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552" r:id="rId3"/>
    <p:sldId id="510" r:id="rId4"/>
    <p:sldId id="522" r:id="rId5"/>
    <p:sldId id="511" r:id="rId6"/>
    <p:sldId id="524" r:id="rId7"/>
    <p:sldId id="574" r:id="rId8"/>
    <p:sldId id="550" r:id="rId9"/>
    <p:sldId id="551" r:id="rId10"/>
    <p:sldId id="512" r:id="rId11"/>
    <p:sldId id="554" r:id="rId12"/>
    <p:sldId id="581" r:id="rId13"/>
    <p:sldId id="577" r:id="rId14"/>
    <p:sldId id="520" r:id="rId15"/>
    <p:sldId id="525" r:id="rId16"/>
    <p:sldId id="580" r:id="rId17"/>
    <p:sldId id="557" r:id="rId18"/>
    <p:sldId id="513" r:id="rId19"/>
    <p:sldId id="514" r:id="rId20"/>
    <p:sldId id="515" r:id="rId21"/>
    <p:sldId id="516" r:id="rId22"/>
    <p:sldId id="517" r:id="rId23"/>
    <p:sldId id="518" r:id="rId24"/>
    <p:sldId id="5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DB257E7F-B6DB-40BB-A146-33E6F5CAC9B0}">
          <p14:sldIdLst>
            <p14:sldId id="256"/>
            <p14:sldId id="552"/>
            <p14:sldId id="510"/>
            <p14:sldId id="522"/>
            <p14:sldId id="511"/>
            <p14:sldId id="524"/>
            <p14:sldId id="574"/>
            <p14:sldId id="550"/>
            <p14:sldId id="551"/>
            <p14:sldId id="512"/>
            <p14:sldId id="554"/>
            <p14:sldId id="581"/>
            <p14:sldId id="577"/>
            <p14:sldId id="520"/>
            <p14:sldId id="525"/>
            <p14:sldId id="580"/>
            <p14:sldId id="557"/>
            <p14:sldId id="513"/>
            <p14:sldId id="514"/>
            <p14:sldId id="515"/>
            <p14:sldId id="516"/>
            <p14:sldId id="517"/>
            <p14:sldId id="518"/>
            <p14:sldId id="5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19" autoAdjust="0"/>
    <p:restoredTop sz="96300" autoAdjust="0"/>
  </p:normalViewPr>
  <p:slideViewPr>
    <p:cSldViewPr snapToGrid="0">
      <p:cViewPr varScale="1">
        <p:scale>
          <a:sx n="117" d="100"/>
          <a:sy n="117" d="100"/>
        </p:scale>
        <p:origin x="99"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69BB9-9384-482D-84B0-29C30389D114}" type="datetimeFigureOut">
              <a:rPr lang="en-US" smtClean="0"/>
              <a:t>3/9/2024</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36C2C-7B6F-4332-9A57-D1E5E3613E1C}" type="slidenum">
              <a:rPr lang="en-US" smtClean="0"/>
              <a:t>‹#›</a:t>
            </a:fld>
            <a:endParaRPr lang="en-US"/>
          </a:p>
        </p:txBody>
      </p:sp>
    </p:spTree>
    <p:extLst>
      <p:ext uri="{BB962C8B-B14F-4D97-AF65-F5344CB8AC3E}">
        <p14:creationId xmlns:p14="http://schemas.microsoft.com/office/powerpoint/2010/main" val="13499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9</a:t>
            </a:fld>
            <a:endParaRPr lang="en-US"/>
          </a:p>
        </p:txBody>
      </p:sp>
    </p:spTree>
    <p:extLst>
      <p:ext uri="{BB962C8B-B14F-4D97-AF65-F5344CB8AC3E}">
        <p14:creationId xmlns:p14="http://schemas.microsoft.com/office/powerpoint/2010/main" val="133546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566-D812-4374-B845-D25FC3F9B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1F9FF-75EF-4237-979B-1E8C994C7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469EA-B14F-4C7F-AEDE-755334C036FC}"/>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5" name="Footer Placeholder 4">
            <a:extLst>
              <a:ext uri="{FF2B5EF4-FFF2-40B4-BE49-F238E27FC236}">
                <a16:creationId xmlns:a16="http://schemas.microsoft.com/office/drawing/2014/main" id="{66B5EDF5-2A49-4C8E-8642-4CAD07269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0DF2-D972-4598-9BAC-54687315A4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7791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A3D4-9797-4338-9C98-A01949403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A0ABC-9B96-4227-82BC-A339CD2D65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FBE8C-133C-4311-884B-57D80BAE0C35}"/>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5" name="Footer Placeholder 4">
            <a:extLst>
              <a:ext uri="{FF2B5EF4-FFF2-40B4-BE49-F238E27FC236}">
                <a16:creationId xmlns:a16="http://schemas.microsoft.com/office/drawing/2014/main" id="{6B436376-0082-4C44-BAFC-6282B1F9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4C8-4476-45EF-AE7D-5781F9BB13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363539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477E5-CB6D-4827-92D6-99C40D67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3DC53-8CC0-49B5-976C-5A8B2A642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EAD3B-BFC4-447B-AB3C-C4D549294412}"/>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5" name="Footer Placeholder 4">
            <a:extLst>
              <a:ext uri="{FF2B5EF4-FFF2-40B4-BE49-F238E27FC236}">
                <a16:creationId xmlns:a16="http://schemas.microsoft.com/office/drawing/2014/main" id="{0AA71D68-5522-4FAB-9D91-45EFE9E4E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B3D9-8526-4206-AE30-39E2D4CB2378}"/>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95801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A422-3646-46A0-9E2E-E2454408B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6DA9-C114-4142-A0C4-A58FB1706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4E0AD-519E-46A0-A822-BBA866DDB18D}"/>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5" name="Footer Placeholder 4">
            <a:extLst>
              <a:ext uri="{FF2B5EF4-FFF2-40B4-BE49-F238E27FC236}">
                <a16:creationId xmlns:a16="http://schemas.microsoft.com/office/drawing/2014/main" id="{42C2A840-FCFB-4415-BB36-A852B579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5A6EB-B074-438E-AA3B-8CC165E774E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1640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8E8-F0C9-48AC-AEB2-A6A0F4A94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52701-35D1-47C6-851D-D691D3209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A23696-253D-4853-B19D-4AB11DE1A6C0}"/>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5" name="Footer Placeholder 4">
            <a:extLst>
              <a:ext uri="{FF2B5EF4-FFF2-40B4-BE49-F238E27FC236}">
                <a16:creationId xmlns:a16="http://schemas.microsoft.com/office/drawing/2014/main" id="{6018DA32-4710-4920-AF06-8134375B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1D86-3EDC-4B36-B07D-A1D0B5559EE1}"/>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894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25F2-DA35-47BC-9800-516C195A2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7181A-82BD-4CCC-93E0-1242B912A3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CE41F-6DE3-46DD-BAE8-3D1B8216FB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53C7B-6064-4A32-95D3-5BFD30E859E8}"/>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6" name="Footer Placeholder 5">
            <a:extLst>
              <a:ext uri="{FF2B5EF4-FFF2-40B4-BE49-F238E27FC236}">
                <a16:creationId xmlns:a16="http://schemas.microsoft.com/office/drawing/2014/main" id="{B0FD63E9-D69F-4625-8E7D-24B637DF7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61F21-F9B2-4407-9C74-2043139B5C0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223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BE6-26AD-43C7-AAF2-472C0A884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9DDA-B5A1-4D77-8813-AB2551CF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3030E-6088-4385-8F38-30DD4731F9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7B925-EB45-4543-9C1F-04236EE3E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EDC42-24AB-472A-B6EF-408B8424B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3D4AA-564B-488C-9BA4-AAF7F8A1EB9E}"/>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8" name="Footer Placeholder 7">
            <a:extLst>
              <a:ext uri="{FF2B5EF4-FFF2-40B4-BE49-F238E27FC236}">
                <a16:creationId xmlns:a16="http://schemas.microsoft.com/office/drawing/2014/main" id="{C5687EC1-A0DA-44F5-A598-C27010EE8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28A97-4C61-4E99-9DA4-F7246084F98A}"/>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6604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F040-EF5C-4B43-A3D2-63BCC7D5C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3B76B-80DE-42CA-B481-A7015D7F8CBC}"/>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4" name="Footer Placeholder 3">
            <a:extLst>
              <a:ext uri="{FF2B5EF4-FFF2-40B4-BE49-F238E27FC236}">
                <a16:creationId xmlns:a16="http://schemas.microsoft.com/office/drawing/2014/main" id="{59E2A97D-1361-47BD-973E-8D90C31AF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D5C2F-A014-4FFC-9051-B727706384F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890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AA5A4-E8F7-487C-AFC9-324633950C5C}"/>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3" name="Footer Placeholder 2">
            <a:extLst>
              <a:ext uri="{FF2B5EF4-FFF2-40B4-BE49-F238E27FC236}">
                <a16:creationId xmlns:a16="http://schemas.microsoft.com/office/drawing/2014/main" id="{EF2B2ACE-17C8-458B-9AE5-A3D3FAE91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8F07B-7722-4287-AE7F-13AECF094583}"/>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42428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B42-9FD7-4853-8E3B-B9C77B746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C93A06-272C-4FE3-B2ED-10BEDA35D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FEBA4-DA8C-4A0A-9CAE-D63E6CE7C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9CCCA8-AD38-4A27-84F0-BF82EE0BD240}"/>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6" name="Footer Placeholder 5">
            <a:extLst>
              <a:ext uri="{FF2B5EF4-FFF2-40B4-BE49-F238E27FC236}">
                <a16:creationId xmlns:a16="http://schemas.microsoft.com/office/drawing/2014/main" id="{CBE54C00-B0FF-495F-85CF-2FE202BE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2F2B4-E94B-4441-B158-53846EAEE13B}"/>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63136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9E08-9DBE-4011-AA04-6A5E36C6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36C1A-D4B9-43B5-A761-33A371198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43C35-23D8-4630-B286-CFE34E58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AC48-8940-4A1A-89BA-32EFCA0DB8C0}"/>
              </a:ext>
            </a:extLst>
          </p:cNvPr>
          <p:cNvSpPr>
            <a:spLocks noGrp="1"/>
          </p:cNvSpPr>
          <p:nvPr>
            <p:ph type="dt" sz="half" idx="10"/>
          </p:nvPr>
        </p:nvSpPr>
        <p:spPr/>
        <p:txBody>
          <a:bodyPr/>
          <a:lstStyle/>
          <a:p>
            <a:fld id="{6F10A292-C937-4941-BFBF-6FE9C327C80F}" type="datetimeFigureOut">
              <a:rPr lang="en-US" smtClean="0"/>
              <a:t>3/9/2024</a:t>
            </a:fld>
            <a:endParaRPr lang="en-US"/>
          </a:p>
        </p:txBody>
      </p:sp>
      <p:sp>
        <p:nvSpPr>
          <p:cNvPr id="6" name="Footer Placeholder 5">
            <a:extLst>
              <a:ext uri="{FF2B5EF4-FFF2-40B4-BE49-F238E27FC236}">
                <a16:creationId xmlns:a16="http://schemas.microsoft.com/office/drawing/2014/main" id="{5B13AE38-EAF7-4ED6-AD77-7AD5C86E2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C370-0346-4EA0-B489-3D44D27B36A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1200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F5B66-7C0A-4529-B5B7-2996ACB0E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F8F9D-7BF2-483B-AD77-C26B0CC7D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1F5FD-6D0A-42E9-A6AB-EF3898E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0A292-C937-4941-BFBF-6FE9C327C80F}" type="datetimeFigureOut">
              <a:rPr lang="en-US" smtClean="0"/>
              <a:t>3/9/2024</a:t>
            </a:fld>
            <a:endParaRPr lang="en-US"/>
          </a:p>
        </p:txBody>
      </p:sp>
      <p:sp>
        <p:nvSpPr>
          <p:cNvPr id="5" name="Footer Placeholder 4">
            <a:extLst>
              <a:ext uri="{FF2B5EF4-FFF2-40B4-BE49-F238E27FC236}">
                <a16:creationId xmlns:a16="http://schemas.microsoft.com/office/drawing/2014/main" id="{3FABDA84-5E38-48AD-A3B2-7BC6D7ED6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0EC028-8F50-401A-A4F8-FC826D282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5F7FF-61DF-4D6A-A96F-171A99D55A06}" type="slidenum">
              <a:rPr lang="en-US" smtClean="0"/>
              <a:t>‹#›</a:t>
            </a:fld>
            <a:endParaRPr lang="en-US"/>
          </a:p>
        </p:txBody>
      </p:sp>
    </p:spTree>
    <p:extLst>
      <p:ext uri="{BB962C8B-B14F-4D97-AF65-F5344CB8AC3E}">
        <p14:creationId xmlns:p14="http://schemas.microsoft.com/office/powerpoint/2010/main" val="244652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szufe/OSMToolset.j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13" Type="http://schemas.openxmlformats.org/officeDocument/2006/relationships/hyperlink" Target="https://github.com/JuliaOpt/ECOS.jl" TargetMode="External"/><Relationship Id="rId18" Type="http://schemas.openxmlformats.org/officeDocument/2006/relationships/hyperlink" Target="https://github.com/JuliaOpt/Gurobi.jl" TargetMode="External"/><Relationship Id="rId26" Type="http://schemas.openxmlformats.org/officeDocument/2006/relationships/hyperlink" Target="https://github.com/JuliaOpt/SCS.jl" TargetMode="External"/><Relationship Id="rId3" Type="http://schemas.openxmlformats.org/officeDocument/2006/relationships/hyperlink" Target="http://archimedes.cheme.cmu.edu/?q=baron" TargetMode="External"/><Relationship Id="rId21" Type="http://schemas.openxmlformats.org/officeDocument/2006/relationships/hyperlink" Target="http://www.mosek.com/" TargetMode="External"/><Relationship Id="rId7" Type="http://schemas.openxmlformats.org/officeDocument/2006/relationships/hyperlink" Target="https://github.com/JuliaOpt/CoinOptServices.jl" TargetMode="External"/><Relationship Id="rId12" Type="http://schemas.openxmlformats.org/officeDocument/2006/relationships/hyperlink" Target="https://github.com/ifa-ethz/ecos" TargetMode="External"/><Relationship Id="rId17" Type="http://schemas.openxmlformats.org/officeDocument/2006/relationships/hyperlink" Target="http://gurobi.com/" TargetMode="External"/><Relationship Id="rId25" Type="http://schemas.openxmlformats.org/officeDocument/2006/relationships/hyperlink" Target="https://github.com/cvxgrp/scs" TargetMode="External"/><Relationship Id="rId2" Type="http://schemas.openxmlformats.org/officeDocument/2006/relationships/hyperlink" Target="https://github.com/JuliaOpt/KNITRO.jl" TargetMode="External"/><Relationship Id="rId16" Type="http://schemas.openxmlformats.org/officeDocument/2006/relationships/hyperlink" Target="http://www.gnu.org/software/glpk/" TargetMode="External"/><Relationship Id="rId20" Type="http://schemas.openxmlformats.org/officeDocument/2006/relationships/hyperlink" Target="https://github.com/JuliaOpt/Ipopt.jl" TargetMode="External"/><Relationship Id="rId1" Type="http://schemas.openxmlformats.org/officeDocument/2006/relationships/slideLayout" Target="../slideLayouts/slideLayout2.xml"/><Relationship Id="rId6" Type="http://schemas.openxmlformats.org/officeDocument/2006/relationships/hyperlink" Target="https://github.com/JuliaOpt/AmplNLWriter.jl" TargetMode="External"/><Relationship Id="rId11" Type="http://schemas.openxmlformats.org/officeDocument/2006/relationships/hyperlink" Target="https://github.com/JuliaOpt/CPLEX.jl" TargetMode="External"/><Relationship Id="rId24" Type="http://schemas.openxmlformats.org/officeDocument/2006/relationships/hyperlink" Target="https://github.com/JuliaOpt/NLopt.jl" TargetMode="External"/><Relationship Id="rId5" Type="http://schemas.openxmlformats.org/officeDocument/2006/relationships/hyperlink" Target="https://projects.coin-or.org/Bonmin" TargetMode="External"/><Relationship Id="rId15" Type="http://schemas.openxmlformats.org/officeDocument/2006/relationships/hyperlink" Target="https://github.com/JuliaOpt/Xpress.jl" TargetMode="External"/><Relationship Id="rId23" Type="http://schemas.openxmlformats.org/officeDocument/2006/relationships/hyperlink" Target="http://ab-initio.mit.edu/wiki/index.php/NLopt" TargetMode="External"/><Relationship Id="rId10" Type="http://schemas.openxmlformats.org/officeDocument/2006/relationships/hyperlink" Target="http://www-01.ibm.com/software/commerce/optimization/cplex-optimizer/" TargetMode="External"/><Relationship Id="rId19" Type="http://schemas.openxmlformats.org/officeDocument/2006/relationships/hyperlink" Target="https://projects.coin-or.org/Ipopt" TargetMode="External"/><Relationship Id="rId4" Type="http://schemas.openxmlformats.org/officeDocument/2006/relationships/hyperlink" Target="https://github.com/joehuchette/BARON.jl" TargetMode="External"/><Relationship Id="rId9" Type="http://schemas.openxmlformats.org/officeDocument/2006/relationships/hyperlink" Target="https://github.com/JuliaOpt/Cbc.jl" TargetMode="External"/><Relationship Id="rId14" Type="http://schemas.openxmlformats.org/officeDocument/2006/relationships/hyperlink" Target="http://www.fico.com/en/products/fico-xpress-optimization-suite" TargetMode="External"/><Relationship Id="rId22" Type="http://schemas.openxmlformats.org/officeDocument/2006/relationships/hyperlink" Target="https://github.com/JuliaOpt/Mosek.jl" TargetMode="External"/><Relationship Id="rId27" Type="http://schemas.openxmlformats.org/officeDocument/2006/relationships/hyperlink" Target="https://jump.dev/JuMP.jl/stable/install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6"/>
            <a:ext cx="9144000" cy="2387600"/>
          </a:xfrm>
        </p:spPr>
        <p:txBody>
          <a:bodyPr>
            <a:normAutofit/>
          </a:bodyPr>
          <a:lstStyle/>
          <a:p>
            <a:r>
              <a:rPr lang="en-US" b="1" dirty="0"/>
              <a:t>Solving optimization problems</a:t>
            </a:r>
            <a:endParaRPr lang="en-US" sz="3000" b="1"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173335" y="3429000"/>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3514883F-CAB0-B4AA-D68E-912E3B59F85D}"/>
              </a:ext>
            </a:extLst>
          </p:cNvPr>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pic>
        <p:nvPicPr>
          <p:cNvPr id="7" name="Picture 6">
            <a:extLst>
              <a:ext uri="{FF2B5EF4-FFF2-40B4-BE49-F238E27FC236}">
                <a16:creationId xmlns:a16="http://schemas.microsoft.com/office/drawing/2014/main" id="{DC98CC38-DE72-C348-8DE3-15A78F50B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384" y="6107689"/>
            <a:ext cx="4169443" cy="515576"/>
          </a:xfrm>
          <a:prstGeom prst="rect">
            <a:avLst/>
          </a:prstGeom>
        </p:spPr>
      </p:pic>
      <p:sp>
        <p:nvSpPr>
          <p:cNvPr id="8" name="TextBox 7">
            <a:extLst>
              <a:ext uri="{FF2B5EF4-FFF2-40B4-BE49-F238E27FC236}">
                <a16:creationId xmlns:a16="http://schemas.microsoft.com/office/drawing/2014/main" id="{62F44024-D45F-D9CC-9581-511D6C78A7AB}"/>
              </a:ext>
            </a:extLst>
          </p:cNvPr>
          <p:cNvSpPr txBox="1"/>
          <p:nvPr/>
        </p:nvSpPr>
        <p:spPr>
          <a:xfrm>
            <a:off x="162346" y="6044785"/>
            <a:ext cx="6112932" cy="738664"/>
          </a:xfrm>
          <a:prstGeom prst="rect">
            <a:avLst/>
          </a:prstGeom>
          <a:noFill/>
        </p:spPr>
        <p:txBody>
          <a:bodyPr wrap="square">
            <a:spAutoFit/>
          </a:bodyPr>
          <a:lstStyle/>
          <a:p>
            <a:r>
              <a:rPr lang="en-US" sz="1400" dirty="0"/>
              <a:t>Preparation of this workshop has been supported by the Polish National Agency for Academic Exchange under the Strategic Partnerships </a:t>
            </a:r>
            <a:r>
              <a:rPr lang="en-US" sz="1400" dirty="0" err="1"/>
              <a:t>programme</a:t>
            </a:r>
            <a:r>
              <a:rPr lang="en-US" sz="1400" dirty="0"/>
              <a:t>, grant number BPI/PST/2021/1/00069/U/00001.</a:t>
            </a:r>
          </a:p>
        </p:txBody>
      </p:sp>
    </p:spTree>
    <p:extLst>
      <p:ext uri="{BB962C8B-B14F-4D97-AF65-F5344CB8AC3E}">
        <p14:creationId xmlns:p14="http://schemas.microsoft.com/office/powerpoint/2010/main" val="76753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44D999-84B6-4B56-9FA6-BD8210489C63}"/>
              </a:ext>
            </a:extLst>
          </p:cNvPr>
          <p:cNvSpPr>
            <a:spLocks noGrp="1"/>
          </p:cNvSpPr>
          <p:nvPr>
            <p:ph type="title"/>
          </p:nvPr>
        </p:nvSpPr>
        <p:spPr>
          <a:xfrm>
            <a:off x="722194" y="257577"/>
            <a:ext cx="10515600" cy="1325563"/>
          </a:xfrm>
        </p:spPr>
        <p:txBody>
          <a:bodyPr/>
          <a:lstStyle/>
          <a:p>
            <a:r>
              <a:rPr lang="en-US" dirty="0"/>
              <a:t>Implementation in </a:t>
            </a:r>
            <a:r>
              <a:rPr lang="en-US" dirty="0" err="1"/>
              <a:t>JuMP</a:t>
            </a:r>
            <a:endParaRPr lang="pl-PL" dirty="0"/>
          </a:p>
        </p:txBody>
      </p:sp>
      <p:sp>
        <p:nvSpPr>
          <p:cNvPr id="3" name="Symbol zastępczy zawartości 2">
            <a:extLst>
              <a:ext uri="{FF2B5EF4-FFF2-40B4-BE49-F238E27FC236}">
                <a16:creationId xmlns:a16="http://schemas.microsoft.com/office/drawing/2014/main" id="{694CE0F2-D8FC-4E7B-BC40-25E3ADBC5B2E}"/>
              </a:ext>
            </a:extLst>
          </p:cNvPr>
          <p:cNvSpPr>
            <a:spLocks noGrp="1"/>
          </p:cNvSpPr>
          <p:nvPr>
            <p:ph idx="1"/>
          </p:nvPr>
        </p:nvSpPr>
        <p:spPr>
          <a:xfrm>
            <a:off x="722194" y="1419364"/>
            <a:ext cx="11165006" cy="5131558"/>
          </a:xfrm>
        </p:spPr>
        <p:txBody>
          <a:bodyPr>
            <a:normAutofit/>
          </a:bodyPr>
          <a:lstStyle/>
          <a:p>
            <a:pPr marL="0" indent="0">
              <a:buNone/>
            </a:pPr>
            <a:r>
              <a:rPr lang="en-GB" sz="2200" dirty="0">
                <a:latin typeface="Consolas" panose="020B0609020204030204" pitchFamily="49" charset="0"/>
              </a:rPr>
              <a:t>m = Model(</a:t>
            </a:r>
            <a:r>
              <a:rPr lang="en-GB" sz="2200" dirty="0" err="1">
                <a:latin typeface="Consolas" panose="020B0609020204030204" pitchFamily="49" charset="0"/>
              </a:rPr>
              <a:t>optimizer_with_attributes</a:t>
            </a:r>
            <a:r>
              <a:rPr lang="en-GB" sz="2200" dirty="0">
                <a:latin typeface="Consolas" panose="020B0609020204030204" pitchFamily="49" charset="0"/>
              </a:rPr>
              <a:t>(</a:t>
            </a:r>
            <a:r>
              <a:rPr lang="en-GB" sz="2200" dirty="0" err="1">
                <a:latin typeface="Consolas" panose="020B0609020204030204" pitchFamily="49" charset="0"/>
              </a:rPr>
              <a:t>HiGHS.Optimizer</a:t>
            </a:r>
            <a:r>
              <a:rPr lang="en-GB" sz="2200" dirty="0">
                <a:latin typeface="Consolas" panose="020B0609020204030204" pitchFamily="49" charset="0"/>
              </a:rPr>
              <a:t>));</a:t>
            </a:r>
            <a:endParaRPr lang="en-US" sz="2200" dirty="0">
              <a:latin typeface="Consolas" panose="020B0609020204030204" pitchFamily="49" charset="0"/>
            </a:endParaRPr>
          </a:p>
          <a:p>
            <a:pPr marL="0" indent="0">
              <a:buNone/>
            </a:pPr>
            <a:r>
              <a:rPr lang="pl-PL" sz="2200" dirty="0">
                <a:latin typeface="Consolas" panose="020B0609020204030204" pitchFamily="49" charset="0"/>
              </a:rPr>
              <a:t>@variable(m, x[i=1:S,</a:t>
            </a:r>
            <a:r>
              <a:rPr lang="en-US" sz="2200" dirty="0">
                <a:latin typeface="Consolas" panose="020B0609020204030204" pitchFamily="49" charset="0"/>
              </a:rPr>
              <a:t> </a:t>
            </a:r>
            <a:r>
              <a:rPr lang="pl-PL" sz="2200" dirty="0">
                <a:latin typeface="Consolas" panose="020B0609020204030204" pitchFamily="49" charset="0"/>
              </a:rPr>
              <a:t>j=1:D])</a:t>
            </a:r>
          </a:p>
          <a:p>
            <a:pPr marL="0" indent="0">
              <a:buNone/>
            </a:pPr>
            <a:r>
              <a:rPr lang="pl-PL" sz="2200" dirty="0">
                <a:latin typeface="Consolas" panose="020B0609020204030204" pitchFamily="49" charset="0"/>
              </a:rPr>
              <a:t>@</a:t>
            </a:r>
            <a:r>
              <a:rPr lang="pl-PL" sz="2200" dirty="0" err="1">
                <a:latin typeface="Consolas" panose="020B0609020204030204" pitchFamily="49" charset="0"/>
              </a:rPr>
              <a:t>objective</a:t>
            </a:r>
            <a:r>
              <a:rPr lang="pl-PL" sz="2200" dirty="0">
                <a:latin typeface="Consolas" panose="020B0609020204030204" pitchFamily="49" charset="0"/>
              </a:rPr>
              <a:t>(m, Min, sum( x[i,</a:t>
            </a:r>
            <a:r>
              <a:rPr lang="en-US" sz="2200" dirty="0">
                <a:latin typeface="Consolas" panose="020B0609020204030204" pitchFamily="49" charset="0"/>
              </a:rPr>
              <a:t> </a:t>
            </a:r>
            <a:r>
              <a:rPr lang="pl-PL" sz="2200" dirty="0">
                <a:latin typeface="Consolas" panose="020B0609020204030204" pitchFamily="49" charset="0"/>
              </a:rPr>
              <a:t>j]*</a:t>
            </a:r>
            <a:r>
              <a:rPr lang="pl-PL" sz="2200" dirty="0" err="1">
                <a:latin typeface="Consolas" panose="020B0609020204030204" pitchFamily="49" charset="0"/>
              </a:rPr>
              <a:t>distance_mx</a:t>
            </a:r>
            <a:r>
              <a:rPr lang="pl-PL" sz="2200" dirty="0">
                <a:latin typeface="Consolas" panose="020B0609020204030204" pitchFamily="49" charset="0"/>
              </a:rPr>
              <a:t>[i,</a:t>
            </a:r>
            <a:r>
              <a:rPr lang="en-US" sz="2200" dirty="0">
                <a:latin typeface="Consolas" panose="020B0609020204030204" pitchFamily="49" charset="0"/>
              </a:rPr>
              <a:t> </a:t>
            </a:r>
            <a:r>
              <a:rPr lang="pl-PL" sz="2200" dirty="0">
                <a:latin typeface="Consolas" panose="020B0609020204030204" pitchFamily="49" charset="0"/>
              </a:rPr>
              <a:t>j] for i=1:S,</a:t>
            </a:r>
            <a:r>
              <a:rPr lang="en-US" sz="2200" dirty="0">
                <a:latin typeface="Consolas" panose="020B0609020204030204" pitchFamily="49" charset="0"/>
              </a:rPr>
              <a:t> </a:t>
            </a:r>
            <a:r>
              <a:rPr lang="pl-PL" sz="2200" dirty="0">
                <a:latin typeface="Consolas" panose="020B0609020204030204" pitchFamily="49" charset="0"/>
              </a:rPr>
              <a:t>j=1:D))</a:t>
            </a:r>
          </a:p>
          <a:p>
            <a:pPr marL="0" indent="0">
              <a:buNone/>
            </a:pPr>
            <a:r>
              <a:rPr lang="pl-PL" sz="2200" dirty="0">
                <a:latin typeface="Consolas" panose="020B0609020204030204" pitchFamily="49" charset="0"/>
              </a:rPr>
              <a:t>@</a:t>
            </a:r>
            <a:r>
              <a:rPr lang="pl-PL" sz="2200" dirty="0" err="1">
                <a:latin typeface="Consolas" panose="020B0609020204030204" pitchFamily="49" charset="0"/>
              </a:rPr>
              <a:t>constraint</a:t>
            </a:r>
            <a:r>
              <a:rPr lang="pl-PL" sz="2200" dirty="0">
                <a:latin typeface="Consolas" panose="020B0609020204030204" pitchFamily="49" charset="0"/>
              </a:rPr>
              <a:t>(m,</a:t>
            </a:r>
            <a:r>
              <a:rPr lang="en-US" sz="2200" dirty="0">
                <a:latin typeface="Consolas" panose="020B0609020204030204" pitchFamily="49" charset="0"/>
              </a:rPr>
              <a:t> </a:t>
            </a:r>
            <a:r>
              <a:rPr lang="pl-PL" sz="2200" dirty="0">
                <a:latin typeface="Consolas" panose="020B0609020204030204" pitchFamily="49" charset="0"/>
              </a:rPr>
              <a:t>x .&gt;= 0)</a:t>
            </a:r>
          </a:p>
          <a:p>
            <a:pPr marL="0" indent="0">
              <a:buNone/>
            </a:pPr>
            <a:r>
              <a:rPr lang="pl-PL" sz="2200" dirty="0">
                <a:latin typeface="Consolas" panose="020B0609020204030204" pitchFamily="49" charset="0"/>
              </a:rPr>
              <a:t>for j=1:D</a:t>
            </a:r>
          </a:p>
          <a:p>
            <a:pPr marL="0" indent="0">
              <a:buNone/>
            </a:pPr>
            <a:r>
              <a:rPr lang="pl-PL" sz="2200" dirty="0">
                <a:latin typeface="Consolas" panose="020B0609020204030204" pitchFamily="49" charset="0"/>
              </a:rPr>
              <a:t>   @</a:t>
            </a:r>
            <a:r>
              <a:rPr lang="pl-PL" sz="2200" dirty="0" err="1">
                <a:latin typeface="Consolas" panose="020B0609020204030204" pitchFamily="49" charset="0"/>
              </a:rPr>
              <a:t>constraint</a:t>
            </a:r>
            <a:r>
              <a:rPr lang="pl-PL" sz="2200" dirty="0">
                <a:latin typeface="Consolas" panose="020B0609020204030204" pitchFamily="49" charset="0"/>
              </a:rPr>
              <a:t>(m, sum( x[i,</a:t>
            </a:r>
            <a:r>
              <a:rPr lang="en-US" sz="2200" dirty="0">
                <a:latin typeface="Consolas" panose="020B0609020204030204" pitchFamily="49" charset="0"/>
              </a:rPr>
              <a:t> </a:t>
            </a:r>
            <a:r>
              <a:rPr lang="pl-PL" sz="2200" dirty="0">
                <a:latin typeface="Consolas" panose="020B0609020204030204" pitchFamily="49" charset="0"/>
              </a:rPr>
              <a:t>j] for i=1:S) &gt;= </a:t>
            </a:r>
            <a:r>
              <a:rPr lang="pl-PL" sz="2200" dirty="0" err="1">
                <a:latin typeface="Consolas" panose="020B0609020204030204" pitchFamily="49" charset="0"/>
              </a:rPr>
              <a:t>demand</a:t>
            </a:r>
            <a:r>
              <a:rPr lang="pl-PL" sz="2200" dirty="0">
                <a:latin typeface="Consolas" panose="020B0609020204030204" pitchFamily="49" charset="0"/>
              </a:rPr>
              <a:t>[j]   )</a:t>
            </a:r>
          </a:p>
          <a:p>
            <a:pPr marL="0" indent="0">
              <a:buNone/>
            </a:pPr>
            <a:r>
              <a:rPr lang="pl-PL" sz="2200" dirty="0">
                <a:latin typeface="Consolas" panose="020B0609020204030204" pitchFamily="49" charset="0"/>
              </a:rPr>
              <a:t>end</a:t>
            </a:r>
          </a:p>
          <a:p>
            <a:pPr marL="0" indent="0">
              <a:buNone/>
            </a:pPr>
            <a:r>
              <a:rPr lang="pl-PL" sz="2200" dirty="0">
                <a:latin typeface="Consolas" panose="020B0609020204030204" pitchFamily="49" charset="0"/>
              </a:rPr>
              <a:t>for i=1:S</a:t>
            </a:r>
          </a:p>
          <a:p>
            <a:pPr marL="0" indent="0">
              <a:buNone/>
            </a:pPr>
            <a:r>
              <a:rPr lang="pl-PL" sz="2200" dirty="0">
                <a:latin typeface="Consolas" panose="020B0609020204030204" pitchFamily="49" charset="0"/>
              </a:rPr>
              <a:t>   @</a:t>
            </a:r>
            <a:r>
              <a:rPr lang="pl-PL" sz="2200" dirty="0" err="1">
                <a:latin typeface="Consolas" panose="020B0609020204030204" pitchFamily="49" charset="0"/>
              </a:rPr>
              <a:t>constraint</a:t>
            </a:r>
            <a:r>
              <a:rPr lang="pl-PL" sz="2200" dirty="0">
                <a:latin typeface="Consolas" panose="020B0609020204030204" pitchFamily="49" charset="0"/>
              </a:rPr>
              <a:t>(m, sum( x[i,</a:t>
            </a:r>
            <a:r>
              <a:rPr lang="en-US" sz="2200" dirty="0">
                <a:latin typeface="Consolas" panose="020B0609020204030204" pitchFamily="49" charset="0"/>
              </a:rPr>
              <a:t> </a:t>
            </a:r>
            <a:r>
              <a:rPr lang="pl-PL" sz="2200" dirty="0">
                <a:latin typeface="Consolas" panose="020B0609020204030204" pitchFamily="49" charset="0"/>
              </a:rPr>
              <a:t>j] for j=1:D) &lt;= </a:t>
            </a:r>
            <a:r>
              <a:rPr lang="pl-PL" sz="2200" dirty="0" err="1">
                <a:latin typeface="Consolas" panose="020B0609020204030204" pitchFamily="49" charset="0"/>
              </a:rPr>
              <a:t>supply</a:t>
            </a:r>
            <a:r>
              <a:rPr lang="pl-PL" sz="2200" dirty="0">
                <a:latin typeface="Consolas" panose="020B0609020204030204" pitchFamily="49" charset="0"/>
              </a:rPr>
              <a:t>[i]   )</a:t>
            </a:r>
          </a:p>
          <a:p>
            <a:pPr marL="0" indent="0">
              <a:buNone/>
            </a:pPr>
            <a:r>
              <a:rPr lang="pl-PL" sz="2200" dirty="0">
                <a:latin typeface="Consolas" panose="020B0609020204030204" pitchFamily="49" charset="0"/>
              </a:rPr>
              <a:t>end</a:t>
            </a:r>
          </a:p>
          <a:p>
            <a:pPr marL="0" indent="0">
              <a:buNone/>
            </a:pPr>
            <a:r>
              <a:rPr lang="pl-PL" sz="2200" dirty="0" err="1">
                <a:latin typeface="Consolas" panose="020B0609020204030204" pitchFamily="49" charset="0"/>
              </a:rPr>
              <a:t>optimize</a:t>
            </a:r>
            <a:r>
              <a:rPr lang="pl-PL" sz="2200" dirty="0">
                <a:latin typeface="Consolas" panose="020B0609020204030204" pitchFamily="49" charset="0"/>
              </a:rPr>
              <a:t>!(m)</a:t>
            </a:r>
          </a:p>
          <a:p>
            <a:pPr marL="0" indent="0">
              <a:buNone/>
            </a:pPr>
            <a:r>
              <a:rPr lang="pl-PL" sz="2200" dirty="0" err="1">
                <a:latin typeface="Consolas" panose="020B0609020204030204" pitchFamily="49" charset="0"/>
              </a:rPr>
              <a:t>termination_status</a:t>
            </a:r>
            <a:r>
              <a:rPr lang="pl-PL" sz="2200" dirty="0">
                <a:latin typeface="Consolas" panose="020B0609020204030204" pitchFamily="49" charset="0"/>
              </a:rPr>
              <a:t>(m)</a:t>
            </a:r>
          </a:p>
          <a:p>
            <a:pPr marL="0" indent="0">
              <a:buNone/>
            </a:pPr>
            <a:endParaRPr lang="pl-PL" sz="2200" dirty="0">
              <a:latin typeface="Consolas" panose="020B0609020204030204" pitchFamily="49" charset="0"/>
            </a:endParaRPr>
          </a:p>
        </p:txBody>
      </p:sp>
    </p:spTree>
    <p:extLst>
      <p:ext uri="{BB962C8B-B14F-4D97-AF65-F5344CB8AC3E}">
        <p14:creationId xmlns:p14="http://schemas.microsoft.com/office/powerpoint/2010/main" val="315237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title"/>
          </p:nvPr>
        </p:nvSpPr>
        <p:spPr/>
        <p:txBody>
          <a:bodyPr>
            <a:normAutofit/>
          </a:bodyPr>
          <a:lstStyle/>
          <a:p>
            <a:r>
              <a:rPr lang="en-US" dirty="0"/>
              <a:t>JuMP</a:t>
            </a:r>
            <a:br>
              <a:rPr lang="en-US" dirty="0"/>
            </a:br>
            <a:r>
              <a:rPr lang="en-US" dirty="0"/>
              <a:t>Travelling salesman problem</a:t>
            </a:r>
          </a:p>
        </p:txBody>
      </p:sp>
      <p:sp>
        <p:nvSpPr>
          <p:cNvPr id="3" name="Subtitle 2">
            <a:extLst>
              <a:ext uri="{FF2B5EF4-FFF2-40B4-BE49-F238E27FC236}">
                <a16:creationId xmlns:a16="http://schemas.microsoft.com/office/drawing/2014/main" id="{D7945B83-ABC8-401E-9535-C25DC500BB36}"/>
              </a:ext>
            </a:extLst>
          </p:cNvPr>
          <p:cNvSpPr>
            <a:spLocks noGrp="1"/>
          </p:cNvSpPr>
          <p:nvPr>
            <p:ph type="body" idx="1"/>
          </p:nvPr>
        </p:nvSpPr>
        <p:spPr/>
        <p:txBody>
          <a:bodyPr/>
          <a:lstStyle/>
          <a:p>
            <a:r>
              <a:rPr lang="en-US" dirty="0"/>
              <a:t> </a:t>
            </a:r>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306331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Use case scenario</a:t>
            </a:r>
            <a:endParaRPr lang="pl-PL" dirty="0"/>
          </a:p>
        </p:txBody>
      </p:sp>
      <p:sp>
        <p:nvSpPr>
          <p:cNvPr id="3" name="Symbol zastępczy zawartości 2"/>
          <p:cNvSpPr>
            <a:spLocks noGrp="1"/>
          </p:cNvSpPr>
          <p:nvPr>
            <p:ph idx="1"/>
          </p:nvPr>
        </p:nvSpPr>
        <p:spPr/>
        <p:txBody>
          <a:bodyPr>
            <a:noAutofit/>
          </a:bodyPr>
          <a:lstStyle/>
          <a:p>
            <a:pPr marL="0" indent="0">
              <a:buNone/>
            </a:pPr>
            <a:r>
              <a:rPr lang="en-US" sz="2539" dirty="0">
                <a:latin typeface="Calibri Light" panose="020F0302020204030204" pitchFamily="34" charset="0"/>
                <a:cs typeface="Calibri Light" panose="020F0302020204030204" pitchFamily="34" charset="0"/>
              </a:rPr>
              <a:t>A tourist in San Francisco and plans to visit all McDonald’s restaurant in one day</a:t>
            </a:r>
          </a:p>
          <a:p>
            <a:pPr marL="0" indent="0">
              <a:buNone/>
            </a:pPr>
            <a:r>
              <a:rPr lang="en-US" sz="2539" dirty="0">
                <a:latin typeface="Calibri Light" panose="020F0302020204030204" pitchFamily="34" charset="0"/>
                <a:cs typeface="Calibri Light" panose="020F0302020204030204" pitchFamily="34" charset="0"/>
              </a:rPr>
              <a:t>Let’s help her or him!</a:t>
            </a:r>
            <a:endParaRPr lang="pl-PL" sz="2539" dirty="0">
              <a:latin typeface="Calibri Light" panose="020F0302020204030204" pitchFamily="34" charset="0"/>
              <a:cs typeface="Calibri Light" panose="020F0302020204030204" pitchFamily="34" charset="0"/>
            </a:endParaRPr>
          </a:p>
        </p:txBody>
      </p:sp>
      <p:sp>
        <p:nvSpPr>
          <p:cNvPr id="4" name="Symbol zastępczy stopki 3"/>
          <p:cNvSpPr>
            <a:spLocks noGrp="1"/>
          </p:cNvSpPr>
          <p:nvPr>
            <p:ph type="ftr" sz="quarter" idx="4294967295"/>
          </p:nvPr>
        </p:nvSpPr>
        <p:spPr>
          <a:xfrm>
            <a:off x="4561360" y="6356351"/>
            <a:ext cx="3069281" cy="365125"/>
          </a:xfrm>
        </p:spPr>
        <p:txBody>
          <a:bodyPr/>
          <a:lstStyle/>
          <a:p>
            <a:endParaRPr lang="en-US" dirty="0"/>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12</a:t>
            </a:fld>
            <a:endParaRPr lang="en-US" dirty="0"/>
          </a:p>
        </p:txBody>
      </p:sp>
    </p:spTree>
    <p:extLst>
      <p:ext uri="{BB962C8B-B14F-4D97-AF65-F5344CB8AC3E}">
        <p14:creationId xmlns:p14="http://schemas.microsoft.com/office/powerpoint/2010/main" val="364598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661605-1653-4AF0-B4EC-C0C9BD8D1785}"/>
              </a:ext>
            </a:extLst>
          </p:cNvPr>
          <p:cNvSpPr>
            <a:spLocks noGrp="1"/>
          </p:cNvSpPr>
          <p:nvPr>
            <p:ph type="title"/>
          </p:nvPr>
        </p:nvSpPr>
        <p:spPr/>
        <p:txBody>
          <a:bodyPr>
            <a:normAutofit fontScale="90000"/>
          </a:bodyPr>
          <a:lstStyle/>
          <a:p>
            <a:r>
              <a:rPr lang="en-US" dirty="0"/>
              <a:t>Spatial data </a:t>
            </a:r>
            <a:br>
              <a:rPr lang="en-US" dirty="0"/>
            </a:br>
            <a:r>
              <a:rPr lang="pl-PL" dirty="0" err="1"/>
              <a:t>OpenStreetMap</a:t>
            </a:r>
            <a:r>
              <a:rPr lang="pl-PL" dirty="0"/>
              <a:t> - https://www.openstreetmap.org</a:t>
            </a:r>
          </a:p>
        </p:txBody>
      </p:sp>
      <p:sp>
        <p:nvSpPr>
          <p:cNvPr id="3" name="Symbol zastępczy zawartości 2">
            <a:extLst>
              <a:ext uri="{FF2B5EF4-FFF2-40B4-BE49-F238E27FC236}">
                <a16:creationId xmlns:a16="http://schemas.microsoft.com/office/drawing/2014/main" id="{F00224DC-D0B9-4059-87B9-C9FCA78425E8}"/>
              </a:ext>
            </a:extLst>
          </p:cNvPr>
          <p:cNvSpPr>
            <a:spLocks noGrp="1"/>
          </p:cNvSpPr>
          <p:nvPr>
            <p:ph idx="1"/>
          </p:nvPr>
        </p:nvSpPr>
        <p:spPr>
          <a:xfrm>
            <a:off x="838200" y="1825625"/>
            <a:ext cx="10515600" cy="4667250"/>
          </a:xfrm>
        </p:spPr>
        <p:txBody>
          <a:bodyPr>
            <a:normAutofit/>
          </a:bodyPr>
          <a:lstStyle/>
          <a:p>
            <a:r>
              <a:rPr lang="en-US" dirty="0"/>
              <a:t>Open project – “Wikipedia for maps”</a:t>
            </a:r>
          </a:p>
          <a:p>
            <a:r>
              <a:rPr lang="en-US" dirty="0"/>
              <a:t>Lots, lots of data</a:t>
            </a:r>
          </a:p>
          <a:p>
            <a:pPr lvl="1"/>
            <a:r>
              <a:rPr lang="en-US" dirty="0"/>
              <a:t>Roads, Buildings, trees, …</a:t>
            </a:r>
          </a:p>
          <a:p>
            <a:pPr lvl="1"/>
            <a:r>
              <a:rPr lang="en-US" dirty="0"/>
              <a:t>Transportation systems</a:t>
            </a:r>
          </a:p>
          <a:p>
            <a:pPr lvl="1"/>
            <a:r>
              <a:rPr lang="en-US" dirty="0"/>
              <a:t>Point-of-interests (POIs) – businesses, restaurants, schools, universities…</a:t>
            </a:r>
          </a:p>
          <a:p>
            <a:r>
              <a:rPr lang="en-US" dirty="0"/>
              <a:t>Formats: XML, PBF</a:t>
            </a:r>
          </a:p>
          <a:p>
            <a:r>
              <a:rPr lang="en-US" dirty="0"/>
              <a:t>Multilayered structure</a:t>
            </a:r>
          </a:p>
          <a:p>
            <a:pPr lvl="1"/>
            <a:r>
              <a:rPr lang="en-US" dirty="0"/>
              <a:t>Nodes (points)				</a:t>
            </a:r>
            <a:r>
              <a:rPr lang="en-US" dirty="0">
                <a:sym typeface="Wingdings" panose="05000000000000000000" pitchFamily="2" charset="2"/>
              </a:rPr>
              <a:t> &lt;tag/&gt;</a:t>
            </a:r>
            <a:endParaRPr lang="en-US" dirty="0"/>
          </a:p>
          <a:p>
            <a:pPr lvl="1"/>
            <a:r>
              <a:rPr lang="en-US" dirty="0"/>
              <a:t>Ways (lines, shapes) 			</a:t>
            </a:r>
            <a:r>
              <a:rPr lang="en-US" dirty="0">
                <a:sym typeface="Wingdings" panose="05000000000000000000" pitchFamily="2" charset="2"/>
              </a:rPr>
              <a:t> &lt;tag/&gt;</a:t>
            </a:r>
            <a:endParaRPr lang="en-US" dirty="0"/>
          </a:p>
          <a:p>
            <a:pPr lvl="1"/>
            <a:r>
              <a:rPr lang="en-US" dirty="0"/>
              <a:t>Relations (wider concepts) 		</a:t>
            </a:r>
            <a:r>
              <a:rPr lang="en-US" dirty="0">
                <a:sym typeface="Wingdings" panose="05000000000000000000" pitchFamily="2" charset="2"/>
              </a:rPr>
              <a:t> &lt;tag/&gt;</a:t>
            </a:r>
            <a:endParaRPr lang="pl-PL" dirty="0"/>
          </a:p>
        </p:txBody>
      </p:sp>
    </p:spTree>
    <p:extLst>
      <p:ext uri="{BB962C8B-B14F-4D97-AF65-F5344CB8AC3E}">
        <p14:creationId xmlns:p14="http://schemas.microsoft.com/office/powerpoint/2010/main" val="417256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a:extLst>
              <a:ext uri="{FF2B5EF4-FFF2-40B4-BE49-F238E27FC236}">
                <a16:creationId xmlns:a16="http://schemas.microsoft.com/office/drawing/2014/main" id="{5E3D241A-7109-87E6-0A64-11267163506A}"/>
              </a:ext>
            </a:extLst>
          </p:cNvPr>
          <p:cNvPicPr>
            <a:picLocks noChangeAspect="1"/>
          </p:cNvPicPr>
          <p:nvPr/>
        </p:nvPicPr>
        <p:blipFill>
          <a:blip r:embed="rId2"/>
          <a:stretch>
            <a:fillRect/>
          </a:stretch>
        </p:blipFill>
        <p:spPr>
          <a:xfrm>
            <a:off x="204415" y="90435"/>
            <a:ext cx="10919012" cy="6858000"/>
          </a:xfrm>
          <a:prstGeom prst="rect">
            <a:avLst/>
          </a:prstGeom>
        </p:spPr>
      </p:pic>
      <p:pic>
        <p:nvPicPr>
          <p:cNvPr id="6" name="Obraz 5">
            <a:extLst>
              <a:ext uri="{FF2B5EF4-FFF2-40B4-BE49-F238E27FC236}">
                <a16:creationId xmlns:a16="http://schemas.microsoft.com/office/drawing/2014/main" id="{4E2A54C2-39BE-2A0E-63C5-1750FC497D24}"/>
              </a:ext>
            </a:extLst>
          </p:cNvPr>
          <p:cNvPicPr>
            <a:picLocks noChangeAspect="1"/>
          </p:cNvPicPr>
          <p:nvPr/>
        </p:nvPicPr>
        <p:blipFill>
          <a:blip r:embed="rId3"/>
          <a:stretch>
            <a:fillRect/>
          </a:stretch>
        </p:blipFill>
        <p:spPr>
          <a:xfrm>
            <a:off x="7332150" y="703383"/>
            <a:ext cx="4876346" cy="4756749"/>
          </a:xfrm>
          <a:prstGeom prst="rect">
            <a:avLst/>
          </a:prstGeom>
        </p:spPr>
      </p:pic>
      <p:pic>
        <p:nvPicPr>
          <p:cNvPr id="8" name="Obraz 7">
            <a:extLst>
              <a:ext uri="{FF2B5EF4-FFF2-40B4-BE49-F238E27FC236}">
                <a16:creationId xmlns:a16="http://schemas.microsoft.com/office/drawing/2014/main" id="{50E3631A-8DCA-74F1-E5D2-330C41A90873}"/>
              </a:ext>
            </a:extLst>
          </p:cNvPr>
          <p:cNvPicPr>
            <a:picLocks noChangeAspect="1"/>
          </p:cNvPicPr>
          <p:nvPr/>
        </p:nvPicPr>
        <p:blipFill>
          <a:blip r:embed="rId4"/>
          <a:stretch>
            <a:fillRect/>
          </a:stretch>
        </p:blipFill>
        <p:spPr>
          <a:xfrm>
            <a:off x="6089030" y="3424622"/>
            <a:ext cx="13939" cy="8755"/>
          </a:xfrm>
          <a:prstGeom prst="rect">
            <a:avLst/>
          </a:prstGeom>
        </p:spPr>
      </p:pic>
    </p:spTree>
    <p:extLst>
      <p:ext uri="{BB962C8B-B14F-4D97-AF65-F5344CB8AC3E}">
        <p14:creationId xmlns:p14="http://schemas.microsoft.com/office/powerpoint/2010/main" val="7227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4D6224-BFAC-4B00-97BB-B17DCDBD3482}"/>
              </a:ext>
            </a:extLst>
          </p:cNvPr>
          <p:cNvSpPr>
            <a:spLocks noGrp="1"/>
          </p:cNvSpPr>
          <p:nvPr>
            <p:ph type="title"/>
          </p:nvPr>
        </p:nvSpPr>
        <p:spPr>
          <a:xfrm>
            <a:off x="838200" y="365125"/>
            <a:ext cx="10515600" cy="941161"/>
          </a:xfrm>
        </p:spPr>
        <p:txBody>
          <a:bodyPr/>
          <a:lstStyle/>
          <a:p>
            <a:r>
              <a:rPr lang="en-US" dirty="0"/>
              <a:t>Libraries for OSM data</a:t>
            </a:r>
            <a:endParaRPr lang="pl-PL" dirty="0"/>
          </a:p>
        </p:txBody>
      </p:sp>
      <p:sp>
        <p:nvSpPr>
          <p:cNvPr id="3" name="Symbol zastępczy zawartości 2">
            <a:extLst>
              <a:ext uri="{FF2B5EF4-FFF2-40B4-BE49-F238E27FC236}">
                <a16:creationId xmlns:a16="http://schemas.microsoft.com/office/drawing/2014/main" id="{76E22A68-C6E7-4625-A494-F6909027C171}"/>
              </a:ext>
            </a:extLst>
          </p:cNvPr>
          <p:cNvSpPr>
            <a:spLocks noGrp="1"/>
          </p:cNvSpPr>
          <p:nvPr>
            <p:ph idx="1"/>
          </p:nvPr>
        </p:nvSpPr>
        <p:spPr/>
        <p:txBody>
          <a:bodyPr>
            <a:normAutofit fontScale="77500" lnSpcReduction="20000"/>
          </a:bodyPr>
          <a:lstStyle/>
          <a:p>
            <a:pPr marL="0" indent="0">
              <a:buNone/>
            </a:pPr>
            <a:r>
              <a:rPr lang="en-US" b="1" dirty="0">
                <a:solidFill>
                  <a:srgbClr val="7030A0"/>
                </a:solidFill>
              </a:rPr>
              <a:t>OpenStreetMapX.jl </a:t>
            </a:r>
            <a:r>
              <a:rPr lang="en-US" dirty="0"/>
              <a:t>– mainly oriented on road system</a:t>
            </a:r>
          </a:p>
          <a:p>
            <a:r>
              <a:rPr lang="en-US" dirty="0"/>
              <a:t>Road system extracted as a directed graph (</a:t>
            </a:r>
            <a:r>
              <a:rPr lang="en-US" dirty="0" err="1"/>
              <a:t>Graphs.jl</a:t>
            </a:r>
            <a:r>
              <a:rPr lang="en-US" dirty="0"/>
              <a:t>) along with separate metadata</a:t>
            </a:r>
            <a:endParaRPr lang="pl-PL" dirty="0"/>
          </a:p>
          <a:p>
            <a:r>
              <a:rPr lang="en-US" dirty="0"/>
              <a:t>Supports routing, road classes, vehicle speeds etc.</a:t>
            </a:r>
          </a:p>
          <a:p>
            <a:r>
              <a:rPr lang="en-US" dirty="0"/>
              <a:t>Spatial algebra (ENU, LLA, ECEF), overlap with </a:t>
            </a:r>
            <a:r>
              <a:rPr lang="en-US" dirty="0" err="1"/>
              <a:t>Geodesy.jl</a:t>
            </a:r>
            <a:endParaRPr lang="pl-PL" dirty="0"/>
          </a:p>
          <a:p>
            <a:pPr marL="0" indent="0">
              <a:buNone/>
            </a:pPr>
            <a:r>
              <a:rPr lang="en-US" b="1" dirty="0" err="1">
                <a:solidFill>
                  <a:srgbClr val="7030A0"/>
                </a:solidFill>
              </a:rPr>
              <a:t>OpenStreetMapXPlots.jl</a:t>
            </a:r>
            <a:endParaRPr lang="en-US" b="1" dirty="0">
              <a:solidFill>
                <a:srgbClr val="7030A0"/>
              </a:solidFill>
            </a:endParaRPr>
          </a:p>
          <a:p>
            <a:r>
              <a:rPr lang="en-US" dirty="0"/>
              <a:t>Plotting maps with </a:t>
            </a:r>
            <a:r>
              <a:rPr lang="en-US" dirty="0" err="1"/>
              <a:t>Plots.jl</a:t>
            </a:r>
            <a:r>
              <a:rPr lang="en-US" dirty="0"/>
              <a:t> and </a:t>
            </a:r>
            <a:r>
              <a:rPr lang="en-US" dirty="0" err="1"/>
              <a:t>PyPlot.jl</a:t>
            </a:r>
            <a:r>
              <a:rPr lang="en-US" dirty="0"/>
              <a:t> .</a:t>
            </a:r>
          </a:p>
          <a:p>
            <a:pPr marL="0" indent="0">
              <a:buNone/>
            </a:pPr>
            <a:r>
              <a:rPr lang="en-US" b="1" dirty="0" err="1">
                <a:solidFill>
                  <a:srgbClr val="7030A0"/>
                </a:solidFill>
              </a:rPr>
              <a:t>OSMtoolset.jl</a:t>
            </a:r>
            <a:r>
              <a:rPr lang="en-US" dirty="0">
                <a:solidFill>
                  <a:srgbClr val="7030A0"/>
                </a:solidFill>
              </a:rPr>
              <a:t> </a:t>
            </a:r>
            <a:r>
              <a:rPr lang="en-US" dirty="0"/>
              <a:t>– </a:t>
            </a:r>
            <a:r>
              <a:rPr lang="en-US" dirty="0">
                <a:hlinkClick r:id="rId2"/>
              </a:rPr>
              <a:t>https://github.com/pszufe/OSMToolset.jl</a:t>
            </a:r>
            <a:endParaRPr lang="en-US" dirty="0"/>
          </a:p>
          <a:p>
            <a:r>
              <a:rPr lang="en-US" dirty="0"/>
              <a:t>Spatial indexes on maps</a:t>
            </a:r>
          </a:p>
          <a:p>
            <a:r>
              <a:rPr lang="en-US" dirty="0"/>
              <a:t>Mass extraction of points-of-interests (POIs) from maps</a:t>
            </a:r>
          </a:p>
          <a:p>
            <a:r>
              <a:rPr lang="en-US" dirty="0"/>
              <a:t>Tools for slicing/tiling large OSM  *.xml files</a:t>
            </a:r>
          </a:p>
          <a:p>
            <a:pPr marL="0" indent="0">
              <a:buNone/>
            </a:pPr>
            <a:r>
              <a:rPr lang="en-US" dirty="0"/>
              <a:t>			</a:t>
            </a:r>
            <a:r>
              <a:rPr lang="en-US" sz="1900" dirty="0"/>
              <a:t>(developed under grant </a:t>
            </a:r>
            <a:r>
              <a:rPr lang="fr-FR" sz="1900" dirty="0"/>
              <a:t>National Science Centre, </a:t>
            </a:r>
            <a:r>
              <a:rPr lang="fr-FR" sz="1900" dirty="0" err="1"/>
              <a:t>Poland</a:t>
            </a:r>
            <a:r>
              <a:rPr lang="fr-FR" sz="1900" dirty="0"/>
              <a:t> 2021/41/B/HS4/03349)</a:t>
            </a:r>
            <a:endParaRPr lang="en-US" sz="1900" dirty="0"/>
          </a:p>
          <a:p>
            <a:endParaRPr lang="pl-PL" dirty="0"/>
          </a:p>
          <a:p>
            <a:pPr marL="0" indent="0">
              <a:buNone/>
            </a:pPr>
            <a:endParaRPr lang="pl-PL" dirty="0"/>
          </a:p>
        </p:txBody>
      </p:sp>
    </p:spTree>
    <p:extLst>
      <p:ext uri="{BB962C8B-B14F-4D97-AF65-F5344CB8AC3E}">
        <p14:creationId xmlns:p14="http://schemas.microsoft.com/office/powerpoint/2010/main" val="411804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15B58-88E3-E0D3-9DCA-513090103630}"/>
              </a:ext>
            </a:extLst>
          </p:cNvPr>
          <p:cNvSpPr>
            <a:spLocks noGrp="1"/>
          </p:cNvSpPr>
          <p:nvPr>
            <p:ph type="title"/>
          </p:nvPr>
        </p:nvSpPr>
        <p:spPr>
          <a:xfrm>
            <a:off x="838200" y="365126"/>
            <a:ext cx="10515600" cy="731222"/>
          </a:xfrm>
        </p:spPr>
        <p:txBody>
          <a:bodyPr/>
          <a:lstStyle/>
          <a:p>
            <a:r>
              <a:rPr lang="en-US" dirty="0"/>
              <a:t>McDonald’s in SF</a:t>
            </a:r>
            <a:endParaRPr lang="en-GB" dirty="0"/>
          </a:p>
        </p:txBody>
      </p:sp>
      <p:pic>
        <p:nvPicPr>
          <p:cNvPr id="6" name="Picture 5">
            <a:extLst>
              <a:ext uri="{FF2B5EF4-FFF2-40B4-BE49-F238E27FC236}">
                <a16:creationId xmlns:a16="http://schemas.microsoft.com/office/drawing/2014/main" id="{8D67BAC5-3DB2-AFDD-4B64-3A8D22C26645}"/>
              </a:ext>
            </a:extLst>
          </p:cNvPr>
          <p:cNvPicPr>
            <a:picLocks noChangeAspect="1"/>
          </p:cNvPicPr>
          <p:nvPr/>
        </p:nvPicPr>
        <p:blipFill>
          <a:blip r:embed="rId2"/>
          <a:stretch>
            <a:fillRect/>
          </a:stretch>
        </p:blipFill>
        <p:spPr>
          <a:xfrm>
            <a:off x="3886200" y="1251872"/>
            <a:ext cx="7913763" cy="5531313"/>
          </a:xfrm>
          <a:prstGeom prst="rect">
            <a:avLst/>
          </a:prstGeom>
        </p:spPr>
      </p:pic>
    </p:spTree>
    <p:extLst>
      <p:ext uri="{BB962C8B-B14F-4D97-AF65-F5344CB8AC3E}">
        <p14:creationId xmlns:p14="http://schemas.microsoft.com/office/powerpoint/2010/main" val="385776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F7710F-514F-48B7-9FD6-68F6734DE903}"/>
              </a:ext>
            </a:extLst>
          </p:cNvPr>
          <p:cNvSpPr>
            <a:spLocks noGrp="1"/>
          </p:cNvSpPr>
          <p:nvPr>
            <p:ph type="title"/>
          </p:nvPr>
        </p:nvSpPr>
        <p:spPr/>
        <p:txBody>
          <a:bodyPr/>
          <a:lstStyle/>
          <a:p>
            <a:r>
              <a:rPr lang="en-US" dirty="0"/>
              <a:t>TSP</a:t>
            </a:r>
            <a:endParaRPr lang="pl-PL" dirty="0"/>
          </a:p>
        </p:txBody>
      </p:sp>
      <p:sp>
        <p:nvSpPr>
          <p:cNvPr id="4" name="Prostokąt 3">
            <a:extLst>
              <a:ext uri="{FF2B5EF4-FFF2-40B4-BE49-F238E27FC236}">
                <a16:creationId xmlns:a16="http://schemas.microsoft.com/office/drawing/2014/main" id="{85F56055-5C7A-4F9E-BC47-54A3D369013C}"/>
              </a:ext>
            </a:extLst>
          </p:cNvPr>
          <p:cNvSpPr/>
          <p:nvPr/>
        </p:nvSpPr>
        <p:spPr>
          <a:xfrm>
            <a:off x="5036023" y="6311900"/>
            <a:ext cx="7138217" cy="461665"/>
          </a:xfrm>
          <a:prstGeom prst="rect">
            <a:avLst/>
          </a:prstGeom>
        </p:spPr>
        <p:txBody>
          <a:bodyPr wrap="square">
            <a:spAutoFit/>
          </a:bodyPr>
          <a:lstStyle/>
          <a:p>
            <a:r>
              <a:rPr lang="en-US" sz="2400" dirty="0"/>
              <a:t>For more details see: http://opensourc.es/blog/mip-tsp</a:t>
            </a:r>
          </a:p>
        </p:txBody>
      </p:sp>
      <p:pic>
        <p:nvPicPr>
          <p:cNvPr id="5" name="Obraz 4">
            <a:extLst>
              <a:ext uri="{FF2B5EF4-FFF2-40B4-BE49-F238E27FC236}">
                <a16:creationId xmlns:a16="http://schemas.microsoft.com/office/drawing/2014/main" id="{C482DDE8-46D6-4D00-A53F-1492782DF23D}"/>
              </a:ext>
            </a:extLst>
          </p:cNvPr>
          <p:cNvPicPr>
            <a:picLocks noChangeAspect="1"/>
          </p:cNvPicPr>
          <p:nvPr/>
        </p:nvPicPr>
        <p:blipFill>
          <a:blip r:embed="rId2"/>
          <a:stretch>
            <a:fillRect/>
          </a:stretch>
        </p:blipFill>
        <p:spPr>
          <a:xfrm>
            <a:off x="3990779" y="480046"/>
            <a:ext cx="2948915" cy="1370623"/>
          </a:xfrm>
          <a:prstGeom prst="rect">
            <a:avLst/>
          </a:prstGeom>
        </p:spPr>
      </p:pic>
      <p:pic>
        <p:nvPicPr>
          <p:cNvPr id="6" name="Obraz 5">
            <a:extLst>
              <a:ext uri="{FF2B5EF4-FFF2-40B4-BE49-F238E27FC236}">
                <a16:creationId xmlns:a16="http://schemas.microsoft.com/office/drawing/2014/main" id="{A427F75F-4E74-457B-8C0A-07F21EE3ADA6}"/>
              </a:ext>
            </a:extLst>
          </p:cNvPr>
          <p:cNvPicPr>
            <a:picLocks noChangeAspect="1"/>
          </p:cNvPicPr>
          <p:nvPr/>
        </p:nvPicPr>
        <p:blipFill>
          <a:blip r:embed="rId3"/>
          <a:stretch>
            <a:fillRect/>
          </a:stretch>
        </p:blipFill>
        <p:spPr>
          <a:xfrm>
            <a:off x="3803105" y="1805609"/>
            <a:ext cx="3766734" cy="1928146"/>
          </a:xfrm>
          <a:prstGeom prst="rect">
            <a:avLst/>
          </a:prstGeom>
        </p:spPr>
      </p:pic>
      <p:sp>
        <p:nvSpPr>
          <p:cNvPr id="7" name="pole tekstowe 6">
            <a:extLst>
              <a:ext uri="{FF2B5EF4-FFF2-40B4-BE49-F238E27FC236}">
                <a16:creationId xmlns:a16="http://schemas.microsoft.com/office/drawing/2014/main" id="{3367B78B-77E7-45AE-B3B5-26F32E3706DB}"/>
              </a:ext>
            </a:extLst>
          </p:cNvPr>
          <p:cNvSpPr txBox="1"/>
          <p:nvPr/>
        </p:nvSpPr>
        <p:spPr>
          <a:xfrm>
            <a:off x="629477" y="2434590"/>
            <a:ext cx="3114955" cy="400110"/>
          </a:xfrm>
          <a:prstGeom prst="rect">
            <a:avLst/>
          </a:prstGeom>
          <a:noFill/>
        </p:spPr>
        <p:txBody>
          <a:bodyPr wrap="none" rtlCol="0">
            <a:spAutoFit/>
          </a:bodyPr>
          <a:lstStyle/>
          <a:p>
            <a:r>
              <a:rPr lang="en-US" sz="2000" dirty="0"/>
              <a:t>Each restaurant visited once</a:t>
            </a:r>
            <a:endParaRPr lang="pl-PL" sz="2000" dirty="0"/>
          </a:p>
        </p:txBody>
      </p:sp>
      <p:pic>
        <p:nvPicPr>
          <p:cNvPr id="8" name="Obraz 7">
            <a:extLst>
              <a:ext uri="{FF2B5EF4-FFF2-40B4-BE49-F238E27FC236}">
                <a16:creationId xmlns:a16="http://schemas.microsoft.com/office/drawing/2014/main" id="{E42D0932-7DBF-42C8-BC8D-A2B6B633FC75}"/>
              </a:ext>
            </a:extLst>
          </p:cNvPr>
          <p:cNvPicPr>
            <a:picLocks noChangeAspect="1"/>
          </p:cNvPicPr>
          <p:nvPr/>
        </p:nvPicPr>
        <p:blipFill>
          <a:blip r:embed="rId4"/>
          <a:stretch>
            <a:fillRect/>
          </a:stretch>
        </p:blipFill>
        <p:spPr>
          <a:xfrm>
            <a:off x="3803105" y="3917156"/>
            <a:ext cx="4026533" cy="703353"/>
          </a:xfrm>
          <a:prstGeom prst="rect">
            <a:avLst/>
          </a:prstGeom>
        </p:spPr>
      </p:pic>
      <p:sp>
        <p:nvSpPr>
          <p:cNvPr id="9" name="pole tekstowe 8">
            <a:extLst>
              <a:ext uri="{FF2B5EF4-FFF2-40B4-BE49-F238E27FC236}">
                <a16:creationId xmlns:a16="http://schemas.microsoft.com/office/drawing/2014/main" id="{C5025E9A-7234-4000-8861-384DF534A776}"/>
              </a:ext>
            </a:extLst>
          </p:cNvPr>
          <p:cNvSpPr txBox="1"/>
          <p:nvPr/>
        </p:nvSpPr>
        <p:spPr>
          <a:xfrm>
            <a:off x="790174" y="4083094"/>
            <a:ext cx="3148362" cy="400110"/>
          </a:xfrm>
          <a:prstGeom prst="rect">
            <a:avLst/>
          </a:prstGeom>
          <a:noFill/>
        </p:spPr>
        <p:txBody>
          <a:bodyPr wrap="none" rtlCol="0">
            <a:spAutoFit/>
          </a:bodyPr>
          <a:lstStyle/>
          <a:p>
            <a:r>
              <a:rPr lang="en-US" sz="2000" dirty="0"/>
              <a:t>Restaurant cannot visit itself</a:t>
            </a:r>
            <a:endParaRPr lang="pl-PL" sz="2000" dirty="0"/>
          </a:p>
        </p:txBody>
      </p:sp>
      <p:pic>
        <p:nvPicPr>
          <p:cNvPr id="10" name="Obraz 9">
            <a:extLst>
              <a:ext uri="{FF2B5EF4-FFF2-40B4-BE49-F238E27FC236}">
                <a16:creationId xmlns:a16="http://schemas.microsoft.com/office/drawing/2014/main" id="{B5EC762D-2DC0-4D71-9131-3C5F2BD609BD}"/>
              </a:ext>
            </a:extLst>
          </p:cNvPr>
          <p:cNvPicPr>
            <a:picLocks noChangeAspect="1"/>
          </p:cNvPicPr>
          <p:nvPr/>
        </p:nvPicPr>
        <p:blipFill>
          <a:blip r:embed="rId5"/>
          <a:stretch>
            <a:fillRect/>
          </a:stretch>
        </p:blipFill>
        <p:spPr>
          <a:xfrm>
            <a:off x="3803105" y="4803910"/>
            <a:ext cx="5169235" cy="615234"/>
          </a:xfrm>
          <a:prstGeom prst="rect">
            <a:avLst/>
          </a:prstGeom>
        </p:spPr>
      </p:pic>
      <p:sp>
        <p:nvSpPr>
          <p:cNvPr id="11" name="pole tekstowe 10">
            <a:extLst>
              <a:ext uri="{FF2B5EF4-FFF2-40B4-BE49-F238E27FC236}">
                <a16:creationId xmlns:a16="http://schemas.microsoft.com/office/drawing/2014/main" id="{6B8A3F3F-79C8-433B-9766-327D3ED33A50}"/>
              </a:ext>
            </a:extLst>
          </p:cNvPr>
          <p:cNvSpPr txBox="1"/>
          <p:nvPr/>
        </p:nvSpPr>
        <p:spPr>
          <a:xfrm>
            <a:off x="838200" y="4926861"/>
            <a:ext cx="2447208" cy="707886"/>
          </a:xfrm>
          <a:prstGeom prst="rect">
            <a:avLst/>
          </a:prstGeom>
          <a:noFill/>
        </p:spPr>
        <p:txBody>
          <a:bodyPr wrap="none" rtlCol="0">
            <a:spAutoFit/>
          </a:bodyPr>
          <a:lstStyle/>
          <a:p>
            <a:r>
              <a:rPr lang="en-US" sz="2000" dirty="0"/>
              <a:t>Avoid two-restaurant </a:t>
            </a:r>
          </a:p>
          <a:p>
            <a:r>
              <a:rPr lang="en-US" sz="2000" dirty="0"/>
              <a:t>cycles</a:t>
            </a:r>
            <a:endParaRPr lang="pl-PL" sz="2000" dirty="0"/>
          </a:p>
        </p:txBody>
      </p:sp>
      <p:sp>
        <p:nvSpPr>
          <p:cNvPr id="12" name="pole tekstowe 11">
            <a:extLst>
              <a:ext uri="{FF2B5EF4-FFF2-40B4-BE49-F238E27FC236}">
                <a16:creationId xmlns:a16="http://schemas.microsoft.com/office/drawing/2014/main" id="{494DB911-7C2F-4B03-B60C-56D7E1E290B5}"/>
              </a:ext>
            </a:extLst>
          </p:cNvPr>
          <p:cNvSpPr txBox="1"/>
          <p:nvPr/>
        </p:nvSpPr>
        <p:spPr>
          <a:xfrm>
            <a:off x="790174" y="5754605"/>
            <a:ext cx="1873526" cy="461665"/>
          </a:xfrm>
          <a:prstGeom prst="rect">
            <a:avLst/>
          </a:prstGeom>
          <a:noFill/>
        </p:spPr>
        <p:txBody>
          <a:bodyPr wrap="none" rtlCol="0">
            <a:spAutoFit/>
          </a:bodyPr>
          <a:lstStyle/>
          <a:p>
            <a:r>
              <a:rPr lang="en-US" sz="2400" dirty="0"/>
              <a:t>Other cycles: </a:t>
            </a:r>
            <a:endParaRPr lang="pl-PL" sz="2400" dirty="0"/>
          </a:p>
        </p:txBody>
      </p:sp>
      <p:sp>
        <p:nvSpPr>
          <p:cNvPr id="13" name="pole tekstowe 12">
            <a:extLst>
              <a:ext uri="{FF2B5EF4-FFF2-40B4-BE49-F238E27FC236}">
                <a16:creationId xmlns:a16="http://schemas.microsoft.com/office/drawing/2014/main" id="{F5C60C0E-76CD-4D48-B14A-EC7D86FB3957}"/>
              </a:ext>
            </a:extLst>
          </p:cNvPr>
          <p:cNvSpPr txBox="1"/>
          <p:nvPr/>
        </p:nvSpPr>
        <p:spPr>
          <a:xfrm>
            <a:off x="3803105" y="5699079"/>
            <a:ext cx="7076617" cy="461665"/>
          </a:xfrm>
          <a:prstGeom prst="rect">
            <a:avLst/>
          </a:prstGeom>
          <a:noFill/>
        </p:spPr>
        <p:txBody>
          <a:bodyPr wrap="none" rtlCol="0">
            <a:spAutoFit/>
          </a:bodyPr>
          <a:lstStyle/>
          <a:p>
            <a:r>
              <a:rPr lang="en-US" sz="2400" dirty="0"/>
              <a:t>/dynamically add a constraint whenever a cycle occurs/</a:t>
            </a:r>
            <a:endParaRPr lang="pl-PL" sz="2400" dirty="0"/>
          </a:p>
        </p:txBody>
      </p:sp>
      <p:sp>
        <p:nvSpPr>
          <p:cNvPr id="14" name="Symbol zastępczy zawartości 2">
            <a:extLst>
              <a:ext uri="{FF2B5EF4-FFF2-40B4-BE49-F238E27FC236}">
                <a16:creationId xmlns:a16="http://schemas.microsoft.com/office/drawing/2014/main" id="{1B9DD607-1714-41F1-A3CE-2E193C4D9469}"/>
              </a:ext>
            </a:extLst>
          </p:cNvPr>
          <p:cNvSpPr>
            <a:spLocks noGrp="1"/>
          </p:cNvSpPr>
          <p:nvPr>
            <p:ph idx="1"/>
          </p:nvPr>
        </p:nvSpPr>
        <p:spPr>
          <a:xfrm>
            <a:off x="8972340" y="162516"/>
            <a:ext cx="3159102" cy="3332352"/>
          </a:xfrm>
        </p:spPr>
        <p:txBody>
          <a:bodyPr>
            <a:normAutofit fontScale="92500" lnSpcReduction="20000"/>
          </a:bodyPr>
          <a:lstStyle/>
          <a:p>
            <a:pPr marL="0" indent="0">
              <a:lnSpc>
                <a:spcPct val="120000"/>
              </a:lnSpc>
              <a:buNone/>
            </a:pPr>
            <a:r>
              <a:rPr lang="en-US" dirty="0"/>
              <a:t>Variables:</a:t>
            </a:r>
          </a:p>
          <a:p>
            <a:pPr>
              <a:lnSpc>
                <a:spcPct val="120000"/>
              </a:lnSpc>
            </a:pP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ft</a:t>
            </a:r>
            <a:r>
              <a:rPr lang="en-US" dirty="0"/>
              <a:t> – cost of travel </a:t>
            </a:r>
            <a:br>
              <a:rPr lang="en-US" dirty="0"/>
            </a:br>
            <a:r>
              <a:rPr lang="en-US" dirty="0"/>
              <a:t>from “</a:t>
            </a:r>
            <a:r>
              <a:rPr lang="en-US" i="1" dirty="0">
                <a:latin typeface="Times New Roman" panose="02020603050405020304" pitchFamily="18" charset="0"/>
                <a:cs typeface="Times New Roman" panose="02020603050405020304" pitchFamily="18" charset="0"/>
              </a:rPr>
              <a:t>f </a:t>
            </a:r>
            <a:r>
              <a:rPr lang="en-US" dirty="0"/>
              <a:t>” to “</a:t>
            </a:r>
            <a:r>
              <a:rPr lang="en-US" i="1" dirty="0">
                <a:latin typeface="Times New Roman" panose="02020603050405020304" pitchFamily="18" charset="0"/>
                <a:cs typeface="Times New Roman" panose="02020603050405020304" pitchFamily="18" charset="0"/>
              </a:rPr>
              <a:t>t</a:t>
            </a:r>
            <a:r>
              <a:rPr lang="en-US" sz="1000" i="1" dirty="0">
                <a:latin typeface="Times New Roman" panose="02020603050405020304" pitchFamily="18" charset="0"/>
                <a:cs typeface="Times New Roman" panose="02020603050405020304" pitchFamily="18" charset="0"/>
              </a:rPr>
              <a:t> </a:t>
            </a:r>
            <a:r>
              <a:rPr lang="en-US" dirty="0"/>
              <a:t>”</a:t>
            </a:r>
          </a:p>
          <a:p>
            <a:pPr>
              <a:lnSpc>
                <a:spcPct val="120000"/>
              </a:lnSpc>
            </a:pP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ft</a:t>
            </a:r>
            <a:r>
              <a:rPr lang="en-US" dirty="0"/>
              <a:t> – binary variable </a:t>
            </a:r>
            <a:br>
              <a:rPr lang="en-US" dirty="0"/>
            </a:br>
            <a:r>
              <a:rPr lang="en-US" dirty="0"/>
              <a:t>indicating 1 when </a:t>
            </a:r>
            <a:br>
              <a:rPr lang="en-US" dirty="0"/>
            </a:br>
            <a:r>
              <a:rPr lang="en-US" dirty="0"/>
              <a:t>agent travels </a:t>
            </a:r>
            <a:br>
              <a:rPr lang="en-US" dirty="0"/>
            </a:br>
            <a:r>
              <a:rPr lang="en-US" dirty="0"/>
              <a:t>from “</a:t>
            </a:r>
            <a:r>
              <a:rPr lang="en-US" i="1" dirty="0">
                <a:latin typeface="Times New Roman" panose="02020603050405020304" pitchFamily="18" charset="0"/>
                <a:cs typeface="Times New Roman" panose="02020603050405020304" pitchFamily="18" charset="0"/>
              </a:rPr>
              <a:t>f </a:t>
            </a:r>
            <a:r>
              <a:rPr lang="en-US" dirty="0"/>
              <a:t>” to “</a:t>
            </a:r>
            <a:r>
              <a:rPr lang="en-US" i="1" dirty="0">
                <a:latin typeface="Times New Roman" panose="02020603050405020304" pitchFamily="18" charset="0"/>
                <a:cs typeface="Times New Roman" panose="02020603050405020304" pitchFamily="18" charset="0"/>
              </a:rPr>
              <a:t>t</a:t>
            </a:r>
            <a:r>
              <a:rPr lang="en-US" sz="900" i="1" dirty="0">
                <a:latin typeface="Times New Roman" panose="02020603050405020304" pitchFamily="18" charset="0"/>
                <a:cs typeface="Times New Roman" panose="02020603050405020304" pitchFamily="18" charset="0"/>
              </a:rPr>
              <a:t> </a:t>
            </a:r>
            <a:r>
              <a:rPr lang="en-US" dirty="0"/>
              <a:t>”</a:t>
            </a:r>
            <a:endParaRPr lang="pl-PL" dirty="0"/>
          </a:p>
        </p:txBody>
      </p:sp>
    </p:spTree>
    <p:extLst>
      <p:ext uri="{BB962C8B-B14F-4D97-AF65-F5344CB8AC3E}">
        <p14:creationId xmlns:p14="http://schemas.microsoft.com/office/powerpoint/2010/main" val="405011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9EBE7E-BCA4-4256-9DC8-E0673D52F889}"/>
              </a:ext>
            </a:extLst>
          </p:cNvPr>
          <p:cNvSpPr>
            <a:spLocks noGrp="1"/>
          </p:cNvSpPr>
          <p:nvPr>
            <p:ph type="title"/>
          </p:nvPr>
        </p:nvSpPr>
        <p:spPr/>
        <p:txBody>
          <a:bodyPr/>
          <a:lstStyle/>
          <a:p>
            <a:r>
              <a:rPr lang="en-US" dirty="0" err="1"/>
              <a:t>JuMP</a:t>
            </a:r>
            <a:r>
              <a:rPr lang="en-US" dirty="0"/>
              <a:t> implementation</a:t>
            </a:r>
            <a:endParaRPr lang="pl-PL" dirty="0"/>
          </a:p>
        </p:txBody>
      </p:sp>
      <p:sp>
        <p:nvSpPr>
          <p:cNvPr id="3" name="Symbol zastępczy zawartości 2">
            <a:extLst>
              <a:ext uri="{FF2B5EF4-FFF2-40B4-BE49-F238E27FC236}">
                <a16:creationId xmlns:a16="http://schemas.microsoft.com/office/drawing/2014/main" id="{42F70DFA-5909-4E2D-8DDB-81088EF3ECC7}"/>
              </a:ext>
            </a:extLst>
          </p:cNvPr>
          <p:cNvSpPr>
            <a:spLocks noGrp="1"/>
          </p:cNvSpPr>
          <p:nvPr>
            <p:ph idx="1"/>
          </p:nvPr>
        </p:nvSpPr>
        <p:spPr>
          <a:xfrm>
            <a:off x="232475" y="1899763"/>
            <a:ext cx="12364872" cy="4351338"/>
          </a:xfrm>
        </p:spPr>
        <p:txBody>
          <a:bodyPr>
            <a:normAutofit fontScale="92500"/>
          </a:bodyPr>
          <a:lstStyle/>
          <a:p>
            <a:pPr marL="0" indent="0">
              <a:buNone/>
            </a:pPr>
            <a:r>
              <a:rPr lang="en-GB" sz="2800" dirty="0">
                <a:latin typeface="Consolas" panose="020B0609020204030204" pitchFamily="49" charset="0"/>
              </a:rPr>
              <a:t>m = Model(</a:t>
            </a:r>
            <a:r>
              <a:rPr lang="en-GB" sz="2800" dirty="0" err="1">
                <a:latin typeface="Consolas" panose="020B0609020204030204" pitchFamily="49" charset="0"/>
              </a:rPr>
              <a:t>optimizer_with_attributes</a:t>
            </a:r>
            <a:r>
              <a:rPr lang="en-GB" sz="2800" dirty="0">
                <a:latin typeface="Consolas" panose="020B0609020204030204" pitchFamily="49" charset="0"/>
              </a:rPr>
              <a:t>(</a:t>
            </a:r>
            <a:r>
              <a:rPr lang="en-GB" sz="2800" dirty="0" err="1">
                <a:latin typeface="Consolas" panose="020B0609020204030204" pitchFamily="49" charset="0"/>
              </a:rPr>
              <a:t>HiGHS.Optimizer</a:t>
            </a:r>
            <a:r>
              <a:rPr lang="en-GB" sz="2800" dirty="0">
                <a:latin typeface="Consolas" panose="020B0609020204030204" pitchFamily="49" charset="0"/>
              </a:rPr>
              <a:t>));</a:t>
            </a:r>
            <a:endParaRPr lang="en-US" sz="2800" dirty="0">
              <a:latin typeface="Consolas" panose="020B0609020204030204" pitchFamily="49" charset="0"/>
            </a:endParaRPr>
          </a:p>
          <a:p>
            <a:pPr marL="0" indent="0">
              <a:buNone/>
            </a:pPr>
            <a:r>
              <a:rPr lang="pl-PL" dirty="0">
                <a:latin typeface="Consolas" panose="020B0609020204030204" pitchFamily="49" charset="0"/>
              </a:rPr>
              <a:t>@variable(m, x[f=1:N, t=1:N], Bin)</a:t>
            </a:r>
          </a:p>
          <a:p>
            <a:pPr marL="0" indent="0">
              <a:buNone/>
            </a:pPr>
            <a:r>
              <a:rPr lang="pl-PL" dirty="0">
                <a:latin typeface="Consolas" panose="020B0609020204030204" pitchFamily="49" charset="0"/>
              </a:rPr>
              <a:t>@</a:t>
            </a:r>
            <a:r>
              <a:rPr lang="pl-PL" dirty="0" err="1">
                <a:latin typeface="Consolas" panose="020B0609020204030204" pitchFamily="49" charset="0"/>
              </a:rPr>
              <a:t>objective</a:t>
            </a:r>
            <a:r>
              <a:rPr lang="pl-PL" dirty="0">
                <a:latin typeface="Consolas" panose="020B0609020204030204" pitchFamily="49" charset="0"/>
              </a:rPr>
              <a:t>(m, Min, sum( x[i, j]*</a:t>
            </a:r>
            <a:r>
              <a:rPr lang="pl-PL" dirty="0" err="1">
                <a:latin typeface="Consolas" panose="020B0609020204030204" pitchFamily="49" charset="0"/>
              </a:rPr>
              <a:t>distance_mx</a:t>
            </a:r>
            <a:r>
              <a:rPr lang="pl-PL" dirty="0">
                <a:latin typeface="Consolas" panose="020B0609020204030204" pitchFamily="49" charset="0"/>
              </a:rPr>
              <a:t>[</a:t>
            </a:r>
            <a:r>
              <a:rPr lang="pl-PL" dirty="0" err="1">
                <a:latin typeface="Consolas" panose="020B0609020204030204" pitchFamily="49" charset="0"/>
              </a:rPr>
              <a:t>i,j</a:t>
            </a:r>
            <a:r>
              <a:rPr lang="pl-PL" dirty="0">
                <a:latin typeface="Consolas" panose="020B0609020204030204" pitchFamily="49" charset="0"/>
              </a:rPr>
              <a:t>] for i=1:N,j=1:N))</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pl-PL" dirty="0" err="1">
                <a:latin typeface="Consolas" panose="020B0609020204030204" pitchFamily="49" charset="0"/>
              </a:rPr>
              <a:t>notself</a:t>
            </a:r>
            <a:r>
              <a:rPr lang="pl-PL" dirty="0">
                <a:latin typeface="Consolas" panose="020B0609020204030204" pitchFamily="49" charset="0"/>
              </a:rPr>
              <a:t>[i=1:N], x[i, i] == 0)</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pl-PL" dirty="0" err="1">
                <a:latin typeface="Consolas" panose="020B0609020204030204" pitchFamily="49" charset="0"/>
              </a:rPr>
              <a:t>oneout</a:t>
            </a:r>
            <a:r>
              <a:rPr lang="pl-PL" dirty="0">
                <a:latin typeface="Consolas" panose="020B0609020204030204" pitchFamily="49" charset="0"/>
              </a:rPr>
              <a:t>[i=1:N], sum(x[i, 1:N]) == 1)</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pl-PL" dirty="0" err="1">
                <a:latin typeface="Consolas" panose="020B0609020204030204" pitchFamily="49" charset="0"/>
              </a:rPr>
              <a:t>onein</a:t>
            </a:r>
            <a:r>
              <a:rPr lang="pl-PL" dirty="0">
                <a:latin typeface="Consolas" panose="020B0609020204030204" pitchFamily="49" charset="0"/>
              </a:rPr>
              <a:t>[j=1:N], sum(x[1:N, j]) == 1)</a:t>
            </a:r>
          </a:p>
          <a:p>
            <a:pPr marL="0" indent="0">
              <a:buNone/>
            </a:pPr>
            <a:r>
              <a:rPr lang="pl-PL" dirty="0">
                <a:latin typeface="Consolas" panose="020B0609020204030204" pitchFamily="49" charset="0"/>
              </a:rPr>
              <a:t>for f=1:N, t=1:N</a:t>
            </a:r>
          </a:p>
          <a:p>
            <a:pPr marL="0" indent="0">
              <a:buNone/>
            </a:pPr>
            <a:r>
              <a:rPr lang="pl-PL" dirty="0">
                <a:latin typeface="Consolas" panose="020B0609020204030204" pitchFamily="49" charset="0"/>
              </a:rPr>
              <a:t>    @</a:t>
            </a:r>
            <a:r>
              <a:rPr lang="pl-PL" dirty="0" err="1">
                <a:latin typeface="Consolas" panose="020B0609020204030204" pitchFamily="49" charset="0"/>
              </a:rPr>
              <a:t>constraint</a:t>
            </a:r>
            <a:r>
              <a:rPr lang="pl-PL" dirty="0">
                <a:latin typeface="Consolas" panose="020B0609020204030204" pitchFamily="49" charset="0"/>
              </a:rPr>
              <a:t>(m, x[f, t]+x[t, f] &lt;= 1)</a:t>
            </a:r>
          </a:p>
          <a:p>
            <a:pPr marL="0" indent="0">
              <a:buNone/>
            </a:pPr>
            <a:r>
              <a:rPr lang="pl-PL" dirty="0">
                <a:latin typeface="Consolas" panose="020B0609020204030204" pitchFamily="49" charset="0"/>
              </a:rPr>
              <a:t>end</a:t>
            </a:r>
          </a:p>
          <a:p>
            <a:pPr marL="0" indent="0">
              <a:buNone/>
            </a:pPr>
            <a:endParaRPr lang="pl-PL" dirty="0"/>
          </a:p>
        </p:txBody>
      </p:sp>
    </p:spTree>
    <p:extLst>
      <p:ext uri="{BB962C8B-B14F-4D97-AF65-F5344CB8AC3E}">
        <p14:creationId xmlns:p14="http://schemas.microsoft.com/office/powerpoint/2010/main" val="326541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4F8E7C-1D9A-4B17-B1F6-4C3A4889EA18}"/>
              </a:ext>
            </a:extLst>
          </p:cNvPr>
          <p:cNvSpPr>
            <a:spLocks noGrp="1"/>
          </p:cNvSpPr>
          <p:nvPr>
            <p:ph type="title"/>
          </p:nvPr>
        </p:nvSpPr>
        <p:spPr>
          <a:xfrm>
            <a:off x="838200" y="18255"/>
            <a:ext cx="10515600" cy="1325563"/>
          </a:xfrm>
        </p:spPr>
        <p:txBody>
          <a:bodyPr/>
          <a:lstStyle/>
          <a:p>
            <a:r>
              <a:rPr lang="en-US" dirty="0"/>
              <a:t>Getting a cycle</a:t>
            </a:r>
            <a:endParaRPr lang="pl-PL" dirty="0"/>
          </a:p>
        </p:txBody>
      </p:sp>
      <p:sp>
        <p:nvSpPr>
          <p:cNvPr id="3" name="Symbol zastępczy zawartości 2">
            <a:extLst>
              <a:ext uri="{FF2B5EF4-FFF2-40B4-BE49-F238E27FC236}">
                <a16:creationId xmlns:a16="http://schemas.microsoft.com/office/drawing/2014/main" id="{642EBBDD-985B-4FBA-BA33-B20EDD0BA44F}"/>
              </a:ext>
            </a:extLst>
          </p:cNvPr>
          <p:cNvSpPr>
            <a:spLocks noGrp="1"/>
          </p:cNvSpPr>
          <p:nvPr>
            <p:ph idx="1"/>
          </p:nvPr>
        </p:nvSpPr>
        <p:spPr>
          <a:xfrm>
            <a:off x="838200" y="1392072"/>
            <a:ext cx="10515600" cy="5704764"/>
          </a:xfrm>
        </p:spPr>
        <p:txBody>
          <a:bodyPr>
            <a:normAutofit fontScale="85000" lnSpcReduction="20000"/>
          </a:bodyPr>
          <a:lstStyle/>
          <a:p>
            <a:pPr marL="0" indent="0">
              <a:buNone/>
            </a:pPr>
            <a:r>
              <a:rPr lang="pl-PL"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getcycle</a:t>
            </a:r>
            <a:r>
              <a:rPr lang="pl-PL" dirty="0">
                <a:latin typeface="Consolas" panose="020B0609020204030204" pitchFamily="49" charset="0"/>
              </a:rPr>
              <a:t>(m, N)</a:t>
            </a:r>
          </a:p>
          <a:p>
            <a:pPr marL="0" indent="0">
              <a:buNone/>
            </a:pPr>
            <a:r>
              <a:rPr lang="pl-PL" dirty="0">
                <a:latin typeface="Consolas" panose="020B0609020204030204" pitchFamily="49" charset="0"/>
              </a:rPr>
              <a:t>    </a:t>
            </a:r>
            <a:r>
              <a:rPr lang="pl-PL" dirty="0" err="1">
                <a:latin typeface="Consolas" panose="020B0609020204030204" pitchFamily="49" charset="0"/>
              </a:rPr>
              <a:t>x_val</a:t>
            </a:r>
            <a:r>
              <a:rPr lang="pl-PL" dirty="0">
                <a:latin typeface="Consolas" panose="020B0609020204030204" pitchFamily="49" charset="0"/>
              </a:rPr>
              <a:t> = </a:t>
            </a:r>
            <a:r>
              <a:rPr lang="pl-PL" dirty="0" err="1">
                <a:latin typeface="Consolas" panose="020B0609020204030204" pitchFamily="49" charset="0"/>
              </a:rPr>
              <a:t>getvalue</a:t>
            </a:r>
            <a:r>
              <a:rPr lang="pl-PL" dirty="0">
                <a:latin typeface="Consolas" panose="020B0609020204030204" pitchFamily="49" charset="0"/>
              </a:rPr>
              <a:t>(x)</a:t>
            </a:r>
          </a:p>
          <a:p>
            <a:pPr marL="0" indent="0">
              <a:buNone/>
            </a:pPr>
            <a:r>
              <a:rPr lang="pl-PL" dirty="0">
                <a:latin typeface="Consolas" panose="020B0609020204030204" pitchFamily="49" charset="0"/>
              </a:rPr>
              <a:t>    </a:t>
            </a:r>
            <a:r>
              <a:rPr lang="pl-PL" dirty="0" err="1">
                <a:latin typeface="Consolas" panose="020B0609020204030204" pitchFamily="49" charset="0"/>
              </a:rPr>
              <a:t>cycle_idx</a:t>
            </a:r>
            <a:r>
              <a:rPr lang="pl-PL" dirty="0">
                <a:latin typeface="Consolas" panose="020B0609020204030204" pitchFamily="49" charset="0"/>
              </a:rPr>
              <a:t> = </a:t>
            </a:r>
            <a:r>
              <a:rPr lang="pl-PL" dirty="0" err="1">
                <a:latin typeface="Consolas" panose="020B0609020204030204" pitchFamily="49" charset="0"/>
              </a:rPr>
              <a:t>Vector</a:t>
            </a:r>
            <a:r>
              <a:rPr lang="pl-PL" dirty="0">
                <a:latin typeface="Consolas" panose="020B0609020204030204" pitchFamily="49" charset="0"/>
              </a:rPr>
              <a:t>{</a:t>
            </a:r>
            <a:r>
              <a:rPr lang="pl-PL" dirty="0" err="1">
                <a:latin typeface="Consolas" panose="020B0609020204030204" pitchFamily="49" charset="0"/>
              </a:rPr>
              <a:t>Int</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push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1)</a:t>
            </a:r>
          </a:p>
          <a:p>
            <a:pPr marL="0" indent="0">
              <a:buNone/>
            </a:pPr>
            <a:r>
              <a:rPr lang="pl-PL" dirty="0">
                <a:latin typeface="Consolas" panose="020B0609020204030204" pitchFamily="49" charset="0"/>
              </a:rPr>
              <a:t>    </a:t>
            </a:r>
            <a:r>
              <a:rPr lang="pl-PL" dirty="0" err="1">
                <a:latin typeface="Consolas" panose="020B0609020204030204" pitchFamily="49" charset="0"/>
              </a:rPr>
              <a:t>while</a:t>
            </a:r>
            <a:r>
              <a:rPr lang="pl-PL" dirty="0">
                <a:latin typeface="Consolas" panose="020B0609020204030204" pitchFamily="49" charset="0"/>
              </a:rPr>
              <a:t> </a:t>
            </a:r>
            <a:r>
              <a:rPr lang="pl-PL" dirty="0" err="1">
                <a:latin typeface="Consolas" panose="020B0609020204030204" pitchFamily="49" charset="0"/>
              </a:rPr>
              <a:t>true</a:t>
            </a:r>
            <a:endParaRPr lang="pl-PL" dirty="0">
              <a:latin typeface="Consolas" panose="020B0609020204030204" pitchFamily="49" charset="0"/>
            </a:endParaRPr>
          </a:p>
          <a:p>
            <a:pPr marL="0" indent="0">
              <a:buNone/>
            </a:pPr>
            <a:r>
              <a:rPr lang="pl-PL" dirty="0">
                <a:latin typeface="Consolas" panose="020B0609020204030204" pitchFamily="49" charset="0"/>
              </a:rPr>
              <a:t>        v, </a:t>
            </a:r>
            <a:r>
              <a:rPr lang="pl-PL" dirty="0" err="1">
                <a:latin typeface="Consolas" panose="020B0609020204030204" pitchFamily="49" charset="0"/>
              </a:rPr>
              <a:t>idx</a:t>
            </a:r>
            <a:r>
              <a:rPr lang="pl-PL" dirty="0">
                <a:latin typeface="Consolas" panose="020B0609020204030204" pitchFamily="49" charset="0"/>
              </a:rPr>
              <a:t> = </a:t>
            </a:r>
            <a:r>
              <a:rPr lang="pl-PL" dirty="0" err="1">
                <a:latin typeface="Consolas" panose="020B0609020204030204" pitchFamily="49" charset="0"/>
              </a:rPr>
              <a:t>findmax</a:t>
            </a:r>
            <a:r>
              <a:rPr lang="pl-PL" dirty="0">
                <a:latin typeface="Consolas" panose="020B0609020204030204" pitchFamily="49" charset="0"/>
              </a:rPr>
              <a:t>(</a:t>
            </a:r>
            <a:r>
              <a:rPr lang="pl-PL" dirty="0" err="1">
                <a:latin typeface="Consolas" panose="020B0609020204030204" pitchFamily="49" charset="0"/>
              </a:rPr>
              <a:t>x_val</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[end], 1:N])</a:t>
            </a:r>
          </a:p>
          <a:p>
            <a:pPr marL="0" indent="0">
              <a:buNone/>
            </a:pPr>
            <a:r>
              <a:rPr lang="pl-PL" dirty="0">
                <a:latin typeface="Consolas" panose="020B0609020204030204" pitchFamily="49" charset="0"/>
              </a:rPr>
              <a:t>        </a:t>
            </a:r>
            <a:r>
              <a:rPr lang="pl-PL" dirty="0" err="1">
                <a:latin typeface="Consolas" panose="020B0609020204030204" pitchFamily="49" charset="0"/>
              </a:rPr>
              <a:t>if</a:t>
            </a:r>
            <a:r>
              <a:rPr lang="pl-PL" dirty="0">
                <a:latin typeface="Consolas" panose="020B0609020204030204" pitchFamily="49" charset="0"/>
              </a:rPr>
              <a:t> </a:t>
            </a:r>
            <a:r>
              <a:rPr lang="pl-PL" dirty="0" err="1">
                <a:latin typeface="Consolas" panose="020B0609020204030204" pitchFamily="49" charset="0"/>
              </a:rPr>
              <a:t>idx</a:t>
            </a:r>
            <a:r>
              <a:rPr lang="pl-PL" dirty="0">
                <a:latin typeface="Consolas" panose="020B0609020204030204" pitchFamily="49" charset="0"/>
              </a:rPr>
              <a:t> == </a:t>
            </a:r>
            <a:r>
              <a:rPr lang="pl-PL" dirty="0" err="1">
                <a:latin typeface="Consolas" panose="020B0609020204030204" pitchFamily="49" charset="0"/>
              </a:rPr>
              <a:t>cycle_idx</a:t>
            </a:r>
            <a:r>
              <a:rPr lang="pl-PL" dirty="0">
                <a:latin typeface="Consolas" panose="020B0609020204030204" pitchFamily="49" charset="0"/>
              </a:rPr>
              <a:t>[1]</a:t>
            </a:r>
          </a:p>
          <a:p>
            <a:pPr marL="0" indent="0">
              <a:buNone/>
            </a:pPr>
            <a:r>
              <a:rPr lang="pl-PL" dirty="0">
                <a:latin typeface="Consolas" panose="020B0609020204030204" pitchFamily="49" charset="0"/>
              </a:rPr>
              <a:t>            </a:t>
            </a:r>
            <a:r>
              <a:rPr lang="pl-PL" dirty="0" err="1">
                <a:latin typeface="Consolas" panose="020B0609020204030204" pitchFamily="49" charset="0"/>
              </a:rPr>
              <a:t>break</a:t>
            </a:r>
            <a:endParaRPr lang="pl-PL" dirty="0">
              <a:latin typeface="Consolas" panose="020B0609020204030204" pitchFamily="49" charset="0"/>
            </a:endParaRPr>
          </a:p>
          <a:p>
            <a:pPr marL="0" indent="0">
              <a:buNone/>
            </a:pPr>
            <a:r>
              <a:rPr lang="pl-PL" dirty="0">
                <a:latin typeface="Consolas" panose="020B0609020204030204" pitchFamily="49" charset="0"/>
              </a:rPr>
              <a:t>        </a:t>
            </a:r>
            <a:r>
              <a:rPr lang="pl-PL" dirty="0" err="1">
                <a:latin typeface="Consolas" panose="020B0609020204030204" pitchFamily="49" charset="0"/>
              </a:rPr>
              <a:t>else</a:t>
            </a:r>
            <a:endParaRPr lang="pl-PL" dirty="0">
              <a:latin typeface="Consolas" panose="020B0609020204030204" pitchFamily="49" charset="0"/>
            </a:endParaRPr>
          </a:p>
          <a:p>
            <a:pPr marL="0" indent="0">
              <a:buNone/>
            </a:pPr>
            <a:r>
              <a:rPr lang="pl-PL" dirty="0">
                <a:latin typeface="Consolas" panose="020B0609020204030204" pitchFamily="49" charset="0"/>
              </a:rPr>
              <a:t>            </a:t>
            </a:r>
            <a:r>
              <a:rPr lang="pl-PL" dirty="0" err="1">
                <a:latin typeface="Consolas" panose="020B0609020204030204" pitchFamily="49" charset="0"/>
              </a:rPr>
              <a:t>push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a:t>
            </a:r>
            <a:r>
              <a:rPr lang="pl-PL" dirty="0" err="1">
                <a:latin typeface="Consolas" panose="020B0609020204030204" pitchFamily="49" charset="0"/>
              </a:rPr>
              <a:t>idx</a:t>
            </a:r>
            <a:r>
              <a:rPr lang="pl-PL" dirty="0">
                <a:latin typeface="Consolas" panose="020B0609020204030204" pitchFamily="49" charset="0"/>
              </a:rPr>
              <a:t>)</a:t>
            </a:r>
          </a:p>
          <a:p>
            <a:pPr marL="0" indent="0">
              <a:buNone/>
            </a:pPr>
            <a:r>
              <a:rPr lang="pl-PL" dirty="0">
                <a:latin typeface="Consolas" panose="020B0609020204030204" pitchFamily="49" charset="0"/>
              </a:rPr>
              <a:t>        end</a:t>
            </a:r>
          </a:p>
          <a:p>
            <a:pPr marL="0" indent="0">
              <a:buNone/>
            </a:pPr>
            <a:r>
              <a:rPr lang="pl-PL" dirty="0">
                <a:latin typeface="Consolas" panose="020B0609020204030204" pitchFamily="49" charset="0"/>
              </a:rPr>
              <a:t>    end</a:t>
            </a:r>
          </a:p>
          <a:p>
            <a:pPr marL="0" indent="0">
              <a:buNone/>
            </a:pPr>
            <a:r>
              <a:rPr lang="pl-PL" dirty="0">
                <a:latin typeface="Consolas" panose="020B0609020204030204" pitchFamily="49" charset="0"/>
              </a:rPr>
              <a:t>    </a:t>
            </a:r>
            <a:r>
              <a:rPr lang="pl-PL" dirty="0" err="1">
                <a:latin typeface="Consolas" panose="020B0609020204030204" pitchFamily="49" charset="0"/>
              </a:rPr>
              <a:t>cycle_idx</a:t>
            </a:r>
            <a:endParaRPr lang="pl-PL" dirty="0">
              <a:latin typeface="Consolas" panose="020B0609020204030204" pitchFamily="49" charset="0"/>
            </a:endParaRPr>
          </a:p>
          <a:p>
            <a:pPr marL="0" indent="0">
              <a:buNone/>
            </a:pPr>
            <a:r>
              <a:rPr lang="pl-PL" dirty="0">
                <a:latin typeface="Consolas" panose="020B0609020204030204" pitchFamily="49" charset="0"/>
              </a:rPr>
              <a:t>end</a:t>
            </a:r>
          </a:p>
        </p:txBody>
      </p:sp>
    </p:spTree>
    <p:extLst>
      <p:ext uri="{BB962C8B-B14F-4D97-AF65-F5344CB8AC3E}">
        <p14:creationId xmlns:p14="http://schemas.microsoft.com/office/powerpoint/2010/main" val="19865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F8D6E8-02FA-7D95-39C7-B89E9053F458}"/>
              </a:ext>
            </a:extLst>
          </p:cNvPr>
          <p:cNvSpPr>
            <a:spLocks noGrp="1"/>
          </p:cNvSpPr>
          <p:nvPr>
            <p:ph type="title"/>
          </p:nvPr>
        </p:nvSpPr>
        <p:spPr/>
        <p:txBody>
          <a:bodyPr/>
          <a:lstStyle/>
          <a:p>
            <a:r>
              <a:rPr lang="en-US" dirty="0"/>
              <a:t>Basics…</a:t>
            </a:r>
          </a:p>
        </p:txBody>
      </p:sp>
      <p:sp>
        <p:nvSpPr>
          <p:cNvPr id="5" name="Text Placeholder 4">
            <a:extLst>
              <a:ext uri="{FF2B5EF4-FFF2-40B4-BE49-F238E27FC236}">
                <a16:creationId xmlns:a16="http://schemas.microsoft.com/office/drawing/2014/main" id="{AA6DEAB4-5F21-6398-8AF3-E9C75CD514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289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52C55D-5D15-47BF-A8B3-519BEDC153D9}"/>
              </a:ext>
            </a:extLst>
          </p:cNvPr>
          <p:cNvSpPr>
            <a:spLocks noGrp="1"/>
          </p:cNvSpPr>
          <p:nvPr>
            <p:ph type="title"/>
          </p:nvPr>
        </p:nvSpPr>
        <p:spPr/>
        <p:txBody>
          <a:bodyPr/>
          <a:lstStyle/>
          <a:p>
            <a:r>
              <a:rPr lang="en-US" dirty="0"/>
              <a:t>Adding a constraint...</a:t>
            </a:r>
            <a:endParaRPr lang="pl-PL" dirty="0"/>
          </a:p>
        </p:txBody>
      </p:sp>
      <p:sp>
        <p:nvSpPr>
          <p:cNvPr id="3" name="Symbol zastępczy zawartości 2">
            <a:extLst>
              <a:ext uri="{FF2B5EF4-FFF2-40B4-BE49-F238E27FC236}">
                <a16:creationId xmlns:a16="http://schemas.microsoft.com/office/drawing/2014/main" id="{F919EE6F-0865-4952-A07D-858AE572AF1B}"/>
              </a:ext>
            </a:extLst>
          </p:cNvPr>
          <p:cNvSpPr>
            <a:spLocks noGrp="1"/>
          </p:cNvSpPr>
          <p:nvPr>
            <p:ph idx="1"/>
          </p:nvPr>
        </p:nvSpPr>
        <p:spPr/>
        <p:txBody>
          <a:bodyPr>
            <a:normAutofit fontScale="92500" lnSpcReduction="20000"/>
          </a:bodyPr>
          <a:lstStyle/>
          <a:p>
            <a:pPr marL="0" indent="0">
              <a:buNone/>
            </a:pPr>
            <a:r>
              <a:rPr lang="pl-PL"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solved</a:t>
            </a:r>
            <a:r>
              <a:rPr lang="pl-PL" dirty="0">
                <a:latin typeface="Consolas" panose="020B0609020204030204" pitchFamily="49" charset="0"/>
              </a:rPr>
              <a:t>(m, </a:t>
            </a:r>
            <a:r>
              <a:rPr lang="pl-PL" dirty="0" err="1">
                <a:latin typeface="Consolas" panose="020B0609020204030204" pitchFamily="49" charset="0"/>
              </a:rPr>
              <a:t>cycle_idx</a:t>
            </a:r>
            <a:r>
              <a:rPr lang="pl-PL" dirty="0">
                <a:latin typeface="Consolas" panose="020B0609020204030204" pitchFamily="49" charset="0"/>
              </a:rPr>
              <a:t>, N)</a:t>
            </a:r>
          </a:p>
          <a:p>
            <a:pPr marL="0" indent="0">
              <a:buNone/>
            </a:pPr>
            <a:r>
              <a:rPr lang="pl-PL" dirty="0">
                <a:latin typeface="Consolas" panose="020B0609020204030204" pitchFamily="49" charset="0"/>
              </a:rPr>
              <a:t>    </a:t>
            </a:r>
            <a:r>
              <a:rPr lang="pl-PL" dirty="0" err="1">
                <a:latin typeface="Consolas" panose="020B0609020204030204" pitchFamily="49" charset="0"/>
              </a:rPr>
              <a:t>println</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 </a:t>
            </a:r>
            <a:r>
              <a:rPr lang="pl-PL" dirty="0" err="1">
                <a:latin typeface="Consolas" panose="020B0609020204030204" pitchFamily="49" charset="0"/>
              </a:rPr>
              <a:t>cycle_idx</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println</a:t>
            </a:r>
            <a:r>
              <a:rPr lang="pl-PL" dirty="0">
                <a:latin typeface="Consolas" panose="020B0609020204030204" pitchFamily="49" charset="0"/>
              </a:rPr>
              <a:t>("</a:t>
            </a:r>
            <a:r>
              <a:rPr lang="pl-PL" dirty="0" err="1">
                <a:latin typeface="Consolas" panose="020B0609020204030204" pitchFamily="49" charset="0"/>
              </a:rPr>
              <a:t>Length</a:t>
            </a:r>
            <a:r>
              <a:rPr lang="pl-PL" dirty="0">
                <a:latin typeface="Consolas" panose="020B0609020204030204" pitchFamily="49" charset="0"/>
              </a:rPr>
              <a:t>: ", </a:t>
            </a:r>
            <a:r>
              <a:rPr lang="pl-PL" dirty="0" err="1">
                <a:latin typeface="Consolas" panose="020B0609020204030204" pitchFamily="49" charset="0"/>
              </a:rPr>
              <a:t>length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if</a:t>
            </a:r>
            <a:r>
              <a:rPr lang="pl-PL" dirty="0">
                <a:latin typeface="Consolas" panose="020B0609020204030204" pitchFamily="49" charset="0"/>
              </a:rPr>
              <a:t> </a:t>
            </a:r>
            <a:r>
              <a:rPr lang="pl-PL" dirty="0" err="1">
                <a:latin typeface="Consolas" panose="020B0609020204030204" pitchFamily="49" charset="0"/>
              </a:rPr>
              <a:t>length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&lt; N</a:t>
            </a:r>
          </a:p>
          <a:p>
            <a:pPr marL="0" indent="0">
              <a:buNone/>
            </a:pPr>
            <a:r>
              <a:rPr lang="pl-PL" dirty="0">
                <a:latin typeface="Consolas" panose="020B0609020204030204" pitchFamily="49" charset="0"/>
              </a:rPr>
              <a:t>        cc = @</a:t>
            </a:r>
            <a:r>
              <a:rPr lang="pl-PL" dirty="0" err="1">
                <a:latin typeface="Consolas" panose="020B0609020204030204" pitchFamily="49" charset="0"/>
              </a:rPr>
              <a:t>constraint</a:t>
            </a:r>
            <a:r>
              <a:rPr lang="pl-PL" dirty="0">
                <a:latin typeface="Consolas" panose="020B0609020204030204" pitchFamily="49" charset="0"/>
              </a:rPr>
              <a:t>(m, sum(x[</a:t>
            </a:r>
            <a:r>
              <a:rPr lang="pl-PL" dirty="0" err="1">
                <a:latin typeface="Consolas" panose="020B0609020204030204" pitchFamily="49" charset="0"/>
              </a:rPr>
              <a:t>cycle_idx,cycle_idx</a:t>
            </a:r>
            <a:r>
              <a:rPr lang="pl-PL"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pl-PL" dirty="0">
                <a:latin typeface="Consolas" panose="020B0609020204030204" pitchFamily="49" charset="0"/>
              </a:rPr>
              <a:t> &lt;= </a:t>
            </a:r>
            <a:r>
              <a:rPr lang="pl-PL" dirty="0" err="1">
                <a:latin typeface="Consolas" panose="020B0609020204030204" pitchFamily="49" charset="0"/>
              </a:rPr>
              <a:t>length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)-1)</a:t>
            </a:r>
          </a:p>
          <a:p>
            <a:pPr marL="0" indent="0">
              <a:buNone/>
            </a:pPr>
            <a:r>
              <a:rPr lang="pl-PL" dirty="0">
                <a:latin typeface="Consolas" panose="020B0609020204030204" pitchFamily="49" charset="0"/>
              </a:rPr>
              <a:t>        </a:t>
            </a:r>
            <a:r>
              <a:rPr lang="pl-PL" dirty="0" err="1">
                <a:latin typeface="Consolas" panose="020B0609020204030204" pitchFamily="49" charset="0"/>
              </a:rPr>
              <a:t>println</a:t>
            </a:r>
            <a:r>
              <a:rPr lang="pl-PL" dirty="0">
                <a:latin typeface="Consolas" panose="020B0609020204030204" pitchFamily="49" charset="0"/>
              </a:rPr>
              <a:t>("</a:t>
            </a:r>
            <a:r>
              <a:rPr lang="pl-PL" dirty="0" err="1">
                <a:latin typeface="Consolas" panose="020B0609020204030204" pitchFamily="49" charset="0"/>
              </a:rPr>
              <a:t>added</a:t>
            </a:r>
            <a:r>
              <a:rPr lang="pl-PL" dirty="0">
                <a:latin typeface="Consolas" panose="020B0609020204030204" pitchFamily="49" charset="0"/>
              </a:rPr>
              <a:t> a </a:t>
            </a:r>
            <a:r>
              <a:rPr lang="pl-PL" dirty="0" err="1">
                <a:latin typeface="Consolas" panose="020B0609020204030204" pitchFamily="49" charset="0"/>
              </a:rPr>
              <a:t>constraint</a:t>
            </a:r>
            <a:r>
              <a:rPr lang="pl-PL" dirty="0">
                <a:latin typeface="Consolas" panose="020B0609020204030204" pitchFamily="49" charset="0"/>
              </a:rPr>
              <a:t>")</a:t>
            </a:r>
          </a:p>
          <a:p>
            <a:pPr marL="0" indent="0">
              <a:buNone/>
            </a:pPr>
            <a:r>
              <a:rPr lang="pl-PL" dirty="0">
                <a:latin typeface="Consolas" panose="020B0609020204030204" pitchFamily="49" charset="0"/>
              </a:rPr>
              <a:t>        return </a:t>
            </a:r>
            <a:r>
              <a:rPr lang="pl-PL" dirty="0" err="1">
                <a:latin typeface="Consolas" panose="020B0609020204030204" pitchFamily="49" charset="0"/>
              </a:rPr>
              <a:t>false</a:t>
            </a:r>
            <a:endParaRPr lang="pl-PL" dirty="0">
              <a:latin typeface="Consolas" panose="020B0609020204030204" pitchFamily="49" charset="0"/>
            </a:endParaRPr>
          </a:p>
          <a:p>
            <a:pPr marL="0" indent="0">
              <a:buNone/>
            </a:pPr>
            <a:r>
              <a:rPr lang="pl-PL" dirty="0">
                <a:latin typeface="Consolas" panose="020B0609020204030204" pitchFamily="49" charset="0"/>
              </a:rPr>
              <a:t>    end</a:t>
            </a:r>
          </a:p>
          <a:p>
            <a:pPr marL="0" indent="0">
              <a:buNone/>
            </a:pPr>
            <a:r>
              <a:rPr lang="pl-PL" dirty="0">
                <a:latin typeface="Consolas" panose="020B0609020204030204" pitchFamily="49" charset="0"/>
              </a:rPr>
              <a:t>    return </a:t>
            </a:r>
            <a:r>
              <a:rPr lang="pl-PL" dirty="0" err="1">
                <a:latin typeface="Consolas" panose="020B0609020204030204" pitchFamily="49" charset="0"/>
              </a:rPr>
              <a:t>true</a:t>
            </a:r>
            <a:endParaRPr lang="pl-PL" dirty="0">
              <a:latin typeface="Consolas" panose="020B0609020204030204" pitchFamily="49" charset="0"/>
            </a:endParaRPr>
          </a:p>
          <a:p>
            <a:pPr marL="0" indent="0">
              <a:buNone/>
            </a:pPr>
            <a:r>
              <a:rPr lang="pl-PL" dirty="0">
                <a:latin typeface="Consolas" panose="020B0609020204030204" pitchFamily="49" charset="0"/>
              </a:rPr>
              <a:t>end</a:t>
            </a:r>
          </a:p>
        </p:txBody>
      </p:sp>
    </p:spTree>
    <p:extLst>
      <p:ext uri="{BB962C8B-B14F-4D97-AF65-F5344CB8AC3E}">
        <p14:creationId xmlns:p14="http://schemas.microsoft.com/office/powerpoint/2010/main" val="204380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20044A-E3B4-4AE7-BFE0-840A6EEA086F}"/>
              </a:ext>
            </a:extLst>
          </p:cNvPr>
          <p:cNvSpPr>
            <a:spLocks noGrp="1"/>
          </p:cNvSpPr>
          <p:nvPr>
            <p:ph type="title"/>
          </p:nvPr>
        </p:nvSpPr>
        <p:spPr/>
        <p:txBody>
          <a:bodyPr/>
          <a:lstStyle/>
          <a:p>
            <a:r>
              <a:rPr lang="en-US" dirty="0"/>
              <a:t>Iterating over the model</a:t>
            </a:r>
            <a:endParaRPr lang="pl-PL" dirty="0"/>
          </a:p>
        </p:txBody>
      </p:sp>
      <p:sp>
        <p:nvSpPr>
          <p:cNvPr id="3" name="Symbol zastępczy zawartości 2">
            <a:extLst>
              <a:ext uri="{FF2B5EF4-FFF2-40B4-BE49-F238E27FC236}">
                <a16:creationId xmlns:a16="http://schemas.microsoft.com/office/drawing/2014/main" id="{59B56016-C9C0-4FBC-8DBF-CE95E91345C9}"/>
              </a:ext>
            </a:extLst>
          </p:cNvPr>
          <p:cNvSpPr>
            <a:spLocks noGrp="1"/>
          </p:cNvSpPr>
          <p:nvPr>
            <p:ph idx="1"/>
          </p:nvPr>
        </p:nvSpPr>
        <p:spPr/>
        <p:txBody>
          <a:bodyPr/>
          <a:lstStyle/>
          <a:p>
            <a:pPr marL="0" indent="0">
              <a:buNone/>
            </a:pPr>
            <a:r>
              <a:rPr lang="en-US" dirty="0">
                <a:latin typeface="Consolas" panose="020B0609020204030204" pitchFamily="49" charset="0"/>
              </a:rPr>
              <a:t>while true</a:t>
            </a:r>
          </a:p>
          <a:p>
            <a:pPr marL="0" indent="0">
              <a:buNone/>
            </a:pPr>
            <a:r>
              <a:rPr lang="en-US" dirty="0">
                <a:latin typeface="Consolas" panose="020B0609020204030204" pitchFamily="49" charset="0"/>
              </a:rPr>
              <a:t>    status = solve(m)</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(status)</a:t>
            </a:r>
          </a:p>
          <a:p>
            <a:pPr marL="0" indent="0">
              <a:buNone/>
            </a:pPr>
            <a:r>
              <a:rPr lang="en-US" dirty="0">
                <a:latin typeface="Consolas" panose="020B0609020204030204" pitchFamily="49" charset="0"/>
              </a:rPr>
              <a:t>    </a:t>
            </a:r>
            <a:r>
              <a:rPr lang="en-US" dirty="0" err="1">
                <a:latin typeface="Consolas" panose="020B0609020204030204" pitchFamily="49" charset="0"/>
              </a:rPr>
              <a:t>cycle_idx</a:t>
            </a:r>
            <a:r>
              <a:rPr lang="en-US" dirty="0">
                <a:latin typeface="Consolas" panose="020B0609020204030204" pitchFamily="49" charset="0"/>
              </a:rPr>
              <a:t> = </a:t>
            </a:r>
            <a:r>
              <a:rPr lang="en-US" dirty="0" err="1">
                <a:latin typeface="Consolas" panose="020B0609020204030204" pitchFamily="49" charset="0"/>
              </a:rPr>
              <a:t>getcycle</a:t>
            </a:r>
            <a:r>
              <a:rPr lang="en-US" dirty="0">
                <a:latin typeface="Consolas" panose="020B0609020204030204" pitchFamily="49" charset="0"/>
              </a:rPr>
              <a:t>(m, N)</a:t>
            </a:r>
          </a:p>
          <a:p>
            <a:pPr marL="0" indent="0">
              <a:buNone/>
            </a:pPr>
            <a:r>
              <a:rPr lang="en-US" dirty="0">
                <a:latin typeface="Consolas" panose="020B0609020204030204" pitchFamily="49" charset="0"/>
              </a:rPr>
              <a:t>    if solved(m, </a:t>
            </a:r>
            <a:r>
              <a:rPr lang="en-US" dirty="0" err="1">
                <a:latin typeface="Consolas" panose="020B0609020204030204" pitchFamily="49" charset="0"/>
              </a:rPr>
              <a:t>cycle_idx,N</a:t>
            </a:r>
            <a:r>
              <a:rPr lang="en-US" dirty="0">
                <a:latin typeface="Consolas" panose="020B0609020204030204" pitchFamily="49" charset="0"/>
              </a:rPr>
              <a:t>)</a:t>
            </a:r>
          </a:p>
          <a:p>
            <a:pPr marL="0" indent="0">
              <a:buNone/>
            </a:pPr>
            <a:r>
              <a:rPr lang="en-US" dirty="0">
                <a:latin typeface="Consolas" panose="020B0609020204030204" pitchFamily="49" charset="0"/>
              </a:rPr>
              <a:t>        break;</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end</a:t>
            </a:r>
            <a:endParaRPr lang="pl-PL" dirty="0">
              <a:latin typeface="Consolas" panose="020B0609020204030204" pitchFamily="49" charset="0"/>
            </a:endParaRPr>
          </a:p>
        </p:txBody>
      </p:sp>
    </p:spTree>
    <p:extLst>
      <p:ext uri="{BB962C8B-B14F-4D97-AF65-F5344CB8AC3E}">
        <p14:creationId xmlns:p14="http://schemas.microsoft.com/office/powerpoint/2010/main" val="295526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1513B3-FC98-4A66-83B7-D4E8140F25BB}"/>
              </a:ext>
            </a:extLst>
          </p:cNvPr>
          <p:cNvSpPr>
            <a:spLocks noGrp="1"/>
          </p:cNvSpPr>
          <p:nvPr>
            <p:ph type="title"/>
          </p:nvPr>
        </p:nvSpPr>
        <p:spPr/>
        <p:txBody>
          <a:bodyPr/>
          <a:lstStyle/>
          <a:p>
            <a:r>
              <a:rPr lang="en-US" dirty="0" err="1"/>
              <a:t>Gurobi.jl</a:t>
            </a:r>
            <a:endParaRPr lang="pl-PL" dirty="0"/>
          </a:p>
        </p:txBody>
      </p:sp>
      <p:sp>
        <p:nvSpPr>
          <p:cNvPr id="3" name="Symbol zastępczy zawartości 2">
            <a:extLst>
              <a:ext uri="{FF2B5EF4-FFF2-40B4-BE49-F238E27FC236}">
                <a16:creationId xmlns:a16="http://schemas.microsoft.com/office/drawing/2014/main" id="{4D700BD1-894C-41DA-9C63-1EB28B46D316}"/>
              </a:ext>
            </a:extLst>
          </p:cNvPr>
          <p:cNvSpPr>
            <a:spLocks noGrp="1"/>
          </p:cNvSpPr>
          <p:nvPr>
            <p:ph idx="1"/>
          </p:nvPr>
        </p:nvSpPr>
        <p:spPr>
          <a:xfrm>
            <a:off x="838199" y="1825625"/>
            <a:ext cx="10920211" cy="4351338"/>
          </a:xfrm>
        </p:spPr>
        <p:txBody>
          <a:bodyPr/>
          <a:lstStyle/>
          <a:p>
            <a:r>
              <a:rPr lang="en-US" dirty="0"/>
              <a:t>Commercial software</a:t>
            </a:r>
          </a:p>
          <a:p>
            <a:r>
              <a:rPr lang="en-US" dirty="0"/>
              <a:t>Free for academic use</a:t>
            </a:r>
          </a:p>
          <a:p>
            <a:r>
              <a:rPr lang="en-US" dirty="0"/>
              <a:t>Integrates with </a:t>
            </a:r>
            <a:r>
              <a:rPr lang="en-US" dirty="0" err="1"/>
              <a:t>JuMP</a:t>
            </a:r>
            <a:r>
              <a:rPr lang="en-US" dirty="0"/>
              <a:t> via </a:t>
            </a:r>
            <a:r>
              <a:rPr lang="en-US" dirty="0" err="1"/>
              <a:t>Gurobi.jl</a:t>
            </a:r>
            <a:endParaRPr lang="en-US" dirty="0"/>
          </a:p>
          <a:p>
            <a:endParaRPr lang="en-US" dirty="0"/>
          </a:p>
          <a:p>
            <a:r>
              <a:rPr lang="en-US" dirty="0"/>
              <a:t>Supports </a:t>
            </a:r>
            <a:r>
              <a:rPr lang="en-US" dirty="0" err="1"/>
              <a:t>JuMP</a:t>
            </a:r>
            <a:r>
              <a:rPr lang="en-US" dirty="0"/>
              <a:t> Lazy constraints </a:t>
            </a:r>
            <a:r>
              <a:rPr lang="en-US" sz="2000" dirty="0"/>
              <a:t>(http://www.juliaopt.org/JuMP.jl/0.18/callbacks.html)</a:t>
            </a:r>
            <a:endParaRPr lang="pl-PL" dirty="0"/>
          </a:p>
        </p:txBody>
      </p:sp>
    </p:spTree>
    <p:extLst>
      <p:ext uri="{BB962C8B-B14F-4D97-AF65-F5344CB8AC3E}">
        <p14:creationId xmlns:p14="http://schemas.microsoft.com/office/powerpoint/2010/main" val="325660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322D6C-E598-4107-9683-EFF419E684B5}"/>
              </a:ext>
            </a:extLst>
          </p:cNvPr>
          <p:cNvSpPr>
            <a:spLocks noGrp="1"/>
          </p:cNvSpPr>
          <p:nvPr>
            <p:ph type="title"/>
          </p:nvPr>
        </p:nvSpPr>
        <p:spPr/>
        <p:txBody>
          <a:bodyPr/>
          <a:lstStyle/>
          <a:p>
            <a:r>
              <a:rPr lang="en-US" dirty="0" err="1"/>
              <a:t>Gurobi</a:t>
            </a:r>
            <a:r>
              <a:rPr lang="en-US" dirty="0"/>
              <a:t> callbacks</a:t>
            </a:r>
            <a:endParaRPr lang="pl-PL" dirty="0"/>
          </a:p>
        </p:txBody>
      </p:sp>
      <p:sp>
        <p:nvSpPr>
          <p:cNvPr id="3" name="Symbol zastępczy zawartości 2">
            <a:extLst>
              <a:ext uri="{FF2B5EF4-FFF2-40B4-BE49-F238E27FC236}">
                <a16:creationId xmlns:a16="http://schemas.microsoft.com/office/drawing/2014/main" id="{D9AC6F07-7865-4C4C-8117-D1B5BA4B855D}"/>
              </a:ext>
            </a:extLst>
          </p:cNvPr>
          <p:cNvSpPr>
            <a:spLocks noGrp="1"/>
          </p:cNvSpPr>
          <p:nvPr>
            <p:ph idx="1"/>
          </p:nvPr>
        </p:nvSpPr>
        <p:spPr>
          <a:xfrm>
            <a:off x="838200" y="1690688"/>
            <a:ext cx="10515600" cy="4912243"/>
          </a:xfrm>
        </p:spPr>
        <p:txBody>
          <a:bodyPr>
            <a:normAutofit fontScale="55000" lnSpcReduction="20000"/>
          </a:bodyPr>
          <a:lstStyle/>
          <a:p>
            <a:pPr marL="0" indent="0">
              <a:buNone/>
            </a:pPr>
            <a:r>
              <a:rPr lang="en-US" dirty="0">
                <a:latin typeface="Consolas" panose="020B0609020204030204" pitchFamily="49" charset="0"/>
              </a:rPr>
              <a:t>function </a:t>
            </a:r>
            <a:r>
              <a:rPr lang="en-US" dirty="0" err="1">
                <a:latin typeface="Consolas" panose="020B0609020204030204" pitchFamily="49" charset="0"/>
              </a:rPr>
              <a:t>getcycle</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 N)</a:t>
            </a:r>
          </a:p>
          <a:p>
            <a:pPr marL="0" indent="0">
              <a:buNone/>
            </a:pPr>
            <a:r>
              <a:rPr lang="en-US" dirty="0">
                <a:latin typeface="Consolas" panose="020B0609020204030204" pitchFamily="49" charset="0"/>
              </a:rPr>
              <a:t>    </a:t>
            </a:r>
            <a:r>
              <a:rPr lang="en-US" dirty="0" err="1">
                <a:latin typeface="Consolas" panose="020B0609020204030204" pitchFamily="49" charset="0"/>
              </a:rPr>
              <a:t>x_val</a:t>
            </a:r>
            <a:r>
              <a:rPr lang="en-US" dirty="0">
                <a:latin typeface="Consolas" panose="020B0609020204030204" pitchFamily="49" charset="0"/>
              </a:rPr>
              <a:t> = </a:t>
            </a:r>
            <a:r>
              <a:rPr lang="en-US" dirty="0" err="1">
                <a:latin typeface="Consolas" panose="020B0609020204030204" pitchFamily="49" charset="0"/>
              </a:rPr>
              <a:t>callback_value</a:t>
            </a:r>
            <a:r>
              <a:rPr lang="en-US" dirty="0">
                <a:latin typeface="Consolas" panose="020B0609020204030204" pitchFamily="49" charset="0"/>
              </a:rPr>
              <a:t>.(Ref(</a:t>
            </a:r>
            <a:r>
              <a:rPr lang="en-US" dirty="0" err="1">
                <a:latin typeface="Consolas" panose="020B0609020204030204" pitchFamily="49" charset="0"/>
              </a:rPr>
              <a:t>cb</a:t>
            </a:r>
            <a:r>
              <a:rPr lang="en-US" dirty="0">
                <a:latin typeface="Consolas" panose="020B0609020204030204" pitchFamily="49" charset="0"/>
              </a:rPr>
              <a:t>), x)</a:t>
            </a:r>
          </a:p>
          <a:p>
            <a:pPr marL="0" indent="0">
              <a:buNone/>
            </a:pPr>
            <a:r>
              <a:rPr lang="en-US" dirty="0">
                <a:latin typeface="Consolas" panose="020B0609020204030204" pitchFamily="49" charset="0"/>
              </a:rPr>
              <a:t>    </a:t>
            </a:r>
            <a:r>
              <a:rPr lang="en-US" dirty="0" err="1">
                <a:latin typeface="Consolas" panose="020B0609020204030204" pitchFamily="49" charset="0"/>
              </a:rPr>
              <a:t>getcycle</a:t>
            </a:r>
            <a:r>
              <a:rPr lang="en-US" dirty="0">
                <a:latin typeface="Consolas" panose="020B0609020204030204" pitchFamily="49" charset="0"/>
              </a:rPr>
              <a:t>(</a:t>
            </a:r>
            <a:r>
              <a:rPr lang="en-US" dirty="0" err="1">
                <a:latin typeface="Consolas" panose="020B0609020204030204" pitchFamily="49" charset="0"/>
              </a:rPr>
              <a:t>x_val</a:t>
            </a:r>
            <a:r>
              <a:rPr lang="en-US" dirty="0">
                <a:latin typeface="Consolas" panose="020B0609020204030204" pitchFamily="49" charset="0"/>
              </a:rPr>
              <a:t>)</a:t>
            </a:r>
          </a:p>
          <a:p>
            <a:pPr marL="0" indent="0">
              <a:buNone/>
            </a:pPr>
            <a:r>
              <a:rPr lang="en-US" dirty="0">
                <a:latin typeface="Consolas" panose="020B0609020204030204" pitchFamily="49" charset="0"/>
              </a:rPr>
              <a:t>end</a:t>
            </a:r>
          </a:p>
          <a:p>
            <a:pPr marL="0" indent="0">
              <a:buNone/>
            </a:pPr>
            <a:r>
              <a:rPr lang="en-US" dirty="0">
                <a:latin typeface="Consolas" panose="020B0609020204030204" pitchFamily="49" charset="0"/>
              </a:rPr>
              <a:t>function </a:t>
            </a:r>
            <a:r>
              <a:rPr lang="en-US" dirty="0" err="1">
                <a:latin typeface="Consolas" panose="020B0609020204030204" pitchFamily="49" charset="0"/>
              </a:rPr>
              <a:t>callbackhandle</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cycle_idx</a:t>
            </a:r>
            <a:r>
              <a:rPr lang="en-US" dirty="0">
                <a:latin typeface="Consolas" panose="020B0609020204030204" pitchFamily="49" charset="0"/>
              </a:rPr>
              <a:t> = </a:t>
            </a:r>
            <a:r>
              <a:rPr lang="en-US" dirty="0" err="1">
                <a:latin typeface="Consolas" panose="020B0609020204030204" pitchFamily="49" charset="0"/>
              </a:rPr>
              <a:t>getcycle</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 N)</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("Callback! N= $N </a:t>
            </a:r>
            <a:r>
              <a:rPr lang="en-US" dirty="0" err="1">
                <a:latin typeface="Consolas" panose="020B0609020204030204" pitchFamily="49" charset="0"/>
              </a:rPr>
              <a:t>cycle_idx</a:t>
            </a:r>
            <a:r>
              <a:rPr lang="en-US" dirty="0">
                <a:latin typeface="Consolas" panose="020B0609020204030204" pitchFamily="49" charset="0"/>
              </a:rPr>
              <a:t>: ", </a:t>
            </a:r>
            <a:r>
              <a:rPr lang="en-US" dirty="0" err="1">
                <a:latin typeface="Consolas" panose="020B0609020204030204" pitchFamily="49" charset="0"/>
              </a:rPr>
              <a:t>cycle_idx</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("Length: ", length(</a:t>
            </a:r>
            <a:r>
              <a:rPr lang="en-US" dirty="0" err="1">
                <a:latin typeface="Consolas" panose="020B0609020204030204" pitchFamily="49" charset="0"/>
              </a:rPr>
              <a:t>cycle_idx</a:t>
            </a:r>
            <a:r>
              <a:rPr lang="en-US" dirty="0">
                <a:latin typeface="Consolas" panose="020B0609020204030204" pitchFamily="49" charset="0"/>
              </a:rPr>
              <a:t>))</a:t>
            </a:r>
          </a:p>
          <a:p>
            <a:pPr marL="0" indent="0">
              <a:buNone/>
            </a:pPr>
            <a:r>
              <a:rPr lang="en-US" dirty="0">
                <a:latin typeface="Consolas" panose="020B0609020204030204" pitchFamily="49" charset="0"/>
              </a:rPr>
              <a:t>    if length(</a:t>
            </a:r>
            <a:r>
              <a:rPr lang="en-US" dirty="0" err="1">
                <a:latin typeface="Consolas" panose="020B0609020204030204" pitchFamily="49" charset="0"/>
              </a:rPr>
              <a:t>cycle_idx</a:t>
            </a:r>
            <a:r>
              <a:rPr lang="en-US" dirty="0">
                <a:latin typeface="Consolas" panose="020B0609020204030204" pitchFamily="49" charset="0"/>
              </a:rPr>
              <a:t>) &lt; N</a:t>
            </a:r>
          </a:p>
          <a:p>
            <a:pPr marL="0" indent="0">
              <a:buNone/>
            </a:pPr>
            <a:r>
              <a:rPr lang="en-US" dirty="0">
                <a:latin typeface="Consolas" panose="020B0609020204030204" pitchFamily="49" charset="0"/>
              </a:rPr>
              <a:t>        con = @build_constraint(sum(x[cycle_idx,cycle_idx]) &lt;= length(</a:t>
            </a:r>
            <a:r>
              <a:rPr lang="en-US" dirty="0" err="1">
                <a:latin typeface="Consolas" panose="020B0609020204030204" pitchFamily="49" charset="0"/>
              </a:rPr>
              <a:t>cycle_idx</a:t>
            </a:r>
            <a:r>
              <a:rPr lang="en-US" dirty="0">
                <a:latin typeface="Consolas" panose="020B0609020204030204" pitchFamily="49" charset="0"/>
              </a:rPr>
              <a:t>)-1)</a:t>
            </a:r>
          </a:p>
          <a:p>
            <a:pPr marL="0" indent="0">
              <a:buNone/>
            </a:pPr>
            <a:r>
              <a:rPr lang="en-US" dirty="0">
                <a:latin typeface="Consolas" panose="020B0609020204030204" pitchFamily="49" charset="0"/>
              </a:rPr>
              <a:t>        </a:t>
            </a:r>
            <a:r>
              <a:rPr lang="en-US" dirty="0" err="1">
                <a:latin typeface="Consolas" panose="020B0609020204030204" pitchFamily="49" charset="0"/>
              </a:rPr>
              <a:t>MOI.submit</a:t>
            </a:r>
            <a:r>
              <a:rPr lang="en-US" dirty="0">
                <a:latin typeface="Consolas" panose="020B0609020204030204" pitchFamily="49" charset="0"/>
              </a:rPr>
              <a:t>(m, </a:t>
            </a:r>
            <a:r>
              <a:rPr lang="en-US" dirty="0" err="1">
                <a:latin typeface="Consolas" panose="020B0609020204030204" pitchFamily="49" charset="0"/>
              </a:rPr>
              <a:t>MOI.LazyConstraint</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 con)</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("added a lazy constraint")</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end</a:t>
            </a:r>
          </a:p>
          <a:p>
            <a:pPr marL="0" indent="0">
              <a:buNone/>
            </a:pPr>
            <a:r>
              <a:rPr lang="en-US" dirty="0" err="1">
                <a:latin typeface="Consolas" panose="020B0609020204030204" pitchFamily="49" charset="0"/>
              </a:rPr>
              <a:t>MOI.set</a:t>
            </a:r>
            <a:r>
              <a:rPr lang="en-US" dirty="0">
                <a:latin typeface="Consolas" panose="020B0609020204030204" pitchFamily="49" charset="0"/>
              </a:rPr>
              <a:t>(m, </a:t>
            </a:r>
            <a:r>
              <a:rPr lang="en-US" dirty="0" err="1">
                <a:latin typeface="Consolas" panose="020B0609020204030204" pitchFamily="49" charset="0"/>
              </a:rPr>
              <a:t>MOI.LazyConstraintCallback</a:t>
            </a:r>
            <a:r>
              <a:rPr lang="en-US" dirty="0">
                <a:latin typeface="Consolas" panose="020B0609020204030204" pitchFamily="49" charset="0"/>
              </a:rPr>
              <a:t>(), </a:t>
            </a:r>
            <a:r>
              <a:rPr lang="en-US" dirty="0" err="1">
                <a:latin typeface="Consolas" panose="020B0609020204030204" pitchFamily="49" charset="0"/>
              </a:rPr>
              <a:t>callbackhandle</a:t>
            </a:r>
            <a:r>
              <a:rPr lang="en-US" dirty="0">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1728206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2A4A44-9675-4A53-9708-5505B0D966E2}"/>
              </a:ext>
            </a:extLst>
          </p:cNvPr>
          <p:cNvSpPr>
            <a:spLocks noGrp="1"/>
          </p:cNvSpPr>
          <p:nvPr>
            <p:ph type="title"/>
          </p:nvPr>
        </p:nvSpPr>
        <p:spPr/>
        <p:txBody>
          <a:bodyPr/>
          <a:lstStyle/>
          <a:p>
            <a:r>
              <a:rPr lang="pl-PL" dirty="0" err="1">
                <a:latin typeface="Consolas" panose="020B0609020204030204" pitchFamily="49" charset="0"/>
              </a:rPr>
              <a:t>TravelingSalesmanHeuristics</a:t>
            </a:r>
            <a:r>
              <a:rPr lang="en-US" dirty="0">
                <a:latin typeface="Consolas" panose="020B0609020204030204" pitchFamily="49" charset="0"/>
              </a:rPr>
              <a:t>.</a:t>
            </a:r>
            <a:r>
              <a:rPr lang="en-US" dirty="0" err="1">
                <a:latin typeface="Consolas" panose="020B0609020204030204" pitchFamily="49" charset="0"/>
              </a:rPr>
              <a:t>jl</a:t>
            </a:r>
            <a:endParaRPr lang="pl-PL" dirty="0"/>
          </a:p>
        </p:txBody>
      </p:sp>
      <p:sp>
        <p:nvSpPr>
          <p:cNvPr id="9" name="Symbol zastępczy zawartości 8">
            <a:extLst>
              <a:ext uri="{FF2B5EF4-FFF2-40B4-BE49-F238E27FC236}">
                <a16:creationId xmlns:a16="http://schemas.microsoft.com/office/drawing/2014/main" id="{15B39914-2DFA-4DC9-BDC9-7C5A96853905}"/>
              </a:ext>
            </a:extLst>
          </p:cNvPr>
          <p:cNvSpPr>
            <a:spLocks noGrp="1"/>
          </p:cNvSpPr>
          <p:nvPr>
            <p:ph sz="half" idx="1"/>
          </p:nvPr>
        </p:nvSpPr>
        <p:spPr>
          <a:xfrm>
            <a:off x="541984" y="1361986"/>
            <a:ext cx="8846713" cy="4351338"/>
          </a:xfrm>
        </p:spPr>
        <p:txBody>
          <a:bodyPr/>
          <a:lstStyle/>
          <a:p>
            <a:pPr marL="0" indent="0">
              <a:buNone/>
            </a:pPr>
            <a:r>
              <a:rPr lang="pl-PL" dirty="0" err="1">
                <a:latin typeface="Consolas" panose="020B0609020204030204" pitchFamily="49" charset="0"/>
              </a:rPr>
              <a:t>using</a:t>
            </a:r>
            <a:r>
              <a:rPr lang="pl-PL" dirty="0">
                <a:latin typeface="Consolas" panose="020B0609020204030204" pitchFamily="49" charset="0"/>
              </a:rPr>
              <a:t> </a:t>
            </a:r>
            <a:r>
              <a:rPr lang="pl-PL" dirty="0" err="1">
                <a:latin typeface="Consolas" panose="020B0609020204030204" pitchFamily="49" charset="0"/>
              </a:rPr>
              <a:t>TravelingSalesmanHeuristics</a:t>
            </a:r>
            <a:endParaRPr lang="en-US" dirty="0">
              <a:latin typeface="Consolas" panose="020B0609020204030204" pitchFamily="49" charset="0"/>
            </a:endParaRPr>
          </a:p>
          <a:p>
            <a:pPr marL="0" indent="0">
              <a:buNone/>
            </a:pPr>
            <a:r>
              <a:rPr lang="pl-PL" dirty="0" err="1">
                <a:latin typeface="Consolas" panose="020B0609020204030204" pitchFamily="49" charset="0"/>
              </a:rPr>
              <a:t>sol</a:t>
            </a:r>
            <a:r>
              <a:rPr lang="pl-PL" dirty="0">
                <a:latin typeface="Consolas" panose="020B0609020204030204" pitchFamily="49" charset="0"/>
              </a:rPr>
              <a:t> = </a:t>
            </a:r>
            <a:r>
              <a:rPr lang="pl-PL" dirty="0" err="1">
                <a:latin typeface="Consolas" panose="020B0609020204030204" pitchFamily="49" charset="0"/>
              </a:rPr>
              <a:t>TravelingSalesmanHeuristics.solve_tsp</a:t>
            </a:r>
            <a:r>
              <a:rPr lang="pl-PL" dirty="0">
                <a:latin typeface="Consolas" panose="020B0609020204030204" pitchFamily="49" charset="0"/>
              </a:rPr>
              <a:t>(</a:t>
            </a:r>
            <a:br>
              <a:rPr lang="en-US" dirty="0">
                <a:latin typeface="Consolas" panose="020B0609020204030204" pitchFamily="49" charset="0"/>
              </a:rPr>
            </a:br>
            <a:r>
              <a:rPr lang="pl-PL" dirty="0" err="1">
                <a:latin typeface="Consolas" panose="020B0609020204030204" pitchFamily="49" charset="0"/>
              </a:rPr>
              <a:t>distance_mx,quality_factor</a:t>
            </a:r>
            <a:r>
              <a:rPr lang="pl-PL" dirty="0">
                <a:latin typeface="Consolas" panose="020B0609020204030204" pitchFamily="49" charset="0"/>
              </a:rPr>
              <a:t> =100)</a:t>
            </a:r>
          </a:p>
        </p:txBody>
      </p:sp>
      <p:pic>
        <p:nvPicPr>
          <p:cNvPr id="4" name="Obraz 3">
            <a:extLst>
              <a:ext uri="{FF2B5EF4-FFF2-40B4-BE49-F238E27FC236}">
                <a16:creationId xmlns:a16="http://schemas.microsoft.com/office/drawing/2014/main" id="{4645006E-17D9-40C9-8FA1-9FED414263C6}"/>
              </a:ext>
            </a:extLst>
          </p:cNvPr>
          <p:cNvPicPr>
            <a:picLocks noChangeAspect="1"/>
          </p:cNvPicPr>
          <p:nvPr/>
        </p:nvPicPr>
        <p:blipFill>
          <a:blip r:embed="rId2"/>
          <a:stretch>
            <a:fillRect/>
          </a:stretch>
        </p:blipFill>
        <p:spPr>
          <a:xfrm>
            <a:off x="6847729" y="2876590"/>
            <a:ext cx="5344271" cy="3886742"/>
          </a:xfrm>
          <a:prstGeom prst="rect">
            <a:avLst/>
          </a:prstGeom>
        </p:spPr>
      </p:pic>
      <p:sp>
        <p:nvSpPr>
          <p:cNvPr id="11" name="Prostokąt 10">
            <a:extLst>
              <a:ext uri="{FF2B5EF4-FFF2-40B4-BE49-F238E27FC236}">
                <a16:creationId xmlns:a16="http://schemas.microsoft.com/office/drawing/2014/main" id="{6CB581F0-C028-4E8B-BAEC-65950F7AB107}"/>
              </a:ext>
            </a:extLst>
          </p:cNvPr>
          <p:cNvSpPr/>
          <p:nvPr/>
        </p:nvSpPr>
        <p:spPr>
          <a:xfrm>
            <a:off x="180304" y="5034349"/>
            <a:ext cx="6096000" cy="923330"/>
          </a:xfrm>
          <a:prstGeom prst="rect">
            <a:avLst/>
          </a:prstGeom>
        </p:spPr>
        <p:txBody>
          <a:bodyPr>
            <a:spAutoFit/>
          </a:bodyPr>
          <a:lstStyle/>
          <a:p>
            <a:r>
              <a:rPr lang="en-US" b="1" dirty="0"/>
              <a:t>More info: </a:t>
            </a:r>
          </a:p>
          <a:p>
            <a:r>
              <a:rPr lang="pl-PL" b="1" dirty="0"/>
              <a:t>http://evanfields.github.io/TravelingSalesmanHeuristics.jl/latest/heuristics.html</a:t>
            </a:r>
          </a:p>
        </p:txBody>
      </p:sp>
    </p:spTree>
    <p:extLst>
      <p:ext uri="{BB962C8B-B14F-4D97-AF65-F5344CB8AC3E}">
        <p14:creationId xmlns:p14="http://schemas.microsoft.com/office/powerpoint/2010/main" val="102853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Linear optimization</a:t>
            </a:r>
            <a:endParaRPr lang="pl-PL" dirty="0"/>
          </a:p>
        </p:txBody>
      </p:sp>
      <p:sp>
        <p:nvSpPr>
          <p:cNvPr id="3" name="Symbol zastępczy zawartości 2"/>
          <p:cNvSpPr>
            <a:spLocks noGrp="1"/>
          </p:cNvSpPr>
          <p:nvPr>
            <p:ph idx="1"/>
          </p:nvPr>
        </p:nvSpPr>
        <p:spPr/>
        <p:txBody>
          <a:bodyPr>
            <a:noAutofit/>
          </a:bodyPr>
          <a:lstStyle/>
          <a:p>
            <a:pPr marL="0" indent="0">
              <a:buNone/>
            </a:pPr>
            <a:r>
              <a:rPr lang="pl-PL" sz="2539" b="1" dirty="0" err="1">
                <a:latin typeface="Courier New" panose="02070309020205020404" pitchFamily="49" charset="0"/>
                <a:cs typeface="Courier New" panose="02070309020205020404" pitchFamily="49" charset="0"/>
              </a:rPr>
              <a:t>using</a:t>
            </a:r>
            <a:r>
              <a:rPr lang="pl-PL" sz="2539" dirty="0">
                <a:latin typeface="Courier New" panose="02070309020205020404" pitchFamily="49" charset="0"/>
                <a:cs typeface="Courier New" panose="02070309020205020404" pitchFamily="49" charset="0"/>
              </a:rPr>
              <a:t> JuMP, </a:t>
            </a:r>
            <a:r>
              <a:rPr lang="en-US" sz="2539" dirty="0" err="1">
                <a:latin typeface="Courier New" panose="02070309020205020404" pitchFamily="49" charset="0"/>
                <a:cs typeface="Courier New" panose="02070309020205020404" pitchFamily="49" charset="0"/>
              </a:rPr>
              <a:t>HiGHS</a:t>
            </a:r>
            <a:endParaRPr lang="pl-PL" sz="2539" dirty="0">
              <a:latin typeface="Courier New" panose="02070309020205020404" pitchFamily="49" charset="0"/>
              <a:cs typeface="Courier New" panose="02070309020205020404" pitchFamily="49" charset="0"/>
            </a:endParaRPr>
          </a:p>
          <a:p>
            <a:pPr marL="0" indent="0">
              <a:buNone/>
            </a:pPr>
            <a:r>
              <a:rPr lang="en-GB" sz="2539" dirty="0">
                <a:latin typeface="Courier New" panose="02070309020205020404" pitchFamily="49" charset="0"/>
                <a:cs typeface="Courier New" panose="02070309020205020404" pitchFamily="49" charset="0"/>
              </a:rPr>
              <a:t>m = Model(</a:t>
            </a:r>
            <a:r>
              <a:rPr lang="en-GB" sz="2539" dirty="0" err="1">
                <a:latin typeface="Courier New" panose="02070309020205020404" pitchFamily="49" charset="0"/>
                <a:cs typeface="Courier New" panose="02070309020205020404" pitchFamily="49" charset="0"/>
              </a:rPr>
              <a:t>optimizer_with_attributes</a:t>
            </a:r>
            <a:r>
              <a:rPr lang="en-GB" sz="2539" dirty="0">
                <a:latin typeface="Courier New" panose="02070309020205020404" pitchFamily="49" charset="0"/>
                <a:cs typeface="Courier New" panose="02070309020205020404" pitchFamily="49" charset="0"/>
              </a:rPr>
              <a:t>(</a:t>
            </a:r>
            <a:r>
              <a:rPr lang="en-GB" sz="2539" dirty="0" err="1">
                <a:latin typeface="Courier New" panose="02070309020205020404" pitchFamily="49" charset="0"/>
                <a:cs typeface="Courier New" panose="02070309020205020404" pitchFamily="49" charset="0"/>
              </a:rPr>
              <a:t>HiGHS.Optimizer</a:t>
            </a:r>
            <a:r>
              <a:rPr lang="en-GB" sz="2539" dirty="0">
                <a:latin typeface="Courier New" panose="02070309020205020404" pitchFamily="49" charset="0"/>
                <a:cs typeface="Courier New" panose="02070309020205020404" pitchFamily="49" charset="0"/>
              </a:rPr>
              <a:t>))</a:t>
            </a:r>
            <a:endParaRPr lang="en-US" sz="2539" dirty="0">
              <a:latin typeface="Courier New" panose="02070309020205020404" pitchFamily="49" charset="0"/>
              <a:cs typeface="Courier New" panose="02070309020205020404" pitchFamily="49" charset="0"/>
            </a:endParaRPr>
          </a:p>
          <a:p>
            <a:pPr marL="0" indent="0">
              <a:buNone/>
            </a:pPr>
            <a:r>
              <a:rPr lang="pl-PL" sz="2539" dirty="0">
                <a:latin typeface="Courier New" panose="02070309020205020404" pitchFamily="49" charset="0"/>
                <a:cs typeface="Courier New" panose="02070309020205020404" pitchFamily="49" charset="0"/>
              </a:rPr>
              <a:t>@variable(m,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x₁ &gt;= 0)</a:t>
            </a:r>
          </a:p>
          <a:p>
            <a:pPr marL="0" indent="0">
              <a:buNone/>
            </a:pPr>
            <a:r>
              <a:rPr lang="pl-PL" sz="2539" dirty="0">
                <a:latin typeface="Courier New" panose="02070309020205020404" pitchFamily="49" charset="0"/>
                <a:cs typeface="Courier New" panose="02070309020205020404" pitchFamily="49" charset="0"/>
              </a:rPr>
              <a:t>@variable(m,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x₂ &gt;= 0)</a:t>
            </a:r>
          </a:p>
          <a:p>
            <a:pPr marL="0" indent="0">
              <a:buNone/>
            </a:pPr>
            <a:r>
              <a:rPr lang="pl-PL" sz="2539" dirty="0">
                <a:latin typeface="Courier New" panose="02070309020205020404" pitchFamily="49" charset="0"/>
                <a:cs typeface="Courier New" panose="02070309020205020404" pitchFamily="49" charset="0"/>
              </a:rPr>
              <a:t>@objective(m,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Min, 50x₁ + 70x₂)</a:t>
            </a:r>
          </a:p>
          <a:p>
            <a:pPr marL="0" indent="0">
              <a:buNone/>
            </a:pPr>
            <a:r>
              <a:rPr lang="pl-PL" sz="2539" dirty="0">
                <a:latin typeface="Courier New" panose="02070309020205020404" pitchFamily="49" charset="0"/>
                <a:cs typeface="Courier New" panose="02070309020205020404" pitchFamily="49" charset="0"/>
              </a:rPr>
              <a:t>@constraint(m,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200x₁ + 2000x₂ &gt;= 9000</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a:t>
            </a:r>
          </a:p>
          <a:p>
            <a:pPr marL="0" indent="0">
              <a:buNone/>
            </a:pPr>
            <a:r>
              <a:rPr lang="pl-PL" sz="2539" dirty="0">
                <a:latin typeface="Courier New" panose="02070309020205020404" pitchFamily="49" charset="0"/>
                <a:cs typeface="Courier New" panose="02070309020205020404" pitchFamily="49" charset="0"/>
              </a:rPr>
              <a:t>@constraint(m,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100x₁ +   30x₂ &gt;=  300</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a:t>
            </a:r>
          </a:p>
          <a:p>
            <a:pPr marL="0" indent="0">
              <a:buNone/>
            </a:pPr>
            <a:r>
              <a:rPr lang="pl-PL" sz="2539" dirty="0">
                <a:latin typeface="Courier New" panose="02070309020205020404" pitchFamily="49" charset="0"/>
                <a:cs typeface="Courier New" panose="02070309020205020404" pitchFamily="49" charset="0"/>
              </a:rPr>
              <a:t>@constraint(m,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9x₁   +   11x₂ &gt;=   60</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a:t>
            </a:r>
          </a:p>
          <a:p>
            <a:pPr marL="0" indent="0">
              <a:buNone/>
            </a:pPr>
            <a:r>
              <a:rPr lang="pl-PL" sz="2539" dirty="0" err="1">
                <a:latin typeface="Courier New" panose="02070309020205020404" pitchFamily="49" charset="0"/>
                <a:cs typeface="Courier New" panose="02070309020205020404" pitchFamily="49" charset="0"/>
              </a:rPr>
              <a:t>optimize</a:t>
            </a:r>
            <a:r>
              <a:rPr lang="pl-PL" sz="2539" dirty="0">
                <a:latin typeface="Courier New" panose="02070309020205020404" pitchFamily="49" charset="0"/>
                <a:cs typeface="Courier New" panose="02070309020205020404" pitchFamily="49" charset="0"/>
              </a:rPr>
              <a:t>!(m)</a:t>
            </a:r>
            <a:endParaRPr lang="en-US" sz="2539" dirty="0">
              <a:latin typeface="Courier New" panose="02070309020205020404" pitchFamily="49" charset="0"/>
              <a:cs typeface="Courier New" panose="02070309020205020404" pitchFamily="49" charset="0"/>
            </a:endParaRPr>
          </a:p>
          <a:p>
            <a:pPr marL="0" indent="0">
              <a:buNone/>
            </a:pPr>
            <a:r>
              <a:rPr lang="pl-PL" sz="2539" dirty="0" err="1">
                <a:latin typeface="Courier New" panose="02070309020205020404" pitchFamily="49" charset="0"/>
                <a:cs typeface="Courier New" panose="02070309020205020404" pitchFamily="49" charset="0"/>
              </a:rPr>
              <a:t>JuMP.value</a:t>
            </a: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x₁,x</a:t>
            </a:r>
            <a:r>
              <a:rPr lang="pl-PL" sz="2539" dirty="0">
                <a:latin typeface="Courier New" panose="02070309020205020404" pitchFamily="49" charset="0"/>
                <a:cs typeface="Courier New" panose="02070309020205020404" pitchFamily="49" charset="0"/>
              </a:rPr>
              <a:t>₂])</a:t>
            </a:r>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3</a:t>
            </a:fld>
            <a:endParaRPr lang="en-US" dirty="0"/>
          </a:p>
        </p:txBody>
      </p:sp>
    </p:spTree>
    <p:extLst>
      <p:ext uri="{BB962C8B-B14F-4D97-AF65-F5344CB8AC3E}">
        <p14:creationId xmlns:p14="http://schemas.microsoft.com/office/powerpoint/2010/main" val="158939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A2F863-7360-411A-9180-69AD5E385C0D}"/>
              </a:ext>
            </a:extLst>
          </p:cNvPr>
          <p:cNvSpPr>
            <a:spLocks noGrp="1"/>
          </p:cNvSpPr>
          <p:nvPr>
            <p:ph type="title"/>
          </p:nvPr>
        </p:nvSpPr>
        <p:spPr/>
        <p:txBody>
          <a:bodyPr/>
          <a:lstStyle/>
          <a:p>
            <a:r>
              <a:rPr lang="en-US" dirty="0"/>
              <a:t>Note – how to type indexes in Julia</a:t>
            </a:r>
            <a:endParaRPr lang="pl-PL" dirty="0"/>
          </a:p>
        </p:txBody>
      </p:sp>
      <p:sp>
        <p:nvSpPr>
          <p:cNvPr id="3" name="Symbol zastępczy zawartości 2">
            <a:extLst>
              <a:ext uri="{FF2B5EF4-FFF2-40B4-BE49-F238E27FC236}">
                <a16:creationId xmlns:a16="http://schemas.microsoft.com/office/drawing/2014/main" id="{6C738DFB-226B-4ADA-A526-712BF6E5223F}"/>
              </a:ext>
            </a:extLst>
          </p:cNvPr>
          <p:cNvSpPr>
            <a:spLocks noGrp="1"/>
          </p:cNvSpPr>
          <p:nvPr>
            <p:ph idx="1"/>
          </p:nvPr>
        </p:nvSpPr>
        <p:spPr/>
        <p:txBody>
          <a:bodyPr/>
          <a:lstStyle/>
          <a:p>
            <a:r>
              <a:rPr lang="en-US" dirty="0" err="1">
                <a:solidFill>
                  <a:srgbClr val="00B050"/>
                </a:solidFill>
              </a:rPr>
              <a:t>julia</a:t>
            </a:r>
            <a:r>
              <a:rPr lang="en-US" dirty="0">
                <a:solidFill>
                  <a:srgbClr val="00B050"/>
                </a:solidFill>
              </a:rPr>
              <a:t>&gt;</a:t>
            </a:r>
            <a:r>
              <a:rPr lang="en-US" dirty="0"/>
              <a:t> x</a:t>
            </a:r>
          </a:p>
          <a:p>
            <a:r>
              <a:rPr lang="en-US" dirty="0" err="1">
                <a:solidFill>
                  <a:srgbClr val="00B050"/>
                </a:solidFill>
              </a:rPr>
              <a:t>julia</a:t>
            </a:r>
            <a:r>
              <a:rPr lang="en-US" dirty="0">
                <a:solidFill>
                  <a:srgbClr val="00B050"/>
                </a:solidFill>
              </a:rPr>
              <a:t>&gt; </a:t>
            </a:r>
            <a:r>
              <a:rPr lang="en-US" dirty="0"/>
              <a:t>x\_</a:t>
            </a:r>
          </a:p>
          <a:p>
            <a:r>
              <a:rPr lang="en-US" dirty="0" err="1">
                <a:solidFill>
                  <a:srgbClr val="00B050"/>
                </a:solidFill>
              </a:rPr>
              <a:t>julia</a:t>
            </a:r>
            <a:r>
              <a:rPr lang="en-US" dirty="0">
                <a:solidFill>
                  <a:srgbClr val="00B050"/>
                </a:solidFill>
              </a:rPr>
              <a:t>&gt; </a:t>
            </a:r>
            <a:r>
              <a:rPr lang="en-US" dirty="0"/>
              <a:t>x\_1</a:t>
            </a:r>
          </a:p>
          <a:p>
            <a:r>
              <a:rPr lang="en-US" dirty="0" err="1">
                <a:solidFill>
                  <a:srgbClr val="00B050"/>
                </a:solidFill>
              </a:rPr>
              <a:t>julia</a:t>
            </a:r>
            <a:r>
              <a:rPr lang="en-US" dirty="0">
                <a:solidFill>
                  <a:srgbClr val="00B050"/>
                </a:solidFill>
              </a:rPr>
              <a:t>&gt; </a:t>
            </a:r>
            <a:r>
              <a:rPr lang="en-US" dirty="0"/>
              <a:t>x\_1</a:t>
            </a:r>
            <a:r>
              <a:rPr lang="en-US" b="1" i="1" dirty="0">
                <a:solidFill>
                  <a:srgbClr val="00B0F0"/>
                </a:solidFill>
              </a:rPr>
              <a:t>&lt;TAB&gt;</a:t>
            </a:r>
          </a:p>
          <a:p>
            <a:r>
              <a:rPr lang="en-US" dirty="0" err="1">
                <a:solidFill>
                  <a:srgbClr val="00B050"/>
                </a:solidFill>
              </a:rPr>
              <a:t>julia</a:t>
            </a:r>
            <a:r>
              <a:rPr lang="en-US" dirty="0">
                <a:solidFill>
                  <a:srgbClr val="00B050"/>
                </a:solidFill>
              </a:rPr>
              <a:t>&gt; </a:t>
            </a:r>
            <a:r>
              <a:rPr lang="en-US" dirty="0"/>
              <a:t>x₁</a:t>
            </a:r>
          </a:p>
          <a:p>
            <a:endParaRPr lang="en-US" dirty="0"/>
          </a:p>
          <a:p>
            <a:endParaRPr lang="pl-PL" dirty="0"/>
          </a:p>
        </p:txBody>
      </p:sp>
    </p:spTree>
    <p:extLst>
      <p:ext uri="{BB962C8B-B14F-4D97-AF65-F5344CB8AC3E}">
        <p14:creationId xmlns:p14="http://schemas.microsoft.com/office/powerpoint/2010/main" val="405180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390913" y="274639"/>
            <a:ext cx="8432100" cy="1143000"/>
          </a:xfrm>
        </p:spPr>
        <p:txBody>
          <a:bodyPr/>
          <a:lstStyle/>
          <a:p>
            <a:r>
              <a:rPr lang="en-US" sz="3627" dirty="0"/>
              <a:t>... and Integer programming</a:t>
            </a:r>
            <a:endParaRPr lang="pl-PL" dirty="0"/>
          </a:p>
        </p:txBody>
      </p:sp>
      <p:sp>
        <p:nvSpPr>
          <p:cNvPr id="3" name="Symbol zastępczy zawartości 2"/>
          <p:cNvSpPr>
            <a:spLocks noGrp="1"/>
          </p:cNvSpPr>
          <p:nvPr>
            <p:ph idx="1"/>
          </p:nvPr>
        </p:nvSpPr>
        <p:spPr/>
        <p:txBody>
          <a:bodyPr>
            <a:noAutofit/>
          </a:bodyPr>
          <a:lstStyle/>
          <a:p>
            <a:pPr marL="0" indent="0">
              <a:buNone/>
            </a:pPr>
            <a:r>
              <a:rPr lang="pl-PL" sz="2539" b="1" dirty="0" err="1">
                <a:latin typeface="Courier New" panose="02070309020205020404" pitchFamily="49" charset="0"/>
                <a:cs typeface="Courier New" panose="02070309020205020404" pitchFamily="49" charset="0"/>
              </a:rPr>
              <a:t>using</a:t>
            </a:r>
            <a:r>
              <a:rPr lang="pl-PL" sz="2539" dirty="0">
                <a:latin typeface="Courier New" panose="02070309020205020404" pitchFamily="49" charset="0"/>
                <a:cs typeface="Courier New" panose="02070309020205020404" pitchFamily="49" charset="0"/>
              </a:rPr>
              <a:t> JuMP, </a:t>
            </a:r>
            <a:r>
              <a:rPr lang="en-US" sz="2539" dirty="0" err="1">
                <a:latin typeface="Courier New" panose="02070309020205020404" pitchFamily="49" charset="0"/>
                <a:cs typeface="Courier New" panose="02070309020205020404" pitchFamily="49" charset="0"/>
              </a:rPr>
              <a:t>HiGHS</a:t>
            </a:r>
            <a:endParaRPr lang="pl-PL" sz="2539" dirty="0">
              <a:latin typeface="Courier New" panose="02070309020205020404" pitchFamily="49" charset="0"/>
              <a:cs typeface="Courier New" panose="02070309020205020404" pitchFamily="49" charset="0"/>
            </a:endParaRPr>
          </a:p>
          <a:p>
            <a:pPr marL="0" indent="0">
              <a:buNone/>
            </a:pPr>
            <a:r>
              <a:rPr lang="en-GB" sz="2539" dirty="0">
                <a:latin typeface="Courier New" panose="02070309020205020404" pitchFamily="49" charset="0"/>
                <a:cs typeface="Courier New" panose="02070309020205020404" pitchFamily="49" charset="0"/>
              </a:rPr>
              <a:t>m = Model(</a:t>
            </a:r>
            <a:r>
              <a:rPr lang="en-GB" sz="2539" dirty="0" err="1">
                <a:latin typeface="Courier New" panose="02070309020205020404" pitchFamily="49" charset="0"/>
                <a:cs typeface="Courier New" panose="02070309020205020404" pitchFamily="49" charset="0"/>
              </a:rPr>
              <a:t>optimizer_with_attributes</a:t>
            </a:r>
            <a:r>
              <a:rPr lang="en-GB" sz="2539" dirty="0">
                <a:latin typeface="Courier New" panose="02070309020205020404" pitchFamily="49" charset="0"/>
                <a:cs typeface="Courier New" panose="02070309020205020404" pitchFamily="49" charset="0"/>
              </a:rPr>
              <a:t>(</a:t>
            </a:r>
            <a:r>
              <a:rPr lang="en-GB" sz="2539" dirty="0" err="1">
                <a:latin typeface="Courier New" panose="02070309020205020404" pitchFamily="49" charset="0"/>
                <a:cs typeface="Courier New" panose="02070309020205020404" pitchFamily="49" charset="0"/>
              </a:rPr>
              <a:t>HiGHS.Optimizer</a:t>
            </a:r>
            <a:r>
              <a:rPr lang="en-GB" sz="2539" dirty="0">
                <a:latin typeface="Courier New" panose="02070309020205020404" pitchFamily="49" charset="0"/>
                <a:cs typeface="Courier New" panose="02070309020205020404" pitchFamily="49" charset="0"/>
              </a:rPr>
              <a:t>))</a:t>
            </a:r>
            <a:endParaRPr lang="pl-PL" sz="2539" dirty="0">
              <a:latin typeface="Courier New" panose="02070309020205020404" pitchFamily="49" charset="0"/>
              <a:cs typeface="Courier New" panose="02070309020205020404" pitchFamily="49" charset="0"/>
            </a:endParaRP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variable</a:t>
            </a:r>
            <a:r>
              <a:rPr lang="pl-PL" sz="2539" dirty="0">
                <a:latin typeface="Courier New" panose="02070309020205020404" pitchFamily="49" charset="0"/>
                <a:cs typeface="Courier New" panose="02070309020205020404" pitchFamily="49" charset="0"/>
              </a:rPr>
              <a:t>(m, x₁ &gt;= 0, </a:t>
            </a:r>
            <a:r>
              <a:rPr lang="pl-PL" sz="2539" dirty="0" err="1">
                <a:solidFill>
                  <a:srgbClr val="C00000"/>
                </a:solidFill>
                <a:latin typeface="Courier New" panose="02070309020205020404" pitchFamily="49" charset="0"/>
                <a:cs typeface="Courier New" panose="02070309020205020404" pitchFamily="49" charset="0"/>
              </a:rPr>
              <a:t>Int</a:t>
            </a:r>
            <a:r>
              <a:rPr lang="pl-PL" sz="2539" dirty="0">
                <a:latin typeface="Courier New" panose="02070309020205020404" pitchFamily="49" charset="0"/>
                <a:cs typeface="Courier New" panose="02070309020205020404" pitchFamily="49" charset="0"/>
              </a:rPr>
              <a:t>)</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variable</a:t>
            </a:r>
            <a:r>
              <a:rPr lang="pl-PL" sz="2539" dirty="0">
                <a:latin typeface="Courier New" panose="02070309020205020404" pitchFamily="49" charset="0"/>
                <a:cs typeface="Courier New" panose="02070309020205020404" pitchFamily="49" charset="0"/>
              </a:rPr>
              <a:t>(m, x₂ &gt;= 0)</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objective</a:t>
            </a:r>
            <a:r>
              <a:rPr lang="pl-PL" sz="2539" dirty="0">
                <a:latin typeface="Courier New" panose="02070309020205020404" pitchFamily="49" charset="0"/>
                <a:cs typeface="Courier New" panose="02070309020205020404" pitchFamily="49" charset="0"/>
              </a:rPr>
              <a:t>(m, Min, 50x₁ + 70x₂)</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constraint</a:t>
            </a:r>
            <a:r>
              <a:rPr lang="pl-PL" sz="2539" dirty="0">
                <a:latin typeface="Courier New" panose="02070309020205020404" pitchFamily="49" charset="0"/>
                <a:cs typeface="Courier New" panose="02070309020205020404" pitchFamily="49" charset="0"/>
              </a:rPr>
              <a:t>(m, 200x₁ + 2000x₂ &gt;= 9000)</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constraint</a:t>
            </a:r>
            <a:r>
              <a:rPr lang="pl-PL" sz="2539" dirty="0">
                <a:latin typeface="Courier New" panose="02070309020205020404" pitchFamily="49" charset="0"/>
                <a:cs typeface="Courier New" panose="02070309020205020404" pitchFamily="49" charset="0"/>
              </a:rPr>
              <a:t>(m, 100x₁ +   30x₂ &gt;=  300)</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constraint</a:t>
            </a:r>
            <a:r>
              <a:rPr lang="pl-PL" sz="2539" dirty="0">
                <a:latin typeface="Courier New" panose="02070309020205020404" pitchFamily="49" charset="0"/>
                <a:cs typeface="Courier New" panose="02070309020205020404" pitchFamily="49" charset="0"/>
              </a:rPr>
              <a:t>(m, 9x₁   +   11x₂ &gt;=   60)</a:t>
            </a:r>
          </a:p>
          <a:p>
            <a:pPr marL="0" indent="0">
              <a:buNone/>
            </a:pPr>
            <a:r>
              <a:rPr lang="pl-PL" sz="2539" dirty="0" err="1">
                <a:latin typeface="Courier New" panose="02070309020205020404" pitchFamily="49" charset="0"/>
                <a:cs typeface="Courier New" panose="02070309020205020404" pitchFamily="49" charset="0"/>
              </a:rPr>
              <a:t>optimize</a:t>
            </a:r>
            <a:r>
              <a:rPr lang="pl-PL" sz="2539" dirty="0">
                <a:latin typeface="Courier New" panose="02070309020205020404" pitchFamily="49" charset="0"/>
                <a:cs typeface="Courier New" panose="02070309020205020404" pitchFamily="49" charset="0"/>
              </a:rPr>
              <a:t>!(m)</a:t>
            </a:r>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5</a:t>
            </a:fld>
            <a:endParaRPr lang="en-US" dirty="0"/>
          </a:p>
        </p:txBody>
      </p:sp>
    </p:spTree>
    <p:extLst>
      <p:ext uri="{BB962C8B-B14F-4D97-AF65-F5344CB8AC3E}">
        <p14:creationId xmlns:p14="http://schemas.microsoft.com/office/powerpoint/2010/main" val="297431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B5E601-6D34-474E-B89A-067F882B87B4}"/>
              </a:ext>
            </a:extLst>
          </p:cNvPr>
          <p:cNvSpPr>
            <a:spLocks noGrp="1"/>
          </p:cNvSpPr>
          <p:nvPr>
            <p:ph type="title"/>
          </p:nvPr>
        </p:nvSpPr>
        <p:spPr>
          <a:xfrm>
            <a:off x="387824" y="64709"/>
            <a:ext cx="10515600" cy="672105"/>
          </a:xfrm>
        </p:spPr>
        <p:txBody>
          <a:bodyPr>
            <a:normAutofit fontScale="90000"/>
          </a:bodyPr>
          <a:lstStyle/>
          <a:p>
            <a:r>
              <a:rPr lang="en-US" dirty="0"/>
              <a:t>Some of JuMP Solvers (a total of 50 as of today)</a:t>
            </a:r>
            <a:endParaRPr lang="pl-PL" dirty="0"/>
          </a:p>
        </p:txBody>
      </p:sp>
      <p:graphicFrame>
        <p:nvGraphicFramePr>
          <p:cNvPr id="4" name="Tabela 3">
            <a:extLst>
              <a:ext uri="{FF2B5EF4-FFF2-40B4-BE49-F238E27FC236}">
                <a16:creationId xmlns:a16="http://schemas.microsoft.com/office/drawing/2014/main" id="{F0C0EFC7-58F2-4CA6-9CB7-AE4EF74682DD}"/>
              </a:ext>
            </a:extLst>
          </p:cNvPr>
          <p:cNvGraphicFramePr>
            <a:graphicFrameLocks noGrp="1"/>
          </p:cNvGraphicFramePr>
          <p:nvPr>
            <p:extLst>
              <p:ext uri="{D42A27DB-BD31-4B8C-83A1-F6EECF244321}">
                <p14:modId xmlns:p14="http://schemas.microsoft.com/office/powerpoint/2010/main" val="3370316597"/>
              </p:ext>
            </p:extLst>
          </p:nvPr>
        </p:nvGraphicFramePr>
        <p:xfrm>
          <a:off x="272954" y="736814"/>
          <a:ext cx="11531223" cy="5330070"/>
        </p:xfrm>
        <a:graphic>
          <a:graphicData uri="http://schemas.openxmlformats.org/drawingml/2006/table">
            <a:tbl>
              <a:tblPr>
                <a:tableStyleId>{BC89EF96-8CEA-46FF-86C4-4CE0E7609802}</a:tableStyleId>
              </a:tblPr>
              <a:tblGrid>
                <a:gridCol w="1992574">
                  <a:extLst>
                    <a:ext uri="{9D8B030D-6E8A-4147-A177-3AD203B41FA5}">
                      <a16:colId xmlns:a16="http://schemas.microsoft.com/office/drawing/2014/main" val="491652767"/>
                    </a:ext>
                  </a:extLst>
                </a:gridCol>
                <a:gridCol w="2852382">
                  <a:extLst>
                    <a:ext uri="{9D8B030D-6E8A-4147-A177-3AD203B41FA5}">
                      <a16:colId xmlns:a16="http://schemas.microsoft.com/office/drawing/2014/main" val="3775674841"/>
                    </a:ext>
                  </a:extLst>
                </a:gridCol>
                <a:gridCol w="1228299">
                  <a:extLst>
                    <a:ext uri="{9D8B030D-6E8A-4147-A177-3AD203B41FA5}">
                      <a16:colId xmlns:a16="http://schemas.microsoft.com/office/drawing/2014/main" val="4233743239"/>
                    </a:ext>
                  </a:extLst>
                </a:gridCol>
                <a:gridCol w="887104">
                  <a:extLst>
                    <a:ext uri="{9D8B030D-6E8A-4147-A177-3AD203B41FA5}">
                      <a16:colId xmlns:a16="http://schemas.microsoft.com/office/drawing/2014/main" val="92718997"/>
                    </a:ext>
                  </a:extLst>
                </a:gridCol>
                <a:gridCol w="1037230">
                  <a:extLst>
                    <a:ext uri="{9D8B030D-6E8A-4147-A177-3AD203B41FA5}">
                      <a16:colId xmlns:a16="http://schemas.microsoft.com/office/drawing/2014/main" val="2608766481"/>
                    </a:ext>
                  </a:extLst>
                </a:gridCol>
                <a:gridCol w="1009935">
                  <a:extLst>
                    <a:ext uri="{9D8B030D-6E8A-4147-A177-3AD203B41FA5}">
                      <a16:colId xmlns:a16="http://schemas.microsoft.com/office/drawing/2014/main" val="1360642858"/>
                    </a:ext>
                  </a:extLst>
                </a:gridCol>
                <a:gridCol w="914400">
                  <a:extLst>
                    <a:ext uri="{9D8B030D-6E8A-4147-A177-3AD203B41FA5}">
                      <a16:colId xmlns:a16="http://schemas.microsoft.com/office/drawing/2014/main" val="1378631726"/>
                    </a:ext>
                  </a:extLst>
                </a:gridCol>
                <a:gridCol w="859809">
                  <a:extLst>
                    <a:ext uri="{9D8B030D-6E8A-4147-A177-3AD203B41FA5}">
                      <a16:colId xmlns:a16="http://schemas.microsoft.com/office/drawing/2014/main" val="1743862407"/>
                    </a:ext>
                  </a:extLst>
                </a:gridCol>
                <a:gridCol w="749490">
                  <a:extLst>
                    <a:ext uri="{9D8B030D-6E8A-4147-A177-3AD203B41FA5}">
                      <a16:colId xmlns:a16="http://schemas.microsoft.com/office/drawing/2014/main" val="1524648651"/>
                    </a:ext>
                  </a:extLst>
                </a:gridCol>
              </a:tblGrid>
              <a:tr h="307081">
                <a:tc>
                  <a:txBody>
                    <a:bodyPr/>
                    <a:lstStyle/>
                    <a:p>
                      <a:r>
                        <a:rPr lang="pl-PL" sz="2000" b="1" noProof="1"/>
                        <a:t>Solver</a:t>
                      </a:r>
                    </a:p>
                  </a:txBody>
                  <a:tcPr marL="30218" marR="30218" marT="15109" marB="15109" anchor="ctr"/>
                </a:tc>
                <a:tc>
                  <a:txBody>
                    <a:bodyPr/>
                    <a:lstStyle/>
                    <a:p>
                      <a:r>
                        <a:rPr lang="pl-PL" sz="2000" b="1" noProof="1"/>
                        <a:t>Julia Package</a:t>
                      </a:r>
                    </a:p>
                  </a:txBody>
                  <a:tcPr marL="30218" marR="30218" marT="15109" marB="15109" anchor="ctr"/>
                </a:tc>
                <a:tc>
                  <a:txBody>
                    <a:bodyPr/>
                    <a:lstStyle/>
                    <a:p>
                      <a:r>
                        <a:rPr lang="pl-PL" sz="2000" b="1" noProof="1"/>
                        <a:t>License</a:t>
                      </a:r>
                    </a:p>
                  </a:txBody>
                  <a:tcPr marL="30218" marR="30218" marT="15109" marB="15109" anchor="ctr"/>
                </a:tc>
                <a:tc>
                  <a:txBody>
                    <a:bodyPr/>
                    <a:lstStyle/>
                    <a:p>
                      <a:pPr algn="ctr"/>
                      <a:r>
                        <a:rPr lang="pl-PL" sz="2000" b="1" noProof="1"/>
                        <a:t>LP</a:t>
                      </a:r>
                    </a:p>
                  </a:txBody>
                  <a:tcPr marL="30218" marR="30218" marT="15109" marB="15109" anchor="ctr"/>
                </a:tc>
                <a:tc>
                  <a:txBody>
                    <a:bodyPr/>
                    <a:lstStyle/>
                    <a:p>
                      <a:pPr algn="ctr"/>
                      <a:r>
                        <a:rPr lang="pl-PL" sz="2000" b="1" noProof="1"/>
                        <a:t>SOCP</a:t>
                      </a:r>
                    </a:p>
                  </a:txBody>
                  <a:tcPr marL="30218" marR="30218" marT="15109" marB="15109" anchor="ctr"/>
                </a:tc>
                <a:tc>
                  <a:txBody>
                    <a:bodyPr/>
                    <a:lstStyle/>
                    <a:p>
                      <a:pPr algn="ctr"/>
                      <a:r>
                        <a:rPr lang="pl-PL" sz="2000" b="1" noProof="1"/>
                        <a:t>MILP</a:t>
                      </a:r>
                    </a:p>
                  </a:txBody>
                  <a:tcPr marL="30218" marR="30218" marT="15109" marB="15109" anchor="ctr"/>
                </a:tc>
                <a:tc>
                  <a:txBody>
                    <a:bodyPr/>
                    <a:lstStyle/>
                    <a:p>
                      <a:pPr algn="ctr"/>
                      <a:r>
                        <a:rPr lang="pl-PL" sz="2000" b="1" noProof="1"/>
                        <a:t>NLP</a:t>
                      </a:r>
                    </a:p>
                  </a:txBody>
                  <a:tcPr marL="30218" marR="30218" marT="15109" marB="15109" anchor="ctr"/>
                </a:tc>
                <a:tc>
                  <a:txBody>
                    <a:bodyPr/>
                    <a:lstStyle/>
                    <a:p>
                      <a:pPr algn="ctr"/>
                      <a:r>
                        <a:rPr lang="pl-PL" sz="2000" b="1" noProof="1"/>
                        <a:t>MINLP</a:t>
                      </a:r>
                    </a:p>
                  </a:txBody>
                  <a:tcPr marL="30218" marR="30218" marT="15109" marB="15109" anchor="ctr"/>
                </a:tc>
                <a:tc>
                  <a:txBody>
                    <a:bodyPr/>
                    <a:lstStyle/>
                    <a:p>
                      <a:pPr algn="ctr"/>
                      <a:r>
                        <a:rPr lang="pl-PL" sz="2000" b="1" noProof="1"/>
                        <a:t>SDP</a:t>
                      </a:r>
                    </a:p>
                  </a:txBody>
                  <a:tcPr marL="30218" marR="30218" marT="15109" marB="15109" anchor="ctr"/>
                </a:tc>
                <a:extLst>
                  <a:ext uri="{0D108BD9-81ED-4DB2-BD59-A6C34878D82A}">
                    <a16:rowId xmlns:a16="http://schemas.microsoft.com/office/drawing/2014/main" val="2405505091"/>
                  </a:ext>
                </a:extLst>
              </a:tr>
              <a:tr h="218853">
                <a:tc>
                  <a:txBody>
                    <a:bodyPr/>
                    <a:lstStyle/>
                    <a:p>
                      <a:r>
                        <a:rPr lang="pl-PL" sz="2000" u="sng" kern="1200" baseline="0" noProof="1">
                          <a:solidFill>
                            <a:schemeClr val="tx1"/>
                          </a:solidFill>
                          <a:latin typeface="Arial" panose="020B0604020202020204" pitchFamily="34" charset="0"/>
                          <a:ea typeface="+mn-ea"/>
                          <a:cs typeface="+mn-cs"/>
                        </a:rPr>
                        <a:t>Artelys Knitro</a:t>
                      </a: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
                        </a:rPr>
                        <a:t>KNITRO.jl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785984601"/>
                  </a:ext>
                </a:extLst>
              </a:tr>
              <a:tr h="218853">
                <a:tc>
                  <a:txBody>
                    <a:bodyPr/>
                    <a:lstStyle/>
                    <a:p>
                      <a:pPr marL="0" algn="l" defTabSz="914400" rtl="0" eaLnBrk="1" latinLnBrk="0" hangingPunct="1"/>
                      <a:r>
                        <a:rPr lang="pl-PL" sz="2000" u="none" kern="1200" baseline="0" noProof="1">
                          <a:solidFill>
                            <a:schemeClr val="tx1"/>
                          </a:solidFill>
                          <a:latin typeface="Arial" panose="020B0604020202020204" pitchFamily="34" charset="0"/>
                          <a:ea typeface="+mn-ea"/>
                          <a:cs typeface="+mn-cs"/>
                          <a:hlinkClick r:id="rId3"/>
                        </a:rPr>
                        <a:t>BARON</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4"/>
                        </a:rPr>
                        <a:t>BARON.jl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394520934"/>
                  </a:ext>
                </a:extLst>
              </a:tr>
              <a:tr h="312762">
                <a:tc rowSpan="2">
                  <a:txBody>
                    <a:bodyPr/>
                    <a:lstStyle/>
                    <a:p>
                      <a:r>
                        <a:rPr lang="pl-PL" sz="2000" u="none" kern="1200" baseline="0" noProof="1">
                          <a:solidFill>
                            <a:schemeClr val="tx1"/>
                          </a:solidFill>
                          <a:latin typeface="Arial" panose="020B0604020202020204" pitchFamily="34" charset="0"/>
                          <a:ea typeface="+mn-ea"/>
                          <a:cs typeface="+mn-cs"/>
                          <a:hlinkClick r:id="rId5"/>
                        </a:rPr>
                        <a:t>Bonmin</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6"/>
                        </a:rPr>
                        <a:t>AmplNLWriter.jl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rowSpan="2">
                  <a:txBody>
                    <a:bodyPr/>
                    <a:lstStyle/>
                    <a:p>
                      <a:r>
                        <a:rPr lang="pl-PL" sz="2000" noProof="1"/>
                        <a:t>EPL</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 </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 </a:t>
                      </a:r>
                    </a:p>
                  </a:txBody>
                  <a:tcPr marL="30218" marR="30218" marT="15109" marB="15109" anchor="ctr"/>
                </a:tc>
                <a:extLst>
                  <a:ext uri="{0D108BD9-81ED-4DB2-BD59-A6C34878D82A}">
                    <a16:rowId xmlns:a16="http://schemas.microsoft.com/office/drawing/2014/main" val="3845820074"/>
                  </a:ext>
                </a:extLst>
              </a:tr>
              <a:tr h="312762">
                <a:tc vMerge="1">
                  <a:txBody>
                    <a:bodyPr/>
                    <a:lstStyle/>
                    <a:p>
                      <a:endParaRPr lang="pl-PL"/>
                    </a:p>
                  </a:txBody>
                  <a:tcPr/>
                </a:tc>
                <a:tc>
                  <a:txBody>
                    <a:bodyPr/>
                    <a:lstStyle/>
                    <a:p>
                      <a:r>
                        <a:rPr lang="pl-PL" sz="2000" u="none" kern="1200" baseline="0" noProof="1">
                          <a:solidFill>
                            <a:schemeClr val="tx1"/>
                          </a:solidFill>
                          <a:latin typeface="Arial" panose="020B0604020202020204" pitchFamily="34" charset="0"/>
                          <a:ea typeface="+mn-ea"/>
                          <a:cs typeface="+mn-cs"/>
                          <a:hlinkClick r:id="rId7"/>
                        </a:rPr>
                        <a:t>CoinOptServices.jl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272303748"/>
                  </a:ext>
                </a:extLst>
              </a:tr>
              <a:tr h="218853">
                <a:tc>
                  <a:txBody>
                    <a:bodyPr/>
                    <a:lstStyle/>
                    <a:p>
                      <a:r>
                        <a:rPr lang="pl-PL" sz="2000" b="1" u="none" kern="1200" baseline="0" noProof="1">
                          <a:solidFill>
                            <a:schemeClr val="tx1"/>
                          </a:solidFill>
                          <a:latin typeface="Arial" panose="020B0604020202020204" pitchFamily="34" charset="0"/>
                          <a:ea typeface="+mn-ea"/>
                          <a:cs typeface="+mn-cs"/>
                          <a:hlinkClick r:id="rId8"/>
                        </a:rPr>
                        <a:t>Cbc</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9"/>
                        </a:rPr>
                        <a:t>Cbc.jl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noProof="1"/>
                        <a:t>EPL</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b="1"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577201607"/>
                  </a:ext>
                </a:extLst>
              </a:tr>
              <a:tr h="294426">
                <a:tc>
                  <a:txBody>
                    <a:bodyPr/>
                    <a:lstStyle/>
                    <a:p>
                      <a:r>
                        <a:rPr lang="pl-PL" sz="2000" b="1" u="none" kern="1200" baseline="0" noProof="1">
                          <a:solidFill>
                            <a:schemeClr val="tx1"/>
                          </a:solidFill>
                          <a:latin typeface="Arial" panose="020B0604020202020204" pitchFamily="34" charset="0"/>
                          <a:ea typeface="+mn-ea"/>
                          <a:cs typeface="+mn-cs"/>
                          <a:hlinkClick r:id="rId10"/>
                        </a:rPr>
                        <a:t>CPLEX</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11"/>
                        </a:rPr>
                        <a:t>CPLEX.jl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056049888"/>
                  </a:ext>
                </a:extLst>
              </a:tr>
              <a:tr h="218853">
                <a:tc>
                  <a:txBody>
                    <a:bodyPr/>
                    <a:lstStyle/>
                    <a:p>
                      <a:r>
                        <a:rPr lang="pl-PL" sz="2000" u="none" kern="1200" baseline="0" noProof="1">
                          <a:solidFill>
                            <a:schemeClr val="tx1"/>
                          </a:solidFill>
                          <a:latin typeface="Arial" panose="020B0604020202020204" pitchFamily="34" charset="0"/>
                          <a:ea typeface="+mn-ea"/>
                          <a:cs typeface="+mn-cs"/>
                          <a:hlinkClick r:id="rId12"/>
                        </a:rPr>
                        <a:t>ECOS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13"/>
                        </a:rPr>
                        <a:t>ECOS.jl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GPL</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3836834493"/>
                  </a:ext>
                </a:extLst>
              </a:tr>
              <a:tr h="312762">
                <a:tc>
                  <a:txBody>
                    <a:bodyPr/>
                    <a:lstStyle/>
                    <a:p>
                      <a:r>
                        <a:rPr lang="pl-PL" sz="2000" u="none" kern="1200" baseline="0" noProof="1">
                          <a:solidFill>
                            <a:schemeClr val="tx1"/>
                          </a:solidFill>
                          <a:latin typeface="Arial" panose="020B0604020202020204" pitchFamily="34" charset="0"/>
                          <a:ea typeface="+mn-ea"/>
                          <a:cs typeface="+mn-cs"/>
                          <a:hlinkClick r:id="rId14"/>
                        </a:rPr>
                        <a:t>FICO Xpress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15"/>
                        </a:rPr>
                        <a:t>Xpress.jl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4073872062"/>
                  </a:ext>
                </a:extLst>
              </a:tr>
              <a:tr h="312762">
                <a:tc>
                  <a:txBody>
                    <a:bodyPr/>
                    <a:lstStyle/>
                    <a:p>
                      <a:r>
                        <a:rPr lang="pl-PL" sz="2000" b="1" u="none" kern="1200" baseline="0" noProof="1">
                          <a:solidFill>
                            <a:schemeClr val="tx1"/>
                          </a:solidFill>
                          <a:latin typeface="Arial" panose="020B0604020202020204" pitchFamily="34" charset="0"/>
                          <a:ea typeface="+mn-ea"/>
                          <a:cs typeface="+mn-cs"/>
                          <a:hlinkClick r:id="rId16"/>
                        </a:rPr>
                        <a:t>HiGHS</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sng" kern="1200" baseline="0" noProof="1">
                          <a:solidFill>
                            <a:schemeClr val="tx1"/>
                          </a:solidFill>
                          <a:latin typeface="Arial" panose="020B0604020202020204" pitchFamily="34" charset="0"/>
                          <a:ea typeface="+mn-ea"/>
                          <a:cs typeface="+mn-cs"/>
                        </a:rPr>
                        <a:t>HiGHSMathProgInterface</a:t>
                      </a:r>
                    </a:p>
                  </a:txBody>
                  <a:tcPr marL="30218" marR="30218" marT="15109" marB="15109" anchor="ctr"/>
                </a:tc>
                <a:tc>
                  <a:txBody>
                    <a:bodyPr/>
                    <a:lstStyle/>
                    <a:p>
                      <a:r>
                        <a:rPr lang="pl-PL" sz="2000" b="1" noProof="1"/>
                        <a:t>GPL</a:t>
                      </a:r>
                    </a:p>
                  </a:txBody>
                  <a:tcPr marL="30218" marR="30218" marT="15109" marB="15109" anchor="ctr"/>
                </a:tc>
                <a:tc>
                  <a:txBody>
                    <a:bodyPr/>
                    <a:lstStyle/>
                    <a:p>
                      <a:pPr algn="ctr"/>
                      <a:r>
                        <a:rPr lang="pl-PL" sz="2000" b="1" noProof="1"/>
                        <a:t>X</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b="1" noProof="1"/>
                        <a:t>X</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364718208"/>
                  </a:ext>
                </a:extLst>
              </a:tr>
              <a:tr h="218853">
                <a:tc>
                  <a:txBody>
                    <a:bodyPr/>
                    <a:lstStyle/>
                    <a:p>
                      <a:r>
                        <a:rPr lang="pl-PL" sz="2000" b="1" u="none" kern="1200" baseline="0" noProof="1">
                          <a:solidFill>
                            <a:schemeClr val="tx1"/>
                          </a:solidFill>
                          <a:latin typeface="Arial" panose="020B0604020202020204" pitchFamily="34" charset="0"/>
                          <a:ea typeface="+mn-ea"/>
                          <a:cs typeface="+mn-cs"/>
                          <a:hlinkClick r:id="rId17"/>
                        </a:rPr>
                        <a:t>Gurobi</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18"/>
                        </a:rPr>
                        <a:t>Gurobi.jl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472563099"/>
                  </a:ext>
                </a:extLst>
              </a:tr>
              <a:tr h="218853">
                <a:tc>
                  <a:txBody>
                    <a:bodyPr/>
                    <a:lstStyle/>
                    <a:p>
                      <a:r>
                        <a:rPr lang="pl-PL" sz="2000" b="1" u="none" kern="1200" baseline="0" noProof="1">
                          <a:solidFill>
                            <a:schemeClr val="tx1"/>
                          </a:solidFill>
                          <a:latin typeface="Arial" panose="020B0604020202020204" pitchFamily="34" charset="0"/>
                          <a:ea typeface="+mn-ea"/>
                          <a:cs typeface="+mn-cs"/>
                          <a:hlinkClick r:id="rId19"/>
                        </a:rPr>
                        <a:t>Ipopt</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20"/>
                        </a:rPr>
                        <a:t>Ipopt.jl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noProof="1"/>
                        <a:t>EPL</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605809215"/>
                  </a:ext>
                </a:extLst>
              </a:tr>
              <a:tr h="218853">
                <a:tc>
                  <a:txBody>
                    <a:bodyPr/>
                    <a:lstStyle/>
                    <a:p>
                      <a:r>
                        <a:rPr lang="pl-PL" sz="2000" u="none" kern="1200" baseline="0" noProof="1">
                          <a:solidFill>
                            <a:schemeClr val="tx1"/>
                          </a:solidFill>
                          <a:latin typeface="Arial" panose="020B0604020202020204" pitchFamily="34" charset="0"/>
                          <a:ea typeface="+mn-ea"/>
                          <a:cs typeface="+mn-cs"/>
                          <a:hlinkClick r:id="rId21"/>
                        </a:rPr>
                        <a:t>MOSEK</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2"/>
                        </a:rPr>
                        <a:t>Mosek.jl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extLst>
                  <a:ext uri="{0D108BD9-81ED-4DB2-BD59-A6C34878D82A}">
                    <a16:rowId xmlns:a16="http://schemas.microsoft.com/office/drawing/2014/main" val="1756974976"/>
                  </a:ext>
                </a:extLst>
              </a:tr>
              <a:tr h="228476">
                <a:tc>
                  <a:txBody>
                    <a:bodyPr/>
                    <a:lstStyle/>
                    <a:p>
                      <a:r>
                        <a:rPr lang="pl-PL" sz="2000" u="none" kern="1200" baseline="0" noProof="1">
                          <a:solidFill>
                            <a:schemeClr val="tx1"/>
                          </a:solidFill>
                          <a:latin typeface="Arial" panose="020B0604020202020204" pitchFamily="34" charset="0"/>
                          <a:ea typeface="+mn-ea"/>
                          <a:cs typeface="+mn-cs"/>
                          <a:hlinkClick r:id="rId23"/>
                        </a:rPr>
                        <a:t>NLopt</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4"/>
                        </a:rPr>
                        <a:t>NLopt.jl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LGPL</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1737304014"/>
                  </a:ext>
                </a:extLst>
              </a:tr>
              <a:tr h="84527">
                <a:tc>
                  <a:txBody>
                    <a:bodyPr/>
                    <a:lstStyle/>
                    <a:p>
                      <a:r>
                        <a:rPr lang="pl-PL" sz="2000" u="none" kern="1200" baseline="0" noProof="1">
                          <a:solidFill>
                            <a:schemeClr val="tx1"/>
                          </a:solidFill>
                          <a:latin typeface="Arial" panose="020B0604020202020204" pitchFamily="34" charset="0"/>
                          <a:ea typeface="+mn-ea"/>
                          <a:cs typeface="+mn-cs"/>
                          <a:hlinkClick r:id="rId25"/>
                        </a:rPr>
                        <a:t>SCS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6"/>
                        </a:rPr>
                        <a:t>SCS.jl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MIT</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extLst>
                  <a:ext uri="{0D108BD9-81ED-4DB2-BD59-A6C34878D82A}">
                    <a16:rowId xmlns:a16="http://schemas.microsoft.com/office/drawing/2014/main" val="1043971221"/>
                  </a:ext>
                </a:extLst>
              </a:tr>
            </a:tbl>
          </a:graphicData>
        </a:graphic>
      </p:graphicFrame>
      <p:sp>
        <p:nvSpPr>
          <p:cNvPr id="5" name="TextBox 4">
            <a:extLst>
              <a:ext uri="{FF2B5EF4-FFF2-40B4-BE49-F238E27FC236}">
                <a16:creationId xmlns:a16="http://schemas.microsoft.com/office/drawing/2014/main" id="{5A38D682-F45F-E735-62AF-040A2492A1AE}"/>
              </a:ext>
            </a:extLst>
          </p:cNvPr>
          <p:cNvSpPr txBox="1"/>
          <p:nvPr/>
        </p:nvSpPr>
        <p:spPr>
          <a:xfrm>
            <a:off x="2721039" y="6223131"/>
            <a:ext cx="6095222" cy="400110"/>
          </a:xfrm>
          <a:prstGeom prst="rect">
            <a:avLst/>
          </a:prstGeom>
          <a:noFill/>
        </p:spPr>
        <p:txBody>
          <a:bodyPr wrap="square">
            <a:spAutoFit/>
          </a:bodyPr>
          <a:lstStyle/>
          <a:p>
            <a:r>
              <a:rPr lang="en-GB" sz="2000" b="1" dirty="0"/>
              <a:t>Full list: </a:t>
            </a:r>
            <a:r>
              <a:rPr lang="en-GB" sz="2000" b="1" dirty="0">
                <a:hlinkClick r:id="rId27"/>
              </a:rPr>
              <a:t>https://jump.dev/JuMP.jl/stable/installation/</a:t>
            </a:r>
            <a:r>
              <a:rPr lang="en-GB" sz="2000" b="1" dirty="0"/>
              <a:t> </a:t>
            </a:r>
          </a:p>
        </p:txBody>
      </p:sp>
    </p:spTree>
    <p:extLst>
      <p:ext uri="{BB962C8B-B14F-4D97-AF65-F5344CB8AC3E}">
        <p14:creationId xmlns:p14="http://schemas.microsoft.com/office/powerpoint/2010/main" val="123814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title"/>
          </p:nvPr>
        </p:nvSpPr>
        <p:spPr/>
        <p:txBody>
          <a:bodyPr>
            <a:normAutofit/>
          </a:bodyPr>
          <a:lstStyle/>
          <a:p>
            <a:r>
              <a:rPr lang="en-US" dirty="0"/>
              <a:t>JuMP</a:t>
            </a:r>
            <a:br>
              <a:rPr lang="en-US" dirty="0"/>
            </a:br>
            <a:r>
              <a:rPr lang="en-US" dirty="0"/>
              <a:t>Transportation of good among branches</a:t>
            </a:r>
          </a:p>
        </p:txBody>
      </p:sp>
      <p:sp>
        <p:nvSpPr>
          <p:cNvPr id="3" name="Subtitle 2">
            <a:extLst>
              <a:ext uri="{FF2B5EF4-FFF2-40B4-BE49-F238E27FC236}">
                <a16:creationId xmlns:a16="http://schemas.microsoft.com/office/drawing/2014/main" id="{D7945B83-ABC8-401E-9535-C25DC500BB36}"/>
              </a:ext>
            </a:extLst>
          </p:cNvPr>
          <p:cNvSpPr>
            <a:spLocks noGrp="1"/>
          </p:cNvSpPr>
          <p:nvPr>
            <p:ph type="body" idx="1"/>
          </p:nvPr>
        </p:nvSpPr>
        <p:spPr/>
        <p:txBody>
          <a:bodyPr/>
          <a:lstStyle/>
          <a:p>
            <a:r>
              <a:rPr lang="en-US" dirty="0"/>
              <a:t> </a:t>
            </a:r>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421733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Use case scenario</a:t>
            </a:r>
            <a:endParaRPr lang="pl-PL" dirty="0"/>
          </a:p>
        </p:txBody>
      </p:sp>
      <p:sp>
        <p:nvSpPr>
          <p:cNvPr id="3" name="Symbol zastępczy zawartości 2"/>
          <p:cNvSpPr>
            <a:spLocks noGrp="1"/>
          </p:cNvSpPr>
          <p:nvPr>
            <p:ph idx="1"/>
          </p:nvPr>
        </p:nvSpPr>
        <p:spPr/>
        <p:txBody>
          <a:bodyPr>
            <a:noAutofit/>
          </a:bodyPr>
          <a:lstStyle/>
          <a:p>
            <a:pPr marL="0" indent="0">
              <a:buNone/>
            </a:pPr>
            <a:r>
              <a:rPr lang="en-US" sz="2539" dirty="0">
                <a:latin typeface="Calibri Light" panose="020F0302020204030204" pitchFamily="34" charset="0"/>
                <a:cs typeface="Calibri Light" panose="020F0302020204030204" pitchFamily="34" charset="0"/>
              </a:rPr>
              <a:t>The Subway restaurant chain in Las Vegas has a total of 118 restaurants in different parts of the city.</a:t>
            </a:r>
          </a:p>
          <a:p>
            <a:pPr marL="0" indent="0">
              <a:buNone/>
            </a:pPr>
            <a:r>
              <a:rPr lang="en-US" sz="2539" dirty="0">
                <a:latin typeface="Calibri Light" panose="020F0302020204030204" pitchFamily="34" charset="0"/>
                <a:cs typeface="Calibri Light" panose="020F0302020204030204" pitchFamily="34" charset="0"/>
              </a:rPr>
              <a:t>18 restaurants have adjacent huge product warehouses that keep ingredients cool and fresh, moreover fresh vegetables are delivered only to those warehouses (rather than to every restaurant) daily at 3am.  </a:t>
            </a:r>
          </a:p>
          <a:p>
            <a:pPr marL="0" indent="0">
              <a:buNone/>
            </a:pPr>
            <a:r>
              <a:rPr lang="en-US" sz="2539" dirty="0">
                <a:latin typeface="Calibri Light" panose="020F0302020204030204" pitchFamily="34" charset="0"/>
                <a:cs typeface="Calibri Light" panose="020F0302020204030204" pitchFamily="34" charset="0"/>
              </a:rPr>
              <a:t>Subway has signed a contract with a transportation agency and is billed by the multiple of the weight of transported goods and the distance.</a:t>
            </a:r>
          </a:p>
          <a:p>
            <a:pPr marL="0" indent="0">
              <a:buNone/>
            </a:pPr>
            <a:endParaRPr lang="en-US" sz="2539" dirty="0">
              <a:latin typeface="Calibri Light" panose="020F0302020204030204" pitchFamily="34" charset="0"/>
              <a:cs typeface="Calibri Light" panose="020F0302020204030204" pitchFamily="34" charset="0"/>
            </a:endParaRPr>
          </a:p>
          <a:p>
            <a:pPr marL="0" indent="0">
              <a:buNone/>
            </a:pPr>
            <a:r>
              <a:rPr lang="en-US" sz="2539" dirty="0">
                <a:latin typeface="Calibri Light" panose="020F0302020204030204" pitchFamily="34" charset="0"/>
                <a:cs typeface="Calibri Light" panose="020F0302020204030204" pitchFamily="34" charset="0"/>
              </a:rPr>
              <a:t>Knowing the amount of available stock at each warehouse and the expected demand at each restaurant (measured in kg), the company needs to decide how the goods should be distributed among warehouses. </a:t>
            </a:r>
          </a:p>
          <a:p>
            <a:pPr marL="0" indent="0">
              <a:buNone/>
            </a:pPr>
            <a:endParaRPr lang="pl-PL" sz="2539" dirty="0">
              <a:latin typeface="Calibri Light" panose="020F0302020204030204" pitchFamily="34" charset="0"/>
              <a:cs typeface="Calibri Light" panose="020F0302020204030204" pitchFamily="34" charset="0"/>
            </a:endParaRPr>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8</a:t>
            </a:fld>
            <a:endParaRPr lang="en-US" dirty="0"/>
          </a:p>
        </p:txBody>
      </p:sp>
    </p:spTree>
    <p:extLst>
      <p:ext uri="{BB962C8B-B14F-4D97-AF65-F5344CB8AC3E}">
        <p14:creationId xmlns:p14="http://schemas.microsoft.com/office/powerpoint/2010/main" val="426885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B370D9-8BE8-4880-A43B-109493770D8F}"/>
              </a:ext>
            </a:extLst>
          </p:cNvPr>
          <p:cNvSpPr>
            <a:spLocks noGrp="1"/>
          </p:cNvSpPr>
          <p:nvPr>
            <p:ph type="title"/>
          </p:nvPr>
        </p:nvSpPr>
        <p:spPr/>
        <p:txBody>
          <a:bodyPr/>
          <a:lstStyle/>
          <a:p>
            <a:r>
              <a:rPr lang="en-US" dirty="0"/>
              <a:t>Transportation problem statement</a:t>
            </a:r>
            <a:endParaRPr lang="pl-PL" dirty="0"/>
          </a:p>
        </p:txBody>
      </p:sp>
      <p:sp>
        <p:nvSpPr>
          <p:cNvPr id="3" name="Symbol zastępczy zawartości 2">
            <a:extLst>
              <a:ext uri="{FF2B5EF4-FFF2-40B4-BE49-F238E27FC236}">
                <a16:creationId xmlns:a16="http://schemas.microsoft.com/office/drawing/2014/main" id="{0EEB3DD2-4C26-4094-B25F-444072063A70}"/>
              </a:ext>
            </a:extLst>
          </p:cNvPr>
          <p:cNvSpPr>
            <a:spLocks noGrp="1"/>
          </p:cNvSpPr>
          <p:nvPr>
            <p:ph idx="1"/>
          </p:nvPr>
        </p:nvSpPr>
        <p:spPr/>
        <p:txBody>
          <a:bodyPr/>
          <a:lstStyle/>
          <a:p>
            <a:r>
              <a:rPr lang="en-US" dirty="0"/>
              <a:t>Variables</a:t>
            </a:r>
          </a:p>
          <a:p>
            <a:pPr lvl="1"/>
            <a:r>
              <a:rPr lang="en-US" sz="3200" i="1" dirty="0" err="1">
                <a:latin typeface="Times New Roman" panose="02020603050405020304" pitchFamily="18" charset="0"/>
                <a:cs typeface="Times New Roman" panose="02020603050405020304" pitchFamily="18" charset="0"/>
              </a:rPr>
              <a:t>x</a:t>
            </a:r>
            <a:r>
              <a:rPr lang="en-US" sz="3200" i="1" baseline="-25000" dirty="0" err="1">
                <a:latin typeface="Times New Roman" panose="02020603050405020304" pitchFamily="18" charset="0"/>
                <a:cs typeface="Times New Roman" panose="02020603050405020304" pitchFamily="18" charset="0"/>
              </a:rPr>
              <a:t>ij</a:t>
            </a:r>
            <a:r>
              <a:rPr lang="en-US" baseline="-25000" dirty="0"/>
              <a:t> </a:t>
            </a:r>
            <a:r>
              <a:rPr lang="en-US" dirty="0"/>
              <a:t>– number of units transported for </a:t>
            </a:r>
            <a:r>
              <a:rPr lang="en-US" i="1" dirty="0" err="1">
                <a:latin typeface="Times New Roman" panose="02020603050405020304" pitchFamily="18" charset="0"/>
                <a:cs typeface="Times New Roman" panose="02020603050405020304" pitchFamily="18" charset="0"/>
              </a:rPr>
              <a:t>i-</a:t>
            </a:r>
            <a:r>
              <a:rPr lang="en-US" dirty="0" err="1"/>
              <a:t>th</a:t>
            </a:r>
            <a:r>
              <a:rPr lang="en-US" dirty="0"/>
              <a:t> supplier to </a:t>
            </a:r>
            <a:r>
              <a:rPr lang="en-US" i="1" dirty="0">
                <a:latin typeface="Times New Roman" panose="02020603050405020304" pitchFamily="18" charset="0"/>
                <a:cs typeface="Times New Roman" panose="02020603050405020304" pitchFamily="18" charset="0"/>
              </a:rPr>
              <a:t>j</a:t>
            </a:r>
            <a:r>
              <a:rPr lang="en-US" dirty="0"/>
              <a:t>-</a:t>
            </a:r>
            <a:r>
              <a:rPr lang="en-US" dirty="0" err="1"/>
              <a:t>th</a:t>
            </a:r>
            <a:r>
              <a:rPr lang="en-US" dirty="0"/>
              <a:t> requester  </a:t>
            </a:r>
          </a:p>
          <a:p>
            <a:pPr lvl="1"/>
            <a:r>
              <a:rPr lang="en-US" sz="3200" i="1" dirty="0" err="1">
                <a:latin typeface="Times New Roman" panose="02020603050405020304" pitchFamily="18" charset="0"/>
                <a:cs typeface="Times New Roman" panose="02020603050405020304" pitchFamily="18" charset="0"/>
              </a:rPr>
              <a:t>c</a:t>
            </a:r>
            <a:r>
              <a:rPr lang="en-US" sz="3200" i="1" baseline="-25000" dirty="0" err="1">
                <a:latin typeface="Times New Roman" panose="02020603050405020304" pitchFamily="18" charset="0"/>
                <a:cs typeface="Times New Roman" panose="02020603050405020304" pitchFamily="18" charset="0"/>
              </a:rPr>
              <a:t>ij</a:t>
            </a:r>
            <a:r>
              <a:rPr lang="en-US" sz="3200" baseline="-25000" dirty="0"/>
              <a:t> </a:t>
            </a:r>
            <a:r>
              <a:rPr lang="en-US" dirty="0"/>
              <a:t>– unit transportation cost between  </a:t>
            </a:r>
            <a:r>
              <a:rPr lang="en-US" i="1" dirty="0" err="1">
                <a:latin typeface="Times New Roman" panose="02020603050405020304" pitchFamily="18" charset="0"/>
                <a:cs typeface="Times New Roman" panose="02020603050405020304" pitchFamily="18" charset="0"/>
              </a:rPr>
              <a:t>i-</a:t>
            </a:r>
            <a:r>
              <a:rPr lang="en-US" dirty="0" err="1"/>
              <a:t>th</a:t>
            </a:r>
            <a:r>
              <a:rPr lang="en-US" dirty="0"/>
              <a:t> supplier to </a:t>
            </a:r>
            <a:r>
              <a:rPr lang="en-US" i="1" dirty="0">
                <a:latin typeface="Times New Roman" panose="02020603050405020304" pitchFamily="18" charset="0"/>
                <a:cs typeface="Times New Roman" panose="02020603050405020304" pitchFamily="18" charset="0"/>
              </a:rPr>
              <a:t>j</a:t>
            </a:r>
            <a:r>
              <a:rPr lang="en-US" dirty="0"/>
              <a:t>-</a:t>
            </a:r>
            <a:r>
              <a:rPr lang="en-US" dirty="0" err="1"/>
              <a:t>th</a:t>
            </a:r>
            <a:r>
              <a:rPr lang="en-US" dirty="0"/>
              <a:t> requester  </a:t>
            </a:r>
          </a:p>
          <a:p>
            <a:r>
              <a:rPr lang="en-US" dirty="0"/>
              <a:t>Cost function </a:t>
            </a:r>
            <a:r>
              <a:rPr lang="en-US" i="1" dirty="0">
                <a:latin typeface="Times New Roman" panose="02020603050405020304" pitchFamily="18" charset="0"/>
                <a:cs typeface="Times New Roman" panose="02020603050405020304" pitchFamily="18" charset="0"/>
              </a:rPr>
              <a:t>C</a:t>
            </a:r>
          </a:p>
          <a:p>
            <a:pPr marL="0" indent="0">
              <a:buNone/>
            </a:pPr>
            <a:r>
              <a:rPr lang="en-US" i="1" dirty="0">
                <a:latin typeface="Times New Roman" panose="02020603050405020304" pitchFamily="18" charset="0"/>
                <a:cs typeface="Times New Roman" panose="02020603050405020304" pitchFamily="18" charset="0"/>
              </a:rPr>
              <a:t>			C =</a:t>
            </a:r>
            <a:endParaRPr lang="pl-PL" i="1" dirty="0">
              <a:latin typeface="Times New Roman" panose="02020603050405020304" pitchFamily="18" charset="0"/>
              <a:cs typeface="Times New Roman" panose="02020603050405020304" pitchFamily="18" charset="0"/>
            </a:endParaRPr>
          </a:p>
          <a:p>
            <a:endParaRPr lang="en-US" sz="1500" dirty="0"/>
          </a:p>
          <a:p>
            <a:r>
              <a:rPr lang="en-US" dirty="0"/>
              <a:t>Constraints:</a:t>
            </a:r>
            <a:br>
              <a:rPr lang="en-US" dirty="0"/>
            </a:br>
            <a:r>
              <a:rPr lang="en-US" dirty="0"/>
              <a:t>suppliers have maximum capacity </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i</a:t>
            </a:r>
            <a:r>
              <a:rPr lang="en-US" dirty="0"/>
              <a:t>                demand </a:t>
            </a:r>
            <a:r>
              <a:rPr lang="en-US" i="1" dirty="0" err="1">
                <a:latin typeface="Times New Roman" panose="02020603050405020304" pitchFamily="18" charset="0"/>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j</a:t>
            </a:r>
            <a:r>
              <a:rPr lang="en-US" dirty="0"/>
              <a:t> must be met                   </a:t>
            </a:r>
          </a:p>
          <a:p>
            <a:endParaRPr lang="en-US" dirty="0"/>
          </a:p>
        </p:txBody>
      </p:sp>
      <p:pic>
        <p:nvPicPr>
          <p:cNvPr id="4" name="Obraz 3">
            <a:extLst>
              <a:ext uri="{FF2B5EF4-FFF2-40B4-BE49-F238E27FC236}">
                <a16:creationId xmlns:a16="http://schemas.microsoft.com/office/drawing/2014/main" id="{353C7840-04C3-43A0-AEDB-B5F22CD08144}"/>
              </a:ext>
            </a:extLst>
          </p:cNvPr>
          <p:cNvPicPr>
            <a:picLocks noChangeAspect="1"/>
          </p:cNvPicPr>
          <p:nvPr/>
        </p:nvPicPr>
        <p:blipFill rotWithShape="1">
          <a:blip r:embed="rId3"/>
          <a:srcRect l="25574"/>
          <a:stretch/>
        </p:blipFill>
        <p:spPr>
          <a:xfrm>
            <a:off x="4380931" y="3497240"/>
            <a:ext cx="2579428" cy="1332299"/>
          </a:xfrm>
          <a:prstGeom prst="rect">
            <a:avLst/>
          </a:prstGeom>
        </p:spPr>
      </p:pic>
      <p:graphicFrame>
        <p:nvGraphicFramePr>
          <p:cNvPr id="5" name="Obiekt 4">
            <a:extLst>
              <a:ext uri="{FF2B5EF4-FFF2-40B4-BE49-F238E27FC236}">
                <a16:creationId xmlns:a16="http://schemas.microsoft.com/office/drawing/2014/main" id="{8814417E-7896-42E5-BC40-AEAF3DD03E05}"/>
              </a:ext>
            </a:extLst>
          </p:cNvPr>
          <p:cNvGraphicFramePr>
            <a:graphicFrameLocks noChangeAspect="1"/>
          </p:cNvGraphicFramePr>
          <p:nvPr/>
        </p:nvGraphicFramePr>
        <p:xfrm>
          <a:off x="7524268" y="5540543"/>
          <a:ext cx="2844138" cy="1272840"/>
        </p:xfrm>
        <a:graphic>
          <a:graphicData uri="http://schemas.openxmlformats.org/presentationml/2006/ole">
            <mc:AlternateContent xmlns:mc="http://schemas.openxmlformats.org/markup-compatibility/2006">
              <mc:Choice xmlns:v="urn:schemas-microsoft-com:vml" Requires="v">
                <p:oleObj name="Bitmap Image" r:id="rId4" imgW="3086280" imgH="1380960" progId="Paint.Picture">
                  <p:embed/>
                </p:oleObj>
              </mc:Choice>
              <mc:Fallback>
                <p:oleObj name="Bitmap Image" r:id="rId4" imgW="3086280" imgH="1380960" progId="Paint.Picture">
                  <p:embed/>
                  <p:pic>
                    <p:nvPicPr>
                      <p:cNvPr id="5" name="Obiekt 4">
                        <a:extLst>
                          <a:ext uri="{FF2B5EF4-FFF2-40B4-BE49-F238E27FC236}">
                            <a16:creationId xmlns:a16="http://schemas.microsoft.com/office/drawing/2014/main" id="{8814417E-7896-42E5-BC40-AEAF3DD03E05}"/>
                          </a:ext>
                        </a:extLst>
                      </p:cNvPr>
                      <p:cNvPicPr/>
                      <p:nvPr/>
                    </p:nvPicPr>
                    <p:blipFill>
                      <a:blip r:embed="rId5"/>
                      <a:stretch>
                        <a:fillRect/>
                      </a:stretch>
                    </p:blipFill>
                    <p:spPr>
                      <a:xfrm>
                        <a:off x="7524268" y="5540543"/>
                        <a:ext cx="2844138" cy="1272840"/>
                      </a:xfrm>
                      <a:prstGeom prst="rect">
                        <a:avLst/>
                      </a:prstGeom>
                    </p:spPr>
                  </p:pic>
                </p:oleObj>
              </mc:Fallback>
            </mc:AlternateContent>
          </a:graphicData>
        </a:graphic>
      </p:graphicFrame>
      <p:pic>
        <p:nvPicPr>
          <p:cNvPr id="6" name="Obraz 5">
            <a:extLst>
              <a:ext uri="{FF2B5EF4-FFF2-40B4-BE49-F238E27FC236}">
                <a16:creationId xmlns:a16="http://schemas.microsoft.com/office/drawing/2014/main" id="{ECD1D760-C43E-48BA-8AF5-98240A7059D9}"/>
              </a:ext>
            </a:extLst>
          </p:cNvPr>
          <p:cNvPicPr>
            <a:picLocks noChangeAspect="1"/>
          </p:cNvPicPr>
          <p:nvPr/>
        </p:nvPicPr>
        <p:blipFill>
          <a:blip r:embed="rId6"/>
          <a:stretch>
            <a:fillRect/>
          </a:stretch>
        </p:blipFill>
        <p:spPr>
          <a:xfrm>
            <a:off x="1768904" y="5631832"/>
            <a:ext cx="2393663" cy="1231026"/>
          </a:xfrm>
          <a:prstGeom prst="rect">
            <a:avLst/>
          </a:prstGeom>
        </p:spPr>
      </p:pic>
    </p:spTree>
    <p:extLst>
      <p:ext uri="{BB962C8B-B14F-4D97-AF65-F5344CB8AC3E}">
        <p14:creationId xmlns:p14="http://schemas.microsoft.com/office/powerpoint/2010/main" val="394333847"/>
      </p:ext>
    </p:extLst>
  </p:cSld>
  <p:clrMapOvr>
    <a:masterClrMapping/>
  </p:clrMapOvr>
</p:sld>
</file>

<file path=ppt/theme/theme1.xml><?xml version="1.0" encoding="utf-8"?>
<a:theme xmlns:a="http://schemas.openxmlformats.org/drawingml/2006/main" name="Office Theme">
  <a:themeElements>
    <a:clrScheme name="Niestandardowy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Niestandardowy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8749</TotalTime>
  <Words>1796</Words>
  <Application>Microsoft Office PowerPoint</Application>
  <PresentationFormat>Panoramiczny</PresentationFormat>
  <Paragraphs>312</Paragraphs>
  <Slides>24</Slides>
  <Notes>1</Notes>
  <HiddenSlides>0</HiddenSlides>
  <MMClips>0</MMClips>
  <ScaleCrop>false</ScaleCrop>
  <HeadingPairs>
    <vt:vector size="8" baseType="variant">
      <vt:variant>
        <vt:lpstr>Używane czcionki</vt:lpstr>
      </vt:variant>
      <vt:variant>
        <vt:i4>7</vt:i4>
      </vt:variant>
      <vt:variant>
        <vt:lpstr>Motyw</vt:lpstr>
      </vt:variant>
      <vt:variant>
        <vt:i4>1</vt:i4>
      </vt:variant>
      <vt:variant>
        <vt:lpstr>Osadzone serwery OLE</vt:lpstr>
      </vt:variant>
      <vt:variant>
        <vt:i4>1</vt:i4>
      </vt:variant>
      <vt:variant>
        <vt:lpstr>Tytuły slajdów</vt:lpstr>
      </vt:variant>
      <vt:variant>
        <vt:i4>24</vt:i4>
      </vt:variant>
    </vt:vector>
  </HeadingPairs>
  <TitlesOfParts>
    <vt:vector size="33" baseType="lpstr">
      <vt:lpstr>Arial</vt:lpstr>
      <vt:lpstr>Calibri</vt:lpstr>
      <vt:lpstr>Calibri Light</vt:lpstr>
      <vt:lpstr>Consolas</vt:lpstr>
      <vt:lpstr>Courier New</vt:lpstr>
      <vt:lpstr>Times New Roman</vt:lpstr>
      <vt:lpstr>Wingdings</vt:lpstr>
      <vt:lpstr>Office Theme</vt:lpstr>
      <vt:lpstr>Bitmap Image</vt:lpstr>
      <vt:lpstr>Solving optimization problems</vt:lpstr>
      <vt:lpstr>Basics…</vt:lpstr>
      <vt:lpstr>Linear optimization</vt:lpstr>
      <vt:lpstr>Note – how to type indexes in Julia</vt:lpstr>
      <vt:lpstr>... and Integer programming</vt:lpstr>
      <vt:lpstr>Some of JuMP Solvers (a total of 50 as of today)</vt:lpstr>
      <vt:lpstr>JuMP Transportation of good among branches</vt:lpstr>
      <vt:lpstr>Use case scenario</vt:lpstr>
      <vt:lpstr>Transportation problem statement</vt:lpstr>
      <vt:lpstr>Implementation in JuMP</vt:lpstr>
      <vt:lpstr>JuMP Travelling salesman problem</vt:lpstr>
      <vt:lpstr>Use case scenario</vt:lpstr>
      <vt:lpstr>Spatial data  OpenStreetMap - https://www.openstreetmap.org</vt:lpstr>
      <vt:lpstr>Prezentacja programu PowerPoint</vt:lpstr>
      <vt:lpstr>Libraries for OSM data</vt:lpstr>
      <vt:lpstr>McDonald’s in SF</vt:lpstr>
      <vt:lpstr>TSP</vt:lpstr>
      <vt:lpstr>JuMP implementation</vt:lpstr>
      <vt:lpstr>Getting a cycle</vt:lpstr>
      <vt:lpstr>Adding a constraint...</vt:lpstr>
      <vt:lpstr>Iterating over the model</vt:lpstr>
      <vt:lpstr>Gurobi.jl</vt:lpstr>
      <vt:lpstr>Gurobi callbacks</vt:lpstr>
      <vt:lpstr>TravelingSalesmanHeuristics.jl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 computations using multiple cores on a single machine</dc:title>
  <dc:creator>bkamins@sgh.waw.pl</dc:creator>
  <cp:lastModifiedBy>Przemysław Szufel</cp:lastModifiedBy>
  <cp:revision>174</cp:revision>
  <dcterms:created xsi:type="dcterms:W3CDTF">2018-01-25T13:34:55Z</dcterms:created>
  <dcterms:modified xsi:type="dcterms:W3CDTF">2024-03-09T18:19:56Z</dcterms:modified>
</cp:coreProperties>
</file>