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468975-3F0E-40BA-B818-DD2C44ADBE74}">
          <p14:sldIdLst>
            <p14:sldId id="256"/>
            <p14:sldId id="257"/>
            <p14:sldId id="258"/>
            <p14:sldId id="260"/>
          </p14:sldIdLst>
        </p14:section>
        <p14:section name="Plan działania" id="{FAF9A49E-2E70-41A0-AF00-45F854E692CA}">
          <p14:sldIdLst>
            <p14:sldId id="259"/>
          </p14:sldIdLst>
        </p14:section>
        <p14:section name="Mikroskop 2.0" id="{522B2AC0-956F-4A80-B006-A7E9766FA027}">
          <p14:sldIdLst>
            <p14:sldId id="262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1DE0-BEFB-45EE-8A77-A3AF48D2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D340D-3437-4BA4-B8B5-126BE5A01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9CC5C-AB35-4656-8B25-C5338A6D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C921-63CE-498D-9289-E5ABFF71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FAA4C-7096-4A83-A1E0-58C41EAA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66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D57B-E1C7-45A3-9C91-66B17F2A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AB16C-DED1-46A8-A221-967BADF35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0F02-0A4D-4C67-A57A-5F282069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CCB5-EC0E-4A23-A250-BB5772F49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BF27-B36F-4588-A9C9-0EBD68B6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57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1621A-0DEC-45F6-97F5-A176A0FC8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CA89F-371A-4964-95F9-D0A1BC7BF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7FE9-DA65-433A-A5D5-2EAACD27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470A-B5F6-4A34-8B71-F285E884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0D37A-2A2F-4DAA-AADC-55F9B6EE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06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BA2F-3B17-4962-B44C-4CC5B8DC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9AE9-B74B-4C05-94DC-0FD167C4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6C56-AD93-4E3E-ADD6-E33C1907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43B5-096A-46F6-817B-5BEA4584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8BC1E-8A11-492F-BC0A-597D0ECA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E178-4997-4255-8BC9-5E9D2FC7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EBD30-09F3-4018-B9B5-366775B2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6012-C19E-44DB-960A-38EC8139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5C24C-F110-471A-A7FB-3915718B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B2B9D-27BD-41EA-9570-F754613B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28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3519-0253-410E-9BCD-8FA94CDB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905C-BE0C-4A0F-981F-1BEF3C17D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34D45-E68F-421D-9B4D-96D40E575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36230-22EF-4815-8863-E7D80EC0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737F-3607-4769-906B-4BF4EAD4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28330-F639-411F-999B-29041372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8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D543-D075-47B9-B7E5-49E6E928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46E27-86DC-4989-BAB8-EDDA1AEBC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F321F-9134-47A5-8F06-8FEE246F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8FF01-051E-4301-9EFB-BBB8A41C2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8B422-D89D-455B-987F-62E38DEBE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DA471-A53E-4194-BFB3-09AA22DC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A6381-6169-4BB5-ADEF-68847414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FB257-4C9B-4AF6-98E4-A420C0D7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3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4981-7731-442C-8556-5ACDFEA6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679B6-FD78-460A-BF23-711DEB05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FFD4C-90AA-49F7-A79A-C778B7DB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B2161-7D71-48D1-A930-BCF90486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9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73901-BF2E-4AEB-984F-BA7B764D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F47B8-BAC6-4DDD-9B83-05EE1E57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0C89B-E726-4806-BECC-1250C571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58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0C7F-08DF-401B-AEFC-AE1DE37B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EB98-1985-4A6F-840C-63F999D9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D65DA-323B-42A5-A230-0BFF4645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A19C-6B0B-4D8D-8EB1-A02AF7C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D9357-6E2F-4B45-B533-D915A022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241F8-B0FA-40D3-BA52-02D81E60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02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C191-E173-4B1D-84EA-D33908C6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92871-C83C-410D-AFA6-1E686710D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B8ACF-5CCE-455E-A1C4-4A2AE950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1E440-8F7F-47FF-A844-EEA03974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9006-BA1A-4E69-98DD-108B6715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3621E-EB2E-4C10-B0B8-133E96A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8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EC251-15FB-45C3-84C4-613D0103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D80F4-3592-4F99-9E87-04F9589B5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B0BD-6EA9-4CFE-A52C-5B4E131F9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E9B1C-7ED2-433F-9AEB-3D3107B5D64A}" type="datetimeFigureOut">
              <a:rPr lang="en-GB" smtClean="0"/>
              <a:t>08/03/2021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46F74-BE10-4C15-A15D-A234662F6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63DB-3ED3-46F3-A9FF-34C8BEF65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489CD-3FE4-4D2A-A1C0-13909940D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s://www.thorlabs.com/newgrouppage9.cfm?objectgroup_id=7234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horlabs.com/newgrouppage9.cfm?objectgroup_id=854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thorlabs.com/newgrouppage9.cfm?objectgroup_id=219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rlabs.com/newgrouppage9.cfm?objectgroup_id=2193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0666CCA-EB5F-4655-90EF-9E4FC6F6D33B}"/>
              </a:ext>
            </a:extLst>
          </p:cNvPr>
          <p:cNvGrpSpPr/>
          <p:nvPr/>
        </p:nvGrpSpPr>
        <p:grpSpPr>
          <a:xfrm>
            <a:off x="3592282" y="100304"/>
            <a:ext cx="3287486" cy="2922573"/>
            <a:chOff x="35766" y="792472"/>
            <a:chExt cx="3287486" cy="29225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8D6029-FE7C-420F-9629-7D72D67A6590}"/>
                </a:ext>
              </a:extLst>
            </p:cNvPr>
            <p:cNvSpPr/>
            <p:nvPr/>
          </p:nvSpPr>
          <p:spPr>
            <a:xfrm>
              <a:off x="35766" y="792472"/>
              <a:ext cx="3287485" cy="29141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734501-D857-4EE1-90D2-49AFCC2BCF81}"/>
                </a:ext>
              </a:extLst>
            </p:cNvPr>
            <p:cNvSpPr txBox="1"/>
            <p:nvPr/>
          </p:nvSpPr>
          <p:spPr>
            <a:xfrm>
              <a:off x="502297" y="3438046"/>
              <a:ext cx="282095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Budowa</a:t>
              </a:r>
              <a:r>
                <a:rPr lang="en-GB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mikroskpu</a:t>
              </a:r>
              <a:r>
                <a:rPr lang="en-GB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/system </a:t>
              </a:r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laserowego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F5E4E1-E0FA-4E5C-939D-2E6455C1A374}"/>
              </a:ext>
            </a:extLst>
          </p:cNvPr>
          <p:cNvGrpSpPr/>
          <p:nvPr/>
        </p:nvGrpSpPr>
        <p:grpSpPr>
          <a:xfrm>
            <a:off x="35766" y="100304"/>
            <a:ext cx="3287486" cy="2364873"/>
            <a:chOff x="35766" y="1350172"/>
            <a:chExt cx="3287486" cy="23648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1CEA89-DC61-47F2-B1EE-1F913EC4FCAF}"/>
                </a:ext>
              </a:extLst>
            </p:cNvPr>
            <p:cNvSpPr/>
            <p:nvPr/>
          </p:nvSpPr>
          <p:spPr>
            <a:xfrm>
              <a:off x="35766" y="1350172"/>
              <a:ext cx="3287485" cy="23564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E598BD-39AF-43A7-9438-7F78BB1DCB31}"/>
                </a:ext>
              </a:extLst>
            </p:cNvPr>
            <p:cNvSpPr txBox="1"/>
            <p:nvPr/>
          </p:nvSpPr>
          <p:spPr>
            <a:xfrm>
              <a:off x="895740" y="3438046"/>
              <a:ext cx="24275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Otrzymanie</a:t>
              </a:r>
              <a:r>
                <a:rPr lang="en-GB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materiałów</a:t>
              </a:r>
              <a:r>
                <a:rPr lang="en-GB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GB" sz="12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chiralnych</a:t>
              </a:r>
              <a:endPara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223EC1A-07EC-45DD-8DAC-69C1968AAE3D}"/>
              </a:ext>
            </a:extLst>
          </p:cNvPr>
          <p:cNvSpPr/>
          <p:nvPr/>
        </p:nvSpPr>
        <p:spPr>
          <a:xfrm>
            <a:off x="186611" y="135293"/>
            <a:ext cx="2985797" cy="57227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Otrzymanie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mieszanek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dających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helisy</a:t>
            </a:r>
            <a:r>
              <a:rPr lang="en-GB" sz="1200" dirty="0">
                <a:solidFill>
                  <a:schemeClr val="tx1"/>
                </a:solidFill>
              </a:rPr>
              <a:t> z NPs </a:t>
            </a:r>
            <a:r>
              <a:rPr lang="en-GB" sz="1200" dirty="0" err="1">
                <a:solidFill>
                  <a:schemeClr val="tx1"/>
                </a:solidFill>
              </a:rPr>
              <a:t>diam</a:t>
            </a:r>
            <a:r>
              <a:rPr lang="en-GB" sz="1200" dirty="0">
                <a:solidFill>
                  <a:schemeClr val="tx1"/>
                </a:solidFill>
              </a:rPr>
              <a:t>&gt;10 nm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4E034-4E93-4E7C-94E7-0DDBBEF7A415}"/>
              </a:ext>
            </a:extLst>
          </p:cNvPr>
          <p:cNvSpPr/>
          <p:nvPr/>
        </p:nvSpPr>
        <p:spPr>
          <a:xfrm>
            <a:off x="186611" y="1250694"/>
            <a:ext cx="2985797" cy="6527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Powtórzenie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eksperymentu</a:t>
            </a:r>
            <a:r>
              <a:rPr lang="en-GB" sz="1200" dirty="0">
                <a:solidFill>
                  <a:schemeClr val="tx1"/>
                </a:solidFill>
              </a:rPr>
              <a:t> POM-CD (</a:t>
            </a:r>
            <a:r>
              <a:rPr lang="en-GB" sz="1200" dirty="0" err="1">
                <a:solidFill>
                  <a:schemeClr val="tx1"/>
                </a:solidFill>
              </a:rPr>
              <a:t>potwierdzenie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chiralności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domen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05A842-DC4C-47D4-AE2E-300209A75C14}"/>
              </a:ext>
            </a:extLst>
          </p:cNvPr>
          <p:cNvSpPr/>
          <p:nvPr/>
        </p:nvSpPr>
        <p:spPr>
          <a:xfrm>
            <a:off x="3772677" y="185056"/>
            <a:ext cx="2985797" cy="472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Układ</a:t>
            </a:r>
            <a:r>
              <a:rPr lang="en-GB" sz="1200" dirty="0">
                <a:solidFill>
                  <a:schemeClr val="tx1"/>
                </a:solidFill>
              </a:rPr>
              <a:t> do POM-CD (</a:t>
            </a:r>
            <a:r>
              <a:rPr lang="en-GB" sz="1200" dirty="0" err="1">
                <a:solidFill>
                  <a:schemeClr val="tx1"/>
                </a:solidFill>
              </a:rPr>
              <a:t>detektor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źródło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ręczne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polaryzatory</a:t>
            </a:r>
            <a:r>
              <a:rPr lang="en-GB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B31C61-E0A3-4793-81EA-9A6EFB5D6EA8}"/>
              </a:ext>
            </a:extLst>
          </p:cNvPr>
          <p:cNvSpPr/>
          <p:nvPr/>
        </p:nvSpPr>
        <p:spPr>
          <a:xfrm>
            <a:off x="186611" y="4154167"/>
            <a:ext cx="2985797" cy="79776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Zbadanie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efektu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lasera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różne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długości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fali</a:t>
            </a:r>
            <a:r>
              <a:rPr lang="en-GB" sz="1200" dirty="0">
                <a:solidFill>
                  <a:schemeClr val="tx1"/>
                </a:solidFill>
              </a:rPr>
              <a:t>) </a:t>
            </a:r>
            <a:r>
              <a:rPr lang="en-GB" sz="1200" dirty="0" err="1">
                <a:solidFill>
                  <a:schemeClr val="tx1"/>
                </a:solidFill>
              </a:rPr>
              <a:t>na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domeny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helis</a:t>
            </a:r>
            <a:r>
              <a:rPr lang="en-GB" sz="1200" dirty="0">
                <a:solidFill>
                  <a:schemeClr val="tx1"/>
                </a:solidFill>
              </a:rPr>
              <a:t> (</a:t>
            </a:r>
            <a:r>
              <a:rPr lang="en-GB" sz="1200" dirty="0" err="1">
                <a:solidFill>
                  <a:schemeClr val="tx1"/>
                </a:solidFill>
              </a:rPr>
              <a:t>układ</a:t>
            </a:r>
            <a:r>
              <a:rPr lang="en-GB" sz="1200" dirty="0">
                <a:solidFill>
                  <a:schemeClr val="tx1"/>
                </a:solidFill>
              </a:rPr>
              <a:t> z </a:t>
            </a:r>
            <a:r>
              <a:rPr lang="en-GB" sz="1200" dirty="0" err="1">
                <a:solidFill>
                  <a:schemeClr val="tx1"/>
                </a:solidFill>
              </a:rPr>
              <a:t>grawerki</a:t>
            </a:r>
            <a:r>
              <a:rPr lang="en-GB" sz="1200" dirty="0">
                <a:solidFill>
                  <a:schemeClr val="tx1"/>
                </a:solidFill>
              </a:rPr>
              <a:t>?)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A51CF-697C-429A-8D21-67E129FD7EC1}"/>
              </a:ext>
            </a:extLst>
          </p:cNvPr>
          <p:cNvSpPr/>
          <p:nvPr/>
        </p:nvSpPr>
        <p:spPr>
          <a:xfrm>
            <a:off x="186611" y="819929"/>
            <a:ext cx="2985797" cy="3184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Domeny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helis</a:t>
            </a:r>
            <a:r>
              <a:rPr lang="en-GB" sz="1200" dirty="0">
                <a:solidFill>
                  <a:schemeClr val="tx1"/>
                </a:solidFill>
              </a:rPr>
              <a:t> w </a:t>
            </a:r>
            <a:r>
              <a:rPr lang="en-GB" sz="1200" dirty="0" err="1">
                <a:solidFill>
                  <a:schemeClr val="tx1"/>
                </a:solidFill>
              </a:rPr>
              <a:t>celkach</a:t>
            </a:r>
            <a:r>
              <a:rPr lang="en-GB" sz="1200" dirty="0">
                <a:solidFill>
                  <a:schemeClr val="tx1"/>
                </a:solidFill>
              </a:rPr>
              <a:t> LC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C1247B-E865-43AA-80E0-593C72692852}"/>
              </a:ext>
            </a:extLst>
          </p:cNvPr>
          <p:cNvSpPr txBox="1"/>
          <p:nvPr/>
        </p:nvSpPr>
        <p:spPr>
          <a:xfrm>
            <a:off x="4980992" y="1186642"/>
            <a:ext cx="223001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+continuous mode upgrade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5314B4-E43D-4B8F-BBE8-C7C7A2718489}"/>
              </a:ext>
            </a:extLst>
          </p:cNvPr>
          <p:cNvSpPr/>
          <p:nvPr/>
        </p:nvSpPr>
        <p:spPr>
          <a:xfrm>
            <a:off x="3772677" y="742756"/>
            <a:ext cx="2985797" cy="472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Automatyzacja</a:t>
            </a:r>
            <a:r>
              <a:rPr lang="en-GB" sz="1200" dirty="0">
                <a:solidFill>
                  <a:schemeClr val="tx1"/>
                </a:solidFill>
              </a:rPr>
              <a:t> POM-CD (in-situ-POM-CD / auto-POM-CD)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B6830-95FB-4EA7-A656-9FC2F9EE492F}"/>
              </a:ext>
            </a:extLst>
          </p:cNvPr>
          <p:cNvSpPr/>
          <p:nvPr/>
        </p:nvSpPr>
        <p:spPr>
          <a:xfrm>
            <a:off x="3743128" y="1521667"/>
            <a:ext cx="2985797" cy="472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Inkorporacja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stolika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grzewczego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oraz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br>
              <a:rPr lang="en-GB" sz="1200" dirty="0">
                <a:solidFill>
                  <a:schemeClr val="tx1"/>
                </a:solidFill>
              </a:rPr>
            </a:br>
            <a:r>
              <a:rPr lang="en-GB" sz="1200" dirty="0" err="1">
                <a:solidFill>
                  <a:schemeClr val="tx1"/>
                </a:solidFill>
              </a:rPr>
              <a:t>osi</a:t>
            </a:r>
            <a:r>
              <a:rPr lang="en-GB" sz="1200" dirty="0">
                <a:solidFill>
                  <a:schemeClr val="tx1"/>
                </a:solidFill>
              </a:rPr>
              <a:t> X-Y-Z do </a:t>
            </a:r>
            <a:r>
              <a:rPr lang="en-GB" sz="1200" dirty="0" err="1">
                <a:solidFill>
                  <a:schemeClr val="tx1"/>
                </a:solidFill>
              </a:rPr>
              <a:t>układu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530BD-9FC6-48B0-ADF8-64E81C85194E}"/>
              </a:ext>
            </a:extLst>
          </p:cNvPr>
          <p:cNvSpPr/>
          <p:nvPr/>
        </p:nvSpPr>
        <p:spPr>
          <a:xfrm>
            <a:off x="3743127" y="2118099"/>
            <a:ext cx="2985797" cy="47275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</a:rPr>
              <a:t>Inkorporacja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lasera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AAA189F3-9AA7-48DD-B73E-5E8D230E3A37}"/>
              </a:ext>
            </a:extLst>
          </p:cNvPr>
          <p:cNvGrpSpPr/>
          <p:nvPr/>
        </p:nvGrpSpPr>
        <p:grpSpPr>
          <a:xfrm>
            <a:off x="4551607" y="3292000"/>
            <a:ext cx="5012970" cy="846002"/>
            <a:chOff x="4602407" y="3292000"/>
            <a:chExt cx="5012970" cy="8460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C6A5DB-6EFB-4535-B8EC-9ADFA519939E}"/>
                </a:ext>
              </a:extLst>
            </p:cNvPr>
            <p:cNvSpPr/>
            <p:nvPr/>
          </p:nvSpPr>
          <p:spPr>
            <a:xfrm>
              <a:off x="4602407" y="3292000"/>
              <a:ext cx="3659115" cy="8185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3708D90-0624-4996-A2D2-708BD2A61AB9}"/>
                </a:ext>
              </a:extLst>
            </p:cNvPr>
            <p:cNvSpPr/>
            <p:nvPr/>
          </p:nvSpPr>
          <p:spPr>
            <a:xfrm>
              <a:off x="8246916" y="3292000"/>
              <a:ext cx="622764" cy="8185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62BF0CB-2008-43CD-8331-854ECF561225}"/>
                </a:ext>
              </a:extLst>
            </p:cNvPr>
            <p:cNvSpPr txBox="1"/>
            <p:nvPr/>
          </p:nvSpPr>
          <p:spPr>
            <a:xfrm>
              <a:off x="8814948" y="3876392"/>
              <a:ext cx="8004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Oś</a:t>
              </a:r>
              <a:r>
                <a:rPr lang="en-GB" sz="1100" dirty="0"/>
                <a:t> X-Y-Z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030591-DC8B-49D5-98CF-0A2AA0463C36}"/>
              </a:ext>
            </a:extLst>
          </p:cNvPr>
          <p:cNvSpPr txBox="1"/>
          <p:nvPr/>
        </p:nvSpPr>
        <p:spPr>
          <a:xfrm>
            <a:off x="363894" y="209165"/>
            <a:ext cx="338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Ostateczny</a:t>
            </a:r>
            <a:r>
              <a:rPr lang="en-GB" dirty="0"/>
              <a:t> </a:t>
            </a:r>
            <a:r>
              <a:rPr lang="en-GB" dirty="0" err="1"/>
              <a:t>układ</a:t>
            </a:r>
            <a:r>
              <a:rPr lang="en-GB" dirty="0"/>
              <a:t> </a:t>
            </a:r>
            <a:r>
              <a:rPr lang="en-GB" dirty="0" err="1"/>
              <a:t>pomiarowo-manipulacyjny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77B94F-44E0-4107-9280-96D71E456FE5}"/>
              </a:ext>
            </a:extLst>
          </p:cNvPr>
          <p:cNvGrpSpPr/>
          <p:nvPr/>
        </p:nvGrpSpPr>
        <p:grpSpPr>
          <a:xfrm>
            <a:off x="4631872" y="3662266"/>
            <a:ext cx="3173601" cy="427850"/>
            <a:chOff x="6432679" y="2975740"/>
            <a:chExt cx="3173601" cy="4278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9016FD-F0EE-4B8C-900C-FAE1AB94BA17}"/>
                </a:ext>
              </a:extLst>
            </p:cNvPr>
            <p:cNvSpPr/>
            <p:nvPr/>
          </p:nvSpPr>
          <p:spPr>
            <a:xfrm>
              <a:off x="6432679" y="2975740"/>
              <a:ext cx="979041" cy="2500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F5BCAC-FE92-4EE4-AC45-202E6E423783}"/>
                </a:ext>
              </a:extLst>
            </p:cNvPr>
            <p:cNvSpPr/>
            <p:nvPr/>
          </p:nvSpPr>
          <p:spPr>
            <a:xfrm>
              <a:off x="7923659" y="2975740"/>
              <a:ext cx="979041" cy="2500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2749C7-E1AC-4CBE-983F-66A6C989ABD1}"/>
                </a:ext>
              </a:extLst>
            </p:cNvPr>
            <p:cNvSpPr txBox="1"/>
            <p:nvPr/>
          </p:nvSpPr>
          <p:spPr>
            <a:xfrm>
              <a:off x="8877300" y="3141980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heatbed</a:t>
              </a:r>
              <a:endParaRPr lang="en-GB" sz="11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61FBFE-207C-4FA2-B443-881ACF4986C9}"/>
              </a:ext>
            </a:extLst>
          </p:cNvPr>
          <p:cNvGrpSpPr/>
          <p:nvPr/>
        </p:nvGrpSpPr>
        <p:grpSpPr>
          <a:xfrm>
            <a:off x="4715121" y="3389806"/>
            <a:ext cx="3123372" cy="355580"/>
            <a:chOff x="7889239" y="2859495"/>
            <a:chExt cx="3123372" cy="3555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489A7B-9AB2-4866-916F-E0349A85C569}"/>
                </a:ext>
              </a:extLst>
            </p:cNvPr>
            <p:cNvSpPr/>
            <p:nvPr/>
          </p:nvSpPr>
          <p:spPr>
            <a:xfrm>
              <a:off x="7889240" y="2994105"/>
              <a:ext cx="2368991" cy="86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1B5670-4828-4CC0-8DAC-5DB2C9F3B2A8}"/>
                </a:ext>
              </a:extLst>
            </p:cNvPr>
            <p:cNvSpPr txBox="1"/>
            <p:nvPr/>
          </p:nvSpPr>
          <p:spPr>
            <a:xfrm>
              <a:off x="10283631" y="2953465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celka</a:t>
              </a:r>
              <a:endParaRPr lang="en-GB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B82D1D-5FAF-4CAC-9CB0-A392DA4854F1}"/>
                </a:ext>
              </a:extLst>
            </p:cNvPr>
            <p:cNvSpPr/>
            <p:nvPr/>
          </p:nvSpPr>
          <p:spPr>
            <a:xfrm>
              <a:off x="7889239" y="2859495"/>
              <a:ext cx="2368991" cy="86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CE3438-8B23-49FC-B906-0C6E1DC59D18}"/>
                </a:ext>
              </a:extLst>
            </p:cNvPr>
            <p:cNvSpPr/>
            <p:nvPr/>
          </p:nvSpPr>
          <p:spPr>
            <a:xfrm flipH="1">
              <a:off x="7889240" y="2926800"/>
              <a:ext cx="93980" cy="86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65E1B6-8620-4F58-9980-B3DE5C8A3E2E}"/>
                </a:ext>
              </a:extLst>
            </p:cNvPr>
            <p:cNvSpPr/>
            <p:nvPr/>
          </p:nvSpPr>
          <p:spPr>
            <a:xfrm flipH="1">
              <a:off x="10164250" y="2920533"/>
              <a:ext cx="93980" cy="863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0CA3FF-B204-4B37-9878-7EAD40747C2D}"/>
                </a:ext>
              </a:extLst>
            </p:cNvPr>
            <p:cNvSpPr/>
            <p:nvPr/>
          </p:nvSpPr>
          <p:spPr>
            <a:xfrm flipH="1">
              <a:off x="8157715" y="2946486"/>
              <a:ext cx="1755270" cy="45719"/>
            </a:xfrm>
            <a:prstGeom prst="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389DE-A372-4C9F-8A46-5DCC5B5BF9A2}"/>
              </a:ext>
            </a:extLst>
          </p:cNvPr>
          <p:cNvGrpSpPr/>
          <p:nvPr/>
        </p:nvGrpSpPr>
        <p:grpSpPr>
          <a:xfrm>
            <a:off x="5518643" y="1247796"/>
            <a:ext cx="1518479" cy="1055736"/>
            <a:chOff x="8792651" y="815052"/>
            <a:chExt cx="1518479" cy="10557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BA97F2-35FC-4494-AF6A-10047F6F9400}"/>
                </a:ext>
              </a:extLst>
            </p:cNvPr>
            <p:cNvSpPr/>
            <p:nvPr/>
          </p:nvSpPr>
          <p:spPr>
            <a:xfrm>
              <a:off x="8792651" y="815052"/>
              <a:ext cx="731520" cy="9715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BC98C1-89F7-4675-B2BB-01F04CC771AF}"/>
                </a:ext>
              </a:extLst>
            </p:cNvPr>
            <p:cNvSpPr txBox="1"/>
            <p:nvPr/>
          </p:nvSpPr>
          <p:spPr>
            <a:xfrm>
              <a:off x="9582150" y="1609178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detektor</a:t>
              </a:r>
              <a:endParaRPr lang="en-GB" sz="11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736BA7-654D-4C96-B130-3CBF5FCF6295}"/>
                </a:ext>
              </a:extLst>
            </p:cNvPr>
            <p:cNvSpPr/>
            <p:nvPr/>
          </p:nvSpPr>
          <p:spPr>
            <a:xfrm>
              <a:off x="8982879" y="1609178"/>
              <a:ext cx="351064" cy="2616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B232FD-2F87-4A71-89E4-E635F0F962C7}"/>
              </a:ext>
            </a:extLst>
          </p:cNvPr>
          <p:cNvGrpSpPr/>
          <p:nvPr/>
        </p:nvGrpSpPr>
        <p:grpSpPr>
          <a:xfrm>
            <a:off x="5485313" y="4909730"/>
            <a:ext cx="1591180" cy="728970"/>
            <a:chOff x="8627680" y="4437390"/>
            <a:chExt cx="1591180" cy="7289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C00F8C-9072-41D8-8217-C4F45B9FB255}"/>
                </a:ext>
              </a:extLst>
            </p:cNvPr>
            <p:cNvSpPr/>
            <p:nvPr/>
          </p:nvSpPr>
          <p:spPr>
            <a:xfrm>
              <a:off x="8627680" y="4572000"/>
              <a:ext cx="830580" cy="594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6677B0-C674-48C8-BC2B-240724B35F3F}"/>
                </a:ext>
              </a:extLst>
            </p:cNvPr>
            <p:cNvSpPr txBox="1"/>
            <p:nvPr/>
          </p:nvSpPr>
          <p:spPr>
            <a:xfrm>
              <a:off x="9489880" y="4904750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źródło</a:t>
              </a:r>
              <a:endParaRPr lang="en-GB" sz="11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D0A2D68-3573-49A4-B604-C1790A8EACC4}"/>
                </a:ext>
              </a:extLst>
            </p:cNvPr>
            <p:cNvSpPr/>
            <p:nvPr/>
          </p:nvSpPr>
          <p:spPr>
            <a:xfrm>
              <a:off x="8676367" y="4437390"/>
              <a:ext cx="733206" cy="594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B6A8E8-E74E-44EC-B25A-5B11FCEBEC38}"/>
              </a:ext>
            </a:extLst>
          </p:cNvPr>
          <p:cNvGrpSpPr/>
          <p:nvPr/>
        </p:nvGrpSpPr>
        <p:grpSpPr>
          <a:xfrm>
            <a:off x="4682724" y="4139106"/>
            <a:ext cx="3134878" cy="745688"/>
            <a:chOff x="7835381" y="3572668"/>
            <a:chExt cx="3134878" cy="7456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0C55C-ECD4-419B-BE34-AD57A8EC314D}"/>
                </a:ext>
              </a:extLst>
            </p:cNvPr>
            <p:cNvSpPr/>
            <p:nvPr/>
          </p:nvSpPr>
          <p:spPr>
            <a:xfrm>
              <a:off x="8554331" y="3645324"/>
              <a:ext cx="1043940" cy="121920"/>
            </a:xfrm>
            <a:prstGeom prst="rect">
              <a:avLst/>
            </a:prstGeom>
            <a:pattFill prst="zigZ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FA8B9B-9096-409F-8120-DE78EEFF6218}"/>
                </a:ext>
              </a:extLst>
            </p:cNvPr>
            <p:cNvSpPr/>
            <p:nvPr/>
          </p:nvSpPr>
          <p:spPr>
            <a:xfrm>
              <a:off x="8554331" y="3813752"/>
              <a:ext cx="1043940" cy="12192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C84202-11CE-4403-862B-4B7192239965}"/>
                </a:ext>
              </a:extLst>
            </p:cNvPr>
            <p:cNvSpPr/>
            <p:nvPr/>
          </p:nvSpPr>
          <p:spPr>
            <a:xfrm>
              <a:off x="8554331" y="3983154"/>
              <a:ext cx="1043940" cy="12192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634009-EBC9-47FB-BD6B-2229A9BD2D6B}"/>
                </a:ext>
              </a:extLst>
            </p:cNvPr>
            <p:cNvSpPr txBox="1"/>
            <p:nvPr/>
          </p:nvSpPr>
          <p:spPr>
            <a:xfrm>
              <a:off x="9547030" y="3572668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qwp</a:t>
              </a:r>
              <a:endParaRPr lang="en-GB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99B0A9-321F-4682-A9F4-0CAA50E934B0}"/>
                </a:ext>
              </a:extLst>
            </p:cNvPr>
            <p:cNvSpPr txBox="1"/>
            <p:nvPr/>
          </p:nvSpPr>
          <p:spPr>
            <a:xfrm>
              <a:off x="9566274" y="3828608"/>
              <a:ext cx="14039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polaryzatory</a:t>
              </a:r>
              <a:r>
                <a:rPr lang="en-GB" sz="1100" dirty="0"/>
                <a:t> </a:t>
              </a:r>
              <a:r>
                <a:rPr lang="en-GB" sz="1100" dirty="0" err="1"/>
                <a:t>liniowe</a:t>
              </a:r>
              <a:endParaRPr lang="en-GB" sz="11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7C395F-1694-4F07-B919-77767D135EF1}"/>
                </a:ext>
              </a:extLst>
            </p:cNvPr>
            <p:cNvSpPr/>
            <p:nvPr/>
          </p:nvSpPr>
          <p:spPr>
            <a:xfrm>
              <a:off x="8183880" y="3813752"/>
              <a:ext cx="370451" cy="2913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0C0F32-30B5-4F3E-A381-E0C801922065}"/>
                </a:ext>
              </a:extLst>
            </p:cNvPr>
            <p:cNvSpPr txBox="1"/>
            <p:nvPr/>
          </p:nvSpPr>
          <p:spPr>
            <a:xfrm>
              <a:off x="7835381" y="4056746"/>
              <a:ext cx="7289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motor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F3B1B4-E552-47E7-937D-921AE84B2B64}"/>
              </a:ext>
            </a:extLst>
          </p:cNvPr>
          <p:cNvGrpSpPr/>
          <p:nvPr/>
        </p:nvGrpSpPr>
        <p:grpSpPr>
          <a:xfrm rot="19164963">
            <a:off x="4868020" y="1284438"/>
            <a:ext cx="509430" cy="2406941"/>
            <a:chOff x="6473109" y="668384"/>
            <a:chExt cx="509430" cy="24069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332D00-9B63-4292-821F-2F053F3DD542}"/>
                </a:ext>
              </a:extLst>
            </p:cNvPr>
            <p:cNvSpPr/>
            <p:nvPr/>
          </p:nvSpPr>
          <p:spPr>
            <a:xfrm>
              <a:off x="6473109" y="668384"/>
              <a:ext cx="509430" cy="8261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0D901-F781-447E-A54C-842B466767F4}"/>
                </a:ext>
              </a:extLst>
            </p:cNvPr>
            <p:cNvSpPr/>
            <p:nvPr/>
          </p:nvSpPr>
          <p:spPr>
            <a:xfrm>
              <a:off x="6573488" y="1470377"/>
              <a:ext cx="308230" cy="15711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C8B74E-DD08-4371-AD74-76042D4E2D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5040" y="1630427"/>
              <a:ext cx="10556" cy="144489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BC2DCE7-4C17-4DE0-8F50-6F745ACA3424}"/>
              </a:ext>
            </a:extLst>
          </p:cNvPr>
          <p:cNvSpPr txBox="1"/>
          <p:nvPr/>
        </p:nvSpPr>
        <p:spPr>
          <a:xfrm>
            <a:off x="3927409" y="2172727"/>
            <a:ext cx="7289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laser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AF22E4-DD81-423C-AA5F-40C43ABE655F}"/>
              </a:ext>
            </a:extLst>
          </p:cNvPr>
          <p:cNvSpPr txBox="1"/>
          <p:nvPr/>
        </p:nvSpPr>
        <p:spPr>
          <a:xfrm>
            <a:off x="8111412" y="5341520"/>
            <a:ext cx="3387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Czy</a:t>
            </a:r>
            <a:r>
              <a:rPr lang="en-GB" sz="1600" dirty="0"/>
              <a:t> </a:t>
            </a:r>
            <a:r>
              <a:rPr lang="en-GB" sz="1600" dirty="0" err="1"/>
              <a:t>obroty</a:t>
            </a:r>
            <a:r>
              <a:rPr lang="en-GB" sz="1600" dirty="0"/>
              <a:t> </a:t>
            </a:r>
            <a:r>
              <a:rPr lang="en-GB" sz="1600" dirty="0" err="1"/>
              <a:t>będą</a:t>
            </a:r>
            <a:r>
              <a:rPr lang="en-GB" sz="1600" dirty="0"/>
              <a:t> </a:t>
            </a:r>
            <a:r>
              <a:rPr lang="en-GB" sz="1600" dirty="0" err="1"/>
              <a:t>konieczne</a:t>
            </a:r>
            <a:r>
              <a:rPr lang="en-GB" sz="1600" dirty="0"/>
              <a:t>?</a:t>
            </a:r>
          </a:p>
          <a:p>
            <a:r>
              <a:rPr lang="en-GB" sz="1600" dirty="0" err="1"/>
              <a:t>Ciężko</a:t>
            </a:r>
            <a:r>
              <a:rPr lang="en-GB" sz="1600" dirty="0"/>
              <a:t> </a:t>
            </a:r>
            <a:r>
              <a:rPr lang="en-GB" sz="1600" dirty="0" err="1"/>
              <a:t>będzie</a:t>
            </a:r>
            <a:r>
              <a:rPr lang="en-GB" sz="1600" dirty="0"/>
              <a:t> </a:t>
            </a:r>
            <a:r>
              <a:rPr lang="en-GB" sz="1600" dirty="0" err="1"/>
              <a:t>chyba</a:t>
            </a:r>
            <a:r>
              <a:rPr lang="en-GB" sz="1600" dirty="0"/>
              <a:t> to </a:t>
            </a:r>
            <a:r>
              <a:rPr lang="en-GB" sz="1600" dirty="0" err="1"/>
              <a:t>połączyć</a:t>
            </a:r>
            <a:r>
              <a:rPr lang="en-GB" sz="1600" dirty="0"/>
              <a:t> – do </a:t>
            </a:r>
            <a:r>
              <a:rPr lang="en-GB" sz="1600" dirty="0" err="1"/>
              <a:t>dyskusji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8508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7356F-57AE-4561-9E02-9D20889E0254}"/>
              </a:ext>
            </a:extLst>
          </p:cNvPr>
          <p:cNvSpPr txBox="1"/>
          <p:nvPr/>
        </p:nvSpPr>
        <p:spPr>
          <a:xfrm>
            <a:off x="363894" y="209165"/>
            <a:ext cx="338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auto-POM-CD w </a:t>
            </a:r>
            <a:r>
              <a:rPr lang="en-GB" dirty="0" err="1"/>
              <a:t>trybie</a:t>
            </a:r>
            <a:r>
              <a:rPr lang="en-GB" dirty="0"/>
              <a:t> </a:t>
            </a:r>
            <a:r>
              <a:rPr lang="en-GB" dirty="0" err="1"/>
              <a:t>ciągłym</a:t>
            </a:r>
            <a:r>
              <a:rPr lang="en-GB" dirty="0"/>
              <a:t> (continuous mode), troche </a:t>
            </a:r>
            <a:r>
              <a:rPr lang="en-GB" dirty="0" err="1"/>
              <a:t>mniej</a:t>
            </a:r>
            <a:r>
              <a:rPr lang="en-GB" dirty="0"/>
              <a:t> </a:t>
            </a:r>
            <a:r>
              <a:rPr lang="en-GB" dirty="0" err="1"/>
              <a:t>przymitywna</a:t>
            </a:r>
            <a:r>
              <a:rPr lang="en-GB" dirty="0"/>
              <a:t> </a:t>
            </a:r>
            <a:r>
              <a:rPr lang="en-GB" dirty="0" err="1"/>
              <a:t>wersja</a:t>
            </a:r>
            <a:r>
              <a:rPr lang="en-GB" dirty="0"/>
              <a:t> </a:t>
            </a:r>
            <a:r>
              <a:rPr lang="en-GB" dirty="0" err="1"/>
              <a:t>mikroskopu</a:t>
            </a:r>
            <a:r>
              <a:rPr lang="en-GB" dirty="0"/>
              <a:t> Hiromi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6B359B-7FA1-4795-8CB1-777988E8C986}"/>
              </a:ext>
            </a:extLst>
          </p:cNvPr>
          <p:cNvGrpSpPr/>
          <p:nvPr/>
        </p:nvGrpSpPr>
        <p:grpSpPr>
          <a:xfrm>
            <a:off x="4340860" y="2009140"/>
            <a:ext cx="1046480" cy="2108200"/>
            <a:chOff x="1239520" y="1833880"/>
            <a:chExt cx="1046480" cy="210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E10B62-B631-4542-ACE9-403DC469B402}"/>
                </a:ext>
              </a:extLst>
            </p:cNvPr>
            <p:cNvSpPr/>
            <p:nvPr/>
          </p:nvSpPr>
          <p:spPr>
            <a:xfrm>
              <a:off x="1239520" y="2895600"/>
              <a:ext cx="1046480" cy="1046480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E6EE87-3A77-41BB-A4C0-9544A8C669A3}"/>
                </a:ext>
              </a:extLst>
            </p:cNvPr>
            <p:cNvSpPr/>
            <p:nvPr/>
          </p:nvSpPr>
          <p:spPr>
            <a:xfrm>
              <a:off x="1239520" y="1833880"/>
              <a:ext cx="1046480" cy="10464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54233A0-B057-4DE1-81E6-C1F2108664CC}"/>
                </a:ext>
              </a:extLst>
            </p:cNvPr>
            <p:cNvSpPr/>
            <p:nvPr/>
          </p:nvSpPr>
          <p:spPr>
            <a:xfrm>
              <a:off x="1564640" y="2697480"/>
              <a:ext cx="396240" cy="3962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4F42925-8D16-4C4A-9638-CF76586811FC}"/>
              </a:ext>
            </a:extLst>
          </p:cNvPr>
          <p:cNvSpPr/>
          <p:nvPr/>
        </p:nvSpPr>
        <p:spPr>
          <a:xfrm>
            <a:off x="5928360" y="2009140"/>
            <a:ext cx="1046480" cy="1046480"/>
          </a:xfrm>
          <a:prstGeom prst="rect">
            <a:avLst/>
          </a:prstGeom>
          <a:pattFill prst="zigZ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1444E-5F0B-4EDD-8955-D4D421C473C5}"/>
              </a:ext>
            </a:extLst>
          </p:cNvPr>
          <p:cNvSpPr txBox="1"/>
          <p:nvPr/>
        </p:nvSpPr>
        <p:spPr>
          <a:xfrm>
            <a:off x="4618990" y="4132580"/>
            <a:ext cx="1536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Silnik</a:t>
            </a:r>
            <a:r>
              <a:rPr lang="en-GB" sz="1100" dirty="0"/>
              <a:t> </a:t>
            </a:r>
            <a:r>
              <a:rPr lang="en-GB" sz="1100" dirty="0" err="1"/>
              <a:t>dający</a:t>
            </a:r>
            <a:r>
              <a:rPr lang="en-GB" sz="1100" dirty="0"/>
              <a:t> </a:t>
            </a:r>
            <a:r>
              <a:rPr lang="en-GB" sz="1100" dirty="0" err="1"/>
              <a:t>naprzemiennie</a:t>
            </a:r>
            <a:r>
              <a:rPr lang="en-GB" sz="1100" dirty="0"/>
              <a:t> / \ </a:t>
            </a:r>
            <a:r>
              <a:rPr lang="en-GB" sz="1100" dirty="0" err="1"/>
              <a:t>polaryzację</a:t>
            </a: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04FFE-4B92-47FF-8A10-CB2C69648A23}"/>
              </a:ext>
            </a:extLst>
          </p:cNvPr>
          <p:cNvSpPr txBox="1"/>
          <p:nvPr/>
        </p:nvSpPr>
        <p:spPr>
          <a:xfrm>
            <a:off x="6459220" y="3138175"/>
            <a:ext cx="8978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QWP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90053CE-5635-4856-A11B-339F65324420}"/>
              </a:ext>
            </a:extLst>
          </p:cNvPr>
          <p:cNvGrpSpPr/>
          <p:nvPr/>
        </p:nvGrpSpPr>
        <p:grpSpPr>
          <a:xfrm>
            <a:off x="1901527" y="1960890"/>
            <a:ext cx="1209040" cy="1046480"/>
            <a:chOff x="1681480" y="2009140"/>
            <a:chExt cx="1209040" cy="1046480"/>
          </a:xfrm>
          <a:solidFill>
            <a:schemeClr val="accent4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69B94B-DFE6-4558-878B-B7CB4E16CBDA}"/>
                </a:ext>
              </a:extLst>
            </p:cNvPr>
            <p:cNvSpPr/>
            <p:nvPr/>
          </p:nvSpPr>
          <p:spPr>
            <a:xfrm>
              <a:off x="1681480" y="2009140"/>
              <a:ext cx="1046480" cy="1046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CF5E2B-247F-4FB8-85D7-18EC4F4DE661}"/>
                </a:ext>
              </a:extLst>
            </p:cNvPr>
            <p:cNvSpPr/>
            <p:nvPr/>
          </p:nvSpPr>
          <p:spPr>
            <a:xfrm>
              <a:off x="1844040" y="2168527"/>
              <a:ext cx="1046480" cy="7277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6AEEE7-3377-4B0D-8B05-03F53B3FA505}"/>
              </a:ext>
            </a:extLst>
          </p:cNvPr>
          <p:cNvGrpSpPr/>
          <p:nvPr/>
        </p:nvGrpSpPr>
        <p:grpSpPr>
          <a:xfrm rot="10800000">
            <a:off x="8129270" y="1960890"/>
            <a:ext cx="1209040" cy="1046480"/>
            <a:chOff x="1681480" y="2009140"/>
            <a:chExt cx="1209040" cy="1046480"/>
          </a:xfrm>
          <a:solidFill>
            <a:schemeClr val="bg2">
              <a:lumMod val="2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D335D9-C8B0-4192-9276-1419E8E9D127}"/>
                </a:ext>
              </a:extLst>
            </p:cNvPr>
            <p:cNvSpPr/>
            <p:nvPr/>
          </p:nvSpPr>
          <p:spPr>
            <a:xfrm>
              <a:off x="1681480" y="2009140"/>
              <a:ext cx="1046480" cy="104648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7C18B3-9310-4CE6-8C0D-F0F775E45A75}"/>
                </a:ext>
              </a:extLst>
            </p:cNvPr>
            <p:cNvSpPr/>
            <p:nvPr/>
          </p:nvSpPr>
          <p:spPr>
            <a:xfrm>
              <a:off x="1844040" y="2168527"/>
              <a:ext cx="1046480" cy="7277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B0ADD6-6564-4EE6-B4BF-14256C353253}"/>
              </a:ext>
            </a:extLst>
          </p:cNvPr>
          <p:cNvSpPr txBox="1"/>
          <p:nvPr/>
        </p:nvSpPr>
        <p:spPr>
          <a:xfrm>
            <a:off x="1901527" y="3121684"/>
            <a:ext cx="153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Źródło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14D412-8BF1-4ADB-8C09-0A11B87441F2}"/>
              </a:ext>
            </a:extLst>
          </p:cNvPr>
          <p:cNvSpPr txBox="1"/>
          <p:nvPr/>
        </p:nvSpPr>
        <p:spPr>
          <a:xfrm>
            <a:off x="8046720" y="3138175"/>
            <a:ext cx="153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Detektor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60854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D0790-242F-4338-8423-270BFEF9C4CA}"/>
              </a:ext>
            </a:extLst>
          </p:cNvPr>
          <p:cNvSpPr txBox="1"/>
          <p:nvPr/>
        </p:nvSpPr>
        <p:spPr>
          <a:xfrm>
            <a:off x="1278294" y="783771"/>
            <a:ext cx="34150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 </a:t>
            </a:r>
            <a:r>
              <a:rPr lang="en-GB" dirty="0" err="1"/>
              <a:t>piątek</a:t>
            </a:r>
            <a:r>
              <a:rPr lang="en-GB" dirty="0"/>
              <a:t> </a:t>
            </a:r>
            <a:r>
              <a:rPr lang="en-GB" dirty="0" err="1"/>
              <a:t>ogarnąć</a:t>
            </a:r>
            <a:r>
              <a:rPr lang="en-GB" dirty="0"/>
              <a:t>:</a:t>
            </a:r>
          </a:p>
          <a:p>
            <a:pPr marL="342900" indent="-342900">
              <a:buAutoNum type="arabicPeriod"/>
            </a:pPr>
            <a:r>
              <a:rPr lang="en-GB" dirty="0" err="1"/>
              <a:t>Literaturowy</a:t>
            </a:r>
            <a:r>
              <a:rPr lang="en-GB" dirty="0"/>
              <a:t> </a:t>
            </a:r>
            <a:r>
              <a:rPr lang="en-GB" dirty="0" err="1"/>
              <a:t>przegląd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Jak</a:t>
            </a:r>
            <a:r>
              <a:rPr lang="en-GB" dirty="0"/>
              <a:t> </a:t>
            </a:r>
            <a:r>
              <a:rPr lang="en-GB" dirty="0" err="1"/>
              <a:t>działa</a:t>
            </a:r>
            <a:r>
              <a:rPr lang="en-GB" dirty="0"/>
              <a:t> </a:t>
            </a:r>
            <a:r>
              <a:rPr lang="en-GB" dirty="0" err="1"/>
              <a:t>grawerka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Nobow</a:t>
            </a:r>
            <a:r>
              <a:rPr lang="en-GB" dirty="0"/>
              <a:t> – </a:t>
            </a:r>
            <a:r>
              <a:rPr lang="en-GB" dirty="0" err="1"/>
              <a:t>topienie</a:t>
            </a:r>
            <a:r>
              <a:rPr lang="en-GB" dirty="0"/>
              <a:t> </a:t>
            </a:r>
            <a:r>
              <a:rPr lang="en-GB" dirty="0" err="1"/>
              <a:t>temperatury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Bonus:</a:t>
            </a:r>
          </a:p>
          <a:p>
            <a:pPr marL="342900" indent="-342900">
              <a:buAutoNum type="arabicPeriod"/>
            </a:pPr>
            <a:r>
              <a:rPr lang="en-GB" dirty="0" err="1"/>
              <a:t>Zamówić</a:t>
            </a:r>
            <a:r>
              <a:rPr lang="en-GB" dirty="0"/>
              <a:t> </a:t>
            </a:r>
            <a:r>
              <a:rPr lang="en-GB" dirty="0" err="1"/>
              <a:t>silniczek</a:t>
            </a:r>
            <a:r>
              <a:rPr lang="en-GB" dirty="0"/>
              <a:t> </a:t>
            </a:r>
            <a:r>
              <a:rPr lang="en-GB" dirty="0" err="1"/>
              <a:t>krokowy</a:t>
            </a:r>
            <a:r>
              <a:rPr lang="en-GB" dirty="0"/>
              <a:t> z </a:t>
            </a:r>
            <a:r>
              <a:rPr lang="en-GB" dirty="0" err="1"/>
              <a:t>botlandu</a:t>
            </a:r>
            <a:endParaRPr lang="en-GB" dirty="0"/>
          </a:p>
          <a:p>
            <a:pPr marL="342900" indent="-342900">
              <a:buAutoNum type="arabicPeriod"/>
            </a:pPr>
            <a:r>
              <a:rPr lang="en-GB" dirty="0" err="1"/>
              <a:t>Zobaczyć</a:t>
            </a:r>
            <a:r>
              <a:rPr lang="en-GB" dirty="0"/>
              <a:t> </a:t>
            </a:r>
            <a:r>
              <a:rPr lang="en-GB" dirty="0" err="1"/>
              <a:t>jak</a:t>
            </a:r>
            <a:r>
              <a:rPr lang="en-GB" dirty="0"/>
              <a:t> laser </a:t>
            </a:r>
            <a:r>
              <a:rPr lang="en-GB" dirty="0" err="1"/>
              <a:t>topi</a:t>
            </a:r>
            <a:endParaRPr lang="en-GB" dirty="0"/>
          </a:p>
          <a:p>
            <a:pPr marL="342900" indent="-3429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0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036A61-26AF-4F10-A10C-EBC1D2706587}"/>
              </a:ext>
            </a:extLst>
          </p:cNvPr>
          <p:cNvSpPr/>
          <p:nvPr/>
        </p:nvSpPr>
        <p:spPr>
          <a:xfrm>
            <a:off x="485193" y="466923"/>
            <a:ext cx="1959428" cy="438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</a:rPr>
              <a:t>Wmontowanie lasera do grawerki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4BE5A0-C4DC-4AE4-8643-B4DEE707051D}"/>
              </a:ext>
            </a:extLst>
          </p:cNvPr>
          <p:cNvSpPr/>
          <p:nvPr/>
        </p:nvSpPr>
        <p:spPr>
          <a:xfrm>
            <a:off x="1464907" y="1493095"/>
            <a:ext cx="1959428" cy="550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</a:rPr>
              <a:t>Zbadanie efektu lasera na nanocząstki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0960F8-8988-48FD-A55F-26A989CFA3EF}"/>
              </a:ext>
            </a:extLst>
          </p:cNvPr>
          <p:cNvSpPr/>
          <p:nvPr/>
        </p:nvSpPr>
        <p:spPr>
          <a:xfrm>
            <a:off x="2921647" y="466923"/>
            <a:ext cx="1698170" cy="578498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</a:rPr>
              <a:t>Zrobienie wymian na różnych NPs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539084-A9BA-42CF-B688-81C360A3CA52}"/>
              </a:ext>
            </a:extLst>
          </p:cNvPr>
          <p:cNvCxnSpPr>
            <a:cxnSpLocks/>
          </p:cNvCxnSpPr>
          <p:nvPr/>
        </p:nvCxnSpPr>
        <p:spPr>
          <a:xfrm>
            <a:off x="1867872" y="905071"/>
            <a:ext cx="461866" cy="58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3F767C-6565-4F98-B3DE-4A72E9C6F3D4}"/>
              </a:ext>
            </a:extLst>
          </p:cNvPr>
          <p:cNvCxnSpPr>
            <a:cxnSpLocks/>
          </p:cNvCxnSpPr>
          <p:nvPr/>
        </p:nvCxnSpPr>
        <p:spPr>
          <a:xfrm flipH="1">
            <a:off x="2645229" y="956974"/>
            <a:ext cx="433873" cy="5361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5C07285-7ED3-4383-A266-2579E7E032E8}"/>
              </a:ext>
            </a:extLst>
          </p:cNvPr>
          <p:cNvSpPr/>
          <p:nvPr/>
        </p:nvSpPr>
        <p:spPr>
          <a:xfrm>
            <a:off x="1464907" y="2398553"/>
            <a:ext cx="1959428" cy="5501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</a:rPr>
              <a:t>Odtwarzalność domen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FDD217-62F5-4EFA-80BE-F3723925C519}"/>
              </a:ext>
            </a:extLst>
          </p:cNvPr>
          <p:cNvCxnSpPr>
            <a:cxnSpLocks/>
          </p:cNvCxnSpPr>
          <p:nvPr/>
        </p:nvCxnSpPr>
        <p:spPr>
          <a:xfrm flipH="1">
            <a:off x="2444621" y="1952821"/>
            <a:ext cx="1" cy="580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6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3C29C6F-212F-4187-8160-DF2F67EFD015}"/>
              </a:ext>
            </a:extLst>
          </p:cNvPr>
          <p:cNvSpPr/>
          <p:nvPr/>
        </p:nvSpPr>
        <p:spPr>
          <a:xfrm>
            <a:off x="6096001" y="3707702"/>
            <a:ext cx="5746812" cy="29128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6B984-F67F-4852-8173-3259E605F050}"/>
              </a:ext>
            </a:extLst>
          </p:cNvPr>
          <p:cNvSpPr txBox="1"/>
          <p:nvPr/>
        </p:nvSpPr>
        <p:spPr>
          <a:xfrm>
            <a:off x="6149572" y="3783354"/>
            <a:ext cx="28452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0" dirty="0" err="1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Zwykłe</a:t>
            </a:r>
            <a:r>
              <a:rPr lang="en-GB" sz="11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 QWP</a:t>
            </a:r>
            <a:endParaRPr lang="en-GB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95964-2DA6-42B7-8DEE-D206CCAC09A1}"/>
              </a:ext>
            </a:extLst>
          </p:cNvPr>
          <p:cNvSpPr/>
          <p:nvPr/>
        </p:nvSpPr>
        <p:spPr>
          <a:xfrm>
            <a:off x="5948039" y="141671"/>
            <a:ext cx="5788241" cy="3284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D310B-BC2D-4BB8-A6A2-29744DAD89DB}"/>
              </a:ext>
            </a:extLst>
          </p:cNvPr>
          <p:cNvSpPr/>
          <p:nvPr/>
        </p:nvSpPr>
        <p:spPr>
          <a:xfrm>
            <a:off x="144264" y="2565647"/>
            <a:ext cx="5649250" cy="3284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697DD-5332-4DE6-8809-6FCF6063082B}"/>
              </a:ext>
            </a:extLst>
          </p:cNvPr>
          <p:cNvSpPr txBox="1"/>
          <p:nvPr/>
        </p:nvSpPr>
        <p:spPr>
          <a:xfrm>
            <a:off x="144264" y="2628445"/>
            <a:ext cx="29594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0" dirty="0" err="1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Superachromatic</a:t>
            </a:r>
            <a:r>
              <a:rPr lang="en-GB" sz="11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 QWP</a:t>
            </a: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5AB58-96EF-45C4-829A-22AD97C67E50}"/>
              </a:ext>
            </a:extLst>
          </p:cNvPr>
          <p:cNvSpPr txBox="1"/>
          <p:nvPr/>
        </p:nvSpPr>
        <p:spPr>
          <a:xfrm>
            <a:off x="0" y="0"/>
            <a:ext cx="4267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SUPER-ĆWIERĆFALÓWKI?</a:t>
            </a:r>
            <a:endParaRPr lang="en-GB" sz="1600" dirty="0"/>
          </a:p>
        </p:txBody>
      </p:sp>
      <p:pic>
        <p:nvPicPr>
          <p:cNvPr id="1026" name="Picture 2" descr="Quarter-Wave Plate Comparison">
            <a:extLst>
              <a:ext uri="{FF2B5EF4-FFF2-40B4-BE49-F238E27FC236}">
                <a16:creationId xmlns:a16="http://schemas.microsoft.com/office/drawing/2014/main" id="{FFAEBA21-2BBB-406E-9C03-3805C1B03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8" y="482939"/>
            <a:ext cx="2857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AC6E5-528C-4FAB-AAC7-99CAE878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8" y="2952853"/>
            <a:ext cx="5417782" cy="1922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D6BA94-2334-422A-B2FA-3CB8274539F7}"/>
              </a:ext>
            </a:extLst>
          </p:cNvPr>
          <p:cNvSpPr txBox="1"/>
          <p:nvPr/>
        </p:nvSpPr>
        <p:spPr>
          <a:xfrm>
            <a:off x="153877" y="4948965"/>
            <a:ext cx="5417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~11 </a:t>
            </a:r>
            <a:r>
              <a:rPr lang="en-GB" sz="1600" b="1" dirty="0" err="1"/>
              <a:t>kPLN</a:t>
            </a:r>
            <a:r>
              <a:rPr lang="en-GB" sz="1600" b="1" dirty="0"/>
              <a:t>, ale </a:t>
            </a:r>
            <a:r>
              <a:rPr lang="en-GB" sz="1600" b="1" dirty="0" err="1"/>
              <a:t>pełny</a:t>
            </a:r>
            <a:r>
              <a:rPr lang="en-GB" sz="1600" b="1" dirty="0"/>
              <a:t> </a:t>
            </a:r>
            <a:r>
              <a:rPr lang="en-GB" sz="1600" b="1" dirty="0" err="1"/>
              <a:t>zakres</a:t>
            </a:r>
            <a:r>
              <a:rPr lang="en-GB" sz="1600" b="1" dirty="0"/>
              <a:t> (325-110 nm), dobra </a:t>
            </a:r>
            <a:r>
              <a:rPr lang="en-GB" sz="1600" b="1" dirty="0" err="1"/>
              <a:t>jakosc</a:t>
            </a:r>
            <a:r>
              <a:rPr lang="en-GB" sz="1600" b="1" dirty="0"/>
              <a:t>, </a:t>
            </a:r>
            <a:r>
              <a:rPr lang="en-GB" sz="1600" b="1" dirty="0" err="1"/>
              <a:t>kupowałbym</a:t>
            </a:r>
            <a:endParaRPr lang="en-GB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B32D22-D249-43BC-A791-6E1647188255}"/>
              </a:ext>
            </a:extLst>
          </p:cNvPr>
          <p:cNvSpPr txBox="1"/>
          <p:nvPr/>
        </p:nvSpPr>
        <p:spPr>
          <a:xfrm>
            <a:off x="153877" y="5492997"/>
            <a:ext cx="4841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4"/>
              </a:rPr>
              <a:t>https://www.thorlabs.com/newgrouppage9.cfm?objectgroup_id=2193</a:t>
            </a:r>
            <a:endParaRPr lang="en-GB" sz="1100" dirty="0"/>
          </a:p>
          <a:p>
            <a:endParaRPr lang="en-GB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EB5FFF-A7CE-4488-9B3B-FD146BDC6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947" y="445209"/>
            <a:ext cx="5443999" cy="22458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56FD47-C90F-49DC-A74D-EA177545EC77}"/>
              </a:ext>
            </a:extLst>
          </p:cNvPr>
          <p:cNvSpPr txBox="1"/>
          <p:nvPr/>
        </p:nvSpPr>
        <p:spPr>
          <a:xfrm>
            <a:off x="5998993" y="150504"/>
            <a:ext cx="29594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0" dirty="0" err="1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Archomatic</a:t>
            </a:r>
            <a:r>
              <a:rPr lang="en-GB" sz="11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 QWP</a:t>
            </a:r>
            <a:endParaRPr lang="en-GB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F63A6-3EA4-425D-9CAC-A5D81682B62D}"/>
              </a:ext>
            </a:extLst>
          </p:cNvPr>
          <p:cNvSpPr txBox="1"/>
          <p:nvPr/>
        </p:nvSpPr>
        <p:spPr>
          <a:xfrm>
            <a:off x="6047912" y="3045904"/>
            <a:ext cx="6103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6"/>
              </a:rPr>
              <a:t>https://www.thorlabs.com/newgrouppage9.cfm?objectgroup_id=854</a:t>
            </a:r>
            <a:r>
              <a:rPr lang="en-GB" sz="1100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96EBB-2F89-44E3-A8C5-728C50484D2E}"/>
              </a:ext>
            </a:extLst>
          </p:cNvPr>
          <p:cNvSpPr txBox="1"/>
          <p:nvPr/>
        </p:nvSpPr>
        <p:spPr>
          <a:xfrm>
            <a:off x="5998992" y="2764610"/>
            <a:ext cx="5991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~4 </a:t>
            </a:r>
            <a:r>
              <a:rPr lang="en-GB" sz="1600" b="1" dirty="0" err="1"/>
              <a:t>kPLN</a:t>
            </a:r>
            <a:r>
              <a:rPr lang="en-GB" sz="1600" b="1" dirty="0"/>
              <a:t>, </a:t>
            </a:r>
            <a:r>
              <a:rPr lang="en-GB" sz="1600" b="1" dirty="0" err="1"/>
              <a:t>gorszy</a:t>
            </a:r>
            <a:r>
              <a:rPr lang="en-GB" sz="1600" b="1" dirty="0"/>
              <a:t> </a:t>
            </a:r>
            <a:r>
              <a:rPr lang="en-GB" sz="1600" b="1" dirty="0" err="1"/>
              <a:t>zakres</a:t>
            </a:r>
            <a:r>
              <a:rPr lang="en-GB" sz="1600" b="1" dirty="0"/>
              <a:t> (350-850 nm), </a:t>
            </a:r>
            <a:r>
              <a:rPr lang="en-GB" sz="1600" b="1" dirty="0" err="1"/>
              <a:t>słaba</a:t>
            </a:r>
            <a:r>
              <a:rPr lang="en-GB" sz="1600" b="1" dirty="0"/>
              <a:t> </a:t>
            </a:r>
            <a:r>
              <a:rPr lang="en-GB" sz="1600" b="1" dirty="0" err="1"/>
              <a:t>jakość</a:t>
            </a:r>
            <a:r>
              <a:rPr lang="en-GB" sz="1600" b="1" dirty="0"/>
              <a:t>, </a:t>
            </a:r>
            <a:r>
              <a:rPr lang="en-GB" sz="1600" b="1" dirty="0" err="1"/>
              <a:t>nie</a:t>
            </a:r>
            <a:r>
              <a:rPr lang="en-GB" sz="1600" b="1" dirty="0"/>
              <a:t> </a:t>
            </a:r>
            <a:r>
              <a:rPr lang="en-GB" sz="1600" b="1" dirty="0" err="1"/>
              <a:t>polecam</a:t>
            </a:r>
            <a:endParaRPr lang="en-GB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091091-2CCC-4BED-B1AE-FCF89E6B7069}"/>
              </a:ext>
            </a:extLst>
          </p:cNvPr>
          <p:cNvSpPr txBox="1"/>
          <p:nvPr/>
        </p:nvSpPr>
        <p:spPr>
          <a:xfrm>
            <a:off x="6149572" y="6281986"/>
            <a:ext cx="56932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hlinkClick r:id="rId7"/>
              </a:rPr>
              <a:t>https://www.thorlabs.com/newgrouppage9.cfm?objectgroup_id=7234</a:t>
            </a:r>
            <a:r>
              <a:rPr lang="en-GB" sz="11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664E4-B6E4-4599-B79C-046C9C4AA5B9}"/>
              </a:ext>
            </a:extLst>
          </p:cNvPr>
          <p:cNvSpPr txBox="1"/>
          <p:nvPr/>
        </p:nvSpPr>
        <p:spPr>
          <a:xfrm>
            <a:off x="6149572" y="5781850"/>
            <a:ext cx="576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~2.3 </a:t>
            </a:r>
            <a:r>
              <a:rPr lang="en-GB" sz="1600" b="1" dirty="0" err="1"/>
              <a:t>kPLN</a:t>
            </a:r>
            <a:r>
              <a:rPr lang="en-GB" sz="1600" b="1" dirty="0"/>
              <a:t>/</a:t>
            </a:r>
            <a:r>
              <a:rPr lang="en-GB" sz="1600" b="1" dirty="0" err="1"/>
              <a:t>szt</a:t>
            </a:r>
            <a:r>
              <a:rPr lang="en-GB" sz="1600" b="1" dirty="0"/>
              <a:t>, </a:t>
            </a:r>
            <a:r>
              <a:rPr lang="en-GB" sz="1600" b="1" dirty="0" err="1"/>
              <a:t>trzebaby</a:t>
            </a:r>
            <a:r>
              <a:rPr lang="en-GB" sz="1600" b="1" dirty="0"/>
              <a:t> </a:t>
            </a:r>
            <a:r>
              <a:rPr lang="en-GB" sz="1600" b="1" dirty="0" err="1"/>
              <a:t>kupić</a:t>
            </a:r>
            <a:r>
              <a:rPr lang="en-GB" sz="1600" b="1" dirty="0"/>
              <a:t> </a:t>
            </a:r>
            <a:r>
              <a:rPr lang="en-GB" sz="1600" b="1" dirty="0" err="1"/>
              <a:t>kilka</a:t>
            </a:r>
            <a:r>
              <a:rPr lang="en-GB" sz="1600" b="1" dirty="0"/>
              <a:t> + </a:t>
            </a:r>
            <a:r>
              <a:rPr lang="en-GB" sz="1600" b="1" dirty="0" err="1"/>
              <a:t>robić</a:t>
            </a:r>
            <a:r>
              <a:rPr lang="en-GB" sz="1600" b="1" dirty="0"/>
              <a:t> system </a:t>
            </a:r>
            <a:r>
              <a:rPr lang="en-GB" sz="1600" b="1" dirty="0" err="1"/>
              <a:t>zmieniający</a:t>
            </a:r>
            <a:r>
              <a:rPr lang="en-GB" sz="1600" b="1" dirty="0"/>
              <a:t> je w </a:t>
            </a:r>
            <a:r>
              <a:rPr lang="en-GB" sz="1600" b="1" dirty="0" err="1"/>
              <a:t>trakcie</a:t>
            </a:r>
            <a:r>
              <a:rPr lang="en-GB" sz="1600" b="1" dirty="0"/>
              <a:t> </a:t>
            </a:r>
            <a:r>
              <a:rPr lang="en-GB" sz="1600" b="1" dirty="0" err="1"/>
              <a:t>pomiaru</a:t>
            </a:r>
            <a:r>
              <a:rPr lang="en-GB" sz="1600" b="1" dirty="0"/>
              <a:t>, </a:t>
            </a:r>
            <a:r>
              <a:rPr lang="en-GB" sz="1600" b="1" dirty="0" err="1"/>
              <a:t>nie</a:t>
            </a:r>
            <a:r>
              <a:rPr lang="en-GB" sz="1600" b="1" dirty="0"/>
              <a:t> </a:t>
            </a:r>
            <a:r>
              <a:rPr lang="en-GB" sz="1600" b="1" dirty="0" err="1"/>
              <a:t>polecam</a:t>
            </a:r>
            <a:endParaRPr lang="en-GB" sz="16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C4524D7-91AE-45B3-B198-99FB4CF5CD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0534" y="4043213"/>
            <a:ext cx="5375948" cy="17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8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B4F3DFF1-2F14-4043-A400-E4CB22D5A659}"/>
              </a:ext>
            </a:extLst>
          </p:cNvPr>
          <p:cNvSpPr/>
          <p:nvPr/>
        </p:nvSpPr>
        <p:spPr>
          <a:xfrm>
            <a:off x="43485" y="5923648"/>
            <a:ext cx="6454997" cy="8960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773791B-FE47-48A6-9F76-7AAF35AC373B}"/>
              </a:ext>
            </a:extLst>
          </p:cNvPr>
          <p:cNvSpPr/>
          <p:nvPr/>
        </p:nvSpPr>
        <p:spPr>
          <a:xfrm>
            <a:off x="52335" y="338554"/>
            <a:ext cx="6454997" cy="57267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CD0653C-4C3E-47B4-B497-376E75F1AEBB}"/>
              </a:ext>
            </a:extLst>
          </p:cNvPr>
          <p:cNvSpPr/>
          <p:nvPr/>
        </p:nvSpPr>
        <p:spPr>
          <a:xfrm>
            <a:off x="137815" y="1307317"/>
            <a:ext cx="370451" cy="2150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6D04E3F-07A2-42F9-BE8E-1F822FF2509D}"/>
              </a:ext>
            </a:extLst>
          </p:cNvPr>
          <p:cNvSpPr/>
          <p:nvPr/>
        </p:nvSpPr>
        <p:spPr>
          <a:xfrm>
            <a:off x="870069" y="992287"/>
            <a:ext cx="1043941" cy="8395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BFBD43-0FB6-4ED1-8A8A-C6253571B864}"/>
              </a:ext>
            </a:extLst>
          </p:cNvPr>
          <p:cNvGrpSpPr/>
          <p:nvPr/>
        </p:nvGrpSpPr>
        <p:grpSpPr>
          <a:xfrm>
            <a:off x="1129818" y="2082672"/>
            <a:ext cx="2097539" cy="983251"/>
            <a:chOff x="1822228" y="1730053"/>
            <a:chExt cx="2097539" cy="9832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1B565B-57E7-43A3-B260-3311CA1798E5}"/>
                </a:ext>
              </a:extLst>
            </p:cNvPr>
            <p:cNvSpPr/>
            <p:nvPr/>
          </p:nvSpPr>
          <p:spPr>
            <a:xfrm>
              <a:off x="1822228" y="1730053"/>
              <a:ext cx="522371" cy="55140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0DD1DF-3C94-42A4-8AC3-51DA6210E4AD}"/>
                </a:ext>
              </a:extLst>
            </p:cNvPr>
            <p:cNvSpPr txBox="1"/>
            <p:nvPr/>
          </p:nvSpPr>
          <p:spPr>
            <a:xfrm>
              <a:off x="2136172" y="2282417"/>
              <a:ext cx="178359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obiektyw</a:t>
              </a:r>
              <a:r>
                <a:rPr lang="en-GB" sz="1100" dirty="0"/>
                <a:t>, </a:t>
              </a:r>
              <a:r>
                <a:rPr lang="en-GB" sz="1100" dirty="0" err="1"/>
                <a:t>zmienne</a:t>
              </a:r>
              <a:r>
                <a:rPr lang="en-GB" sz="1100" dirty="0"/>
                <a:t> </a:t>
              </a:r>
              <a:r>
                <a:rPr lang="en-GB" sz="1100" dirty="0" err="1"/>
                <a:t>powiększenie</a:t>
              </a:r>
              <a:endParaRPr lang="en-GB" sz="11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302C48A-7AFF-41EE-8FF1-42EAD3CCE00B}"/>
                </a:ext>
              </a:extLst>
            </p:cNvPr>
            <p:cNvSpPr/>
            <p:nvPr/>
          </p:nvSpPr>
          <p:spPr>
            <a:xfrm>
              <a:off x="1903491" y="2104031"/>
              <a:ext cx="351064" cy="26161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38CE837-B808-4F03-8E20-7090C45273E4}"/>
              </a:ext>
            </a:extLst>
          </p:cNvPr>
          <p:cNvSpPr txBox="1"/>
          <p:nvPr/>
        </p:nvSpPr>
        <p:spPr>
          <a:xfrm>
            <a:off x="3670207" y="2034179"/>
            <a:ext cx="1184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detektor</a:t>
            </a:r>
            <a:r>
              <a:rPr lang="en-GB" sz="1100" dirty="0"/>
              <a:t> </a:t>
            </a:r>
            <a:r>
              <a:rPr lang="en-GB" sz="1100" dirty="0" err="1"/>
              <a:t>typu</a:t>
            </a:r>
            <a:r>
              <a:rPr lang="en-GB" sz="1100" dirty="0"/>
              <a:t> </a:t>
            </a:r>
            <a:r>
              <a:rPr lang="en-GB" sz="1100" dirty="0" err="1"/>
              <a:t>spektrofotometr</a:t>
            </a:r>
            <a:endParaRPr lang="en-GB" sz="11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D500F1-006E-4C19-891A-394D4814DC0B}"/>
              </a:ext>
            </a:extLst>
          </p:cNvPr>
          <p:cNvGrpSpPr/>
          <p:nvPr/>
        </p:nvGrpSpPr>
        <p:grpSpPr>
          <a:xfrm>
            <a:off x="370216" y="3225748"/>
            <a:ext cx="5492525" cy="651282"/>
            <a:chOff x="4602407" y="3291998"/>
            <a:chExt cx="5492525" cy="120943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AF07F9-26EC-463F-88C7-72DAB0A61DD8}"/>
                </a:ext>
              </a:extLst>
            </p:cNvPr>
            <p:cNvSpPr/>
            <p:nvPr/>
          </p:nvSpPr>
          <p:spPr>
            <a:xfrm>
              <a:off x="4602407" y="3292000"/>
              <a:ext cx="3659115" cy="8185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B4CE8D-D32C-476D-A811-F6FD7A7B2F98}"/>
                </a:ext>
              </a:extLst>
            </p:cNvPr>
            <p:cNvSpPr/>
            <p:nvPr/>
          </p:nvSpPr>
          <p:spPr>
            <a:xfrm>
              <a:off x="8246916" y="3291998"/>
              <a:ext cx="622764" cy="8185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507858-8EED-492A-891A-A7AABFC1F5A2}"/>
                </a:ext>
              </a:extLst>
            </p:cNvPr>
            <p:cNvSpPr txBox="1"/>
            <p:nvPr/>
          </p:nvSpPr>
          <p:spPr>
            <a:xfrm>
              <a:off x="8869679" y="3701274"/>
              <a:ext cx="1225253" cy="800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err="1"/>
                <a:t>Oś</a:t>
              </a:r>
              <a:r>
                <a:rPr lang="en-GB" sz="1100" dirty="0"/>
                <a:t> X-Y-Z (+</a:t>
              </a:r>
              <a:r>
                <a:rPr lang="en-GB" sz="1100" dirty="0" err="1"/>
                <a:t>heatstage</a:t>
              </a:r>
              <a:r>
                <a:rPr lang="en-GB" sz="1100" dirty="0"/>
                <a:t>?)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78B2EC-103D-4E85-84D6-C4791E630409}"/>
              </a:ext>
            </a:extLst>
          </p:cNvPr>
          <p:cNvGrpSpPr/>
          <p:nvPr/>
        </p:nvGrpSpPr>
        <p:grpSpPr>
          <a:xfrm>
            <a:off x="756068" y="2965122"/>
            <a:ext cx="2514916" cy="261610"/>
            <a:chOff x="1434583" y="2383287"/>
            <a:chExt cx="2514916" cy="261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0A1525-F755-492C-B4B8-09349F5C220E}"/>
                </a:ext>
              </a:extLst>
            </p:cNvPr>
            <p:cNvSpPr/>
            <p:nvPr/>
          </p:nvSpPr>
          <p:spPr>
            <a:xfrm>
              <a:off x="1434583" y="2475620"/>
              <a:ext cx="1312549" cy="12827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BEEE19-018E-43A6-A487-9BB8B770BED9}"/>
                </a:ext>
              </a:extLst>
            </p:cNvPr>
            <p:cNvSpPr txBox="1"/>
            <p:nvPr/>
          </p:nvSpPr>
          <p:spPr>
            <a:xfrm>
              <a:off x="2764887" y="2383287"/>
              <a:ext cx="1184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sample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B02E1-F77D-485A-BFF8-1FB5C9525789}"/>
              </a:ext>
            </a:extLst>
          </p:cNvPr>
          <p:cNvSpPr/>
          <p:nvPr/>
        </p:nvSpPr>
        <p:spPr>
          <a:xfrm>
            <a:off x="870340" y="4068121"/>
            <a:ext cx="1043940" cy="215008"/>
          </a:xfrm>
          <a:prstGeom prst="rect">
            <a:avLst/>
          </a:prstGeom>
          <a:pattFill prst="zigZ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GB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-QWP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6B50C-AD0B-4618-9A4B-A65036156AA2}"/>
              </a:ext>
            </a:extLst>
          </p:cNvPr>
          <p:cNvSpPr/>
          <p:nvPr/>
        </p:nvSpPr>
        <p:spPr>
          <a:xfrm>
            <a:off x="870070" y="4590244"/>
            <a:ext cx="1043940" cy="215008"/>
          </a:xfrm>
          <a:prstGeom prst="rect">
            <a:avLst/>
          </a:prstGeom>
          <a:pattFill prst="ltUp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linear-pol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FB99E-57C0-4C2C-8898-E68162D3244E}"/>
              </a:ext>
            </a:extLst>
          </p:cNvPr>
          <p:cNvSpPr txBox="1"/>
          <p:nvPr/>
        </p:nvSpPr>
        <p:spPr>
          <a:xfrm>
            <a:off x="1998647" y="4520010"/>
            <a:ext cx="2499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Polaryzator</a:t>
            </a:r>
            <a:r>
              <a:rPr lang="en-GB" sz="1100" dirty="0"/>
              <a:t> </a:t>
            </a:r>
            <a:r>
              <a:rPr lang="en-GB" sz="1100" dirty="0" err="1"/>
              <a:t>liniowy</a:t>
            </a:r>
            <a:r>
              <a:rPr lang="en-GB" sz="1100" dirty="0"/>
              <a:t> (z </a:t>
            </a:r>
            <a:r>
              <a:rPr lang="en-GB" sz="1100" dirty="0" err="1"/>
              <a:t>funkcją</a:t>
            </a:r>
            <a:r>
              <a:rPr lang="en-GB" sz="1100" dirty="0"/>
              <a:t> </a:t>
            </a:r>
            <a:r>
              <a:rPr lang="en-GB" sz="1100" dirty="0" err="1"/>
              <a:t>obrotów</a:t>
            </a:r>
            <a:r>
              <a:rPr lang="en-GB" sz="1100" dirty="0"/>
              <a:t>, </a:t>
            </a:r>
            <a:r>
              <a:rPr lang="en-GB" sz="1100" dirty="0" err="1"/>
              <a:t>silnik</a:t>
            </a:r>
            <a:r>
              <a:rPr lang="en-GB" sz="1100" dirty="0"/>
              <a:t> </a:t>
            </a:r>
            <a:r>
              <a:rPr lang="en-GB" sz="1100" dirty="0" err="1"/>
              <a:t>krokowy</a:t>
            </a:r>
            <a:r>
              <a:rPr lang="en-GB" sz="1100" dirty="0"/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E095D8-90A0-41E8-953B-D55C5C65D59F}"/>
              </a:ext>
            </a:extLst>
          </p:cNvPr>
          <p:cNvSpPr/>
          <p:nvPr/>
        </p:nvSpPr>
        <p:spPr>
          <a:xfrm>
            <a:off x="499619" y="4590244"/>
            <a:ext cx="370451" cy="2150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70656-5450-487F-9D97-2E8ABCFFDB52}"/>
              </a:ext>
            </a:extLst>
          </p:cNvPr>
          <p:cNvSpPr txBox="1"/>
          <p:nvPr/>
        </p:nvSpPr>
        <p:spPr>
          <a:xfrm>
            <a:off x="2008140" y="4068121"/>
            <a:ext cx="39428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Statyczna</a:t>
            </a:r>
            <a:r>
              <a:rPr lang="en-GB" sz="1100" dirty="0"/>
              <a:t> super-</a:t>
            </a:r>
            <a:r>
              <a:rPr lang="en-GB" sz="1100" dirty="0" err="1"/>
              <a:t>achromatyczna</a:t>
            </a:r>
            <a:r>
              <a:rPr lang="en-GB" sz="1100" dirty="0"/>
              <a:t> </a:t>
            </a:r>
            <a:r>
              <a:rPr lang="en-GB" sz="1100" dirty="0" err="1"/>
              <a:t>ćwierćfalówka</a:t>
            </a:r>
            <a:r>
              <a:rPr lang="en-GB" sz="1100" dirty="0"/>
              <a:t>, </a:t>
            </a:r>
            <a:br>
              <a:rPr lang="en-GB" sz="1100" dirty="0"/>
            </a:br>
            <a:r>
              <a:rPr lang="en-GB" sz="1100" dirty="0" err="1"/>
              <a:t>zakres</a:t>
            </a:r>
            <a:r>
              <a:rPr lang="en-GB" sz="1100" dirty="0"/>
              <a:t> 325-1100 nm (z </a:t>
            </a:r>
            <a:r>
              <a:rPr lang="en-GB" sz="1100" dirty="0" err="1"/>
              <a:t>funkcją</a:t>
            </a:r>
            <a:r>
              <a:rPr lang="en-GB" sz="1100" dirty="0"/>
              <a:t> </a:t>
            </a:r>
            <a:r>
              <a:rPr lang="en-GB" sz="1100" dirty="0" err="1"/>
              <a:t>wyjmowania-wkładania</a:t>
            </a:r>
            <a:r>
              <a:rPr lang="en-GB" sz="1100" dirty="0"/>
              <a:t>, </a:t>
            </a:r>
            <a:r>
              <a:rPr lang="en-GB" sz="1100" dirty="0" err="1"/>
              <a:t>ręcznie</a:t>
            </a:r>
            <a:r>
              <a:rPr lang="en-GB" sz="1100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A5E59-EBC7-4927-B30E-1F3539EEA72D}"/>
              </a:ext>
            </a:extLst>
          </p:cNvPr>
          <p:cNvSpPr/>
          <p:nvPr/>
        </p:nvSpPr>
        <p:spPr>
          <a:xfrm>
            <a:off x="4078194" y="4924362"/>
            <a:ext cx="1118587" cy="6482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3170D6-F30C-44B9-84D2-7380D02FAB8E}"/>
              </a:ext>
            </a:extLst>
          </p:cNvPr>
          <p:cNvSpPr txBox="1"/>
          <p:nvPr/>
        </p:nvSpPr>
        <p:spPr>
          <a:xfrm>
            <a:off x="4078194" y="5572603"/>
            <a:ext cx="2499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Domyślne</a:t>
            </a:r>
            <a:r>
              <a:rPr lang="en-GB" sz="1100" dirty="0"/>
              <a:t> </a:t>
            </a:r>
            <a:r>
              <a:rPr lang="en-GB" sz="1100" dirty="0" err="1"/>
              <a:t>źródło</a:t>
            </a:r>
            <a:r>
              <a:rPr lang="en-GB" sz="1100" dirty="0"/>
              <a:t> </a:t>
            </a:r>
            <a:r>
              <a:rPr lang="en-GB" sz="1100" dirty="0" err="1"/>
              <a:t>światła</a:t>
            </a:r>
            <a:endParaRPr lang="en-GB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5269F6-934C-4DEC-BE30-527A4E379C08}"/>
              </a:ext>
            </a:extLst>
          </p:cNvPr>
          <p:cNvSpPr/>
          <p:nvPr/>
        </p:nvSpPr>
        <p:spPr>
          <a:xfrm rot="19012958">
            <a:off x="1297462" y="4983174"/>
            <a:ext cx="111478" cy="64824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452B9C-3D51-4637-A195-2C427007EF1B}"/>
              </a:ext>
            </a:extLst>
          </p:cNvPr>
          <p:cNvCxnSpPr>
            <a:cxnSpLocks/>
          </p:cNvCxnSpPr>
          <p:nvPr/>
        </p:nvCxnSpPr>
        <p:spPr>
          <a:xfrm>
            <a:off x="1359569" y="5248482"/>
            <a:ext cx="2718625" cy="0"/>
          </a:xfrm>
          <a:prstGeom prst="line">
            <a:avLst/>
          </a:prstGeom>
          <a:ln w="762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2334CB-20B6-4617-801A-DA03A95EECE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92040" y="4805252"/>
            <a:ext cx="0" cy="455801"/>
          </a:xfrm>
          <a:prstGeom prst="line">
            <a:avLst/>
          </a:prstGeom>
          <a:ln w="762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CACC76-CB0F-485B-A30C-47E9291FCBE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392040" y="4289326"/>
            <a:ext cx="0" cy="300918"/>
          </a:xfrm>
          <a:prstGeom prst="line">
            <a:avLst/>
          </a:prstGeom>
          <a:ln w="381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1A0B9-7BE0-49B0-AAC3-CB149AA5F8C1}"/>
              </a:ext>
            </a:extLst>
          </p:cNvPr>
          <p:cNvSpPr/>
          <p:nvPr/>
        </p:nvSpPr>
        <p:spPr>
          <a:xfrm>
            <a:off x="3578740" y="4879480"/>
            <a:ext cx="182933" cy="7380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005DE6-AFBF-4E73-B53B-268DDC566717}"/>
              </a:ext>
            </a:extLst>
          </p:cNvPr>
          <p:cNvSpPr txBox="1"/>
          <p:nvPr/>
        </p:nvSpPr>
        <p:spPr>
          <a:xfrm>
            <a:off x="2506331" y="5581986"/>
            <a:ext cx="1333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 err="1"/>
              <a:t>Filtr</a:t>
            </a:r>
            <a:r>
              <a:rPr lang="en-GB" sz="1100" dirty="0"/>
              <a:t> </a:t>
            </a:r>
            <a:r>
              <a:rPr lang="en-GB" sz="1100" dirty="0" err="1"/>
              <a:t>chyba</a:t>
            </a:r>
            <a:r>
              <a:rPr lang="en-GB" sz="1100" dirty="0"/>
              <a:t> </a:t>
            </a:r>
            <a:r>
              <a:rPr lang="en-GB" sz="1100" dirty="0" err="1"/>
              <a:t>nie</a:t>
            </a:r>
            <a:r>
              <a:rPr lang="en-GB" sz="1100" dirty="0"/>
              <a:t> </a:t>
            </a:r>
            <a:r>
              <a:rPr lang="en-GB" sz="1100" dirty="0" err="1"/>
              <a:t>będzie</a:t>
            </a:r>
            <a:r>
              <a:rPr lang="en-GB" sz="1100" dirty="0"/>
              <a:t> </a:t>
            </a:r>
            <a:r>
              <a:rPr lang="en-GB" sz="1100" dirty="0" err="1"/>
              <a:t>potrzebny</a:t>
            </a:r>
            <a:endParaRPr lang="en-GB" sz="1100" dirty="0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96D5462E-2A4C-432E-9010-DCAFACA11CC8}"/>
              </a:ext>
            </a:extLst>
          </p:cNvPr>
          <p:cNvSpPr/>
          <p:nvPr/>
        </p:nvSpPr>
        <p:spPr>
          <a:xfrm>
            <a:off x="3294805" y="4876825"/>
            <a:ext cx="796513" cy="796513"/>
          </a:xfrm>
          <a:prstGeom prst="mathMultiply">
            <a:avLst>
              <a:gd name="adj1" fmla="val 903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023133-7B8F-4937-9235-E7C8A3A03EBD}"/>
              </a:ext>
            </a:extLst>
          </p:cNvPr>
          <p:cNvGrpSpPr/>
          <p:nvPr/>
        </p:nvGrpSpPr>
        <p:grpSpPr>
          <a:xfrm>
            <a:off x="990239" y="449730"/>
            <a:ext cx="801451" cy="550416"/>
            <a:chOff x="390617" y="825623"/>
            <a:chExt cx="801451" cy="55041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C8B87C5-6FA4-4A98-8795-CA9F74DF05E4}"/>
                </a:ext>
              </a:extLst>
            </p:cNvPr>
            <p:cNvSpPr/>
            <p:nvPr/>
          </p:nvSpPr>
          <p:spPr>
            <a:xfrm>
              <a:off x="390617" y="825623"/>
              <a:ext cx="801451" cy="5504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0E2330D-A336-4FE2-BE60-69584B7B3317}"/>
                </a:ext>
              </a:extLst>
            </p:cNvPr>
            <p:cNvSpPr/>
            <p:nvPr/>
          </p:nvSpPr>
          <p:spPr>
            <a:xfrm>
              <a:off x="609350" y="918839"/>
              <a:ext cx="363984" cy="36398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865EE87-0096-4EB4-A487-6612721CD15C}"/>
              </a:ext>
            </a:extLst>
          </p:cNvPr>
          <p:cNvGrpSpPr/>
          <p:nvPr/>
        </p:nvGrpSpPr>
        <p:grpSpPr>
          <a:xfrm>
            <a:off x="485364" y="1186866"/>
            <a:ext cx="1110210" cy="415897"/>
            <a:chOff x="3026784" y="1021761"/>
            <a:chExt cx="1110210" cy="41589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59F6EC4-19E1-4893-88D8-7931AE8EB7A6}"/>
                </a:ext>
              </a:extLst>
            </p:cNvPr>
            <p:cNvSpPr/>
            <p:nvPr/>
          </p:nvSpPr>
          <p:spPr>
            <a:xfrm>
              <a:off x="3026784" y="1021761"/>
              <a:ext cx="1110210" cy="415897"/>
            </a:xfrm>
            <a:prstGeom prst="roundRect">
              <a:avLst>
                <a:gd name="adj" fmla="val 4586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CFDD873-BA39-49FE-9F6E-D1F31203B7FD}"/>
                </a:ext>
              </a:extLst>
            </p:cNvPr>
            <p:cNvSpPr/>
            <p:nvPr/>
          </p:nvSpPr>
          <p:spPr>
            <a:xfrm>
              <a:off x="3722370" y="1026377"/>
              <a:ext cx="399040" cy="3990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CF2C730-8571-4A66-972F-436DDF5AE192}"/>
                </a:ext>
              </a:extLst>
            </p:cNvPr>
            <p:cNvSpPr/>
            <p:nvPr/>
          </p:nvSpPr>
          <p:spPr>
            <a:xfrm>
              <a:off x="3076082" y="1026377"/>
              <a:ext cx="399040" cy="3990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6249194-E282-4696-812E-279BB8DF57A6}"/>
                </a:ext>
              </a:extLst>
            </p:cNvPr>
            <p:cNvSpPr/>
            <p:nvPr/>
          </p:nvSpPr>
          <p:spPr>
            <a:xfrm rot="2734403">
              <a:off x="3900133" y="1027211"/>
              <a:ext cx="45719" cy="40929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8858089-60F3-4016-AFA6-C4E29D2F09FD}"/>
                </a:ext>
              </a:extLst>
            </p:cNvPr>
            <p:cNvSpPr/>
            <p:nvPr/>
          </p:nvSpPr>
          <p:spPr>
            <a:xfrm>
              <a:off x="3156103" y="1072281"/>
              <a:ext cx="45719" cy="31915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1912E7-42A2-4498-B7C6-1E2DCF47FDB8}"/>
                </a:ext>
              </a:extLst>
            </p:cNvPr>
            <p:cNvSpPr/>
            <p:nvPr/>
          </p:nvSpPr>
          <p:spPr>
            <a:xfrm>
              <a:off x="3348089" y="1072281"/>
              <a:ext cx="45719" cy="31915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0B272F5-33BE-491E-8738-F78BC5E4C7AD}"/>
              </a:ext>
            </a:extLst>
          </p:cNvPr>
          <p:cNvSpPr txBox="1"/>
          <p:nvPr/>
        </p:nvSpPr>
        <p:spPr>
          <a:xfrm>
            <a:off x="52335" y="1496942"/>
            <a:ext cx="10958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dzielnik</a:t>
            </a:r>
            <a:r>
              <a:rPr lang="en-GB" sz="1100" dirty="0"/>
              <a:t> cam/bino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FE0AFD-E11B-4C15-A478-BF193837AE26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1383523" y="1413288"/>
            <a:ext cx="0" cy="2650278"/>
          </a:xfrm>
          <a:prstGeom prst="line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F6CB1A-6CB9-4224-AA58-6BD93AEC8068}"/>
              </a:ext>
            </a:extLst>
          </p:cNvPr>
          <p:cNvSpPr txBox="1"/>
          <p:nvPr/>
        </p:nvSpPr>
        <p:spPr>
          <a:xfrm>
            <a:off x="1752258" y="778239"/>
            <a:ext cx="135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dobra </a:t>
            </a:r>
            <a:r>
              <a:rPr lang="en-GB" sz="1100" dirty="0" err="1"/>
              <a:t>kamera</a:t>
            </a:r>
            <a:endParaRPr lang="en-GB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DD4C1C-2CC6-4B72-BBE6-5D45ED9E5D0B}"/>
              </a:ext>
            </a:extLst>
          </p:cNvPr>
          <p:cNvSpPr/>
          <p:nvPr/>
        </p:nvSpPr>
        <p:spPr>
          <a:xfrm>
            <a:off x="1827238" y="1137837"/>
            <a:ext cx="1282535" cy="56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4A78B6-B6CA-4BB2-AB39-F546F4B4643F}"/>
              </a:ext>
            </a:extLst>
          </p:cNvPr>
          <p:cNvSpPr/>
          <p:nvPr/>
        </p:nvSpPr>
        <p:spPr>
          <a:xfrm>
            <a:off x="2772835" y="792690"/>
            <a:ext cx="1043941" cy="56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D264A4-D43D-4AF8-B6DF-C791A7B85D39}"/>
              </a:ext>
            </a:extLst>
          </p:cNvPr>
          <p:cNvSpPr/>
          <p:nvPr/>
        </p:nvSpPr>
        <p:spPr>
          <a:xfrm>
            <a:off x="2772835" y="1459359"/>
            <a:ext cx="1043941" cy="56154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FC87DB-6156-4C74-92D7-158B64B222F0}"/>
              </a:ext>
            </a:extLst>
          </p:cNvPr>
          <p:cNvGrpSpPr/>
          <p:nvPr/>
        </p:nvGrpSpPr>
        <p:grpSpPr>
          <a:xfrm>
            <a:off x="3803620" y="787123"/>
            <a:ext cx="801451" cy="550416"/>
            <a:chOff x="390617" y="825623"/>
            <a:chExt cx="801451" cy="550416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96F3B71-595D-4F33-A6F3-ADE1E866E69A}"/>
                </a:ext>
              </a:extLst>
            </p:cNvPr>
            <p:cNvSpPr/>
            <p:nvPr/>
          </p:nvSpPr>
          <p:spPr>
            <a:xfrm>
              <a:off x="390617" y="825623"/>
              <a:ext cx="801451" cy="55041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0C3686-AA0F-4884-BD40-7D96848801B2}"/>
                </a:ext>
              </a:extLst>
            </p:cNvPr>
            <p:cNvSpPr/>
            <p:nvPr/>
          </p:nvSpPr>
          <p:spPr>
            <a:xfrm>
              <a:off x="609350" y="918839"/>
              <a:ext cx="363984" cy="3639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4A96075-D2AA-47F0-901A-EA151A54AE56}"/>
              </a:ext>
            </a:extLst>
          </p:cNvPr>
          <p:cNvSpPr txBox="1"/>
          <p:nvPr/>
        </p:nvSpPr>
        <p:spPr>
          <a:xfrm>
            <a:off x="4591914" y="1113518"/>
            <a:ext cx="1359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tania </a:t>
            </a:r>
            <a:r>
              <a:rPr lang="en-GB" sz="1100" dirty="0" err="1"/>
              <a:t>kamera</a:t>
            </a:r>
            <a:endParaRPr lang="en-GB" sz="11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24D719C-616E-4BCC-8845-90A68B0787DF}"/>
              </a:ext>
            </a:extLst>
          </p:cNvPr>
          <p:cNvCxnSpPr>
            <a:cxnSpLocks/>
          </p:cNvCxnSpPr>
          <p:nvPr/>
        </p:nvCxnSpPr>
        <p:spPr>
          <a:xfrm>
            <a:off x="124292" y="1412047"/>
            <a:ext cx="35641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Arrow: Circular 70">
            <a:extLst>
              <a:ext uri="{FF2B5EF4-FFF2-40B4-BE49-F238E27FC236}">
                <a16:creationId xmlns:a16="http://schemas.microsoft.com/office/drawing/2014/main" id="{B25D9CC1-42F5-4D2C-A058-732F6F69CDB8}"/>
              </a:ext>
            </a:extLst>
          </p:cNvPr>
          <p:cNvSpPr/>
          <p:nvPr/>
        </p:nvSpPr>
        <p:spPr>
          <a:xfrm>
            <a:off x="526567" y="4544190"/>
            <a:ext cx="302961" cy="307115"/>
          </a:xfrm>
          <a:prstGeom prst="circularArrow">
            <a:avLst>
              <a:gd name="adj1" fmla="val 15596"/>
              <a:gd name="adj2" fmla="val 1142319"/>
              <a:gd name="adj3" fmla="val 7490932"/>
              <a:gd name="adj4" fmla="val 10800000"/>
              <a:gd name="adj5" fmla="val 2136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195F8E4-F46C-4AFF-9A54-CE90C1040767}"/>
              </a:ext>
            </a:extLst>
          </p:cNvPr>
          <p:cNvGrpSpPr/>
          <p:nvPr/>
        </p:nvGrpSpPr>
        <p:grpSpPr>
          <a:xfrm>
            <a:off x="499619" y="4068121"/>
            <a:ext cx="370504" cy="215008"/>
            <a:chOff x="375327" y="4068121"/>
            <a:chExt cx="370504" cy="21500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E99755-9872-43D9-88C0-DCA649BD1E08}"/>
                </a:ext>
              </a:extLst>
            </p:cNvPr>
            <p:cNvSpPr/>
            <p:nvPr/>
          </p:nvSpPr>
          <p:spPr>
            <a:xfrm>
              <a:off x="375380" y="4068121"/>
              <a:ext cx="370451" cy="21500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335AF1-FABB-4222-8419-76895AA3C472}"/>
                </a:ext>
              </a:extLst>
            </p:cNvPr>
            <p:cNvCxnSpPr>
              <a:cxnSpLocks/>
            </p:cNvCxnSpPr>
            <p:nvPr/>
          </p:nvCxnSpPr>
          <p:spPr>
            <a:xfrm>
              <a:off x="375327" y="4175625"/>
              <a:ext cx="356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B8F71C9-6137-43FD-B925-6D08ED088E96}"/>
              </a:ext>
            </a:extLst>
          </p:cNvPr>
          <p:cNvGrpSpPr/>
          <p:nvPr/>
        </p:nvGrpSpPr>
        <p:grpSpPr>
          <a:xfrm>
            <a:off x="5581321" y="1477104"/>
            <a:ext cx="1482022" cy="890111"/>
            <a:chOff x="5175146" y="1597423"/>
            <a:chExt cx="1482022" cy="89011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CA381FA-735C-4B9C-9117-CE309CA2AA49}"/>
                </a:ext>
              </a:extLst>
            </p:cNvPr>
            <p:cNvGrpSpPr/>
            <p:nvPr/>
          </p:nvGrpSpPr>
          <p:grpSpPr>
            <a:xfrm>
              <a:off x="5175146" y="1597423"/>
              <a:ext cx="780472" cy="561546"/>
              <a:chOff x="4262045" y="1980472"/>
              <a:chExt cx="780472" cy="561546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579C648-0B31-4826-9D6D-0061DFD258CE}"/>
                  </a:ext>
                </a:extLst>
              </p:cNvPr>
              <p:cNvSpPr/>
              <p:nvPr/>
            </p:nvSpPr>
            <p:spPr>
              <a:xfrm>
                <a:off x="4262045" y="2112885"/>
                <a:ext cx="522371" cy="30736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2033903-2C25-4B19-A5D5-5D1592EC7ADB}"/>
                  </a:ext>
                </a:extLst>
              </p:cNvPr>
              <p:cNvSpPr/>
              <p:nvPr/>
            </p:nvSpPr>
            <p:spPr>
              <a:xfrm>
                <a:off x="4354459" y="1980472"/>
                <a:ext cx="688058" cy="561546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D87E8D-523D-42C4-964C-85075A4A3EA3}"/>
                </a:ext>
              </a:extLst>
            </p:cNvPr>
            <p:cNvSpPr txBox="1"/>
            <p:nvPr/>
          </p:nvSpPr>
          <p:spPr>
            <a:xfrm>
              <a:off x="5298122" y="2225924"/>
              <a:ext cx="13590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/>
                <a:t>laser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F509314-1FA9-451A-835A-47AB18E49455}"/>
              </a:ext>
            </a:extLst>
          </p:cNvPr>
          <p:cNvGrpSpPr/>
          <p:nvPr/>
        </p:nvGrpSpPr>
        <p:grpSpPr>
          <a:xfrm>
            <a:off x="3817160" y="1466364"/>
            <a:ext cx="780472" cy="561546"/>
            <a:chOff x="4262045" y="1980472"/>
            <a:chExt cx="780472" cy="561546"/>
          </a:xfrm>
          <a:solidFill>
            <a:srgbClr val="0070C0"/>
          </a:solidFill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1C83F70-51EC-4BE5-9017-F854AD833227}"/>
                </a:ext>
              </a:extLst>
            </p:cNvPr>
            <p:cNvSpPr/>
            <p:nvPr/>
          </p:nvSpPr>
          <p:spPr>
            <a:xfrm>
              <a:off x="4262045" y="2112885"/>
              <a:ext cx="522371" cy="3073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49606B7-377F-49C3-A94E-7070AC450EFC}"/>
                </a:ext>
              </a:extLst>
            </p:cNvPr>
            <p:cNvSpPr/>
            <p:nvPr/>
          </p:nvSpPr>
          <p:spPr>
            <a:xfrm>
              <a:off x="4354459" y="1980472"/>
              <a:ext cx="688058" cy="5615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E4FDD95F-328C-4C29-A9D7-55186C3A0555}"/>
              </a:ext>
            </a:extLst>
          </p:cNvPr>
          <p:cNvSpPr txBox="1"/>
          <p:nvPr/>
        </p:nvSpPr>
        <p:spPr>
          <a:xfrm>
            <a:off x="4649636" y="1854641"/>
            <a:ext cx="960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/>
              <a:t>wymienialny</a:t>
            </a:r>
            <a:r>
              <a:rPr lang="en-GB" sz="1100" dirty="0"/>
              <a:t> </a:t>
            </a:r>
            <a:r>
              <a:rPr lang="en-GB" sz="1100" dirty="0" err="1"/>
              <a:t>ręcznie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endParaRPr lang="en-GB" sz="11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58BF4F-FDBF-498B-A090-6E66E8AC65A2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1412344" y="1412048"/>
            <a:ext cx="2404432" cy="328084"/>
          </a:xfrm>
          <a:prstGeom prst="line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037D32-7152-4D5E-8858-8B39D512E8CD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1385460" y="1062331"/>
            <a:ext cx="2418160" cy="344760"/>
          </a:xfrm>
          <a:prstGeom prst="line">
            <a:avLst/>
          </a:prstGeom>
          <a:ln w="38100">
            <a:solidFill>
              <a:srgbClr val="FFFF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C2798C8-404B-4F6C-8518-84A2799C362B}"/>
              </a:ext>
            </a:extLst>
          </p:cNvPr>
          <p:cNvSpPr txBox="1"/>
          <p:nvPr/>
        </p:nvSpPr>
        <p:spPr>
          <a:xfrm>
            <a:off x="-1" y="0"/>
            <a:ext cx="4480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MIKROSKOP POLARYZACYJNY</a:t>
            </a:r>
            <a:endParaRPr lang="en-GB" sz="16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229FE16-F97E-4DFB-B3EC-809EE9C78627}"/>
              </a:ext>
            </a:extLst>
          </p:cNvPr>
          <p:cNvSpPr/>
          <p:nvPr/>
        </p:nvSpPr>
        <p:spPr>
          <a:xfrm>
            <a:off x="850452" y="2076987"/>
            <a:ext cx="1043940" cy="215008"/>
          </a:xfrm>
          <a:prstGeom prst="rect">
            <a:avLst/>
          </a:prstGeom>
          <a:pattFill prst="ltDnDiag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linear-pol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C4D43D2-83A9-4FF6-96CE-6E8257F37BFE}"/>
              </a:ext>
            </a:extLst>
          </p:cNvPr>
          <p:cNvGrpSpPr/>
          <p:nvPr/>
        </p:nvGrpSpPr>
        <p:grpSpPr>
          <a:xfrm>
            <a:off x="479948" y="2074134"/>
            <a:ext cx="370504" cy="215008"/>
            <a:chOff x="375327" y="4068121"/>
            <a:chExt cx="370504" cy="21500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9108033-D200-4A7D-A6CE-1F3D85E3CA94}"/>
                </a:ext>
              </a:extLst>
            </p:cNvPr>
            <p:cNvSpPr/>
            <p:nvPr/>
          </p:nvSpPr>
          <p:spPr>
            <a:xfrm>
              <a:off x="375380" y="4068121"/>
              <a:ext cx="370451" cy="21500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1253E08-9714-4E41-BF1E-1B531E107DE8}"/>
                </a:ext>
              </a:extLst>
            </p:cNvPr>
            <p:cNvCxnSpPr>
              <a:cxnSpLocks/>
            </p:cNvCxnSpPr>
            <p:nvPr/>
          </p:nvCxnSpPr>
          <p:spPr>
            <a:xfrm>
              <a:off x="375327" y="4175625"/>
              <a:ext cx="356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57E8A37-9744-4A50-9ADF-86C744C5CE27}"/>
              </a:ext>
            </a:extLst>
          </p:cNvPr>
          <p:cNvSpPr txBox="1"/>
          <p:nvPr/>
        </p:nvSpPr>
        <p:spPr>
          <a:xfrm>
            <a:off x="1626758" y="2305934"/>
            <a:ext cx="2134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analizator</a:t>
            </a:r>
            <a:r>
              <a:rPr lang="en-GB" sz="1100" dirty="0"/>
              <a:t>, </a:t>
            </a:r>
            <a:r>
              <a:rPr lang="en-GB" sz="1100" dirty="0" err="1"/>
              <a:t>wyjmowalny</a:t>
            </a:r>
            <a:r>
              <a:rPr lang="en-GB" sz="1100" dirty="0"/>
              <a:t> </a:t>
            </a:r>
            <a:r>
              <a:rPr lang="en-GB" sz="1100" dirty="0" err="1"/>
              <a:t>ręcznie</a:t>
            </a:r>
            <a:endParaRPr lang="en-GB" sz="1100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E2BFBA2-E115-4136-B8C0-8530E037AD6E}"/>
              </a:ext>
            </a:extLst>
          </p:cNvPr>
          <p:cNvSpPr/>
          <p:nvPr/>
        </p:nvSpPr>
        <p:spPr>
          <a:xfrm>
            <a:off x="859426" y="1847636"/>
            <a:ext cx="1043940" cy="215008"/>
          </a:xfrm>
          <a:prstGeom prst="rect">
            <a:avLst/>
          </a:prstGeom>
          <a:pattFill prst="pct40">
            <a:fgClr>
              <a:schemeClr val="tx1">
                <a:lumMod val="50000"/>
                <a:lumOff val="50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apertura</a:t>
            </a:r>
            <a:endParaRPr lang="en-GB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2800A93-4D95-450E-8053-092E3F0260FE}"/>
              </a:ext>
            </a:extLst>
          </p:cNvPr>
          <p:cNvSpPr/>
          <p:nvPr/>
        </p:nvSpPr>
        <p:spPr>
          <a:xfrm>
            <a:off x="1901173" y="1847636"/>
            <a:ext cx="370451" cy="2150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Sun 102">
            <a:extLst>
              <a:ext uri="{FF2B5EF4-FFF2-40B4-BE49-F238E27FC236}">
                <a16:creationId xmlns:a16="http://schemas.microsoft.com/office/drawing/2014/main" id="{E58FDB2C-8D01-4763-9010-9F40887BCCF5}"/>
              </a:ext>
            </a:extLst>
          </p:cNvPr>
          <p:cNvSpPr/>
          <p:nvPr/>
        </p:nvSpPr>
        <p:spPr>
          <a:xfrm>
            <a:off x="1978645" y="1847379"/>
            <a:ext cx="221443" cy="221443"/>
          </a:xfrm>
          <a:prstGeom prst="sun">
            <a:avLst>
              <a:gd name="adj" fmla="val 33702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24A4A8C-6B28-4D6D-ABA3-7835C9D31507}"/>
              </a:ext>
            </a:extLst>
          </p:cNvPr>
          <p:cNvSpPr txBox="1"/>
          <p:nvPr/>
        </p:nvSpPr>
        <p:spPr>
          <a:xfrm>
            <a:off x="1947420" y="2024031"/>
            <a:ext cx="1892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auto-</a:t>
            </a:r>
            <a:r>
              <a:rPr lang="en-GB" sz="1100" dirty="0" err="1"/>
              <a:t>apertura</a:t>
            </a:r>
            <a:endParaRPr lang="en-GB" sz="1100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C1E6DC6-33A9-4669-A587-90EE721D3D88}"/>
              </a:ext>
            </a:extLst>
          </p:cNvPr>
          <p:cNvGrpSpPr/>
          <p:nvPr/>
        </p:nvGrpSpPr>
        <p:grpSpPr>
          <a:xfrm>
            <a:off x="4930702" y="1639633"/>
            <a:ext cx="370504" cy="215008"/>
            <a:chOff x="375327" y="4068121"/>
            <a:chExt cx="370504" cy="215008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04CF138-A9ED-4222-9F26-58DE836E1D40}"/>
                </a:ext>
              </a:extLst>
            </p:cNvPr>
            <p:cNvSpPr/>
            <p:nvPr/>
          </p:nvSpPr>
          <p:spPr>
            <a:xfrm>
              <a:off x="375380" y="4068121"/>
              <a:ext cx="370451" cy="21500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58950CF-758C-4586-A894-C9B8DA78517B}"/>
                </a:ext>
              </a:extLst>
            </p:cNvPr>
            <p:cNvCxnSpPr>
              <a:cxnSpLocks/>
            </p:cNvCxnSpPr>
            <p:nvPr/>
          </p:nvCxnSpPr>
          <p:spPr>
            <a:xfrm>
              <a:off x="375327" y="4175625"/>
              <a:ext cx="356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9A405CF7-4D17-4C18-9DFA-6E3F4C6C42B3}"/>
              </a:ext>
            </a:extLst>
          </p:cNvPr>
          <p:cNvSpPr txBox="1"/>
          <p:nvPr/>
        </p:nvSpPr>
        <p:spPr>
          <a:xfrm>
            <a:off x="169408" y="6012873"/>
            <a:ext cx="13339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Legenda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C0DC9E-0EDF-4C73-BC22-CF89C086A14F}"/>
              </a:ext>
            </a:extLst>
          </p:cNvPr>
          <p:cNvSpPr/>
          <p:nvPr/>
        </p:nvSpPr>
        <p:spPr>
          <a:xfrm>
            <a:off x="246508" y="6319988"/>
            <a:ext cx="370451" cy="2150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956DD8C-C8AB-4D89-A502-6CB3E205CC30}"/>
              </a:ext>
            </a:extLst>
          </p:cNvPr>
          <p:cNvSpPr txBox="1"/>
          <p:nvPr/>
        </p:nvSpPr>
        <p:spPr>
          <a:xfrm>
            <a:off x="639681" y="6295044"/>
            <a:ext cx="361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Sterowanie</a:t>
            </a:r>
            <a:r>
              <a:rPr lang="en-GB" sz="1100" dirty="0"/>
              <a:t> </a:t>
            </a:r>
            <a:r>
              <a:rPr lang="en-GB" sz="1100" dirty="0" err="1"/>
              <a:t>automatyczne</a:t>
            </a:r>
            <a:r>
              <a:rPr lang="en-GB" sz="1100" dirty="0"/>
              <a:t> (</a:t>
            </a:r>
            <a:r>
              <a:rPr lang="en-GB" sz="1100" dirty="0" err="1"/>
              <a:t>serwo</a:t>
            </a:r>
            <a:r>
              <a:rPr lang="en-GB" sz="1100" dirty="0"/>
              <a:t>, </a:t>
            </a:r>
            <a:r>
              <a:rPr lang="en-GB" sz="1100" dirty="0" err="1"/>
              <a:t>silnik</a:t>
            </a:r>
            <a:r>
              <a:rPr lang="en-GB" sz="1100" dirty="0"/>
              <a:t> </a:t>
            </a:r>
            <a:r>
              <a:rPr lang="en-GB" sz="1100" dirty="0" err="1"/>
              <a:t>krokowy</a:t>
            </a:r>
            <a:r>
              <a:rPr lang="en-GB" sz="1100" dirty="0"/>
              <a:t> </a:t>
            </a:r>
            <a:r>
              <a:rPr lang="en-GB" sz="1100" dirty="0" err="1"/>
              <a:t>itp</a:t>
            </a:r>
            <a:r>
              <a:rPr lang="en-GB" sz="1100" dirty="0"/>
              <a:t>.)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B7503BE-95A2-4BAB-8EA3-A973607B22E8}"/>
              </a:ext>
            </a:extLst>
          </p:cNvPr>
          <p:cNvSpPr/>
          <p:nvPr/>
        </p:nvSpPr>
        <p:spPr>
          <a:xfrm>
            <a:off x="246508" y="6571325"/>
            <a:ext cx="370451" cy="215008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F287CF3-AF58-44EC-84F0-EDF42D6F3C02}"/>
              </a:ext>
            </a:extLst>
          </p:cNvPr>
          <p:cNvSpPr txBox="1"/>
          <p:nvPr/>
        </p:nvSpPr>
        <p:spPr>
          <a:xfrm>
            <a:off x="639681" y="6546381"/>
            <a:ext cx="361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Sterowanie</a:t>
            </a:r>
            <a:r>
              <a:rPr lang="en-GB" sz="1100" dirty="0"/>
              <a:t> </a:t>
            </a:r>
            <a:r>
              <a:rPr lang="en-GB" sz="1100" dirty="0" err="1"/>
              <a:t>manualne</a:t>
            </a:r>
            <a:endParaRPr lang="en-GB" sz="11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8F5F531-FBFE-47E8-A30D-CDAD01B0CDB8}"/>
              </a:ext>
            </a:extLst>
          </p:cNvPr>
          <p:cNvSpPr txBox="1"/>
          <p:nvPr/>
        </p:nvSpPr>
        <p:spPr>
          <a:xfrm>
            <a:off x="6697047" y="338554"/>
            <a:ext cx="501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1. </a:t>
            </a:r>
            <a:r>
              <a:rPr lang="en-GB" sz="1100" b="1" dirty="0" err="1"/>
              <a:t>Pomiar</a:t>
            </a:r>
            <a:r>
              <a:rPr lang="en-GB" sz="1100" b="1" dirty="0"/>
              <a:t> </a:t>
            </a:r>
            <a:r>
              <a:rPr lang="en-GB" sz="1100" b="1" dirty="0" err="1"/>
              <a:t>dichorizmu</a:t>
            </a:r>
            <a:r>
              <a:rPr lang="en-GB" sz="1100" b="1" dirty="0"/>
              <a:t> </a:t>
            </a:r>
            <a:r>
              <a:rPr lang="en-GB" sz="1100" b="1" dirty="0" err="1"/>
              <a:t>kołowego</a:t>
            </a:r>
            <a:r>
              <a:rPr lang="en-GB" sz="1100" b="1" dirty="0"/>
              <a:t> (</a:t>
            </a:r>
            <a:r>
              <a:rPr lang="en-GB" sz="1100" b="1" dirty="0" err="1"/>
              <a:t>mapa</a:t>
            </a:r>
            <a:r>
              <a:rPr lang="en-GB" sz="1100" b="1" dirty="0"/>
              <a:t> </a:t>
            </a:r>
            <a:r>
              <a:rPr lang="en-GB" sz="1100" b="1" dirty="0" err="1"/>
              <a:t>poprzez</a:t>
            </a:r>
            <a:r>
              <a:rPr lang="en-GB" sz="1100" b="1" dirty="0"/>
              <a:t> </a:t>
            </a:r>
            <a:r>
              <a:rPr lang="en-GB" sz="1100" b="1" dirty="0" err="1"/>
              <a:t>skanowanie</a:t>
            </a:r>
            <a:r>
              <a:rPr lang="en-GB" sz="1100" b="1" dirty="0"/>
              <a:t>, </a:t>
            </a:r>
            <a:r>
              <a:rPr lang="en-GB" sz="1100" b="1" dirty="0" err="1"/>
              <a:t>pełne</a:t>
            </a:r>
            <a:r>
              <a:rPr lang="en-GB" sz="1100" b="1" dirty="0"/>
              <a:t> </a:t>
            </a:r>
            <a:r>
              <a:rPr lang="en-GB" sz="1100" b="1" dirty="0" err="1"/>
              <a:t>widmo</a:t>
            </a:r>
            <a:r>
              <a:rPr lang="en-GB" sz="1100" b="1" dirty="0"/>
              <a:t>)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13D5566-63AB-4EBD-B387-927754A4787F}"/>
              </a:ext>
            </a:extLst>
          </p:cNvPr>
          <p:cNvSpPr txBox="1"/>
          <p:nvPr/>
        </p:nvSpPr>
        <p:spPr>
          <a:xfrm>
            <a:off x="6697048" y="0"/>
            <a:ext cx="4480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CO MOŻE ROBIĆ TEN MIKROSKOP</a:t>
            </a:r>
            <a:endParaRPr lang="en-GB" sz="16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3AD4AE-D4B8-49FB-BB14-8C6D7F6CCEA0}"/>
              </a:ext>
            </a:extLst>
          </p:cNvPr>
          <p:cNvSpPr txBox="1"/>
          <p:nvPr/>
        </p:nvSpPr>
        <p:spPr>
          <a:xfrm>
            <a:off x="6853928" y="542946"/>
            <a:ext cx="5338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Cykl</a:t>
            </a:r>
            <a:r>
              <a:rPr lang="en-GB" sz="1100" dirty="0"/>
              <a:t> </a:t>
            </a:r>
            <a:r>
              <a:rPr lang="en-GB" sz="1100" dirty="0" err="1"/>
              <a:t>pomiarowy</a:t>
            </a:r>
            <a:r>
              <a:rPr lang="en-GB" sz="1100" dirty="0"/>
              <a:t> </a:t>
            </a:r>
            <a:r>
              <a:rPr lang="en-GB" sz="1100" dirty="0" err="1"/>
              <a:t>wygląda</a:t>
            </a:r>
            <a:r>
              <a:rPr lang="en-GB" sz="1100" dirty="0"/>
              <a:t> </a:t>
            </a:r>
            <a:r>
              <a:rPr lang="en-GB" sz="1100" dirty="0" err="1"/>
              <a:t>następujaco</a:t>
            </a:r>
            <a:r>
              <a:rPr lang="en-GB" sz="1100" dirty="0"/>
              <a:t>:</a:t>
            </a:r>
          </a:p>
          <a:p>
            <a:pPr marL="228600" indent="-228600">
              <a:buAutoNum type="arabicPeriod"/>
            </a:pPr>
            <a:r>
              <a:rPr lang="en-GB" sz="1100" dirty="0" err="1"/>
              <a:t>Znajdywane</a:t>
            </a:r>
            <a:r>
              <a:rPr lang="en-GB" sz="1100" dirty="0"/>
              <a:t> jest </a:t>
            </a:r>
            <a:r>
              <a:rPr lang="en-GB" sz="1100" dirty="0" err="1"/>
              <a:t>miejsce</a:t>
            </a:r>
            <a:r>
              <a:rPr lang="en-GB" sz="1100" dirty="0"/>
              <a:t> </a:t>
            </a:r>
            <a:r>
              <a:rPr lang="en-GB" sz="1100" dirty="0" err="1"/>
              <a:t>przy</a:t>
            </a:r>
            <a:r>
              <a:rPr lang="en-GB" sz="1100" dirty="0"/>
              <a:t> </a:t>
            </a:r>
            <a:r>
              <a:rPr lang="en-GB" sz="1100" dirty="0" err="1"/>
              <a:t>użyciu</a:t>
            </a:r>
            <a:r>
              <a:rPr lang="en-GB" sz="1100" dirty="0"/>
              <a:t> </a:t>
            </a:r>
            <a:r>
              <a:rPr lang="en-GB" sz="1100" dirty="0" err="1"/>
              <a:t>dobrej</a:t>
            </a:r>
            <a:r>
              <a:rPr lang="en-GB" sz="1100" dirty="0"/>
              <a:t> </a:t>
            </a:r>
            <a:r>
              <a:rPr lang="en-GB" sz="1100" dirty="0" err="1"/>
              <a:t>kamery</a:t>
            </a:r>
            <a:endParaRPr lang="en-GB" sz="1100" dirty="0"/>
          </a:p>
          <a:p>
            <a:pPr marL="228600" indent="-228600">
              <a:buAutoNum type="arabicPeriod"/>
            </a:pPr>
            <a:r>
              <a:rPr lang="en-GB" sz="1100" dirty="0" err="1"/>
              <a:t>Dobór</a:t>
            </a:r>
            <a:r>
              <a:rPr lang="en-GB" sz="1100" dirty="0"/>
              <a:t> </a:t>
            </a:r>
            <a:r>
              <a:rPr lang="en-GB" sz="1100" dirty="0" err="1"/>
              <a:t>apertury</a:t>
            </a:r>
            <a:r>
              <a:rPr lang="en-GB" sz="1100" dirty="0"/>
              <a:t> (</a:t>
            </a:r>
            <a:r>
              <a:rPr lang="en-GB" sz="1100" dirty="0" err="1"/>
              <a:t>im</a:t>
            </a:r>
            <a:r>
              <a:rPr lang="en-GB" sz="1100" dirty="0"/>
              <a:t> </a:t>
            </a:r>
            <a:r>
              <a:rPr lang="en-GB" sz="1100" dirty="0" err="1"/>
              <a:t>większa</a:t>
            </a:r>
            <a:r>
              <a:rPr lang="en-GB" sz="1100" dirty="0"/>
              <a:t> </a:t>
            </a:r>
            <a:r>
              <a:rPr lang="en-GB" sz="1100" dirty="0" err="1"/>
              <a:t>tym</a:t>
            </a:r>
            <a:r>
              <a:rPr lang="en-GB" sz="1100" dirty="0"/>
              <a:t> </a:t>
            </a:r>
            <a:r>
              <a:rPr lang="en-GB" sz="1100" dirty="0" err="1"/>
              <a:t>lepsza</a:t>
            </a:r>
            <a:r>
              <a:rPr lang="en-GB" sz="1100" dirty="0"/>
              <a:t> </a:t>
            </a:r>
            <a:r>
              <a:rPr lang="en-GB" sz="1100" dirty="0" err="1"/>
              <a:t>jakość</a:t>
            </a:r>
            <a:r>
              <a:rPr lang="en-GB" sz="1100" dirty="0"/>
              <a:t> </a:t>
            </a:r>
            <a:r>
              <a:rPr lang="en-GB" sz="1100" dirty="0" err="1"/>
              <a:t>optyczna</a:t>
            </a:r>
            <a:r>
              <a:rPr lang="en-GB" sz="1100" dirty="0"/>
              <a:t> ale </a:t>
            </a:r>
            <a:r>
              <a:rPr lang="en-GB" sz="1100" dirty="0" err="1"/>
              <a:t>gorsza</a:t>
            </a:r>
            <a:r>
              <a:rPr lang="en-GB" sz="1100" dirty="0"/>
              <a:t> </a:t>
            </a:r>
            <a:r>
              <a:rPr lang="en-GB" sz="1100" dirty="0" err="1"/>
              <a:t>rozdzielczość</a:t>
            </a:r>
            <a:r>
              <a:rPr lang="en-GB" sz="1100" dirty="0"/>
              <a:t>)</a:t>
            </a:r>
          </a:p>
          <a:p>
            <a:pPr marL="228600" indent="-228600">
              <a:buAutoNum type="arabicPeriod"/>
            </a:pPr>
            <a:r>
              <a:rPr lang="en-GB" sz="1100" dirty="0" err="1"/>
              <a:t>Rozpoczęcie</a:t>
            </a:r>
            <a:r>
              <a:rPr lang="en-GB" sz="1100" dirty="0"/>
              <a:t> </a:t>
            </a:r>
            <a:r>
              <a:rPr lang="en-GB" sz="1100" dirty="0" err="1"/>
              <a:t>cyklu</a:t>
            </a:r>
            <a:r>
              <a:rPr lang="en-GB" sz="1100" dirty="0"/>
              <a:t> </a:t>
            </a:r>
            <a:r>
              <a:rPr lang="en-GB" sz="1100" dirty="0" err="1"/>
              <a:t>pomiarowego</a:t>
            </a:r>
            <a:r>
              <a:rPr lang="en-GB" sz="1100" dirty="0"/>
              <a:t>:</a:t>
            </a:r>
          </a:p>
          <a:p>
            <a:r>
              <a:rPr lang="en-GB" sz="1100" dirty="0"/>
              <a:t>        </a:t>
            </a:r>
            <a:r>
              <a:rPr lang="en-GB" sz="1100" dirty="0" err="1"/>
              <a:t>dla</a:t>
            </a:r>
            <a:r>
              <a:rPr lang="en-GB" sz="1100" dirty="0"/>
              <a:t> </a:t>
            </a:r>
            <a:r>
              <a:rPr lang="en-GB" sz="1100" dirty="0" err="1"/>
              <a:t>każdego</a:t>
            </a:r>
            <a:r>
              <a:rPr lang="en-GB" sz="1100" dirty="0"/>
              <a:t> X </a:t>
            </a:r>
            <a:r>
              <a:rPr lang="en-GB" sz="1100" dirty="0" err="1"/>
              <a:t>i</a:t>
            </a:r>
            <a:r>
              <a:rPr lang="en-GB" sz="1100" dirty="0"/>
              <a:t> Y </a:t>
            </a:r>
            <a:r>
              <a:rPr lang="en-GB" sz="1100" dirty="0" err="1"/>
              <a:t>na</a:t>
            </a:r>
            <a:r>
              <a:rPr lang="en-GB" sz="1100" dirty="0"/>
              <a:t> </a:t>
            </a:r>
            <a:r>
              <a:rPr lang="en-GB" sz="1100" dirty="0" err="1"/>
              <a:t>wyznaczonym</a:t>
            </a:r>
            <a:r>
              <a:rPr lang="en-GB" sz="1100" dirty="0"/>
              <a:t> </a:t>
            </a:r>
            <a:r>
              <a:rPr lang="en-GB" sz="1100" dirty="0" err="1"/>
              <a:t>obszarze</a:t>
            </a:r>
            <a:r>
              <a:rPr lang="en-GB" sz="1100" dirty="0"/>
              <a:t>:</a:t>
            </a:r>
          </a:p>
          <a:p>
            <a:r>
              <a:rPr lang="en-GB" sz="1100" dirty="0"/>
              <a:t>                - </a:t>
            </a:r>
            <a:r>
              <a:rPr lang="en-GB" sz="1100" dirty="0" err="1"/>
              <a:t>pomiar</a:t>
            </a:r>
            <a:r>
              <a:rPr lang="en-GB" sz="1100" dirty="0"/>
              <a:t> </a:t>
            </a:r>
            <a:r>
              <a:rPr lang="en-GB" sz="1100" dirty="0" err="1"/>
              <a:t>widma</a:t>
            </a:r>
            <a:r>
              <a:rPr lang="en-GB" sz="1100" dirty="0"/>
              <a:t> abs </a:t>
            </a:r>
            <a:r>
              <a:rPr lang="en-GB" sz="1100" dirty="0" err="1"/>
              <a:t>przy</a:t>
            </a:r>
            <a:r>
              <a:rPr lang="en-GB" sz="1100" dirty="0"/>
              <a:t> </a:t>
            </a:r>
            <a:r>
              <a:rPr lang="en-GB" sz="1100" dirty="0" err="1"/>
              <a:t>polaryzatorze</a:t>
            </a:r>
            <a:r>
              <a:rPr lang="en-GB" sz="1100" dirty="0"/>
              <a:t> </a:t>
            </a:r>
            <a:r>
              <a:rPr lang="en-GB" sz="1100" dirty="0" err="1"/>
              <a:t>ustawionym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0°</a:t>
            </a:r>
          </a:p>
          <a:p>
            <a:r>
              <a:rPr lang="en-GB" sz="1100" dirty="0"/>
              <a:t>                - </a:t>
            </a:r>
            <a:r>
              <a:rPr lang="en-GB" sz="1100" dirty="0" err="1"/>
              <a:t>pomiar</a:t>
            </a:r>
            <a:r>
              <a:rPr lang="en-GB" sz="1100" dirty="0"/>
              <a:t> </a:t>
            </a:r>
            <a:r>
              <a:rPr lang="en-GB" sz="1100" dirty="0" err="1"/>
              <a:t>widma</a:t>
            </a:r>
            <a:r>
              <a:rPr lang="en-GB" sz="1100" dirty="0"/>
              <a:t> abs </a:t>
            </a:r>
            <a:r>
              <a:rPr lang="en-GB" sz="1100" dirty="0" err="1"/>
              <a:t>przy</a:t>
            </a:r>
            <a:r>
              <a:rPr lang="en-GB" sz="1100" dirty="0"/>
              <a:t> </a:t>
            </a:r>
            <a:r>
              <a:rPr lang="en-GB" sz="1100" dirty="0" err="1"/>
              <a:t>polaryzatorze</a:t>
            </a:r>
            <a:r>
              <a:rPr lang="en-GB" sz="1100" dirty="0"/>
              <a:t> </a:t>
            </a:r>
            <a:r>
              <a:rPr lang="en-GB" sz="1100" dirty="0" err="1"/>
              <a:t>ustawionym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90°</a:t>
            </a:r>
          </a:p>
          <a:p>
            <a:endParaRPr lang="en-GB" sz="1100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BEEEDDE-8746-453B-9443-C828DDC42EF0}"/>
              </a:ext>
            </a:extLst>
          </p:cNvPr>
          <p:cNvGrpSpPr/>
          <p:nvPr/>
        </p:nvGrpSpPr>
        <p:grpSpPr>
          <a:xfrm>
            <a:off x="756068" y="2422173"/>
            <a:ext cx="370504" cy="215008"/>
            <a:chOff x="375327" y="4068121"/>
            <a:chExt cx="370504" cy="21500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A19F0B3-FA79-4860-A729-5979F61229BD}"/>
                </a:ext>
              </a:extLst>
            </p:cNvPr>
            <p:cNvSpPr/>
            <p:nvPr/>
          </p:nvSpPr>
          <p:spPr>
            <a:xfrm>
              <a:off x="375380" y="4068121"/>
              <a:ext cx="370451" cy="21500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15E69CA-28E2-43A8-A247-43B7E79D4776}"/>
                </a:ext>
              </a:extLst>
            </p:cNvPr>
            <p:cNvCxnSpPr>
              <a:cxnSpLocks/>
            </p:cNvCxnSpPr>
            <p:nvPr/>
          </p:nvCxnSpPr>
          <p:spPr>
            <a:xfrm>
              <a:off x="375327" y="4175625"/>
              <a:ext cx="356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53B30985-60B2-46B5-BB82-40971B38D90C}"/>
              </a:ext>
            </a:extLst>
          </p:cNvPr>
          <p:cNvSpPr txBox="1"/>
          <p:nvPr/>
        </p:nvSpPr>
        <p:spPr>
          <a:xfrm>
            <a:off x="6740997" y="1921460"/>
            <a:ext cx="49686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2. </a:t>
            </a:r>
            <a:r>
              <a:rPr lang="en-GB" sz="1100" b="1" dirty="0" err="1"/>
              <a:t>Pomiar</a:t>
            </a:r>
            <a:r>
              <a:rPr lang="en-GB" sz="1100" b="1" dirty="0"/>
              <a:t> </a:t>
            </a:r>
            <a:r>
              <a:rPr lang="en-GB" sz="1100" b="1" dirty="0" err="1"/>
              <a:t>widma</a:t>
            </a:r>
            <a:r>
              <a:rPr lang="en-GB" sz="1100" b="1" dirty="0"/>
              <a:t> </a:t>
            </a:r>
            <a:r>
              <a:rPr lang="en-GB" sz="1100" b="1" dirty="0" err="1"/>
              <a:t>absorbancji</a:t>
            </a:r>
            <a:r>
              <a:rPr lang="en-GB" sz="1100" b="1" dirty="0"/>
              <a:t> (</a:t>
            </a:r>
            <a:r>
              <a:rPr lang="en-GB" sz="1100" b="1" dirty="0" err="1"/>
              <a:t>mapa</a:t>
            </a:r>
            <a:r>
              <a:rPr lang="en-GB" sz="1100" b="1" dirty="0"/>
              <a:t> </a:t>
            </a:r>
            <a:r>
              <a:rPr lang="en-GB" sz="1100" b="1" dirty="0" err="1"/>
              <a:t>poprzez</a:t>
            </a:r>
            <a:r>
              <a:rPr lang="en-GB" sz="1100" b="1" dirty="0"/>
              <a:t> </a:t>
            </a:r>
            <a:r>
              <a:rPr lang="en-GB" sz="1100" b="1" dirty="0" err="1"/>
              <a:t>skanowanie</a:t>
            </a:r>
            <a:r>
              <a:rPr lang="en-GB" sz="1100" b="1" dirty="0"/>
              <a:t>, </a:t>
            </a:r>
            <a:r>
              <a:rPr lang="en-GB" sz="1100" b="1" dirty="0" err="1"/>
              <a:t>pełne</a:t>
            </a:r>
            <a:r>
              <a:rPr lang="en-GB" sz="1100" b="1" dirty="0"/>
              <a:t> </a:t>
            </a:r>
            <a:r>
              <a:rPr lang="en-GB" sz="1100" b="1" dirty="0" err="1"/>
              <a:t>widmo</a:t>
            </a:r>
            <a:r>
              <a:rPr lang="en-GB" sz="1100" b="1" dirty="0"/>
              <a:t>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558CDBD-CCF6-4367-ACD0-31A6448878F5}"/>
              </a:ext>
            </a:extLst>
          </p:cNvPr>
          <p:cNvSpPr txBox="1"/>
          <p:nvPr/>
        </p:nvSpPr>
        <p:spPr>
          <a:xfrm>
            <a:off x="6897877" y="2125852"/>
            <a:ext cx="533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 co </a:t>
            </a:r>
            <a:r>
              <a:rPr lang="en-GB" sz="1100" dirty="0" err="1"/>
              <a:t>wyżej</a:t>
            </a:r>
            <a:r>
              <a:rPr lang="en-GB" sz="1100" dirty="0"/>
              <a:t> </a:t>
            </a:r>
            <a:r>
              <a:rPr lang="en-GB" sz="1100" dirty="0" err="1"/>
              <a:t>tylko</a:t>
            </a:r>
            <a:r>
              <a:rPr lang="en-GB" sz="1100" dirty="0"/>
              <a:t> (a) bez </a:t>
            </a:r>
            <a:r>
              <a:rPr lang="en-GB" sz="1100" dirty="0" err="1"/>
              <a:t>liniowego</a:t>
            </a:r>
            <a:r>
              <a:rPr lang="en-GB" sz="1100" dirty="0"/>
              <a:t> </a:t>
            </a:r>
            <a:r>
              <a:rPr lang="en-GB" sz="1100" dirty="0" err="1"/>
              <a:t>polaryzatora</a:t>
            </a:r>
            <a:r>
              <a:rPr lang="en-GB" sz="1100" dirty="0"/>
              <a:t> </a:t>
            </a:r>
            <a:r>
              <a:rPr lang="en-GB" sz="1100" dirty="0" err="1"/>
              <a:t>albo</a:t>
            </a:r>
            <a:r>
              <a:rPr lang="en-GB" sz="1100" dirty="0"/>
              <a:t> (b) </a:t>
            </a:r>
            <a:r>
              <a:rPr lang="en-GB" sz="1100" dirty="0" err="1"/>
              <a:t>uśrednienie</a:t>
            </a:r>
            <a:r>
              <a:rPr lang="en-GB" sz="1100" dirty="0"/>
              <a:t> </a:t>
            </a:r>
            <a:r>
              <a:rPr lang="en-GB" sz="1100" dirty="0" err="1"/>
              <a:t>widm</a:t>
            </a:r>
            <a:r>
              <a:rPr lang="en-GB" sz="1100" dirty="0"/>
              <a:t> </a:t>
            </a:r>
            <a:r>
              <a:rPr lang="en-GB" sz="1100" dirty="0" err="1"/>
              <a:t>zebranych</a:t>
            </a:r>
            <a:r>
              <a:rPr lang="en-GB" sz="1100" dirty="0"/>
              <a:t> </a:t>
            </a:r>
            <a:r>
              <a:rPr lang="en-GB" sz="1100" dirty="0" err="1"/>
              <a:t>przy</a:t>
            </a:r>
            <a:r>
              <a:rPr lang="en-GB" sz="1100" dirty="0"/>
              <a:t> RCP </a:t>
            </a:r>
            <a:r>
              <a:rPr lang="en-GB" sz="1100" dirty="0" err="1"/>
              <a:t>i</a:t>
            </a:r>
            <a:r>
              <a:rPr lang="en-GB" sz="1100" dirty="0"/>
              <a:t> LCP.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5F3F883-60BD-4300-9A63-38E6BAD75CD3}"/>
              </a:ext>
            </a:extLst>
          </p:cNvPr>
          <p:cNvSpPr txBox="1"/>
          <p:nvPr/>
        </p:nvSpPr>
        <p:spPr>
          <a:xfrm>
            <a:off x="6740996" y="2675513"/>
            <a:ext cx="4870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3. </a:t>
            </a:r>
            <a:r>
              <a:rPr lang="en-GB" sz="1100" b="1" dirty="0" err="1"/>
              <a:t>Pomiar</a:t>
            </a:r>
            <a:r>
              <a:rPr lang="en-GB" sz="1100" b="1" dirty="0"/>
              <a:t> </a:t>
            </a:r>
            <a:r>
              <a:rPr lang="en-GB" sz="1100" b="1" dirty="0" err="1"/>
              <a:t>przy</a:t>
            </a:r>
            <a:r>
              <a:rPr lang="en-GB" sz="1100" b="1" dirty="0"/>
              <a:t> </a:t>
            </a:r>
            <a:r>
              <a:rPr lang="en-GB" sz="1100" b="1" dirty="0" err="1"/>
              <a:t>rozkrzyżowanych</a:t>
            </a:r>
            <a:r>
              <a:rPr lang="en-GB" sz="1100" b="1" dirty="0"/>
              <a:t> </a:t>
            </a:r>
            <a:r>
              <a:rPr lang="en-GB" sz="1100" b="1" dirty="0" err="1"/>
              <a:t>polaryzatorach</a:t>
            </a:r>
            <a:r>
              <a:rPr lang="en-GB" sz="1100" b="1" dirty="0"/>
              <a:t> (</a:t>
            </a:r>
            <a:r>
              <a:rPr lang="en-GB" sz="1100" b="1" dirty="0" err="1"/>
              <a:t>zdjęcie</a:t>
            </a:r>
            <a:r>
              <a:rPr lang="en-GB" sz="1100" b="1" dirty="0"/>
              <a:t> </a:t>
            </a:r>
            <a:r>
              <a:rPr lang="en-GB" sz="1100" b="1" dirty="0" err="1"/>
              <a:t>dobrą</a:t>
            </a:r>
            <a:r>
              <a:rPr lang="en-GB" sz="1100" b="1" dirty="0"/>
              <a:t> </a:t>
            </a:r>
            <a:r>
              <a:rPr lang="en-GB" sz="1100" b="1" dirty="0" err="1"/>
              <a:t>kamerą</a:t>
            </a:r>
            <a:r>
              <a:rPr lang="en-GB" sz="1100" b="1" dirty="0"/>
              <a:t>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695B019-45C3-44FE-BC27-750CDFE59154}"/>
              </a:ext>
            </a:extLst>
          </p:cNvPr>
          <p:cNvSpPr txBox="1"/>
          <p:nvPr/>
        </p:nvSpPr>
        <p:spPr>
          <a:xfrm>
            <a:off x="6897877" y="2879905"/>
            <a:ext cx="533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Użycie</a:t>
            </a:r>
            <a:r>
              <a:rPr lang="en-GB" sz="1100" dirty="0"/>
              <a:t> </a:t>
            </a:r>
            <a:r>
              <a:rPr lang="en-GB" sz="1100" dirty="0" err="1"/>
              <a:t>dobrej</a:t>
            </a:r>
            <a:r>
              <a:rPr lang="en-GB" sz="1100" dirty="0"/>
              <a:t> </a:t>
            </a:r>
            <a:r>
              <a:rPr lang="en-GB" sz="1100" dirty="0" err="1"/>
              <a:t>kamery</a:t>
            </a:r>
            <a:r>
              <a:rPr lang="en-GB" sz="1100" dirty="0"/>
              <a:t> do </a:t>
            </a:r>
            <a:r>
              <a:rPr lang="en-GB" sz="1100" dirty="0" err="1"/>
              <a:t>rejestracji</a:t>
            </a:r>
            <a:r>
              <a:rPr lang="en-GB" sz="1100" dirty="0"/>
              <a:t> </a:t>
            </a:r>
            <a:r>
              <a:rPr lang="en-GB" sz="1100" dirty="0" err="1"/>
              <a:t>obrazu</a:t>
            </a:r>
            <a:r>
              <a:rPr lang="en-GB" sz="1100" dirty="0"/>
              <a:t> </a:t>
            </a:r>
            <a:r>
              <a:rPr lang="en-GB" sz="1100" dirty="0" err="1"/>
              <a:t>przy</a:t>
            </a:r>
            <a:r>
              <a:rPr lang="en-GB" sz="1100" dirty="0"/>
              <a:t> </a:t>
            </a:r>
            <a:r>
              <a:rPr lang="en-GB" sz="1100" dirty="0" err="1"/>
              <a:t>obróconym</a:t>
            </a:r>
            <a:r>
              <a:rPr lang="en-GB" sz="1100" dirty="0"/>
              <a:t> </a:t>
            </a:r>
            <a:r>
              <a:rPr lang="en-GB" sz="1100" dirty="0" err="1"/>
              <a:t>polaryzatorze</a:t>
            </a:r>
            <a:r>
              <a:rPr lang="en-GB" sz="1100" dirty="0"/>
              <a:t> (</a:t>
            </a:r>
            <a:r>
              <a:rPr lang="en-GB" sz="1100" dirty="0" err="1"/>
              <a:t>na</a:t>
            </a:r>
            <a:r>
              <a:rPr lang="en-GB" sz="1100" dirty="0"/>
              <a:t> dole) z </a:t>
            </a:r>
            <a:r>
              <a:rPr lang="en-GB" sz="1100" dirty="0" err="1"/>
              <a:t>włożonym</a:t>
            </a:r>
            <a:r>
              <a:rPr lang="en-GB" sz="1100" dirty="0"/>
              <a:t> </a:t>
            </a:r>
            <a:r>
              <a:rPr lang="en-GB" sz="1100" dirty="0" err="1"/>
              <a:t>analizatorem</a:t>
            </a:r>
            <a:r>
              <a:rPr lang="en-GB" sz="1100" dirty="0"/>
              <a:t>.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688715A-5278-412F-A4B0-7D8D50A5A2CA}"/>
              </a:ext>
            </a:extLst>
          </p:cNvPr>
          <p:cNvGrpSpPr/>
          <p:nvPr/>
        </p:nvGrpSpPr>
        <p:grpSpPr>
          <a:xfrm>
            <a:off x="126209" y="4591414"/>
            <a:ext cx="370504" cy="215008"/>
            <a:chOff x="375327" y="4068121"/>
            <a:chExt cx="370504" cy="215008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EFE1FBE-D6BF-42AC-80BA-CB666A522CEB}"/>
                </a:ext>
              </a:extLst>
            </p:cNvPr>
            <p:cNvSpPr/>
            <p:nvPr/>
          </p:nvSpPr>
          <p:spPr>
            <a:xfrm>
              <a:off x="375380" y="4068121"/>
              <a:ext cx="370451" cy="215008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0D97A40F-885B-4F20-86EA-56A669765959}"/>
                </a:ext>
              </a:extLst>
            </p:cNvPr>
            <p:cNvCxnSpPr>
              <a:cxnSpLocks/>
            </p:cNvCxnSpPr>
            <p:nvPr/>
          </p:nvCxnSpPr>
          <p:spPr>
            <a:xfrm>
              <a:off x="375327" y="4175625"/>
              <a:ext cx="356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3B277119-0C5D-4423-952F-0805DB691DDD}"/>
              </a:ext>
            </a:extLst>
          </p:cNvPr>
          <p:cNvSpPr txBox="1"/>
          <p:nvPr/>
        </p:nvSpPr>
        <p:spPr>
          <a:xfrm>
            <a:off x="6740996" y="3633958"/>
            <a:ext cx="4870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4. Laser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AA847F0-1B71-4EF3-BBB2-4D5A8DF1F57E}"/>
              </a:ext>
            </a:extLst>
          </p:cNvPr>
          <p:cNvSpPr txBox="1"/>
          <p:nvPr/>
        </p:nvSpPr>
        <p:spPr>
          <a:xfrm>
            <a:off x="6897877" y="3838350"/>
            <a:ext cx="533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Wymaga</a:t>
            </a:r>
            <a:r>
              <a:rPr lang="en-GB" sz="1100" dirty="0"/>
              <a:t> </a:t>
            </a:r>
            <a:r>
              <a:rPr lang="en-GB" sz="1100" dirty="0" err="1"/>
              <a:t>manualnej</a:t>
            </a:r>
            <a:r>
              <a:rPr lang="en-GB" sz="1100" dirty="0"/>
              <a:t> </a:t>
            </a:r>
            <a:r>
              <a:rPr lang="en-GB" sz="1100" dirty="0" err="1"/>
              <a:t>wymiany</a:t>
            </a:r>
            <a:r>
              <a:rPr lang="en-GB" sz="1100" dirty="0"/>
              <a:t> </a:t>
            </a:r>
            <a:r>
              <a:rPr lang="en-GB" sz="1100" dirty="0" err="1"/>
              <a:t>detektora</a:t>
            </a:r>
            <a:r>
              <a:rPr lang="en-GB" sz="1100" dirty="0"/>
              <a:t> </a:t>
            </a:r>
            <a:r>
              <a:rPr lang="en-GB" sz="1100" dirty="0" err="1"/>
              <a:t>na</a:t>
            </a:r>
            <a:r>
              <a:rPr lang="en-GB" sz="1100" dirty="0"/>
              <a:t> laser.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3D4E077-CB8C-4C8B-AB4F-ED4A1AE1ECAE}"/>
              </a:ext>
            </a:extLst>
          </p:cNvPr>
          <p:cNvCxnSpPr>
            <a:cxnSpLocks/>
          </p:cNvCxnSpPr>
          <p:nvPr/>
        </p:nvCxnSpPr>
        <p:spPr>
          <a:xfrm>
            <a:off x="4110811" y="3446142"/>
            <a:ext cx="43059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238ACE8-BDFA-4C8D-A87C-FBB4F339694B}"/>
              </a:ext>
            </a:extLst>
          </p:cNvPr>
          <p:cNvCxnSpPr>
            <a:cxnSpLocks/>
          </p:cNvCxnSpPr>
          <p:nvPr/>
        </p:nvCxnSpPr>
        <p:spPr>
          <a:xfrm>
            <a:off x="4326107" y="3233382"/>
            <a:ext cx="0" cy="4255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6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E9E7D8-AA0B-4ED6-8886-5CE14952276B}"/>
              </a:ext>
            </a:extLst>
          </p:cNvPr>
          <p:cNvSpPr txBox="1"/>
          <p:nvPr/>
        </p:nvSpPr>
        <p:spPr>
          <a:xfrm>
            <a:off x="-1" y="0"/>
            <a:ext cx="44807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i="0" dirty="0">
                <a:solidFill>
                  <a:srgbClr val="990000"/>
                </a:solidFill>
                <a:effectLst/>
                <a:latin typeface="Verdana" panose="020B0604030504040204" pitchFamily="34" charset="0"/>
              </a:rPr>
              <a:t>CO KUPIĆ</a:t>
            </a:r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40BBF6-F771-487B-88CC-99E01F5B7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112" y="893793"/>
            <a:ext cx="5810541" cy="20344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D2BF0D-E6B2-4DC9-BD4D-D27B9AA24AD0}"/>
              </a:ext>
            </a:extLst>
          </p:cNvPr>
          <p:cNvSpPr/>
          <p:nvPr/>
        </p:nvSpPr>
        <p:spPr>
          <a:xfrm>
            <a:off x="285459" y="1593704"/>
            <a:ext cx="5810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/>
              <a:t>Ds</a:t>
            </a:r>
          </a:p>
          <a:p>
            <a:endParaRPr lang="en-GB" sz="1200" dirty="0"/>
          </a:p>
          <a:p>
            <a:r>
              <a:rPr lang="en-GB" sz="1200" dirty="0">
                <a:hlinkClick r:id="rId3"/>
              </a:rPr>
              <a:t>https://www.thorlabs.com/newgrouppage9.cfm?objectgroup_id=2193 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19964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532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Piotr Szustakiewicz</dc:creator>
  <cp:lastModifiedBy>Piotr Szustakiewicz</cp:lastModifiedBy>
  <cp:revision>110</cp:revision>
  <dcterms:created xsi:type="dcterms:W3CDTF">2021-01-18T07:13:03Z</dcterms:created>
  <dcterms:modified xsi:type="dcterms:W3CDTF">2021-03-08T09:14:12Z</dcterms:modified>
</cp:coreProperties>
</file>