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1"/>
  </p:sldMasterIdLst>
  <p:notesMasterIdLst>
    <p:notesMasterId r:id="rId19"/>
  </p:notesMasterIdLst>
  <p:sldIdLst>
    <p:sldId id="256" r:id="rId2"/>
    <p:sldId id="283" r:id="rId3"/>
    <p:sldId id="257" r:id="rId4"/>
    <p:sldId id="265" r:id="rId5"/>
    <p:sldId id="284" r:id="rId6"/>
    <p:sldId id="285" r:id="rId7"/>
    <p:sldId id="282" r:id="rId8"/>
    <p:sldId id="278" r:id="rId9"/>
    <p:sldId id="286" r:id="rId10"/>
    <p:sldId id="287" r:id="rId11"/>
    <p:sldId id="289" r:id="rId12"/>
    <p:sldId id="288" r:id="rId13"/>
    <p:sldId id="291" r:id="rId14"/>
    <p:sldId id="292" r:id="rId15"/>
    <p:sldId id="267" r:id="rId16"/>
    <p:sldId id="276"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85"/>
    <p:restoredTop sz="78583" autoAdjust="0"/>
  </p:normalViewPr>
  <p:slideViewPr>
    <p:cSldViewPr snapToGrid="0" snapToObjects="1">
      <p:cViewPr varScale="1">
        <p:scale>
          <a:sx n="89" d="100"/>
          <a:sy n="89" d="100"/>
        </p:scale>
        <p:origin x="7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536" units="cm"/>
          <inkml:channel name="Y" type="integer" max="864" units="cm"/>
          <inkml:channel name="T" type="integer" max="2.14748E9" units="dev"/>
        </inkml:traceFormat>
        <inkml:channelProperties>
          <inkml:channelProperty channel="X" name="resolution" value="44.65116" units="1/cm"/>
          <inkml:channelProperty channel="Y" name="resolution" value="44.76684" units="1/cm"/>
          <inkml:channelProperty channel="T" name="resolution" value="1" units="1/dev"/>
        </inkml:channelProperties>
      </inkml:inkSource>
      <inkml:timestamp xml:id="ts0" timeString="2018-01-26T20:11:16.6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6809 3739 0,'53'0'109,"17"18"-93,54 0-16,-19 17 16,89-17-1,-105-18 1,34 0-1,-52 0 1,-54 0 0,36 0 15,18 0-15,-1 0-1,-17 0 1,88 0-1,0 0 1,-52 0 0,-36 0-1,17 0 1,-35 0 0,-35 0-1,36 0 1,-19 0-1,1 0 1,35 0 0,0 0 15,-18 0-31,-35 0 16,35 0-1,-17 0 32,0 0-31,52 0-1,1 0 1,-18 0 0,-36 0-1,-17 0 16,36 0 48,-19 0-48,1 0-31,-18 0 47,53 0-32,-36 0 1,-17 0 0,36 0-16,-1 0 15,0 0 1,-17 17-1,0-17 64,-18 0-64,70 0 1,-35 0-1,-17 0 1,0 0 0,17 0-1,-17 0 79,-1 0-78,-17 0 265,35 0-265,-17 0-1,0 0 1,-18 0-1,35 0 17</inkml:trace>
</inkml:ink>
</file>

<file path=ppt/ink/ink10.xml><?xml version="1.0" encoding="utf-8"?>
<inkml:ink xmlns:inkml="http://www.w3.org/2003/InkML">
  <inkml:definitions>
    <inkml:context xml:id="ctx0">
      <inkml:inkSource xml:id="inkSrc0">
        <inkml:traceFormat>
          <inkml:channel name="X" type="integer" max="1536" units="cm"/>
          <inkml:channel name="Y" type="integer" max="864" units="cm"/>
          <inkml:channel name="T" type="integer" max="2.14748E9" units="dev"/>
        </inkml:traceFormat>
        <inkml:channelProperties>
          <inkml:channelProperty channel="X" name="resolution" value="44.65116" units="1/cm"/>
          <inkml:channelProperty channel="Y" name="resolution" value="44.76684" units="1/cm"/>
          <inkml:channelProperty channel="T" name="resolution" value="1" units="1/dev"/>
        </inkml:channelProperties>
      </inkml:inkSource>
      <inkml:timestamp xml:id="ts0" timeString="2018-01-26T20:12:28.914"/>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6791 3634 0</inkml:trace>
</inkml:ink>
</file>

<file path=ppt/ink/ink11.xml><?xml version="1.0" encoding="utf-8"?>
<inkml:ink xmlns:inkml="http://www.w3.org/2003/InkML">
  <inkml:definitions>
    <inkml:context xml:id="ctx0">
      <inkml:inkSource xml:id="inkSrc0">
        <inkml:traceFormat>
          <inkml:channel name="X" type="integer" max="1536" units="cm"/>
          <inkml:channel name="Y" type="integer" max="864" units="cm"/>
          <inkml:channel name="T" type="integer" max="2.14748E9" units="dev"/>
        </inkml:traceFormat>
        <inkml:channelProperties>
          <inkml:channelProperty channel="X" name="resolution" value="44.65116" units="1/cm"/>
          <inkml:channelProperty channel="Y" name="resolution" value="44.76684" units="1/cm"/>
          <inkml:channelProperty channel="T" name="resolution" value="1" units="1/dev"/>
        </inkml:channelProperties>
      </inkml:inkSource>
      <inkml:timestamp xml:id="ts0" timeString="2018-01-26T20:12:29.726"/>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6809 3757 0,'0'18'140</inkml:trace>
</inkml:ink>
</file>

<file path=ppt/ink/ink12.xml><?xml version="1.0" encoding="utf-8"?>
<inkml:ink xmlns:inkml="http://www.w3.org/2003/InkML">
  <inkml:definitions>
    <inkml:context xml:id="ctx0">
      <inkml:inkSource xml:id="inkSrc0">
        <inkml:traceFormat>
          <inkml:channel name="X" type="integer" max="1536" units="cm"/>
          <inkml:channel name="Y" type="integer" max="864" units="cm"/>
          <inkml:channel name="T" type="integer" max="2.14748E9" units="dev"/>
        </inkml:traceFormat>
        <inkml:channelProperties>
          <inkml:channelProperty channel="X" name="resolution" value="44.65116" units="1/cm"/>
          <inkml:channelProperty channel="Y" name="resolution" value="44.76684" units="1/cm"/>
          <inkml:channelProperty channel="T" name="resolution" value="1" units="1/dev"/>
        </inkml:channelProperties>
      </inkml:inkSource>
      <inkml:timestamp xml:id="ts0" timeString="2018-01-26T20:12:31.273"/>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6844 3810 0,'0'18'63,"0"-1"-32,18-17 47,-1 0-62,-17 0-1,35 0 1,-17 0 0,0 0-1,-18 0 1,35 0 0</inkml:trace>
</inkml:ink>
</file>

<file path=ppt/ink/ink13.xml><?xml version="1.0" encoding="utf-8"?>
<inkml:ink xmlns:inkml="http://www.w3.org/2003/InkML">
  <inkml:definitions>
    <inkml:context xml:id="ctx0">
      <inkml:inkSource xml:id="inkSrc0">
        <inkml:traceFormat>
          <inkml:channel name="X" type="integer" max="1536" units="cm"/>
          <inkml:channel name="Y" type="integer" max="864" units="cm"/>
          <inkml:channel name="T" type="integer" max="2.14748E9" units="dev"/>
        </inkml:traceFormat>
        <inkml:channelProperties>
          <inkml:channelProperty channel="X" name="resolution" value="44.65116" units="1/cm"/>
          <inkml:channelProperty channel="Y" name="resolution" value="44.76684" units="1/cm"/>
          <inkml:channelProperty channel="T" name="resolution" value="1" units="1/dev"/>
        </inkml:channelProperties>
      </inkml:inkSource>
      <inkml:timestamp xml:id="ts0" timeString="2018-01-26T20:12:34.086"/>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6844 3563 0,'0'0'31,"35"35"-15,0-17-1,1-18 1,70 0 0,-1 0-1,-52 0 1,-35 0-16,53 0 15,-36 0 17,-18 0-17,36 0 17,-35 0-17,0 0-15,-18 0 16,70 0-1,-17 0 1,-35 0 0,35 0-1,17-18 1,-17 18 15,-18-35-15,1 35-1,-1 0 1,0 0 0,1 0 31,-1 0-32,0 0 1,0-18-1,1 18 1,17-17 0,35-18-1,-35 35 1,-36 0 0,36 0-1,-35 0 1,35 0 15,-36 0 0,19 0-31,-19 0 32,1 0-17,35 0 1,-35 0-1,-18 0 1,52 0 0,-34 0-1,17 0 1,-17 0 0,0 0-1,17 0 16,-17 0-31,-1 0 16,54 35 0,-71-35-1,70 17 17,-70-17-17,53 0 1,-35 0-1,-18 0 1,53 0 0,-36 0-1,19 0 1,-1 0 0,-35 0-1,35 0 16,-17 0 1,0 0-32,-18 0 31,35 0-31,-18 0 31,1 0-15,-18 0-1,35 0 17,1 0-17,-36 0 32,35 0 47,-17 0-78,-1 0 218</inkml:trace>
</inkml:ink>
</file>

<file path=ppt/ink/ink14.xml><?xml version="1.0" encoding="utf-8"?>
<inkml:ink xmlns:inkml="http://www.w3.org/2003/InkML">
  <inkml:definitions>
    <inkml:context xml:id="ctx0">
      <inkml:inkSource xml:id="inkSrc0">
        <inkml:traceFormat>
          <inkml:channel name="X" type="integer" max="1536" units="cm"/>
          <inkml:channel name="Y" type="integer" max="864" units="cm"/>
          <inkml:channel name="T" type="integer" max="2.14748E9" units="dev"/>
        </inkml:traceFormat>
        <inkml:channelProperties>
          <inkml:channelProperty channel="X" name="resolution" value="44.65116" units="1/cm"/>
          <inkml:channelProperty channel="Y" name="resolution" value="44.76684" units="1/cm"/>
          <inkml:channelProperty channel="T" name="resolution" value="1" units="1/dev"/>
        </inkml:channelProperties>
      </inkml:inkSource>
      <inkml:timestamp xml:id="ts0" timeString="2018-01-26T20:12:43.321"/>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6844 3563 0,'0'-18'109,"18"18"-93,-18 18-1,0 35 1,17-35 0,-17-18 124,35 0-140,-17 0 16,0 0 93,-18 0-93,53 0 15,-36 0-15,36 0-16,-35 0 31,-18 0-15,53 0-1,-36 0 1,19 0 0,-19 0-1,72 35 1,-54-35-1,-18 18 1,1-18 0,17 0-1,-17 0 1,0 0 0,17 0-1,-17 0 1,-1 0 15,-17 0-15,35 0-16,-17 0 15,0 0 1,-18 0 15,53 0-15,-36 17-1,-17-17 1,36 0 0,-19 0-1,1 0 1,-18 0 0,35 0-1,-17 35 16,-1-35 16,-17 18-31,36-18 15,-19 0-15,1 0-1,-18 18 1,0 17 0,35-35-1,-35 18 63,-35-1-62,35-17 0,-35 0-1,-1 0 1,1 0 0,0 0-1,-36 0 1,36 0-1,0 0 1,70 0 140,0 0-156,36 0 16,-36 0 0,-17 0-1,-1 0 1,-17 0-1,36 0 1,-19 0 15,1 0 1,-18 0-32,35 0 31,-17 0 0,0 0 63,-18 0-79,52 0 1,-34 0 15,-36 0 157,-34 36-173,52-36 1,-18 0-16,-35 0 16,53 17-1,-35-17 1,-1 0-16,36 18 16,0-18 202,0 0-202,53 0 0,0 0-1,-35 0 1,0 0-1,17 0 17,-70 0 186,35 0-202,-36 0 0,1 0-16,35 0 15,-35 0 1,-1 0 78,36-18-63</inkml:trace>
</inkml:ink>
</file>

<file path=ppt/ink/ink15.xml><?xml version="1.0" encoding="utf-8"?>
<inkml:ink xmlns:inkml="http://www.w3.org/2003/InkML">
  <inkml:definitions>
    <inkml:context xml:id="ctx0">
      <inkml:inkSource xml:id="inkSrc0">
        <inkml:traceFormat>
          <inkml:channel name="X" type="integer" max="1536" units="cm"/>
          <inkml:channel name="Y" type="integer" max="864" units="cm"/>
          <inkml:channel name="T" type="integer" max="2.14748E9" units="dev"/>
        </inkml:traceFormat>
        <inkml:channelProperties>
          <inkml:channelProperty channel="X" name="resolution" value="44.65116" units="1/cm"/>
          <inkml:channelProperty channel="Y" name="resolution" value="44.76684" units="1/cm"/>
          <inkml:channelProperty channel="T" name="resolution" value="1" units="1/dev"/>
        </inkml:channelProperties>
      </inkml:inkSource>
      <inkml:timestamp xml:id="ts0" timeString="2018-01-26T20:12:45.759"/>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9613 3845 0</inkml:trace>
</inkml:ink>
</file>

<file path=ppt/ink/ink16.xml><?xml version="1.0" encoding="utf-8"?>
<inkml:ink xmlns:inkml="http://www.w3.org/2003/InkML">
  <inkml:definitions>
    <inkml:context xml:id="ctx0">
      <inkml:inkSource xml:id="inkSrc0">
        <inkml:traceFormat>
          <inkml:channel name="X" type="integer" max="1536" units="cm"/>
          <inkml:channel name="Y" type="integer" max="864" units="cm"/>
          <inkml:channel name="T" type="integer" max="2.14748E9" units="dev"/>
        </inkml:traceFormat>
        <inkml:channelProperties>
          <inkml:channelProperty channel="X" name="resolution" value="44.65116" units="1/cm"/>
          <inkml:channelProperty channel="Y" name="resolution" value="44.76684" units="1/cm"/>
          <inkml:channelProperty channel="T" name="resolution" value="1" units="1/dev"/>
        </inkml:channelProperties>
      </inkml:inkSource>
      <inkml:timestamp xml:id="ts0" timeString="2018-01-26T20:12:48.744"/>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9560 3881 0,'-17'0'281,"-36"0"-47,53 0-218,0-36-16</inkml:trace>
</inkml:ink>
</file>

<file path=ppt/ink/ink17.xml><?xml version="1.0" encoding="utf-8"?>
<inkml:ink xmlns:inkml="http://www.w3.org/2003/InkML">
  <inkml:definitions>
    <inkml:context xml:id="ctx0">
      <inkml:inkSource xml:id="inkSrc0">
        <inkml:traceFormat>
          <inkml:channel name="X" type="integer" max="1536" units="cm"/>
          <inkml:channel name="Y" type="integer" max="864" units="cm"/>
          <inkml:channel name="T" type="integer" max="2.14748E9" units="dev"/>
        </inkml:traceFormat>
        <inkml:channelProperties>
          <inkml:channelProperty channel="X" name="resolution" value="44.65116" units="1/cm"/>
          <inkml:channelProperty channel="Y" name="resolution" value="44.76684" units="1/cm"/>
          <inkml:channelProperty channel="T" name="resolution" value="1" units="1/dev"/>
        </inkml:channelProperties>
      </inkml:inkSource>
      <inkml:timestamp xml:id="ts0" timeString="2018-01-26T20:12:54.823"/>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6879 3528 0,'0'-35'140,"53"35"-140,0 0 16,-18 0-1,18 0 1,0-18 0,-35 18-1,-1 0 1,19 0 62,-19 0-62,1 0-1,-18 0 1,35 0 15,-17 0 0,0 0-15,-18 0 0,35 0-1,-18 0 1,1 0 0,-18 0-1,35 0 16,-17 0-15,0 0 0,17 0 15,-17 0-15,-1 0-1,-17 18 1,35-18-1,-17 0 1,0 0 0,17 0 15,-17 0-31,-1 0 16,-17 0-1,53 0 16,0 35-15,-35-35 0,-1 0-1,19 0 17,-19 0-17,1 0 1,-18 0-1,53 0 1,-35 0 0,-18 0-1,35 0 1,-18 0 0,36 0-1,-17 0 1,-36 0 15,35 0-15,-17 0 15,-1 0-15,-17 0-1,35 0 1,1 0-1,-36 0 1,53 0 0,-36 0 15,19 0-15,-19 0-1,1 0 1,17-35-16,-17 35 47,-1 0-32,-17 0 1,36 0 0,-19 0-1,1 0 1,-18 0-1,53 0 1,-35 0 0,-18 0-1,35 0 1,-18 0 0,1 0-1,-18 0 16,35 0-15,1 0 0,17 0-1,-36 0 1,-17 0 15,35 0 0,1 0-31,-36 0 32,35 0-32,0 0 31,1 0 0,-19 0-31,1 0 31,-18 0 16,35 0-47,-17 0 32,-1-18-32,-17 18 15,36 0 16,-19 0-15,1 0 0,17 0 46,-17 0-46,0 0-1,-18-18 64,35 18-64,-18 0 1,1 0 62,-18 0-62,35 0 15,-17 0-16,0 0 1,-18 0 0,35 0-1,-17 0 17,-1 0 124,-17 0-125,35 0 32,-17 0 171,0 0-203,-18 0 32,0 18 140,35-18-203,-17 18 47,-18 17 46,0-18-61,0 1-1,0-18-15,0 0 343</inkml:trace>
</inkml:ink>
</file>

<file path=ppt/ink/ink2.xml><?xml version="1.0" encoding="utf-8"?>
<inkml:ink xmlns:inkml="http://www.w3.org/2003/InkML">
  <inkml:definitions>
    <inkml:context xml:id="ctx0">
      <inkml:inkSource xml:id="inkSrc0">
        <inkml:traceFormat>
          <inkml:channel name="X" type="integer" max="1536" units="cm"/>
          <inkml:channel name="Y" type="integer" max="864" units="cm"/>
          <inkml:channel name="T" type="integer" max="2.14748E9" units="dev"/>
        </inkml:traceFormat>
        <inkml:channelProperties>
          <inkml:channelProperty channel="X" name="resolution" value="44.65116" units="1/cm"/>
          <inkml:channelProperty channel="Y" name="resolution" value="44.76684" units="1/cm"/>
          <inkml:channelProperty channel="T" name="resolution" value="1" units="1/dev"/>
        </inkml:channelProperties>
      </inkml:inkSource>
      <inkml:timestamp xml:id="ts0" timeString="2018-01-26T20:11:21.7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6809 3616 0,'0'-18'47,"0"18"-16,53 0-15,-1 0-16,-16 0 15,87 0 1,36 0 0,-88 0-1,-1 0 16,1 0-15,-71 0 0,35 0-1,0 0 1,0 0 0,1 0-16,-36 0 15,106 0 1,-71 0-1,18 0 1,0 0 0,-18 0-1,36-35 1,-1 35 0,-35 0-1,-17-35 16,0 35-15,17 0 0,-17 0-1,-1 0 1,-17 0 0,53 0-1,-35 0 1,52 0-1,1 0 1,-1 0 0,-17 0-1,-35 0 1,17 0 0,36 0-1,-36 0 16,0 0-15,1 0 0,-36 0-1,35 0 1,0 0 0,0 0-1,-17 0 1,0 0 15,17 0-15,0 0-1,-35 0 1,53 0 0,-35 0-1,35 0-15,-36 0 31,19 0-15,-19 0 0,1 0-1,53 17 1,-36-17 0,0 0-1,-35 18 1,0-18-1,35 0 1,1 0 0,-1 0-1,0 0 1,-35 0 0,0 53 109,0-35-125,0-18 375,0 35 625,53-35-860,-35-35-140,-18 35 47,35 0 109,-17 35 79,-18-17-17,0-1-93,0-17-109,0 35 0,0-17-16</inkml:trace>
</inkml:ink>
</file>

<file path=ppt/ink/ink3.xml><?xml version="1.0" encoding="utf-8"?>
<inkml:ink xmlns:inkml="http://www.w3.org/2003/InkML">
  <inkml:definitions>
    <inkml:context xml:id="ctx0">
      <inkml:inkSource xml:id="inkSrc0">
        <inkml:traceFormat>
          <inkml:channel name="X" type="integer" max="1536" units="cm"/>
          <inkml:channel name="Y" type="integer" max="864" units="cm"/>
          <inkml:channel name="T" type="integer" max="2.14748E9" units="dev"/>
        </inkml:traceFormat>
        <inkml:channelProperties>
          <inkml:channelProperty channel="X" name="resolution" value="44.65116" units="1/cm"/>
          <inkml:channelProperty channel="Y" name="resolution" value="44.76684" units="1/cm"/>
          <inkml:channelProperty channel="T" name="resolution" value="1" units="1/dev"/>
        </inkml:channelProperties>
      </inkml:inkSource>
      <inkml:timestamp xml:id="ts0" timeString="2018-01-26T20:11:26.1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6932 3616 0,'0'18'32,"0"17"-17,0 0 16,0 36 16,18-71 422,17 0-469,0 0 16,-35 0 31,36 0-32,-19 0 1,1 0-1,35 0 1,-36 0 0,-17 0-16,53 0 15,-35 0 1,17 0 0,-17 0 15,0 0 0,17 0 32,-18 35-48,1-35 1,17 0-1,36 18 1,-53-18 0,-1 0-1,18 0 1,-17 0 0,0 0-1,35 0 1,0 0-1,-18 0 1,18 0 0,-36 0-1,54 0 1,35 0-16,-71 0 31,36 0-15,52 0-1,-105-18 1,52 18 0,-34 0-1,-1 0 1,35 0 0,36 0-1,-70 0 1,34 0-1,-17 0 1,-35 0 0,17 0-1,-17 0 17,-1 0-1,-17-35-16,71 35 1,-71 0 0,53 0-1,-36 0 1,-17 0 31,36 0 0,-19 0 0,1 0-47,35-18 15,-36 18-15,89 0 31,-18 0-15,-17 0 0,-53 0-1,-18 0 532</inkml:trace>
</inkml:ink>
</file>

<file path=ppt/ink/ink4.xml><?xml version="1.0" encoding="utf-8"?>
<inkml:ink xmlns:inkml="http://www.w3.org/2003/InkML">
  <inkml:definitions>
    <inkml:context xml:id="ctx0">
      <inkml:inkSource xml:id="inkSrc0">
        <inkml:traceFormat>
          <inkml:channel name="X" type="integer" max="1536" units="cm"/>
          <inkml:channel name="Y" type="integer" max="864" units="cm"/>
          <inkml:channel name="T" type="integer" max="2.14748E9" units="dev"/>
        </inkml:traceFormat>
        <inkml:channelProperties>
          <inkml:channelProperty channel="X" name="resolution" value="44.65116" units="1/cm"/>
          <inkml:channelProperty channel="Y" name="resolution" value="44.76684" units="1/cm"/>
          <inkml:channelProperty channel="T" name="resolution" value="1" units="1/dev"/>
        </inkml:channelProperties>
      </inkml:inkSource>
      <inkml:timestamp xml:id="ts0" timeString="2018-01-26T20:11:36.8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6879 3669 0,'0'18'109,"0"-1"-93,0 18 15,0-17-15,0 0 15,0 17-31,0-17 94,0-36 172,0-17-266,0 35 46,35 0 314,-17 0-360,0 0 15,-18 0 1,53 0 15,-36 0-15,-17 0 0,71 0-1,-36 0 1,0 0-1,18 0 17,0 0-17,18 0 1,-36 0 0,18 0-1,-35 0 1,17 0-1,0 0 1,36 0 0,-71 0 15,53 0-31,-36 0 31,36 0-15,-35 0-1,35 0 1,-36 0 0,54 0-1,-36 0 1,1 0 0,34 0-1,-17 0 1,-35 0-16,52 0 15,-70 0 1,71 0 0,-18 0-1,0 0 1,-18 0 0,-35 0-1,70 0 1,-17 0 15,-35 0-15,-18 0-1,35 0 1,1 0 0,-1 0-1,0 0 1,71 0-1,-71 0 1,0 0 0,-17 0-1,0 0 1,52 0 0,-17 0-1,0 0 1,-35 0-1,-1 0 1,36 0 0,0 0-1,-17 0 1,-36 0 0,35 0-1,-18 0 79,1 0-63,17 0 32,-17 0 93,0 0-62,-18-18-16,53 18 250,-36 0-281,-17 18 0,35 17-32,-17-17 1,-18-1 234</inkml:trace>
</inkml:ink>
</file>

<file path=ppt/ink/ink5.xml><?xml version="1.0" encoding="utf-8"?>
<inkml:ink xmlns:inkml="http://www.w3.org/2003/InkML">
  <inkml:definitions>
    <inkml:context xml:id="ctx0">
      <inkml:inkSource xml:id="inkSrc0">
        <inkml:traceFormat>
          <inkml:channel name="X" type="integer" max="1536" units="cm"/>
          <inkml:channel name="Y" type="integer" max="864" units="cm"/>
          <inkml:channel name="T" type="integer" max="2.14748E9" units="dev"/>
        </inkml:traceFormat>
        <inkml:channelProperties>
          <inkml:channelProperty channel="X" name="resolution" value="44.65116" units="1/cm"/>
          <inkml:channelProperty channel="Y" name="resolution" value="44.76684" units="1/cm"/>
          <inkml:channelProperty channel="T" name="resolution" value="1" units="1/dev"/>
        </inkml:channelProperties>
      </inkml:inkSource>
      <inkml:timestamp xml:id="ts0" timeString="2018-01-26T20:11:43.9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3210 3634 0,'36'0'109,"-19"0"-93,1 0-16,35 0 31,17 0-15,-17 0 0,18 0-1,-1 0 1,-34 0-1,34 0 1,1 0 0,-36 0-1,0 0 1,-35 0 0,71 0-1,-36 0 1,-17 0-1,-1 0 17,19 0-17,-1 0 1,36 0 0,-36 0-16,-18 0 15,72 35 1,-36-35-1,-36 0 1,54 0 0,-71 0-1,35 0 1,-17 0 15,-1 0-15,-17 0-1,36 0 1,-19 0 0</inkml:trace>
</inkml:ink>
</file>

<file path=ppt/ink/ink6.xml><?xml version="1.0" encoding="utf-8"?>
<inkml:ink xmlns:inkml="http://www.w3.org/2003/InkML">
  <inkml:definitions>
    <inkml:context xml:id="ctx0">
      <inkml:inkSource xml:id="inkSrc0">
        <inkml:traceFormat>
          <inkml:channel name="X" type="integer" max="1536" units="cm"/>
          <inkml:channel name="Y" type="integer" max="864" units="cm"/>
          <inkml:channel name="T" type="integer" max="2.14748E9" units="dev"/>
        </inkml:traceFormat>
        <inkml:channelProperties>
          <inkml:channelProperty channel="X" name="resolution" value="44.65116" units="1/cm"/>
          <inkml:channelProperty channel="Y" name="resolution" value="44.76684" units="1/cm"/>
          <inkml:channelProperty channel="T" name="resolution" value="1" units="1/dev"/>
        </inkml:channelProperties>
      </inkml:inkSource>
      <inkml:timestamp xml:id="ts0" timeString="2018-01-26T20:11:47.2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5450 3616 0,'18'0'109,"-18"0"-93,35 18-16,36-18 15,17 53 1,-35-53-1,35 17 1,-70-17 0,17 0-1,0 0 1,-35 0 15,36 0-15,-19 0-1,1 0 1,-18 0 0,53 0-1,-35 0 1,17 0 15,-18 0-15,1 0 46,35 0-46,-35 0 0,17 0-1,0 0 16,-35 0 1,53 0-32,-35 0 15,17 0 1,0 0 0,-35 0-1,36 0 1,-1 0 609,-35 0-578,35 35-47,-17-17 15,-18-36 360</inkml:trace>
</inkml:ink>
</file>

<file path=ppt/ink/ink7.xml><?xml version="1.0" encoding="utf-8"?>
<inkml:ink xmlns:inkml="http://www.w3.org/2003/InkML">
  <inkml:definitions>
    <inkml:context xml:id="ctx0">
      <inkml:inkSource xml:id="inkSrc0">
        <inkml:traceFormat>
          <inkml:channel name="X" type="integer" max="1536" units="cm"/>
          <inkml:channel name="Y" type="integer" max="864" units="cm"/>
          <inkml:channel name="T" type="integer" max="2.14748E9" units="dev"/>
        </inkml:traceFormat>
        <inkml:channelProperties>
          <inkml:channelProperty channel="X" name="resolution" value="44.65116" units="1/cm"/>
          <inkml:channelProperty channel="Y" name="resolution" value="44.76684" units="1/cm"/>
          <inkml:channelProperty channel="T" name="resolution" value="1" units="1/dev"/>
        </inkml:channelProperties>
      </inkml:inkSource>
      <inkml:timestamp xml:id="ts0" timeString="2018-01-26T20:12:20.694"/>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6879 3634 0,'0'0'63,"0"0"-48,53 0 1,-35 0 0,88 0-1,70 0 1,-70 0 0,0 0-1,-106 0-15,70 0 16,-17 0-1,0-18 1,18 18 0,-1 0-1,-35 0 1,36 0 0,-18 0 15,-35 0-16,34 0 1,-34 0 0,53 0-1,-1 0 1,1 0 15,-18 0-15,-36 0-1,54 0 1,-36 0 0,0 0-1,36 0 1,-36 0 0,1 0-1,-1 0 16,-18 0-31,1 18 32,35-18-17,-35 0 1,-18 0 0,53 0-1,17 0 1,-17 0-1,-18 35 1,-35-17 0,36-18 15,-1 0 0,18 0-15,-36 0-1,19 0 1,34 0 0,-34 0-1,-1 0 1,0 0 15,-35 0-15,71 0-1,-18 17 1,-1-17 0,-16 0-1,17 0 1</inkml:trace>
</inkml:ink>
</file>

<file path=ppt/ink/ink8.xml><?xml version="1.0" encoding="utf-8"?>
<inkml:ink xmlns:inkml="http://www.w3.org/2003/InkML">
  <inkml:definitions>
    <inkml:context xml:id="ctx0">
      <inkml:inkSource xml:id="inkSrc0">
        <inkml:traceFormat>
          <inkml:channel name="X" type="integer" max="1536" units="cm"/>
          <inkml:channel name="Y" type="integer" max="864" units="cm"/>
          <inkml:channel name="T" type="integer" max="2.14748E9" units="dev"/>
        </inkml:traceFormat>
        <inkml:channelProperties>
          <inkml:channelProperty channel="X" name="resolution" value="44.65116" units="1/cm"/>
          <inkml:channelProperty channel="Y" name="resolution" value="44.76684" units="1/cm"/>
          <inkml:channelProperty channel="T" name="resolution" value="1" units="1/dev"/>
        </inkml:channelProperties>
      </inkml:inkSource>
      <inkml:timestamp xml:id="ts0" timeString="2018-01-26T20:12:24.210"/>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6914 3810 0,'18'18'16,"0"-18"-1,17 0 17,0 0-17,18 0 1,-35 0-16,52 0 16,36 0-1,0 0 1,-71 0-1,1 0 17,-1 0-17,35 0 1,-52 17 0,35-17-1,-18 0 1,1 0-1,-1 0 1,0 0 0,-17 0-1,-1 0 1,36 0 0,-35 0-1,17 0 1,36 0-1,-36 36 17,18-36-17,0 17 1,-35-17 0,-1 0-1,18 0 1,1 0-1,-1 0 1,0 0 0,1 0-1,-19 0 1,36 0 0,-18 0-1,18 0 1,-35 0-1,53 0 17,-1 0-32,-17 0 31,0 0-15,-18 0-1,36 0 1,-18 0-1,17 0 1,-52 0 0,35 0-1,0 0 1,-18 0 15,18 0-15,-35 0-1,17 0 1,0 0 15,-35 0-15,53 0 0,-35 0-1,-18 0 1,35 0-1,-17 0 1,-1 0-16,-17 0 78,35 0-62,-17 0 171</inkml:trace>
</inkml:ink>
</file>

<file path=ppt/ink/ink9.xml><?xml version="1.0" encoding="utf-8"?>
<inkml:ink xmlns:inkml="http://www.w3.org/2003/InkML">
  <inkml:definitions>
    <inkml:context xml:id="ctx0">
      <inkml:inkSource xml:id="inkSrc0">
        <inkml:traceFormat>
          <inkml:channel name="X" type="integer" max="1536" units="cm"/>
          <inkml:channel name="Y" type="integer" max="864" units="cm"/>
          <inkml:channel name="T" type="integer" max="2.14748E9" units="dev"/>
        </inkml:traceFormat>
        <inkml:channelProperties>
          <inkml:channelProperty channel="X" name="resolution" value="44.65116" units="1/cm"/>
          <inkml:channelProperty channel="Y" name="resolution" value="44.76684" units="1/cm"/>
          <inkml:channelProperty channel="T" name="resolution" value="1" units="1/dev"/>
        </inkml:channelProperties>
      </inkml:inkSource>
      <inkml:timestamp xml:id="ts0" timeString="2018-01-26T20:12:26.460"/>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6914 3898 0,'18'0'0,"35"0"109,-35 0-93,-1 0-1,124 0 1,-70 0-1,-18 0-15,-35 0 16,-18 0 0,70 0 15,-17 0-15,0 0-1,-18 0 1,0 0-1,-17 0 17,0 0-32,-18 18 15,0-18 1,35 0 46,0 0-46,-35 0 0,36 0-1,-1 35 1,35-35 0,-70 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324F73-43FE-4745-81A4-0D986B078CF7}" type="datetimeFigureOut">
              <a:rPr lang="en-US" smtClean="0"/>
              <a:t>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897760-B228-3841-BE1C-EBDEA5724659}" type="slidenum">
              <a:rPr lang="en-US" smtClean="0"/>
              <a:t>‹#›</a:t>
            </a:fld>
            <a:endParaRPr lang="en-US"/>
          </a:p>
        </p:txBody>
      </p:sp>
    </p:spTree>
    <p:extLst>
      <p:ext uri="{BB962C8B-B14F-4D97-AF65-F5344CB8AC3E}">
        <p14:creationId xmlns:p14="http://schemas.microsoft.com/office/powerpoint/2010/main" val="867392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44897760-B228-3841-BE1C-EBDEA5724659}" type="slidenum">
              <a:rPr lang="en-US" smtClean="0"/>
              <a:t>1</a:t>
            </a:fld>
            <a:endParaRPr lang="en-US"/>
          </a:p>
        </p:txBody>
      </p:sp>
    </p:spTree>
    <p:extLst>
      <p:ext uri="{BB962C8B-B14F-4D97-AF65-F5344CB8AC3E}">
        <p14:creationId xmlns:p14="http://schemas.microsoft.com/office/powerpoint/2010/main" val="1151659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44897760-B228-3841-BE1C-EBDEA5724659}" type="slidenum">
              <a:rPr lang="en-US" smtClean="0"/>
              <a:t>3</a:t>
            </a:fld>
            <a:endParaRPr lang="en-US"/>
          </a:p>
        </p:txBody>
      </p:sp>
    </p:spTree>
    <p:extLst>
      <p:ext uri="{BB962C8B-B14F-4D97-AF65-F5344CB8AC3E}">
        <p14:creationId xmlns:p14="http://schemas.microsoft.com/office/powerpoint/2010/main" val="1413089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44897760-B228-3841-BE1C-EBDEA5724659}" type="slidenum">
              <a:rPr lang="en-US" smtClean="0"/>
              <a:t>4</a:t>
            </a:fld>
            <a:endParaRPr lang="en-US"/>
          </a:p>
        </p:txBody>
      </p:sp>
    </p:spTree>
    <p:extLst>
      <p:ext uri="{BB962C8B-B14F-4D97-AF65-F5344CB8AC3E}">
        <p14:creationId xmlns:p14="http://schemas.microsoft.com/office/powerpoint/2010/main" val="1166653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897760-B228-3841-BE1C-EBDEA5724659}" type="slidenum">
              <a:rPr lang="en-US" smtClean="0"/>
              <a:t>8</a:t>
            </a:fld>
            <a:endParaRPr lang="en-US"/>
          </a:p>
        </p:txBody>
      </p:sp>
    </p:spTree>
    <p:extLst>
      <p:ext uri="{BB962C8B-B14F-4D97-AF65-F5344CB8AC3E}">
        <p14:creationId xmlns:p14="http://schemas.microsoft.com/office/powerpoint/2010/main" val="1063255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897760-B228-3841-BE1C-EBDEA5724659}" type="slidenum">
              <a:rPr lang="en-US" smtClean="0"/>
              <a:t>10</a:t>
            </a:fld>
            <a:endParaRPr lang="en-US"/>
          </a:p>
        </p:txBody>
      </p:sp>
    </p:spTree>
    <p:extLst>
      <p:ext uri="{BB962C8B-B14F-4D97-AF65-F5344CB8AC3E}">
        <p14:creationId xmlns:p14="http://schemas.microsoft.com/office/powerpoint/2010/main" val="2572270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897760-B228-3841-BE1C-EBDEA5724659}" type="slidenum">
              <a:rPr lang="en-US" smtClean="0"/>
              <a:t>12</a:t>
            </a:fld>
            <a:endParaRPr lang="en-US"/>
          </a:p>
        </p:txBody>
      </p:sp>
    </p:spTree>
    <p:extLst>
      <p:ext uri="{BB962C8B-B14F-4D97-AF65-F5344CB8AC3E}">
        <p14:creationId xmlns:p14="http://schemas.microsoft.com/office/powerpoint/2010/main" val="3153673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897760-B228-3841-BE1C-EBDEA5724659}" type="slidenum">
              <a:rPr lang="en-US" smtClean="0"/>
              <a:t>13</a:t>
            </a:fld>
            <a:endParaRPr lang="en-US"/>
          </a:p>
        </p:txBody>
      </p:sp>
    </p:spTree>
    <p:extLst>
      <p:ext uri="{BB962C8B-B14F-4D97-AF65-F5344CB8AC3E}">
        <p14:creationId xmlns:p14="http://schemas.microsoft.com/office/powerpoint/2010/main" val="3257649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897760-B228-3841-BE1C-EBDEA5724659}" type="slidenum">
              <a:rPr lang="en-US" smtClean="0"/>
              <a:t>15</a:t>
            </a:fld>
            <a:endParaRPr lang="en-US"/>
          </a:p>
        </p:txBody>
      </p:sp>
    </p:spTree>
    <p:extLst>
      <p:ext uri="{BB962C8B-B14F-4D97-AF65-F5344CB8AC3E}">
        <p14:creationId xmlns:p14="http://schemas.microsoft.com/office/powerpoint/2010/main" val="2222318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7DE6118-2437-4B30-8E3C-4D2BE6020583}" type="datetimeFigureOut">
              <a:rPr lang="en-US" smtClean="0"/>
              <a:pPr/>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smtClean="0"/>
              <a:t>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smtClean="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1/29/2018</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1/29/2018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6102573"/>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pt03445/nba_luther_project_02" TargetMode="External"/><Relationship Id="rId2" Type="http://schemas.openxmlformats.org/officeDocument/2006/relationships/hyperlink" Target="http://stats.nba.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stats.nba.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8.png"/><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image" Target="../media/image3.png"/><Relationship Id="rId21" Type="http://schemas.openxmlformats.org/officeDocument/2006/relationships/image" Target="../media/image12.png"/><Relationship Id="rId34" Type="http://schemas.openxmlformats.org/officeDocument/2006/relationships/image" Target="../media/image18.png"/><Relationship Id="rId7" Type="http://schemas.openxmlformats.org/officeDocument/2006/relationships/image" Target="../media/image5.png"/><Relationship Id="rId12" Type="http://schemas.openxmlformats.org/officeDocument/2006/relationships/customXml" Target="../ink/ink5.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customXml" Target="../ink/ink16.xml"/><Relationship Id="rId2" Type="http://schemas.openxmlformats.org/officeDocument/2006/relationships/image" Target="../media/image2.png"/><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7.png"/><Relationship Id="rId24" Type="http://schemas.openxmlformats.org/officeDocument/2006/relationships/customXml" Target="../ink/ink11.xml"/><Relationship Id="rId32" Type="http://schemas.openxmlformats.org/officeDocument/2006/relationships/customXml" Target="../ink/ink15.xml"/><Relationship Id="rId5" Type="http://schemas.openxmlformats.org/officeDocument/2006/relationships/image" Target="../media/image4.png"/><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13.xml"/><Relationship Id="rId36" Type="http://schemas.openxmlformats.org/officeDocument/2006/relationships/image" Target="../media/image19.png"/><Relationship Id="rId10" Type="http://schemas.openxmlformats.org/officeDocument/2006/relationships/customXml" Target="../ink/ink4.xml"/><Relationship Id="rId19" Type="http://schemas.openxmlformats.org/officeDocument/2006/relationships/image" Target="../media/image11.png"/><Relationship Id="rId31" Type="http://schemas.openxmlformats.org/officeDocument/2006/relationships/image" Target="../media/image17.png"/><Relationship Id="rId4" Type="http://schemas.openxmlformats.org/officeDocument/2006/relationships/customXml" Target="../ink/ink1.xml"/><Relationship Id="rId9" Type="http://schemas.openxmlformats.org/officeDocument/2006/relationships/image" Target="../media/image6.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5.png"/><Relationship Id="rId30" Type="http://schemas.openxmlformats.org/officeDocument/2006/relationships/customXml" Target="../ink/ink14.xml"/><Relationship Id="rId35" Type="http://schemas.openxmlformats.org/officeDocument/2006/relationships/customXml" Target="../ink/ink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715346"/>
          </a:xfrm>
        </p:spPr>
        <p:txBody>
          <a:bodyPr>
            <a:normAutofit fontScale="90000"/>
          </a:bodyPr>
          <a:lstStyle/>
          <a:p>
            <a:br>
              <a:rPr lang="en-US" sz="5400" b="1" dirty="0">
                <a:solidFill>
                  <a:srgbClr val="002060"/>
                </a:solidFill>
                <a:latin typeface="Garamond" panose="02020404030301010803" pitchFamily="18" charset="0"/>
                <a:cs typeface="Helvetica" panose="020B0604020202020204" pitchFamily="34" charset="0"/>
              </a:rPr>
            </a:br>
            <a:br>
              <a:rPr lang="en-US" sz="5400" b="1" dirty="0">
                <a:solidFill>
                  <a:srgbClr val="002060"/>
                </a:solidFill>
                <a:latin typeface="Garamond" panose="02020404030301010803" pitchFamily="18" charset="0"/>
                <a:cs typeface="Helvetica" panose="020B0604020202020204" pitchFamily="34" charset="0"/>
              </a:rPr>
            </a:br>
            <a:br>
              <a:rPr lang="en-US" sz="5400" b="1" dirty="0">
                <a:solidFill>
                  <a:srgbClr val="002060"/>
                </a:solidFill>
                <a:latin typeface="Garamond" panose="02020404030301010803" pitchFamily="18" charset="0"/>
                <a:cs typeface="Helvetica" panose="020B0604020202020204" pitchFamily="34" charset="0"/>
              </a:rPr>
            </a:br>
            <a:br>
              <a:rPr lang="en-US" sz="5400" b="1" dirty="0">
                <a:solidFill>
                  <a:srgbClr val="002060"/>
                </a:solidFill>
                <a:latin typeface="Garamond" panose="02020404030301010803" pitchFamily="18" charset="0"/>
                <a:cs typeface="Helvetica" panose="020B0604020202020204" pitchFamily="34" charset="0"/>
              </a:rPr>
            </a:br>
            <a:br>
              <a:rPr lang="en-US" sz="5400" b="1" dirty="0">
                <a:solidFill>
                  <a:srgbClr val="002060"/>
                </a:solidFill>
                <a:latin typeface="Garamond" panose="02020404030301010803" pitchFamily="18" charset="0"/>
                <a:cs typeface="Helvetica" panose="020B0604020202020204" pitchFamily="34" charset="0"/>
              </a:rPr>
            </a:br>
            <a:r>
              <a:rPr lang="en-US" sz="5400" b="1" dirty="0">
                <a:solidFill>
                  <a:srgbClr val="002060"/>
                </a:solidFill>
                <a:latin typeface="Garamond" panose="02020404030301010803" pitchFamily="18" charset="0"/>
                <a:cs typeface="Helvetica" panose="020B0604020202020204" pitchFamily="34" charset="0"/>
              </a:rPr>
              <a:t>Luther Project</a:t>
            </a:r>
            <a:br>
              <a:rPr lang="en-US" sz="5400" b="1" dirty="0">
                <a:solidFill>
                  <a:srgbClr val="002060"/>
                </a:solidFill>
                <a:latin typeface="Garamond" panose="02020404030301010803" pitchFamily="18" charset="0"/>
                <a:cs typeface="Helvetica" panose="020B0604020202020204" pitchFamily="34" charset="0"/>
              </a:rPr>
            </a:br>
            <a:br>
              <a:rPr lang="en-US" sz="5400" b="1" dirty="0">
                <a:solidFill>
                  <a:srgbClr val="002060"/>
                </a:solidFill>
                <a:latin typeface="Garamond" panose="02020404030301010803" pitchFamily="18" charset="0"/>
                <a:cs typeface="Helvetica" panose="020B0604020202020204" pitchFamily="34" charset="0"/>
              </a:rPr>
            </a:br>
            <a:r>
              <a:rPr lang="en-US" sz="3200" i="1" dirty="0">
                <a:solidFill>
                  <a:srgbClr val="002060"/>
                </a:solidFill>
                <a:latin typeface="Times New Roman" panose="02020603050405020304" pitchFamily="18" charset="0"/>
                <a:cs typeface="Times New Roman" panose="02020603050405020304" pitchFamily="18" charset="0"/>
              </a:rPr>
              <a:t>Predicting the WIN Percent of NBA Teams using stats from previous years</a:t>
            </a:r>
            <a:br>
              <a:rPr lang="en-US" sz="3200" i="1" dirty="0">
                <a:solidFill>
                  <a:srgbClr val="002060"/>
                </a:solidFill>
                <a:latin typeface="Times New Roman" panose="02020603050405020304" pitchFamily="18" charset="0"/>
                <a:cs typeface="Times New Roman" panose="02020603050405020304" pitchFamily="18" charset="0"/>
              </a:rPr>
            </a:br>
            <a:endParaRPr lang="en-US" sz="3200" i="1" dirty="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9906" y="3997223"/>
            <a:ext cx="6831673" cy="1086237"/>
          </a:xfrm>
        </p:spPr>
        <p:txBody>
          <a:bodyPr>
            <a:normAutofit fontScale="55000" lnSpcReduction="20000"/>
          </a:bodyPr>
          <a:lstStyle/>
          <a:p>
            <a:endParaRPr lang="en-US" sz="2800" b="1" dirty="0">
              <a:solidFill>
                <a:srgbClr val="002060"/>
              </a:solidFill>
              <a:latin typeface="Garamond" panose="02020404030301010803" pitchFamily="18" charset="0"/>
              <a:cs typeface="Helvetica" panose="020B0604020202020204" pitchFamily="34" charset="0"/>
            </a:endParaRPr>
          </a:p>
          <a:p>
            <a:r>
              <a:rPr lang="en-US" sz="4500" b="1" dirty="0">
                <a:solidFill>
                  <a:srgbClr val="002060"/>
                </a:solidFill>
                <a:latin typeface="Garamond" panose="02020404030301010803" pitchFamily="18" charset="0"/>
                <a:cs typeface="Helvetica" panose="020B0604020202020204" pitchFamily="34" charset="0"/>
              </a:rPr>
              <a:t>Pavan Talakala</a:t>
            </a:r>
          </a:p>
          <a:p>
            <a:r>
              <a:rPr lang="en-US" sz="4500" b="1" dirty="0">
                <a:solidFill>
                  <a:srgbClr val="002060"/>
                </a:solidFill>
                <a:latin typeface="Garamond" panose="02020404030301010803" pitchFamily="18" charset="0"/>
                <a:cs typeface="Helvetica" panose="020B0604020202020204" pitchFamily="34" charset="0"/>
              </a:rPr>
              <a:t>Jan 26, 2018</a:t>
            </a:r>
          </a:p>
          <a:p>
            <a:endParaRPr lang="en-US" sz="2800" b="1" dirty="0">
              <a:solidFill>
                <a:srgbClr val="002060"/>
              </a:solidFill>
              <a:latin typeface="Garamond" panose="02020404030301010803" pitchFamily="18" charset="0"/>
              <a:cs typeface="Helvetica" panose="020B0604020202020204" pitchFamily="34" charset="0"/>
            </a:endParaRPr>
          </a:p>
        </p:txBody>
      </p:sp>
    </p:spTree>
    <p:extLst>
      <p:ext uri="{BB962C8B-B14F-4D97-AF65-F5344CB8AC3E}">
        <p14:creationId xmlns:p14="http://schemas.microsoft.com/office/powerpoint/2010/main" val="280346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9B8E5-2A38-4CEF-9C13-930B7B5CC103}"/>
              </a:ext>
            </a:extLst>
          </p:cNvPr>
          <p:cNvSpPr>
            <a:spLocks noGrp="1"/>
          </p:cNvSpPr>
          <p:nvPr>
            <p:ph type="title"/>
          </p:nvPr>
        </p:nvSpPr>
        <p:spPr/>
        <p:txBody>
          <a:bodyPr/>
          <a:lstStyle/>
          <a:p>
            <a:r>
              <a:rPr lang="en-US" dirty="0">
                <a:solidFill>
                  <a:srgbClr val="002060"/>
                </a:solidFill>
                <a:latin typeface="Garamond" panose="02020404030301010803" pitchFamily="18" charset="0"/>
              </a:rPr>
              <a:t>Linear Regression using skLearn:</a:t>
            </a:r>
            <a:endParaRPr lang="en-US" dirty="0"/>
          </a:p>
        </p:txBody>
      </p:sp>
      <p:graphicFrame>
        <p:nvGraphicFramePr>
          <p:cNvPr id="6" name="Content Placeholder 5">
            <a:extLst>
              <a:ext uri="{FF2B5EF4-FFF2-40B4-BE49-F238E27FC236}">
                <a16:creationId xmlns:a16="http://schemas.microsoft.com/office/drawing/2014/main" id="{F703B594-44A5-4C36-8DE8-A93C5442105C}"/>
              </a:ext>
            </a:extLst>
          </p:cNvPr>
          <p:cNvGraphicFramePr>
            <a:graphicFrameLocks noGrp="1"/>
          </p:cNvGraphicFramePr>
          <p:nvPr>
            <p:ph idx="1"/>
            <p:extLst>
              <p:ext uri="{D42A27DB-BD31-4B8C-83A1-F6EECF244321}">
                <p14:modId xmlns:p14="http://schemas.microsoft.com/office/powerpoint/2010/main" val="208975905"/>
              </p:ext>
            </p:extLst>
          </p:nvPr>
        </p:nvGraphicFramePr>
        <p:xfrm>
          <a:off x="1157289" y="1690688"/>
          <a:ext cx="9629773" cy="4495028"/>
        </p:xfrm>
        <a:graphic>
          <a:graphicData uri="http://schemas.openxmlformats.org/drawingml/2006/table">
            <a:tbl>
              <a:tblPr firstRow="1" firstCol="1" bandRow="1">
                <a:tableStyleId>{5C22544A-7EE6-4342-B048-85BDC9FD1C3A}</a:tableStyleId>
              </a:tblPr>
              <a:tblGrid>
                <a:gridCol w="2697926">
                  <a:extLst>
                    <a:ext uri="{9D8B030D-6E8A-4147-A177-3AD203B41FA5}">
                      <a16:colId xmlns:a16="http://schemas.microsoft.com/office/drawing/2014/main" val="3921565354"/>
                    </a:ext>
                  </a:extLst>
                </a:gridCol>
                <a:gridCol w="1044963">
                  <a:extLst>
                    <a:ext uri="{9D8B030D-6E8A-4147-A177-3AD203B41FA5}">
                      <a16:colId xmlns:a16="http://schemas.microsoft.com/office/drawing/2014/main" val="701606265"/>
                    </a:ext>
                  </a:extLst>
                </a:gridCol>
                <a:gridCol w="1073653">
                  <a:extLst>
                    <a:ext uri="{9D8B030D-6E8A-4147-A177-3AD203B41FA5}">
                      <a16:colId xmlns:a16="http://schemas.microsoft.com/office/drawing/2014/main" val="3160998555"/>
                    </a:ext>
                  </a:extLst>
                </a:gridCol>
                <a:gridCol w="1679445">
                  <a:extLst>
                    <a:ext uri="{9D8B030D-6E8A-4147-A177-3AD203B41FA5}">
                      <a16:colId xmlns:a16="http://schemas.microsoft.com/office/drawing/2014/main" val="2211582495"/>
                    </a:ext>
                  </a:extLst>
                </a:gridCol>
                <a:gridCol w="3133786">
                  <a:extLst>
                    <a:ext uri="{9D8B030D-6E8A-4147-A177-3AD203B41FA5}">
                      <a16:colId xmlns:a16="http://schemas.microsoft.com/office/drawing/2014/main" val="3930640791"/>
                    </a:ext>
                  </a:extLst>
                </a:gridCol>
              </a:tblGrid>
              <a:tr h="1007988">
                <a:tc>
                  <a:txBody>
                    <a:bodyPr/>
                    <a:lstStyle/>
                    <a:p>
                      <a:pPr marL="0" marR="0" algn="ctr">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Model</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95250" marB="95250" anchor="b"/>
                </a:tc>
                <a:tc gridSpan="3">
                  <a:txBody>
                    <a:bodyPr/>
                    <a:lstStyle/>
                    <a:p>
                      <a:pPr marL="0" marR="0" algn="ctr">
                        <a:lnSpc>
                          <a:spcPct val="107000"/>
                        </a:lnSpc>
                        <a:spcBef>
                          <a:spcPts val="0"/>
                        </a:spcBef>
                        <a:spcAft>
                          <a:spcPts val="0"/>
                        </a:spcAft>
                      </a:pPr>
                      <a:endParaRPr lang="en-US" sz="24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R-square Values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hMerge="1">
                  <a:txBody>
                    <a:bodyPr/>
                    <a:lstStyle/>
                    <a:p>
                      <a:endParaRPr lang="en-US"/>
                    </a:p>
                  </a:txBody>
                  <a:tcPr/>
                </a:tc>
                <a:tc hMerge="1">
                  <a:txBody>
                    <a:bodyPr/>
                    <a:lstStyle/>
                    <a:p>
                      <a:endParaRPr lang="en-US"/>
                    </a:p>
                  </a:txBody>
                  <a:tcPr/>
                </a:tc>
                <a:tc>
                  <a:txBody>
                    <a:bodyPr/>
                    <a:lstStyle/>
                    <a:p>
                      <a:pPr marL="0" marR="0" algn="ctr">
                        <a:lnSpc>
                          <a:spcPct val="107000"/>
                        </a:lnSpc>
                        <a:spcBef>
                          <a:spcPts val="0"/>
                        </a:spcBef>
                        <a:spcAft>
                          <a:spcPts val="0"/>
                        </a:spcAft>
                      </a:pPr>
                      <a:endParaRPr lang="en-US" sz="24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Recommendation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95250" marB="95250" anchor="b"/>
                </a:tc>
                <a:extLst>
                  <a:ext uri="{0D108BD9-81ED-4DB2-BD59-A6C34878D82A}">
                    <a16:rowId xmlns:a16="http://schemas.microsoft.com/office/drawing/2014/main" val="3215402519"/>
                  </a:ext>
                </a:extLst>
              </a:tr>
              <a:tr h="657288">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95250" marR="95250" marT="95250" marB="95250" anchor="b"/>
                </a:tc>
                <a:tc>
                  <a:txBody>
                    <a:bodyPr/>
                    <a:lstStyle/>
                    <a:p>
                      <a:pPr marL="0" marR="0" algn="ctr">
                        <a:lnSpc>
                          <a:spcPct val="107000"/>
                        </a:lnSpc>
                        <a:spcBef>
                          <a:spcPts val="0"/>
                        </a:spcBef>
                        <a:spcAft>
                          <a:spcPts val="0"/>
                        </a:spcAft>
                      </a:pPr>
                      <a:r>
                        <a:rPr lang="en-US" sz="2800" dirty="0">
                          <a:solidFill>
                            <a:schemeClr val="tx1"/>
                          </a:solidFill>
                          <a:effectLst/>
                          <a:latin typeface="Times New Roman" panose="02020603050405020304" pitchFamily="18" charset="0"/>
                          <a:cs typeface="Times New Roman" panose="02020603050405020304" pitchFamily="18" charset="0"/>
                        </a:rPr>
                        <a:t>Train</a:t>
                      </a:r>
                      <a:endParaRPr lang="en-US"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ct val="107000"/>
                        </a:lnSpc>
                        <a:spcBef>
                          <a:spcPts val="0"/>
                        </a:spcBef>
                        <a:spcAft>
                          <a:spcPts val="0"/>
                        </a:spcAft>
                      </a:pPr>
                      <a:r>
                        <a:rPr lang="en-US" sz="2800" dirty="0">
                          <a:solidFill>
                            <a:schemeClr val="tx1"/>
                          </a:solidFill>
                          <a:effectLst/>
                          <a:latin typeface="Times New Roman" panose="02020603050405020304" pitchFamily="18" charset="0"/>
                          <a:cs typeface="Times New Roman" panose="02020603050405020304" pitchFamily="18" charset="0"/>
                        </a:rPr>
                        <a:t>Test</a:t>
                      </a:r>
                      <a:endParaRPr lang="en-US"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ct val="107000"/>
                        </a:lnSpc>
                        <a:spcBef>
                          <a:spcPts val="0"/>
                        </a:spcBef>
                        <a:spcAft>
                          <a:spcPts val="0"/>
                        </a:spcAft>
                      </a:pPr>
                      <a:r>
                        <a:rPr lang="en-US" sz="2800" dirty="0">
                          <a:solidFill>
                            <a:schemeClr val="tx1"/>
                          </a:solidFill>
                          <a:effectLst/>
                          <a:latin typeface="Times New Roman" panose="02020603050405020304" pitchFamily="18" charset="0"/>
                          <a:cs typeface="Times New Roman" panose="02020603050405020304" pitchFamily="18" charset="0"/>
                        </a:rPr>
                        <a:t>Validate</a:t>
                      </a:r>
                      <a:endParaRPr lang="en-US"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2800" dirty="0">
                        <a:solidFill>
                          <a:schemeClr val="bg1"/>
                        </a:solidFill>
                        <a:effectLst/>
                        <a:latin typeface="Times New Roman" panose="02020603050405020304" pitchFamily="18" charset="0"/>
                        <a:cs typeface="Times New Roman" panose="02020603050405020304" pitchFamily="18" charset="0"/>
                      </a:endParaRPr>
                    </a:p>
                  </a:txBody>
                  <a:tcPr marL="95250" marR="95250" marT="95250" marB="95250" anchor="b"/>
                </a:tc>
                <a:extLst>
                  <a:ext uri="{0D108BD9-81ED-4DB2-BD59-A6C34878D82A}">
                    <a16:rowId xmlns:a16="http://schemas.microsoft.com/office/drawing/2014/main" val="1330688944"/>
                  </a:ext>
                </a:extLst>
              </a:tr>
              <a:tr h="488882">
                <a:tc>
                  <a:txBody>
                    <a:bodyPr/>
                    <a:lstStyle/>
                    <a:p>
                      <a:pPr marL="0" marR="0">
                        <a:lnSpc>
                          <a:spcPts val="1440"/>
                        </a:lnSpc>
                        <a:spcBef>
                          <a:spcPts val="0"/>
                        </a:spcBef>
                        <a:spcAft>
                          <a:spcPts val="0"/>
                        </a:spcAft>
                      </a:pPr>
                      <a:r>
                        <a:rPr lang="en-US" sz="2400">
                          <a:effectLst/>
                          <a:latin typeface="Times New Roman" panose="02020603050405020304" pitchFamily="18" charset="0"/>
                          <a:cs typeface="Times New Roman" panose="02020603050405020304" pitchFamily="18" charset="0"/>
                        </a:rPr>
                        <a:t>Linear Regression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95250" marB="95250"/>
                </a:tc>
                <a:tc>
                  <a:txBody>
                    <a:bodyPr/>
                    <a:lstStyle/>
                    <a:p>
                      <a:pPr marL="0" marR="0" algn="ctr">
                        <a:lnSpc>
                          <a:spcPts val="1440"/>
                        </a:lnSpc>
                        <a:spcBef>
                          <a:spcPts val="0"/>
                        </a:spcBef>
                        <a:spcAft>
                          <a:spcPts val="0"/>
                        </a:spcAft>
                      </a:pPr>
                      <a:endParaRPr lang="en-US" sz="1800" dirty="0">
                        <a:effectLst/>
                        <a:latin typeface="Times New Roman" panose="02020603050405020304" pitchFamily="18" charset="0"/>
                        <a:cs typeface="Times New Roman" panose="02020603050405020304" pitchFamily="18" charset="0"/>
                      </a:endParaRPr>
                    </a:p>
                    <a:p>
                      <a:pPr marL="0" marR="0" algn="ctr">
                        <a:lnSpc>
                          <a:spcPts val="144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0.968</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ts val="1440"/>
                        </a:lnSpc>
                        <a:spcBef>
                          <a:spcPts val="0"/>
                        </a:spcBef>
                        <a:spcAft>
                          <a:spcPts val="0"/>
                        </a:spcAft>
                      </a:pPr>
                      <a:endParaRPr lang="en-US" sz="1800" dirty="0">
                        <a:effectLst/>
                        <a:latin typeface="Times New Roman" panose="02020603050405020304" pitchFamily="18" charset="0"/>
                        <a:cs typeface="Times New Roman" panose="02020603050405020304" pitchFamily="18" charset="0"/>
                      </a:endParaRPr>
                    </a:p>
                    <a:p>
                      <a:pPr marL="0" marR="0" algn="ctr">
                        <a:lnSpc>
                          <a:spcPts val="144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-2.239</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ts val="1440"/>
                        </a:lnSpc>
                        <a:spcBef>
                          <a:spcPts val="0"/>
                        </a:spcBef>
                        <a:spcAft>
                          <a:spcPts val="0"/>
                        </a:spcAft>
                      </a:pPr>
                      <a:endParaRPr lang="en-US" sz="1800" dirty="0">
                        <a:effectLst/>
                        <a:latin typeface="Times New Roman" panose="02020603050405020304" pitchFamily="18" charset="0"/>
                        <a:cs typeface="Times New Roman" panose="02020603050405020304" pitchFamily="18" charset="0"/>
                      </a:endParaRPr>
                    </a:p>
                    <a:p>
                      <a:pPr marL="0" marR="0" algn="ctr">
                        <a:lnSpc>
                          <a:spcPts val="144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-2.274</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ts val="1440"/>
                        </a:lnSpc>
                        <a:spcBef>
                          <a:spcPts val="0"/>
                        </a:spcBef>
                        <a:spcAft>
                          <a:spcPts val="0"/>
                        </a:spcAft>
                      </a:pPr>
                      <a:endParaRPr lang="en-US" sz="1800" dirty="0">
                        <a:effectLst/>
                        <a:latin typeface="Times New Roman" panose="02020603050405020304" pitchFamily="18" charset="0"/>
                        <a:cs typeface="Times New Roman" panose="02020603050405020304" pitchFamily="18" charset="0"/>
                      </a:endParaRPr>
                    </a:p>
                    <a:p>
                      <a:pPr marL="0" marR="0" algn="ctr">
                        <a:lnSpc>
                          <a:spcPts val="1440"/>
                        </a:lnSpc>
                        <a:spcBef>
                          <a:spcPts val="0"/>
                        </a:spcBef>
                        <a:spcAft>
                          <a:spcPts val="0"/>
                        </a:spcAft>
                      </a:pPr>
                      <a:r>
                        <a:rPr lang="en-US" sz="2400" b="1" dirty="0">
                          <a:solidFill>
                            <a:srgbClr val="C00000"/>
                          </a:solidFill>
                          <a:effectLst/>
                          <a:latin typeface="Times New Roman" panose="02020603050405020304" pitchFamily="18" charset="0"/>
                          <a:cs typeface="Times New Roman" panose="02020603050405020304" pitchFamily="18" charset="0"/>
                        </a:rPr>
                        <a:t>NO</a:t>
                      </a:r>
                      <a:endParaRPr lang="en-US" sz="24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95250" marB="95250"/>
                </a:tc>
                <a:extLst>
                  <a:ext uri="{0D108BD9-81ED-4DB2-BD59-A6C34878D82A}">
                    <a16:rowId xmlns:a16="http://schemas.microsoft.com/office/drawing/2014/main" val="2143849168"/>
                  </a:ext>
                </a:extLst>
              </a:tr>
              <a:tr h="464244">
                <a:tc>
                  <a:txBody>
                    <a:bodyPr/>
                    <a:lstStyle/>
                    <a:p>
                      <a:pPr marL="0" marR="0">
                        <a:lnSpc>
                          <a:spcPts val="1440"/>
                        </a:lnSpc>
                        <a:spcBef>
                          <a:spcPts val="0"/>
                        </a:spcBef>
                        <a:spcAft>
                          <a:spcPts val="0"/>
                        </a:spcAft>
                      </a:pPr>
                      <a:r>
                        <a:rPr lang="en-US" sz="2400">
                          <a:effectLst/>
                          <a:latin typeface="Times New Roman" panose="02020603050405020304" pitchFamily="18" charset="0"/>
                          <a:cs typeface="Times New Roman" panose="02020603050405020304" pitchFamily="18" charset="0"/>
                        </a:rPr>
                        <a:t>Ridge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95250" marB="95250"/>
                </a:tc>
                <a:tc>
                  <a:txBody>
                    <a:bodyPr/>
                    <a:lstStyle/>
                    <a:p>
                      <a:pPr marL="0" marR="0" algn="ctr">
                        <a:lnSpc>
                          <a:spcPts val="1440"/>
                        </a:lnSpc>
                        <a:spcBef>
                          <a:spcPts val="0"/>
                        </a:spcBef>
                        <a:spcAft>
                          <a:spcPts val="0"/>
                        </a:spcAft>
                      </a:pPr>
                      <a:endParaRPr lang="en-US" sz="1800" dirty="0">
                        <a:effectLst/>
                        <a:latin typeface="Times New Roman" panose="02020603050405020304" pitchFamily="18" charset="0"/>
                        <a:cs typeface="Times New Roman" panose="02020603050405020304" pitchFamily="18" charset="0"/>
                      </a:endParaRPr>
                    </a:p>
                    <a:p>
                      <a:pPr marL="0" marR="0" algn="ctr">
                        <a:lnSpc>
                          <a:spcPts val="144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0.727</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ts val="1440"/>
                        </a:lnSpc>
                        <a:spcBef>
                          <a:spcPts val="0"/>
                        </a:spcBef>
                        <a:spcAft>
                          <a:spcPts val="0"/>
                        </a:spcAft>
                      </a:pPr>
                      <a:endParaRPr lang="en-US" sz="1800" dirty="0">
                        <a:effectLst/>
                        <a:latin typeface="Times New Roman" panose="02020603050405020304" pitchFamily="18" charset="0"/>
                        <a:cs typeface="Times New Roman" panose="02020603050405020304" pitchFamily="18" charset="0"/>
                      </a:endParaRPr>
                    </a:p>
                    <a:p>
                      <a:pPr marL="0" marR="0" algn="ctr">
                        <a:lnSpc>
                          <a:spcPts val="144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0.397</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ts val="1440"/>
                        </a:lnSpc>
                        <a:spcBef>
                          <a:spcPts val="0"/>
                        </a:spcBef>
                        <a:spcAft>
                          <a:spcPts val="0"/>
                        </a:spcAft>
                      </a:pPr>
                      <a:endParaRPr lang="en-US" sz="1800" dirty="0">
                        <a:effectLst/>
                        <a:latin typeface="Times New Roman" panose="02020603050405020304" pitchFamily="18" charset="0"/>
                        <a:cs typeface="Times New Roman" panose="02020603050405020304" pitchFamily="18" charset="0"/>
                      </a:endParaRPr>
                    </a:p>
                    <a:p>
                      <a:pPr marL="0" marR="0" algn="ctr">
                        <a:lnSpc>
                          <a:spcPts val="144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0.378</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ts val="1440"/>
                        </a:lnSpc>
                        <a:spcBef>
                          <a:spcPts val="0"/>
                        </a:spcBef>
                        <a:spcAft>
                          <a:spcPts val="0"/>
                        </a:spcAft>
                      </a:pPr>
                      <a:endParaRPr lang="en-US" sz="1800" dirty="0">
                        <a:effectLst/>
                        <a:latin typeface="Times New Roman" panose="02020603050405020304" pitchFamily="18" charset="0"/>
                        <a:cs typeface="Times New Roman" panose="02020603050405020304" pitchFamily="18" charset="0"/>
                      </a:endParaRPr>
                    </a:p>
                    <a:p>
                      <a:pPr marL="0" marR="0" algn="ctr">
                        <a:lnSpc>
                          <a:spcPts val="1440"/>
                        </a:lnSpc>
                        <a:spcBef>
                          <a:spcPts val="0"/>
                        </a:spcBef>
                        <a:spcAft>
                          <a:spcPts val="0"/>
                        </a:spcAft>
                      </a:pPr>
                      <a:r>
                        <a:rPr lang="en-US" sz="24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YES</a:t>
                      </a:r>
                    </a:p>
                  </a:txBody>
                  <a:tcPr marL="95250" marR="95250" marT="95250" marB="95250"/>
                </a:tc>
                <a:extLst>
                  <a:ext uri="{0D108BD9-81ED-4DB2-BD59-A6C34878D82A}">
                    <a16:rowId xmlns:a16="http://schemas.microsoft.com/office/drawing/2014/main" val="4208235845"/>
                  </a:ext>
                </a:extLst>
              </a:tr>
              <a:tr h="485616">
                <a:tc>
                  <a:txBody>
                    <a:bodyPr/>
                    <a:lstStyle/>
                    <a:p>
                      <a:pPr marL="0" marR="0">
                        <a:lnSpc>
                          <a:spcPts val="1440"/>
                        </a:lnSpc>
                        <a:spcBef>
                          <a:spcPts val="0"/>
                        </a:spcBef>
                        <a:spcAft>
                          <a:spcPts val="0"/>
                        </a:spcAft>
                      </a:pPr>
                      <a:r>
                        <a:rPr lang="en-US" sz="2400">
                          <a:effectLst/>
                          <a:latin typeface="Times New Roman" panose="02020603050405020304" pitchFamily="18" charset="0"/>
                          <a:cs typeface="Times New Roman" panose="02020603050405020304" pitchFamily="18" charset="0"/>
                        </a:rPr>
                        <a:t>RidgeCV</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95250" marB="95250"/>
                </a:tc>
                <a:tc>
                  <a:txBody>
                    <a:bodyPr/>
                    <a:lstStyle/>
                    <a:p>
                      <a:pPr marL="0" marR="0" algn="ctr">
                        <a:lnSpc>
                          <a:spcPts val="1440"/>
                        </a:lnSpc>
                        <a:spcBef>
                          <a:spcPts val="0"/>
                        </a:spcBef>
                        <a:spcAft>
                          <a:spcPts val="0"/>
                        </a:spcAft>
                      </a:pPr>
                      <a:endParaRPr lang="en-US" sz="1800" dirty="0">
                        <a:effectLst/>
                        <a:latin typeface="Times New Roman" panose="02020603050405020304" pitchFamily="18" charset="0"/>
                        <a:cs typeface="Times New Roman" panose="02020603050405020304" pitchFamily="18" charset="0"/>
                      </a:endParaRPr>
                    </a:p>
                    <a:p>
                      <a:pPr marL="0" marR="0" algn="ctr">
                        <a:lnSpc>
                          <a:spcPts val="144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0.669</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ts val="1440"/>
                        </a:lnSpc>
                        <a:spcBef>
                          <a:spcPts val="0"/>
                        </a:spcBef>
                        <a:spcAft>
                          <a:spcPts val="0"/>
                        </a:spcAft>
                      </a:pPr>
                      <a:endParaRPr lang="en-US" sz="1800" dirty="0">
                        <a:effectLst/>
                        <a:latin typeface="Times New Roman" panose="02020603050405020304" pitchFamily="18" charset="0"/>
                        <a:cs typeface="Times New Roman" panose="02020603050405020304" pitchFamily="18" charset="0"/>
                      </a:endParaRPr>
                    </a:p>
                    <a:p>
                      <a:pPr marL="0" marR="0" algn="ctr">
                        <a:lnSpc>
                          <a:spcPts val="144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0.533</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ts val="1440"/>
                        </a:lnSpc>
                        <a:spcBef>
                          <a:spcPts val="0"/>
                        </a:spcBef>
                        <a:spcAft>
                          <a:spcPts val="0"/>
                        </a:spcAft>
                      </a:pPr>
                      <a:endParaRPr lang="en-US" sz="1800" dirty="0">
                        <a:effectLst/>
                        <a:latin typeface="Times New Roman" panose="02020603050405020304" pitchFamily="18" charset="0"/>
                        <a:cs typeface="Times New Roman" panose="02020603050405020304" pitchFamily="18" charset="0"/>
                      </a:endParaRPr>
                    </a:p>
                    <a:p>
                      <a:pPr marL="0" marR="0" algn="ctr">
                        <a:lnSpc>
                          <a:spcPts val="144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0.400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ts val="1440"/>
                        </a:lnSpc>
                        <a:spcBef>
                          <a:spcPts val="0"/>
                        </a:spcBef>
                        <a:spcAft>
                          <a:spcPts val="0"/>
                        </a:spcAft>
                      </a:pPr>
                      <a:endParaRPr lang="en-US" sz="18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ts val="1440"/>
                        </a:lnSpc>
                        <a:spcBef>
                          <a:spcPts val="0"/>
                        </a:spcBef>
                        <a:spcAft>
                          <a:spcPts val="0"/>
                        </a:spcAft>
                      </a:pPr>
                      <a:r>
                        <a:rPr lang="en-US" sz="18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Not Applicable</a:t>
                      </a:r>
                    </a:p>
                  </a:txBody>
                  <a:tcPr marL="95250" marR="95250" marT="95250" marB="95250"/>
                </a:tc>
                <a:extLst>
                  <a:ext uri="{0D108BD9-81ED-4DB2-BD59-A6C34878D82A}">
                    <a16:rowId xmlns:a16="http://schemas.microsoft.com/office/drawing/2014/main" val="3614151206"/>
                  </a:ext>
                </a:extLst>
              </a:tr>
              <a:tr h="488882">
                <a:tc>
                  <a:txBody>
                    <a:bodyPr/>
                    <a:lstStyle/>
                    <a:p>
                      <a:pPr marL="0" marR="0">
                        <a:lnSpc>
                          <a:spcPts val="1440"/>
                        </a:lnSpc>
                        <a:spcBef>
                          <a:spcPts val="0"/>
                        </a:spcBef>
                        <a:spcAft>
                          <a:spcPts val="0"/>
                        </a:spcAft>
                      </a:pPr>
                      <a:r>
                        <a:rPr lang="en-US" sz="2400">
                          <a:effectLst/>
                          <a:latin typeface="Times New Roman" panose="02020603050405020304" pitchFamily="18" charset="0"/>
                          <a:cs typeface="Times New Roman" panose="02020603050405020304" pitchFamily="18" charset="0"/>
                        </a:rPr>
                        <a:t>Lasso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95250" marB="95250"/>
                </a:tc>
                <a:tc>
                  <a:txBody>
                    <a:bodyPr/>
                    <a:lstStyle/>
                    <a:p>
                      <a:pPr marL="0" marR="0" algn="ctr">
                        <a:lnSpc>
                          <a:spcPts val="1440"/>
                        </a:lnSpc>
                        <a:spcBef>
                          <a:spcPts val="0"/>
                        </a:spcBef>
                        <a:spcAft>
                          <a:spcPts val="0"/>
                        </a:spcAft>
                      </a:pPr>
                      <a:endParaRPr lang="en-US" sz="1800" dirty="0">
                        <a:effectLst/>
                        <a:latin typeface="Times New Roman" panose="02020603050405020304" pitchFamily="18" charset="0"/>
                        <a:cs typeface="Times New Roman" panose="02020603050405020304" pitchFamily="18" charset="0"/>
                      </a:endParaRPr>
                    </a:p>
                    <a:p>
                      <a:pPr marL="0" marR="0" algn="ctr">
                        <a:lnSpc>
                          <a:spcPts val="144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0.0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ts val="1440"/>
                        </a:lnSpc>
                        <a:spcBef>
                          <a:spcPts val="0"/>
                        </a:spcBef>
                        <a:spcAft>
                          <a:spcPts val="0"/>
                        </a:spcAft>
                      </a:pPr>
                      <a:endParaRPr lang="en-US" sz="1800" dirty="0">
                        <a:effectLst/>
                        <a:latin typeface="Times New Roman" panose="02020603050405020304" pitchFamily="18" charset="0"/>
                        <a:cs typeface="Times New Roman" panose="02020603050405020304" pitchFamily="18" charset="0"/>
                      </a:endParaRPr>
                    </a:p>
                    <a:p>
                      <a:pPr marL="0" marR="0" algn="ctr">
                        <a:lnSpc>
                          <a:spcPts val="144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-2.469</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ts val="1440"/>
                        </a:lnSpc>
                        <a:spcBef>
                          <a:spcPts val="0"/>
                        </a:spcBef>
                        <a:spcAft>
                          <a:spcPts val="0"/>
                        </a:spcAft>
                      </a:pPr>
                      <a:endParaRPr lang="en-US" sz="1800" dirty="0">
                        <a:effectLst/>
                        <a:latin typeface="Times New Roman" panose="02020603050405020304" pitchFamily="18" charset="0"/>
                        <a:cs typeface="Times New Roman" panose="02020603050405020304" pitchFamily="18" charset="0"/>
                      </a:endParaRPr>
                    </a:p>
                    <a:p>
                      <a:pPr marL="0" marR="0" algn="ctr">
                        <a:lnSpc>
                          <a:spcPts val="144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-5.728</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ts val="1440"/>
                        </a:lnSpc>
                        <a:spcBef>
                          <a:spcPts val="0"/>
                        </a:spcBef>
                        <a:spcAft>
                          <a:spcPts val="0"/>
                        </a:spcAft>
                      </a:pPr>
                      <a:endParaRPr lang="en-US" sz="2400" b="1" dirty="0">
                        <a:solidFill>
                          <a:srgbClr val="C00000"/>
                        </a:solidFill>
                        <a:effectLst/>
                        <a:latin typeface="Times New Roman" panose="02020603050405020304" pitchFamily="18" charset="0"/>
                        <a:cs typeface="Times New Roman" panose="02020603050405020304" pitchFamily="18" charset="0"/>
                      </a:endParaRPr>
                    </a:p>
                    <a:p>
                      <a:pPr marL="0" marR="0" algn="ctr">
                        <a:lnSpc>
                          <a:spcPts val="1440"/>
                        </a:lnSpc>
                        <a:spcBef>
                          <a:spcPts val="0"/>
                        </a:spcBef>
                        <a:spcAft>
                          <a:spcPts val="0"/>
                        </a:spcAft>
                      </a:pPr>
                      <a:r>
                        <a:rPr lang="en-US" sz="2400" b="1" dirty="0">
                          <a:solidFill>
                            <a:srgbClr val="C00000"/>
                          </a:solidFill>
                          <a:effectLst/>
                          <a:latin typeface="Times New Roman" panose="02020603050405020304" pitchFamily="18" charset="0"/>
                          <a:cs typeface="Times New Roman" panose="02020603050405020304" pitchFamily="18" charset="0"/>
                        </a:rPr>
                        <a:t>NO</a:t>
                      </a:r>
                      <a:endParaRPr lang="en-US" sz="24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95250" marB="95250"/>
                </a:tc>
                <a:extLst>
                  <a:ext uri="{0D108BD9-81ED-4DB2-BD59-A6C34878D82A}">
                    <a16:rowId xmlns:a16="http://schemas.microsoft.com/office/drawing/2014/main" val="2529589468"/>
                  </a:ext>
                </a:extLst>
              </a:tr>
              <a:tr h="488882">
                <a:tc>
                  <a:txBody>
                    <a:bodyPr/>
                    <a:lstStyle/>
                    <a:p>
                      <a:pPr marL="0" marR="0">
                        <a:lnSpc>
                          <a:spcPts val="144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LassoCV</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95250" marB="95250"/>
                </a:tc>
                <a:tc>
                  <a:txBody>
                    <a:bodyPr/>
                    <a:lstStyle/>
                    <a:p>
                      <a:pPr marL="0" marR="0" algn="ctr">
                        <a:lnSpc>
                          <a:spcPts val="1440"/>
                        </a:lnSpc>
                        <a:spcBef>
                          <a:spcPts val="0"/>
                        </a:spcBef>
                        <a:spcAft>
                          <a:spcPts val="0"/>
                        </a:spcAft>
                      </a:pPr>
                      <a:endParaRPr lang="en-US" sz="1800" dirty="0">
                        <a:effectLst/>
                        <a:latin typeface="Times New Roman" panose="02020603050405020304" pitchFamily="18" charset="0"/>
                        <a:cs typeface="Times New Roman" panose="02020603050405020304" pitchFamily="18" charset="0"/>
                      </a:endParaRPr>
                    </a:p>
                    <a:p>
                      <a:pPr marL="0" marR="0" algn="ctr">
                        <a:lnSpc>
                          <a:spcPts val="144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0.609</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ts val="1440"/>
                        </a:lnSpc>
                        <a:spcBef>
                          <a:spcPts val="0"/>
                        </a:spcBef>
                        <a:spcAft>
                          <a:spcPts val="0"/>
                        </a:spcAft>
                      </a:pPr>
                      <a:endParaRPr lang="en-US" sz="1800" dirty="0">
                        <a:effectLst/>
                        <a:latin typeface="Times New Roman" panose="02020603050405020304" pitchFamily="18" charset="0"/>
                        <a:cs typeface="Times New Roman" panose="02020603050405020304" pitchFamily="18" charset="0"/>
                      </a:endParaRPr>
                    </a:p>
                    <a:p>
                      <a:pPr marL="0" marR="0" algn="ctr">
                        <a:lnSpc>
                          <a:spcPts val="144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0.658</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ts val="1440"/>
                        </a:lnSpc>
                        <a:spcBef>
                          <a:spcPts val="0"/>
                        </a:spcBef>
                        <a:spcAft>
                          <a:spcPts val="0"/>
                        </a:spcAft>
                      </a:pPr>
                      <a:endParaRPr lang="en-US" sz="1800" dirty="0">
                        <a:effectLst/>
                        <a:latin typeface="Times New Roman" panose="02020603050405020304" pitchFamily="18" charset="0"/>
                        <a:cs typeface="Times New Roman" panose="02020603050405020304" pitchFamily="18" charset="0"/>
                      </a:endParaRPr>
                    </a:p>
                    <a:p>
                      <a:pPr marL="0" marR="0" algn="ctr">
                        <a:lnSpc>
                          <a:spcPts val="144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0.517</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ts val="1440"/>
                        </a:lnSpc>
                        <a:spcBef>
                          <a:spcPts val="0"/>
                        </a:spcBef>
                        <a:spcAft>
                          <a:spcPts val="0"/>
                        </a:spcAft>
                      </a:pPr>
                      <a:endParaRPr lang="en-US" sz="18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ts val="1440"/>
                        </a:lnSpc>
                        <a:spcBef>
                          <a:spcPts val="0"/>
                        </a:spcBef>
                        <a:spcAft>
                          <a:spcPts val="0"/>
                        </a:spcAft>
                      </a:pPr>
                      <a:r>
                        <a:rPr lang="en-US" sz="18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Not Applicable</a:t>
                      </a:r>
                    </a:p>
                  </a:txBody>
                  <a:tcPr marL="95250" marR="95250" marT="95250" marB="95250"/>
                </a:tc>
                <a:extLst>
                  <a:ext uri="{0D108BD9-81ED-4DB2-BD59-A6C34878D82A}">
                    <a16:rowId xmlns:a16="http://schemas.microsoft.com/office/drawing/2014/main" val="1370646596"/>
                  </a:ext>
                </a:extLst>
              </a:tr>
            </a:tbl>
          </a:graphicData>
        </a:graphic>
      </p:graphicFrame>
    </p:spTree>
    <p:extLst>
      <p:ext uri="{BB962C8B-B14F-4D97-AF65-F5344CB8AC3E}">
        <p14:creationId xmlns:p14="http://schemas.microsoft.com/office/powerpoint/2010/main" val="1822803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A496C3-F1EE-4D85-A6C3-7A9EA6EA6B57}"/>
              </a:ext>
            </a:extLst>
          </p:cNvPr>
          <p:cNvSpPr>
            <a:spLocks noGrp="1"/>
          </p:cNvSpPr>
          <p:nvPr>
            <p:ph type="title"/>
          </p:nvPr>
        </p:nvSpPr>
        <p:spPr/>
        <p:txBody>
          <a:bodyPr/>
          <a:lstStyle/>
          <a:p>
            <a:r>
              <a:rPr lang="en-US" b="1" dirty="0">
                <a:solidFill>
                  <a:srgbClr val="002060"/>
                </a:solidFill>
                <a:latin typeface="Garamond" panose="02020404030301010803" pitchFamily="18" charset="0"/>
              </a:rPr>
              <a:t>Analysis of the Ridge Model on Test Data:</a:t>
            </a:r>
            <a:br>
              <a:rPr lang="en-US" b="1" dirty="0">
                <a:solidFill>
                  <a:srgbClr val="002060"/>
                </a:solidFill>
                <a:latin typeface="Garamond" panose="02020404030301010803" pitchFamily="18" charset="0"/>
              </a:rPr>
            </a:br>
            <a:endParaRPr lang="en-US" dirty="0">
              <a:solidFill>
                <a:srgbClr val="002060"/>
              </a:solidFill>
            </a:endParaRPr>
          </a:p>
        </p:txBody>
      </p:sp>
      <p:sp>
        <p:nvSpPr>
          <p:cNvPr id="7" name="Text Placeholder 6">
            <a:extLst>
              <a:ext uri="{FF2B5EF4-FFF2-40B4-BE49-F238E27FC236}">
                <a16:creationId xmlns:a16="http://schemas.microsoft.com/office/drawing/2014/main" id="{1B627970-C593-4BC0-B930-297A0E821925}"/>
              </a:ext>
            </a:extLst>
          </p:cNvPr>
          <p:cNvSpPr>
            <a:spLocks noGrp="1"/>
          </p:cNvSpPr>
          <p:nvPr>
            <p:ph type="body" idx="1"/>
          </p:nvPr>
        </p:nvSpPr>
        <p:spPr/>
        <p:txBody>
          <a:bodyPr>
            <a:normAutofit/>
          </a:bodyPr>
          <a:lstStyle/>
          <a:p>
            <a:endParaRPr lang="en-US" dirty="0"/>
          </a:p>
          <a:p>
            <a:endParaRPr lang="en-US" dirty="0"/>
          </a:p>
        </p:txBody>
      </p:sp>
      <p:pic>
        <p:nvPicPr>
          <p:cNvPr id="8" name="Content Placeholder 7">
            <a:extLst>
              <a:ext uri="{FF2B5EF4-FFF2-40B4-BE49-F238E27FC236}">
                <a16:creationId xmlns:a16="http://schemas.microsoft.com/office/drawing/2014/main" id="{17917D61-9E86-4A23-9128-9E563B3D5A80}"/>
              </a:ext>
            </a:extLst>
          </p:cNvPr>
          <p:cNvPicPr>
            <a:picLocks noGrp="1" noChangeAspect="1"/>
          </p:cNvPicPr>
          <p:nvPr>
            <p:ph sz="half" idx="2"/>
          </p:nvPr>
        </p:nvPicPr>
        <p:blipFill>
          <a:blip r:embed="rId2"/>
          <a:stretch>
            <a:fillRect/>
          </a:stretch>
        </p:blipFill>
        <p:spPr>
          <a:xfrm>
            <a:off x="5997575" y="1681163"/>
            <a:ext cx="5852841" cy="3886652"/>
          </a:xfrm>
          <a:prstGeom prst="rect">
            <a:avLst/>
          </a:prstGeom>
        </p:spPr>
      </p:pic>
      <p:sp>
        <p:nvSpPr>
          <p:cNvPr id="9" name="Text Placeholder 8">
            <a:extLst>
              <a:ext uri="{FF2B5EF4-FFF2-40B4-BE49-F238E27FC236}">
                <a16:creationId xmlns:a16="http://schemas.microsoft.com/office/drawing/2014/main" id="{1BB65B62-DCF5-472D-951B-AA6B1C047FF9}"/>
              </a:ext>
            </a:extLst>
          </p:cNvPr>
          <p:cNvSpPr>
            <a:spLocks noGrp="1"/>
          </p:cNvSpPr>
          <p:nvPr>
            <p:ph type="body" sz="quarter" idx="3"/>
          </p:nvPr>
        </p:nvSpPr>
        <p:spPr>
          <a:xfrm>
            <a:off x="989012" y="1179511"/>
            <a:ext cx="5183188" cy="1325563"/>
          </a:xfrm>
        </p:spPr>
        <p:txBody>
          <a:bodyPr>
            <a:noAutofit/>
          </a:bodyPr>
          <a:lstStyle/>
          <a:p>
            <a:r>
              <a:rPr lang="en-US" sz="2800" dirty="0">
                <a:solidFill>
                  <a:srgbClr val="002060"/>
                </a:solidFill>
                <a:latin typeface="Garamond" panose="02020404030301010803" pitchFamily="18" charset="0"/>
              </a:rPr>
              <a:t>Predicted Values of the Win Percent for 2016 – 2017 Season (Test Data set)</a:t>
            </a:r>
          </a:p>
        </p:txBody>
      </p:sp>
      <p:sp>
        <p:nvSpPr>
          <p:cNvPr id="10" name="Content Placeholder 9">
            <a:extLst>
              <a:ext uri="{FF2B5EF4-FFF2-40B4-BE49-F238E27FC236}">
                <a16:creationId xmlns:a16="http://schemas.microsoft.com/office/drawing/2014/main" id="{D6195267-B650-4A66-B1C8-2396689F2584}"/>
              </a:ext>
            </a:extLst>
          </p:cNvPr>
          <p:cNvSpPr>
            <a:spLocks noGrp="1"/>
          </p:cNvSpPr>
          <p:nvPr>
            <p:ph sz="quarter" idx="4"/>
          </p:nvPr>
        </p:nvSpPr>
        <p:spPr>
          <a:xfrm>
            <a:off x="814387" y="2690812"/>
            <a:ext cx="5183188" cy="3684588"/>
          </a:xfrm>
        </p:spPr>
        <p:txBody>
          <a:bodyPr>
            <a:normAutofit fontScale="85000" lnSpcReduction="10000"/>
          </a:bodyPr>
          <a:lstStyle/>
          <a:p>
            <a:pPr marL="0" indent="0">
              <a:buNone/>
            </a:pPr>
            <a:r>
              <a:rPr lang="en-US" dirty="0">
                <a:solidFill>
                  <a:srgbClr val="002060"/>
                </a:solidFill>
                <a:latin typeface="Times New Roman" panose="02020603050405020304" pitchFamily="18" charset="0"/>
                <a:cs typeface="Times New Roman" panose="02020603050405020304" pitchFamily="18" charset="0"/>
              </a:rPr>
              <a:t>array([ 0.76032243, 0.78678967, 0.35298014, 0.64194299, 0.47432509, 0.54402987, 0.67953993, 0.55684384, 0.4958499 , 0.68308685, 0.47694255, 0.63777803, 0.45916249, 0.36606562, 0.42344235, 0.48582771, 0.54102028, 0.41473246, 0.35538154, 0.55487377, 0.38334411, 0.49025095, 0.29988149, 0.47397727, 0.52025238, 0.44155237, 0.16807459, 0.28748329, 0.25599829, 0.24204834])</a:t>
            </a:r>
          </a:p>
        </p:txBody>
      </p:sp>
    </p:spTree>
    <p:extLst>
      <p:ext uri="{BB962C8B-B14F-4D97-AF65-F5344CB8AC3E}">
        <p14:creationId xmlns:p14="http://schemas.microsoft.com/office/powerpoint/2010/main" val="2590122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341B-FE1E-499D-B3F5-16B876B2AC84}"/>
              </a:ext>
            </a:extLst>
          </p:cNvPr>
          <p:cNvSpPr>
            <a:spLocks noGrp="1"/>
          </p:cNvSpPr>
          <p:nvPr>
            <p:ph type="title"/>
          </p:nvPr>
        </p:nvSpPr>
        <p:spPr/>
        <p:txBody>
          <a:bodyPr/>
          <a:lstStyle/>
          <a:p>
            <a:r>
              <a:rPr lang="en-US" b="1" dirty="0">
                <a:solidFill>
                  <a:srgbClr val="002060"/>
                </a:solidFill>
                <a:latin typeface="Garamond" panose="02020404030301010803" pitchFamily="18" charset="0"/>
              </a:rPr>
              <a:t>Analysis of the Ridge Model</a:t>
            </a:r>
            <a:br>
              <a:rPr lang="en-US" b="1" dirty="0">
                <a:solidFill>
                  <a:srgbClr val="002060"/>
                </a:solidFill>
                <a:latin typeface="Garamond" panose="02020404030301010803" pitchFamily="18" charset="0"/>
              </a:rPr>
            </a:br>
            <a:r>
              <a:rPr lang="en-US" sz="3200" b="1" dirty="0">
                <a:solidFill>
                  <a:srgbClr val="002060"/>
                </a:solidFill>
                <a:latin typeface="Garamond" panose="02020404030301010803" pitchFamily="18" charset="0"/>
              </a:rPr>
              <a:t>Actual Win% Vs Predicted Win% (2016 – 2017 Season)</a:t>
            </a:r>
          </a:p>
        </p:txBody>
      </p:sp>
      <p:pic>
        <p:nvPicPr>
          <p:cNvPr id="5" name="Picture 4">
            <a:extLst>
              <a:ext uri="{FF2B5EF4-FFF2-40B4-BE49-F238E27FC236}">
                <a16:creationId xmlns:a16="http://schemas.microsoft.com/office/drawing/2014/main" id="{F9C397B1-BC20-4811-9062-4EE86FB85DD6}"/>
              </a:ext>
            </a:extLst>
          </p:cNvPr>
          <p:cNvPicPr>
            <a:picLocks noChangeAspect="1"/>
          </p:cNvPicPr>
          <p:nvPr/>
        </p:nvPicPr>
        <p:blipFill>
          <a:blip r:embed="rId3"/>
          <a:stretch>
            <a:fillRect/>
          </a:stretch>
        </p:blipFill>
        <p:spPr>
          <a:xfrm>
            <a:off x="6620682" y="1690688"/>
            <a:ext cx="5315692" cy="4191585"/>
          </a:xfrm>
          <a:prstGeom prst="rect">
            <a:avLst/>
          </a:prstGeom>
        </p:spPr>
      </p:pic>
      <p:pic>
        <p:nvPicPr>
          <p:cNvPr id="6" name="Picture 5">
            <a:extLst>
              <a:ext uri="{FF2B5EF4-FFF2-40B4-BE49-F238E27FC236}">
                <a16:creationId xmlns:a16="http://schemas.microsoft.com/office/drawing/2014/main" id="{5304BD80-7620-4671-834B-2DC39AE62A4F}"/>
              </a:ext>
            </a:extLst>
          </p:cNvPr>
          <p:cNvPicPr>
            <a:picLocks noChangeAspect="1"/>
          </p:cNvPicPr>
          <p:nvPr/>
        </p:nvPicPr>
        <p:blipFill>
          <a:blip r:embed="rId4"/>
          <a:stretch>
            <a:fillRect/>
          </a:stretch>
        </p:blipFill>
        <p:spPr>
          <a:xfrm>
            <a:off x="838200" y="1690688"/>
            <a:ext cx="5753903" cy="4182059"/>
          </a:xfrm>
          <a:prstGeom prst="rect">
            <a:avLst/>
          </a:prstGeom>
        </p:spPr>
      </p:pic>
    </p:spTree>
    <p:extLst>
      <p:ext uri="{BB962C8B-B14F-4D97-AF65-F5344CB8AC3E}">
        <p14:creationId xmlns:p14="http://schemas.microsoft.com/office/powerpoint/2010/main" val="1782304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A496C3-F1EE-4D85-A6C3-7A9EA6EA6B57}"/>
              </a:ext>
            </a:extLst>
          </p:cNvPr>
          <p:cNvSpPr>
            <a:spLocks noGrp="1"/>
          </p:cNvSpPr>
          <p:nvPr>
            <p:ph type="title"/>
          </p:nvPr>
        </p:nvSpPr>
        <p:spPr/>
        <p:txBody>
          <a:bodyPr>
            <a:normAutofit fontScale="90000"/>
          </a:bodyPr>
          <a:lstStyle/>
          <a:p>
            <a:r>
              <a:rPr lang="en-US" b="1" dirty="0">
                <a:solidFill>
                  <a:srgbClr val="002060"/>
                </a:solidFill>
                <a:latin typeface="Garamond" panose="02020404030301010803" pitchFamily="18" charset="0"/>
              </a:rPr>
              <a:t>Analysis of the Ridge Model on Validate Data:</a:t>
            </a:r>
            <a:br>
              <a:rPr lang="en-US" b="1" dirty="0">
                <a:solidFill>
                  <a:srgbClr val="002060"/>
                </a:solidFill>
                <a:latin typeface="Garamond" panose="02020404030301010803" pitchFamily="18" charset="0"/>
              </a:rPr>
            </a:br>
            <a:endParaRPr lang="en-US" dirty="0">
              <a:solidFill>
                <a:srgbClr val="002060"/>
              </a:solidFill>
            </a:endParaRPr>
          </a:p>
        </p:txBody>
      </p:sp>
      <p:sp>
        <p:nvSpPr>
          <p:cNvPr id="7" name="Text Placeholder 6">
            <a:extLst>
              <a:ext uri="{FF2B5EF4-FFF2-40B4-BE49-F238E27FC236}">
                <a16:creationId xmlns:a16="http://schemas.microsoft.com/office/drawing/2014/main" id="{1B627970-C593-4BC0-B930-297A0E821925}"/>
              </a:ext>
            </a:extLst>
          </p:cNvPr>
          <p:cNvSpPr>
            <a:spLocks noGrp="1"/>
          </p:cNvSpPr>
          <p:nvPr>
            <p:ph type="body" idx="1"/>
          </p:nvPr>
        </p:nvSpPr>
        <p:spPr/>
        <p:txBody>
          <a:bodyPr>
            <a:normAutofit/>
          </a:bodyPr>
          <a:lstStyle/>
          <a:p>
            <a:endParaRPr lang="en-US" dirty="0"/>
          </a:p>
          <a:p>
            <a:endParaRPr lang="en-US" dirty="0"/>
          </a:p>
        </p:txBody>
      </p:sp>
      <p:sp>
        <p:nvSpPr>
          <p:cNvPr id="9" name="Text Placeholder 8">
            <a:extLst>
              <a:ext uri="{FF2B5EF4-FFF2-40B4-BE49-F238E27FC236}">
                <a16:creationId xmlns:a16="http://schemas.microsoft.com/office/drawing/2014/main" id="{1BB65B62-DCF5-472D-951B-AA6B1C047FF9}"/>
              </a:ext>
            </a:extLst>
          </p:cNvPr>
          <p:cNvSpPr>
            <a:spLocks noGrp="1"/>
          </p:cNvSpPr>
          <p:nvPr>
            <p:ph type="body" sz="quarter" idx="3"/>
          </p:nvPr>
        </p:nvSpPr>
        <p:spPr>
          <a:xfrm>
            <a:off x="989012" y="1179511"/>
            <a:ext cx="5183188" cy="1325563"/>
          </a:xfrm>
        </p:spPr>
        <p:txBody>
          <a:bodyPr>
            <a:noAutofit/>
          </a:bodyPr>
          <a:lstStyle/>
          <a:p>
            <a:r>
              <a:rPr lang="en-US" sz="2800" dirty="0">
                <a:solidFill>
                  <a:srgbClr val="002060"/>
                </a:solidFill>
                <a:latin typeface="Garamond" panose="02020404030301010803" pitchFamily="18" charset="0"/>
              </a:rPr>
              <a:t>Predicted Values of the Win Percent for 2017 – 2018 Season (Validate Data set)</a:t>
            </a:r>
          </a:p>
        </p:txBody>
      </p:sp>
      <p:sp>
        <p:nvSpPr>
          <p:cNvPr id="10" name="Content Placeholder 9">
            <a:extLst>
              <a:ext uri="{FF2B5EF4-FFF2-40B4-BE49-F238E27FC236}">
                <a16:creationId xmlns:a16="http://schemas.microsoft.com/office/drawing/2014/main" id="{D6195267-B650-4A66-B1C8-2396689F2584}"/>
              </a:ext>
            </a:extLst>
          </p:cNvPr>
          <p:cNvSpPr>
            <a:spLocks noGrp="1"/>
          </p:cNvSpPr>
          <p:nvPr>
            <p:ph sz="quarter" idx="4"/>
          </p:nvPr>
        </p:nvSpPr>
        <p:spPr>
          <a:xfrm>
            <a:off x="814387" y="2690812"/>
            <a:ext cx="5183188" cy="3684588"/>
          </a:xfrm>
        </p:spPr>
        <p:txBody>
          <a:bodyPr>
            <a:normAutofit fontScale="85000" lnSpcReduction="10000"/>
          </a:bodyPr>
          <a:lstStyle/>
          <a:p>
            <a:pPr marL="0" indent="0">
              <a:buNone/>
            </a:pPr>
            <a:r>
              <a:rPr lang="en-US" dirty="0">
                <a:solidFill>
                  <a:srgbClr val="002060"/>
                </a:solidFill>
                <a:latin typeface="Times New Roman" panose="02020603050405020304" pitchFamily="18" charset="0"/>
                <a:cs typeface="Times New Roman" panose="02020603050405020304" pitchFamily="18" charset="0"/>
              </a:rPr>
              <a:t>array([ 0.86210455, 0.68546156, 0.69179369, 0.53810981, 0.65012672, 0.49317017, 0.49484278, 0.48234518, 0.45676726, 0.49718475, 0.36990439, 0.52236657, 0.41304046, 0.42586624, 0.51447811, 0.34581427, 0.48063562, 0.56997992, 0.42425617, 0.3609975 , 0.55658613, 0.22886543, 0.51489342, 0.3082912 , 0.55038256, 0.27747901, 0.46541079, 0.38033354, 0.31463613, 0.34280489])</a:t>
            </a:r>
          </a:p>
        </p:txBody>
      </p:sp>
      <p:pic>
        <p:nvPicPr>
          <p:cNvPr id="6" name="Picture 5">
            <a:extLst>
              <a:ext uri="{FF2B5EF4-FFF2-40B4-BE49-F238E27FC236}">
                <a16:creationId xmlns:a16="http://schemas.microsoft.com/office/drawing/2014/main" id="{CEC358ED-C658-4877-8C94-849B6776DC9D}"/>
              </a:ext>
            </a:extLst>
          </p:cNvPr>
          <p:cNvPicPr>
            <a:picLocks noChangeAspect="1"/>
          </p:cNvPicPr>
          <p:nvPr/>
        </p:nvPicPr>
        <p:blipFill>
          <a:blip r:embed="rId3"/>
          <a:stretch>
            <a:fillRect/>
          </a:stretch>
        </p:blipFill>
        <p:spPr>
          <a:xfrm>
            <a:off x="5881336" y="1969866"/>
            <a:ext cx="6310664" cy="3960568"/>
          </a:xfrm>
          <a:prstGeom prst="rect">
            <a:avLst/>
          </a:prstGeom>
        </p:spPr>
      </p:pic>
    </p:spTree>
    <p:extLst>
      <p:ext uri="{BB962C8B-B14F-4D97-AF65-F5344CB8AC3E}">
        <p14:creationId xmlns:p14="http://schemas.microsoft.com/office/powerpoint/2010/main" val="727569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6AE29-BD87-44D4-A5BD-B2B0E7D0D457}"/>
              </a:ext>
            </a:extLst>
          </p:cNvPr>
          <p:cNvSpPr>
            <a:spLocks noGrp="1"/>
          </p:cNvSpPr>
          <p:nvPr>
            <p:ph type="title"/>
          </p:nvPr>
        </p:nvSpPr>
        <p:spPr/>
        <p:txBody>
          <a:bodyPr>
            <a:normAutofit fontScale="90000"/>
          </a:bodyPr>
          <a:lstStyle/>
          <a:p>
            <a:r>
              <a:rPr lang="en-US" b="1" dirty="0">
                <a:solidFill>
                  <a:srgbClr val="002060"/>
                </a:solidFill>
                <a:latin typeface="Garamond" panose="02020404030301010803" pitchFamily="18" charset="0"/>
              </a:rPr>
              <a:t>Analysis of the Ridge Model</a:t>
            </a:r>
            <a:br>
              <a:rPr lang="en-US" b="1" dirty="0">
                <a:solidFill>
                  <a:srgbClr val="002060"/>
                </a:solidFill>
                <a:latin typeface="Garamond" panose="02020404030301010803" pitchFamily="18" charset="0"/>
              </a:rPr>
            </a:br>
            <a:r>
              <a:rPr lang="en-US" b="1" dirty="0">
                <a:solidFill>
                  <a:srgbClr val="002060"/>
                </a:solidFill>
                <a:latin typeface="Garamond" panose="02020404030301010803" pitchFamily="18" charset="0"/>
              </a:rPr>
              <a:t>Actual Win% Vs Predicted Win% (2017 – 2018 Season)</a:t>
            </a:r>
            <a:endParaRPr lang="en-US" dirty="0">
              <a:solidFill>
                <a:srgbClr val="002060"/>
              </a:solidFill>
            </a:endParaRPr>
          </a:p>
        </p:txBody>
      </p:sp>
      <p:pic>
        <p:nvPicPr>
          <p:cNvPr id="3" name="Picture 2">
            <a:extLst>
              <a:ext uri="{FF2B5EF4-FFF2-40B4-BE49-F238E27FC236}">
                <a16:creationId xmlns:a16="http://schemas.microsoft.com/office/drawing/2014/main" id="{A7C1B1E1-07C3-4859-90B5-73C5FC6CC5BA}"/>
              </a:ext>
            </a:extLst>
          </p:cNvPr>
          <p:cNvPicPr>
            <a:picLocks noChangeAspect="1"/>
          </p:cNvPicPr>
          <p:nvPr/>
        </p:nvPicPr>
        <p:blipFill>
          <a:blip r:embed="rId2"/>
          <a:stretch>
            <a:fillRect/>
          </a:stretch>
        </p:blipFill>
        <p:spPr>
          <a:xfrm>
            <a:off x="652463" y="1910711"/>
            <a:ext cx="5544324" cy="4582164"/>
          </a:xfrm>
          <a:prstGeom prst="rect">
            <a:avLst/>
          </a:prstGeom>
        </p:spPr>
      </p:pic>
      <p:pic>
        <p:nvPicPr>
          <p:cNvPr id="4" name="Picture 3">
            <a:extLst>
              <a:ext uri="{FF2B5EF4-FFF2-40B4-BE49-F238E27FC236}">
                <a16:creationId xmlns:a16="http://schemas.microsoft.com/office/drawing/2014/main" id="{42F80746-1CE1-4CF8-B0B1-90B17620D85A}"/>
              </a:ext>
            </a:extLst>
          </p:cNvPr>
          <p:cNvPicPr>
            <a:picLocks noChangeAspect="1"/>
          </p:cNvPicPr>
          <p:nvPr/>
        </p:nvPicPr>
        <p:blipFill>
          <a:blip r:embed="rId3"/>
          <a:stretch>
            <a:fillRect/>
          </a:stretch>
        </p:blipFill>
        <p:spPr>
          <a:xfrm>
            <a:off x="6586179" y="1910711"/>
            <a:ext cx="5134692" cy="4582164"/>
          </a:xfrm>
          <a:prstGeom prst="rect">
            <a:avLst/>
          </a:prstGeom>
        </p:spPr>
      </p:pic>
    </p:spTree>
    <p:extLst>
      <p:ext uri="{BB962C8B-B14F-4D97-AF65-F5344CB8AC3E}">
        <p14:creationId xmlns:p14="http://schemas.microsoft.com/office/powerpoint/2010/main" val="84632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2060"/>
                </a:solidFill>
                <a:latin typeface="Garamond" panose="02020404030301010803" pitchFamily="18" charset="0"/>
              </a:rPr>
              <a:t>Next Steps/Future work</a:t>
            </a:r>
          </a:p>
        </p:txBody>
      </p:sp>
      <p:sp>
        <p:nvSpPr>
          <p:cNvPr id="6" name="Content Placeholder 5">
            <a:extLst>
              <a:ext uri="{FF2B5EF4-FFF2-40B4-BE49-F238E27FC236}">
                <a16:creationId xmlns:a16="http://schemas.microsoft.com/office/drawing/2014/main" id="{B8DF5F42-0AC0-4C68-B46C-D014F37ACE5C}"/>
              </a:ext>
            </a:extLst>
          </p:cNvPr>
          <p:cNvSpPr>
            <a:spLocks noGrp="1"/>
          </p:cNvSpPr>
          <p:nvPr>
            <p:ph idx="1"/>
          </p:nvPr>
        </p:nvSpPr>
        <p:spPr/>
        <p:txBody>
          <a:bodyPr/>
          <a:lstStyle/>
          <a:p>
            <a:endParaRPr lang="en-US" dirty="0">
              <a:solidFill>
                <a:srgbClr val="002060"/>
              </a:solidFill>
              <a:latin typeface="Garamond" panose="02020404030301010803" pitchFamily="18" charset="0"/>
            </a:endParaRPr>
          </a:p>
          <a:p>
            <a:r>
              <a:rPr lang="en-US" dirty="0">
                <a:solidFill>
                  <a:srgbClr val="002060"/>
                </a:solidFill>
                <a:latin typeface="Garamond" panose="02020404030301010803" pitchFamily="18" charset="0"/>
              </a:rPr>
              <a:t>Add Additional features for better Prediction rate/R-square value.</a:t>
            </a:r>
          </a:p>
          <a:p>
            <a:pPr marL="0" indent="0">
              <a:buNone/>
            </a:pPr>
            <a:endParaRPr lang="en-US" dirty="0">
              <a:solidFill>
                <a:srgbClr val="002060"/>
              </a:solidFill>
              <a:latin typeface="Garamond" panose="02020404030301010803" pitchFamily="18" charset="0"/>
            </a:endParaRPr>
          </a:p>
          <a:p>
            <a:r>
              <a:rPr lang="en-US" dirty="0">
                <a:solidFill>
                  <a:srgbClr val="002060"/>
                </a:solidFill>
                <a:latin typeface="Garamond" panose="02020404030301010803" pitchFamily="18" charset="0"/>
              </a:rPr>
              <a:t>Collect the Data/Statics of the all players from each team, calculate the respective PER (i.e.) Player Efficiency Rating and include these as additional features and run new models to predict the WIN Percent of the NBA Teams.</a:t>
            </a:r>
            <a:endParaRPr lang="en-US" dirty="0"/>
          </a:p>
        </p:txBody>
      </p:sp>
    </p:spTree>
    <p:extLst>
      <p:ext uri="{BB962C8B-B14F-4D97-AF65-F5344CB8AC3E}">
        <p14:creationId xmlns:p14="http://schemas.microsoft.com/office/powerpoint/2010/main" val="641692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3DCB80-A15C-402A-AE59-1D23D82A0443}"/>
              </a:ext>
            </a:extLst>
          </p:cNvPr>
          <p:cNvSpPr>
            <a:spLocks noGrp="1"/>
          </p:cNvSpPr>
          <p:nvPr>
            <p:ph type="title"/>
          </p:nvPr>
        </p:nvSpPr>
        <p:spPr>
          <a:xfrm>
            <a:off x="1263000" y="2539525"/>
            <a:ext cx="10515600" cy="1325563"/>
          </a:xfrm>
        </p:spPr>
        <p:txBody>
          <a:bodyPr>
            <a:normAutofit/>
          </a:bodyPr>
          <a:lstStyle/>
          <a:p>
            <a:pPr algn="ctr"/>
            <a:r>
              <a:rPr lang="en-US" sz="4000" b="1" dirty="0">
                <a:solidFill>
                  <a:srgbClr val="002060"/>
                </a:solidFill>
                <a:latin typeface="Garamond" panose="02020404030301010803" pitchFamily="18" charset="0"/>
              </a:rPr>
              <a:t>Questions ?</a:t>
            </a:r>
          </a:p>
        </p:txBody>
      </p:sp>
    </p:spTree>
    <p:extLst>
      <p:ext uri="{BB962C8B-B14F-4D97-AF65-F5344CB8AC3E}">
        <p14:creationId xmlns:p14="http://schemas.microsoft.com/office/powerpoint/2010/main" val="3692869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C6C02-8E83-4AA0-9707-82DFA860B015}"/>
              </a:ext>
            </a:extLst>
          </p:cNvPr>
          <p:cNvSpPr>
            <a:spLocks noGrp="1"/>
          </p:cNvSpPr>
          <p:nvPr>
            <p:ph type="title"/>
          </p:nvPr>
        </p:nvSpPr>
        <p:spPr/>
        <p:txBody>
          <a:bodyPr>
            <a:normAutofit/>
          </a:bodyPr>
          <a:lstStyle/>
          <a:p>
            <a:r>
              <a:rPr lang="en-US" sz="4000" b="1" dirty="0">
                <a:solidFill>
                  <a:srgbClr val="002060"/>
                </a:solidFill>
                <a:latin typeface="Garamond" panose="02020404030301010803" pitchFamily="18" charset="0"/>
              </a:rPr>
              <a:t>Resources:</a:t>
            </a:r>
          </a:p>
        </p:txBody>
      </p:sp>
      <p:sp>
        <p:nvSpPr>
          <p:cNvPr id="3" name="Content Placeholder 2">
            <a:extLst>
              <a:ext uri="{FF2B5EF4-FFF2-40B4-BE49-F238E27FC236}">
                <a16:creationId xmlns:a16="http://schemas.microsoft.com/office/drawing/2014/main" id="{551A8A85-DACD-45A3-927C-9F9753D19DE7}"/>
              </a:ext>
            </a:extLst>
          </p:cNvPr>
          <p:cNvSpPr>
            <a:spLocks noGrp="1"/>
          </p:cNvSpPr>
          <p:nvPr>
            <p:ph idx="1"/>
          </p:nvPr>
        </p:nvSpPr>
        <p:spPr>
          <a:xfrm>
            <a:off x="838200" y="1433945"/>
            <a:ext cx="10515600" cy="4743018"/>
          </a:xfrm>
        </p:spPr>
        <p:txBody>
          <a:bodyPr>
            <a:normAutofit/>
          </a:bodyPr>
          <a:lstStyle/>
          <a:p>
            <a:endParaRPr lang="en-US" sz="4400" dirty="0">
              <a:solidFill>
                <a:srgbClr val="002060"/>
              </a:solidFill>
              <a:latin typeface="Garamond" panose="02020404030301010803" pitchFamily="18" charset="0"/>
              <a:hlinkClick r:id="rId2"/>
            </a:endParaRPr>
          </a:p>
          <a:p>
            <a:r>
              <a:rPr lang="en-US" sz="4400" dirty="0">
                <a:solidFill>
                  <a:srgbClr val="002060"/>
                </a:solidFill>
                <a:latin typeface="Garamond" panose="02020404030301010803" pitchFamily="18" charset="0"/>
                <a:hlinkClick r:id="rId2"/>
              </a:rPr>
              <a:t>http://stats.nba.com</a:t>
            </a:r>
            <a:endParaRPr lang="en-US" sz="4400" dirty="0">
              <a:solidFill>
                <a:srgbClr val="002060"/>
              </a:solidFill>
              <a:latin typeface="Garamond" panose="02020404030301010803" pitchFamily="18" charset="0"/>
            </a:endParaRPr>
          </a:p>
          <a:p>
            <a:pPr marL="0" indent="0">
              <a:buNone/>
            </a:pPr>
            <a:endParaRPr lang="en-US" sz="4400" dirty="0">
              <a:solidFill>
                <a:srgbClr val="002060"/>
              </a:solidFill>
              <a:latin typeface="Garamond" panose="02020404030301010803" pitchFamily="18" charset="0"/>
            </a:endParaRPr>
          </a:p>
          <a:p>
            <a:r>
              <a:rPr lang="en-US" sz="4400" dirty="0">
                <a:solidFill>
                  <a:srgbClr val="002060"/>
                </a:solidFill>
                <a:latin typeface="Garamond" panose="02020404030301010803" pitchFamily="18" charset="0"/>
              </a:rPr>
              <a:t>GitHub Url:</a:t>
            </a:r>
          </a:p>
          <a:p>
            <a:pPr lvl="1"/>
            <a:r>
              <a:rPr lang="en-US" sz="3200" dirty="0">
                <a:solidFill>
                  <a:srgbClr val="002060"/>
                </a:solidFill>
                <a:latin typeface="Garamond" panose="02020404030301010803" pitchFamily="18" charset="0"/>
                <a:hlinkClick r:id="rId3"/>
              </a:rPr>
              <a:t>https://github.com/pt03445/nba_luther_project_02</a:t>
            </a:r>
            <a:r>
              <a:rPr lang="en-US" sz="3200" dirty="0">
                <a:solidFill>
                  <a:srgbClr val="002060"/>
                </a:solidFill>
                <a:latin typeface="Garamond" panose="02020404030301010803" pitchFamily="18" charset="0"/>
              </a:rPr>
              <a:t> </a:t>
            </a:r>
          </a:p>
          <a:p>
            <a:pPr lvl="1"/>
            <a:endParaRPr lang="en-US" sz="4400" dirty="0">
              <a:solidFill>
                <a:srgbClr val="002060"/>
              </a:solidFill>
              <a:latin typeface="Garamond" panose="02020404030301010803" pitchFamily="18" charset="0"/>
            </a:endParaRPr>
          </a:p>
        </p:txBody>
      </p:sp>
    </p:spTree>
    <p:extLst>
      <p:ext uri="{BB962C8B-B14F-4D97-AF65-F5344CB8AC3E}">
        <p14:creationId xmlns:p14="http://schemas.microsoft.com/office/powerpoint/2010/main" val="289732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9AD34-3244-43B6-A280-8BDE1982A8BD}"/>
              </a:ext>
            </a:extLst>
          </p:cNvPr>
          <p:cNvSpPr>
            <a:spLocks noGrp="1"/>
          </p:cNvSpPr>
          <p:nvPr>
            <p:ph type="title"/>
          </p:nvPr>
        </p:nvSpPr>
        <p:spPr/>
        <p:txBody>
          <a:bodyPr/>
          <a:lstStyle/>
          <a:p>
            <a:r>
              <a:rPr lang="en-US" b="1" dirty="0">
                <a:solidFill>
                  <a:srgbClr val="002060"/>
                </a:solidFill>
                <a:latin typeface="Garamond" panose="02020404030301010803" pitchFamily="18" charset="0"/>
              </a:rPr>
              <a:t>Question:</a:t>
            </a:r>
            <a:endParaRPr lang="en-US" dirty="0"/>
          </a:p>
        </p:txBody>
      </p:sp>
      <p:sp>
        <p:nvSpPr>
          <p:cNvPr id="3" name="Content Placeholder 2">
            <a:extLst>
              <a:ext uri="{FF2B5EF4-FFF2-40B4-BE49-F238E27FC236}">
                <a16:creationId xmlns:a16="http://schemas.microsoft.com/office/drawing/2014/main" id="{955F18B7-ADF0-47BD-BA77-32BD9F6B5837}"/>
              </a:ext>
            </a:extLst>
          </p:cNvPr>
          <p:cNvSpPr>
            <a:spLocks noGrp="1"/>
          </p:cNvSpPr>
          <p:nvPr>
            <p:ph idx="1"/>
          </p:nvPr>
        </p:nvSpPr>
        <p:spPr/>
        <p:txBody>
          <a:bodyPr/>
          <a:lstStyle/>
          <a:p>
            <a:endParaRPr lang="en-US" dirty="0">
              <a:solidFill>
                <a:srgbClr val="002060"/>
              </a:solidFill>
              <a:latin typeface="Garamond" panose="02020404030301010803" pitchFamily="18" charset="0"/>
            </a:endParaRPr>
          </a:p>
          <a:p>
            <a:pPr marL="0" indent="0">
              <a:buNone/>
            </a:pPr>
            <a:r>
              <a:rPr lang="en-US" sz="4400" dirty="0">
                <a:solidFill>
                  <a:srgbClr val="002060"/>
                </a:solidFill>
                <a:latin typeface="Garamond" panose="02020404030301010803" pitchFamily="18" charset="0"/>
              </a:rPr>
              <a:t>Is there a relation between the previous years performance of an NBA Team and if so can we predict its future performance</a:t>
            </a:r>
          </a:p>
          <a:p>
            <a:endParaRPr lang="en-US" dirty="0"/>
          </a:p>
        </p:txBody>
      </p:sp>
    </p:spTree>
    <p:extLst>
      <p:ext uri="{BB962C8B-B14F-4D97-AF65-F5344CB8AC3E}">
        <p14:creationId xmlns:p14="http://schemas.microsoft.com/office/powerpoint/2010/main" val="1971932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latin typeface="Garamond" panose="02020404030301010803" pitchFamily="18" charset="0"/>
              </a:rPr>
              <a:t>Objective/Approach:</a:t>
            </a:r>
          </a:p>
        </p:txBody>
      </p:sp>
      <p:sp>
        <p:nvSpPr>
          <p:cNvPr id="3" name="Content Placeholder 2"/>
          <p:cNvSpPr>
            <a:spLocks noGrp="1"/>
          </p:cNvSpPr>
          <p:nvPr>
            <p:ph idx="1"/>
          </p:nvPr>
        </p:nvSpPr>
        <p:spPr/>
        <p:txBody>
          <a:bodyPr>
            <a:normAutofit/>
          </a:bodyPr>
          <a:lstStyle/>
          <a:p>
            <a:r>
              <a:rPr lang="en-US" sz="3200" dirty="0">
                <a:solidFill>
                  <a:srgbClr val="002060"/>
                </a:solidFill>
                <a:latin typeface="Garamond" panose="02020404030301010803" pitchFamily="18" charset="0"/>
              </a:rPr>
              <a:t>Use Web Scrapping and Collect Data required for predicting the NBA Win Percentage of all the NBA Teams.</a:t>
            </a:r>
          </a:p>
          <a:p>
            <a:r>
              <a:rPr lang="en-US" sz="3200" dirty="0">
                <a:solidFill>
                  <a:srgbClr val="002060"/>
                </a:solidFill>
                <a:latin typeface="Garamond" panose="02020404030301010803" pitchFamily="18" charset="0"/>
              </a:rPr>
              <a:t>Clean &amp; Analyze the Data and forecast the Win Percentage of the upcoming season using the historic data from previous seasons</a:t>
            </a:r>
          </a:p>
          <a:p>
            <a:r>
              <a:rPr lang="en-US" sz="3200" dirty="0">
                <a:solidFill>
                  <a:srgbClr val="002060"/>
                </a:solidFill>
                <a:latin typeface="Garamond" panose="02020404030301010803" pitchFamily="18" charset="0"/>
              </a:rPr>
              <a:t>Apply Linear Regression &amp; others and evaluate the results to validate if the Model is good</a:t>
            </a:r>
          </a:p>
          <a:p>
            <a:endParaRPr lang="en-US" sz="3200" dirty="0"/>
          </a:p>
        </p:txBody>
      </p:sp>
    </p:spTree>
    <p:extLst>
      <p:ext uri="{BB962C8B-B14F-4D97-AF65-F5344CB8AC3E}">
        <p14:creationId xmlns:p14="http://schemas.microsoft.com/office/powerpoint/2010/main" val="201882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solidFill>
                  <a:srgbClr val="002060"/>
                </a:solidFill>
                <a:latin typeface="Garamond" panose="02020404030301010803" pitchFamily="18" charset="0"/>
              </a:rPr>
            </a:br>
            <a:r>
              <a:rPr lang="en-US" b="1" dirty="0">
                <a:solidFill>
                  <a:srgbClr val="002060"/>
                </a:solidFill>
                <a:latin typeface="Garamond" panose="02020404030301010803" pitchFamily="18" charset="0"/>
              </a:rPr>
              <a:t>Design/Tools:</a:t>
            </a:r>
            <a:br>
              <a:rPr lang="en-US" b="1" dirty="0">
                <a:solidFill>
                  <a:srgbClr val="002060"/>
                </a:solidFill>
                <a:latin typeface="Garamond" panose="02020404030301010803" pitchFamily="18" charset="0"/>
              </a:rPr>
            </a:br>
            <a:br>
              <a:rPr lang="en-US" b="1" dirty="0">
                <a:solidFill>
                  <a:srgbClr val="002060"/>
                </a:solidFill>
                <a:latin typeface="Garamond" panose="02020404030301010803" pitchFamily="18" charset="0"/>
              </a:rPr>
            </a:br>
            <a:r>
              <a:rPr lang="en-US" b="1" dirty="0">
                <a:solidFill>
                  <a:srgbClr val="002060"/>
                </a:solidFill>
                <a:latin typeface="Garamond" panose="02020404030301010803" pitchFamily="18" charset="0"/>
              </a:rPr>
              <a:t>Web Scrapping:</a:t>
            </a:r>
          </a:p>
        </p:txBody>
      </p:sp>
      <p:sp>
        <p:nvSpPr>
          <p:cNvPr id="3" name="Content Placeholder 2"/>
          <p:cNvSpPr>
            <a:spLocks noGrp="1"/>
          </p:cNvSpPr>
          <p:nvPr>
            <p:ph idx="1"/>
          </p:nvPr>
        </p:nvSpPr>
        <p:spPr/>
        <p:txBody>
          <a:bodyPr>
            <a:normAutofit fontScale="55000" lnSpcReduction="20000"/>
          </a:bodyPr>
          <a:lstStyle/>
          <a:p>
            <a:endParaRPr lang="en-US" dirty="0">
              <a:solidFill>
                <a:srgbClr val="002060"/>
              </a:solidFill>
              <a:latin typeface="Garamond" panose="02020404030301010803" pitchFamily="18" charset="0"/>
            </a:endParaRPr>
          </a:p>
          <a:p>
            <a:r>
              <a:rPr lang="en-US" sz="4500" dirty="0">
                <a:solidFill>
                  <a:srgbClr val="002060"/>
                </a:solidFill>
                <a:latin typeface="Garamond" panose="02020404030301010803" pitchFamily="18" charset="0"/>
              </a:rPr>
              <a:t>Employed Selenium to do the web scrapping.</a:t>
            </a:r>
          </a:p>
          <a:p>
            <a:pPr lvl="1"/>
            <a:r>
              <a:rPr lang="en-US" sz="4100" dirty="0">
                <a:solidFill>
                  <a:srgbClr val="002060"/>
                </a:solidFill>
                <a:latin typeface="Garamond" panose="02020404030301010803" pitchFamily="18" charset="0"/>
              </a:rPr>
              <a:t>Scrapped the </a:t>
            </a:r>
            <a:r>
              <a:rPr lang="en-US" sz="4100" dirty="0">
                <a:solidFill>
                  <a:srgbClr val="002060"/>
                </a:solidFill>
                <a:latin typeface="Garamond" panose="02020404030301010803" pitchFamily="18" charset="0"/>
                <a:hlinkClick r:id="rId3"/>
              </a:rPr>
              <a:t>http://stats.nba.com</a:t>
            </a:r>
            <a:r>
              <a:rPr lang="en-US" sz="4100" dirty="0">
                <a:solidFill>
                  <a:srgbClr val="002060"/>
                </a:solidFill>
                <a:latin typeface="Garamond" panose="02020404030301010803" pitchFamily="18" charset="0"/>
              </a:rPr>
              <a:t> to for data collection.</a:t>
            </a:r>
          </a:p>
          <a:p>
            <a:pPr marL="0" indent="0">
              <a:buNone/>
            </a:pPr>
            <a:endParaRPr lang="en-US" sz="4800" b="1" dirty="0">
              <a:solidFill>
                <a:srgbClr val="002060"/>
              </a:solidFill>
              <a:latin typeface="Garamond" panose="02020404030301010803" pitchFamily="18" charset="0"/>
            </a:endParaRPr>
          </a:p>
          <a:p>
            <a:pPr marL="0" indent="0">
              <a:buNone/>
            </a:pPr>
            <a:r>
              <a:rPr lang="en-US" sz="7300" b="1" dirty="0">
                <a:solidFill>
                  <a:srgbClr val="002060"/>
                </a:solidFill>
                <a:latin typeface="Garamond" panose="02020404030301010803" pitchFamily="18" charset="0"/>
              </a:rPr>
              <a:t>Clean Data:</a:t>
            </a:r>
            <a:endParaRPr lang="en-US" sz="7300" dirty="0">
              <a:solidFill>
                <a:srgbClr val="002060"/>
              </a:solidFill>
              <a:latin typeface="Garamond" panose="02020404030301010803" pitchFamily="18" charset="0"/>
            </a:endParaRPr>
          </a:p>
          <a:p>
            <a:r>
              <a:rPr lang="en-US" sz="4500" dirty="0">
                <a:solidFill>
                  <a:srgbClr val="002060"/>
                </a:solidFill>
                <a:latin typeface="Garamond" panose="02020404030301010803" pitchFamily="18" charset="0"/>
              </a:rPr>
              <a:t>Clean &amp; Analyze the Data using EDA &amp; account for missing values</a:t>
            </a:r>
          </a:p>
          <a:p>
            <a:r>
              <a:rPr lang="en-US" sz="4500" dirty="0">
                <a:solidFill>
                  <a:srgbClr val="002060"/>
                </a:solidFill>
                <a:latin typeface="Garamond" panose="02020404030301010803" pitchFamily="18" charset="0"/>
              </a:rPr>
              <a:t>Remove multicollinearity that exists among the recorded team metrics</a:t>
            </a:r>
          </a:p>
          <a:p>
            <a:pPr marL="0" indent="0">
              <a:buNone/>
            </a:pPr>
            <a:endParaRPr lang="en-US" sz="4500" dirty="0">
              <a:solidFill>
                <a:srgbClr val="002060"/>
              </a:solidFill>
              <a:latin typeface="Garamond" panose="02020404030301010803" pitchFamily="18" charset="0"/>
            </a:endParaRPr>
          </a:p>
          <a:p>
            <a:pPr marL="0" indent="0">
              <a:buNone/>
            </a:pPr>
            <a:r>
              <a:rPr lang="en-US" sz="7300" b="1" dirty="0">
                <a:solidFill>
                  <a:srgbClr val="002060"/>
                </a:solidFill>
                <a:latin typeface="Garamond" panose="02020404030301010803" pitchFamily="18" charset="0"/>
              </a:rPr>
              <a:t>Regression Analysis:</a:t>
            </a:r>
            <a:endParaRPr lang="en-US" sz="7300" dirty="0">
              <a:solidFill>
                <a:srgbClr val="002060"/>
              </a:solidFill>
              <a:latin typeface="Garamond" panose="02020404030301010803" pitchFamily="18" charset="0"/>
            </a:endParaRPr>
          </a:p>
          <a:p>
            <a:r>
              <a:rPr lang="en-US" sz="4500" dirty="0">
                <a:solidFill>
                  <a:srgbClr val="002060"/>
                </a:solidFill>
                <a:latin typeface="Garamond" panose="02020404030301010803" pitchFamily="18" charset="0"/>
              </a:rPr>
              <a:t>Use stats model / sklearn for Regression Analysis and evaluate the models and make appropriate recommendations.</a:t>
            </a:r>
          </a:p>
          <a:p>
            <a:endParaRPr lang="en-US" dirty="0"/>
          </a:p>
        </p:txBody>
      </p:sp>
    </p:spTree>
    <p:extLst>
      <p:ext uri="{BB962C8B-B14F-4D97-AF65-F5344CB8AC3E}">
        <p14:creationId xmlns:p14="http://schemas.microsoft.com/office/powerpoint/2010/main" val="230444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C3485-1C37-46A1-81BE-86635B0133BF}"/>
              </a:ext>
            </a:extLst>
          </p:cNvPr>
          <p:cNvSpPr>
            <a:spLocks noGrp="1"/>
          </p:cNvSpPr>
          <p:nvPr>
            <p:ph type="title"/>
          </p:nvPr>
        </p:nvSpPr>
        <p:spPr/>
        <p:txBody>
          <a:bodyPr/>
          <a:lstStyle/>
          <a:p>
            <a:r>
              <a:rPr lang="en-US" b="1" dirty="0">
                <a:solidFill>
                  <a:srgbClr val="002060"/>
                </a:solidFill>
                <a:latin typeface="Garamond" panose="02020404030301010803" pitchFamily="18" charset="0"/>
              </a:rPr>
              <a:t>stats.nba.com</a:t>
            </a:r>
            <a:endParaRPr lang="en-US" dirty="0"/>
          </a:p>
        </p:txBody>
      </p:sp>
      <p:pic>
        <p:nvPicPr>
          <p:cNvPr id="4" name="Content Placeholder 3">
            <a:extLst>
              <a:ext uri="{FF2B5EF4-FFF2-40B4-BE49-F238E27FC236}">
                <a16:creationId xmlns:a16="http://schemas.microsoft.com/office/drawing/2014/main" id="{A01582EF-50AA-464E-A89C-ACD9012BA849}"/>
              </a:ext>
            </a:extLst>
          </p:cNvPr>
          <p:cNvPicPr>
            <a:picLocks noGrp="1" noChangeAspect="1"/>
          </p:cNvPicPr>
          <p:nvPr>
            <p:ph idx="1"/>
          </p:nvPr>
        </p:nvPicPr>
        <p:blipFill>
          <a:blip r:embed="rId2"/>
          <a:stretch>
            <a:fillRect/>
          </a:stretch>
        </p:blipFill>
        <p:spPr>
          <a:xfrm>
            <a:off x="1256351" y="1825625"/>
            <a:ext cx="9679298" cy="4351338"/>
          </a:xfrm>
          <a:prstGeom prst="rect">
            <a:avLst/>
          </a:prstGeom>
        </p:spPr>
      </p:pic>
    </p:spTree>
    <p:extLst>
      <p:ext uri="{BB962C8B-B14F-4D97-AF65-F5344CB8AC3E}">
        <p14:creationId xmlns:p14="http://schemas.microsoft.com/office/powerpoint/2010/main" val="417252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5BB7E-5B73-47BE-ADBB-05CAD07E94E3}"/>
              </a:ext>
            </a:extLst>
          </p:cNvPr>
          <p:cNvSpPr>
            <a:spLocks noGrp="1"/>
          </p:cNvSpPr>
          <p:nvPr>
            <p:ph type="title"/>
          </p:nvPr>
        </p:nvSpPr>
        <p:spPr>
          <a:xfrm>
            <a:off x="838200" y="365126"/>
            <a:ext cx="10515600" cy="820738"/>
          </a:xfrm>
        </p:spPr>
        <p:txBody>
          <a:bodyPr/>
          <a:lstStyle/>
          <a:p>
            <a:r>
              <a:rPr lang="en-US" b="1" dirty="0">
                <a:solidFill>
                  <a:srgbClr val="002060"/>
                </a:solidFill>
                <a:latin typeface="Garamond" panose="02020404030301010803" pitchFamily="18" charset="0"/>
              </a:rPr>
              <a:t>Dataset Structure:</a:t>
            </a:r>
            <a:endParaRPr lang="en-US" dirty="0"/>
          </a:p>
        </p:txBody>
      </p:sp>
      <p:pic>
        <p:nvPicPr>
          <p:cNvPr id="4" name="Content Placeholder 3">
            <a:extLst>
              <a:ext uri="{FF2B5EF4-FFF2-40B4-BE49-F238E27FC236}">
                <a16:creationId xmlns:a16="http://schemas.microsoft.com/office/drawing/2014/main" id="{2BD82BF1-1F05-4FDF-8BF1-ABE6BD8A8308}"/>
              </a:ext>
            </a:extLst>
          </p:cNvPr>
          <p:cNvPicPr>
            <a:picLocks noGrp="1" noChangeAspect="1"/>
          </p:cNvPicPr>
          <p:nvPr>
            <p:ph idx="1"/>
          </p:nvPr>
        </p:nvPicPr>
        <p:blipFill>
          <a:blip r:embed="rId2"/>
          <a:stretch>
            <a:fillRect/>
          </a:stretch>
        </p:blipFill>
        <p:spPr>
          <a:xfrm>
            <a:off x="838200" y="1040034"/>
            <a:ext cx="10515600" cy="2950720"/>
          </a:xfrm>
          <a:prstGeom prst="rect">
            <a:avLst/>
          </a:prstGeom>
        </p:spPr>
      </p:pic>
      <p:sp>
        <p:nvSpPr>
          <p:cNvPr id="6" name="Title 1">
            <a:extLst>
              <a:ext uri="{FF2B5EF4-FFF2-40B4-BE49-F238E27FC236}">
                <a16:creationId xmlns:a16="http://schemas.microsoft.com/office/drawing/2014/main" id="{B9B137A9-4D2F-4D0A-9E1D-7E93186698D4}"/>
              </a:ext>
            </a:extLst>
          </p:cNvPr>
          <p:cNvSpPr txBox="1">
            <a:spLocks/>
          </p:cNvSpPr>
          <p:nvPr/>
        </p:nvSpPr>
        <p:spPr>
          <a:xfrm>
            <a:off x="838200" y="4529139"/>
            <a:ext cx="10553700" cy="18573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latin typeface="Garamond" panose="02020404030301010803" pitchFamily="18" charset="0"/>
              </a:rPr>
              <a:t>Features:</a:t>
            </a:r>
          </a:p>
          <a:p>
            <a:endParaRPr lang="en-US" b="1" dirty="0">
              <a:solidFill>
                <a:srgbClr val="002060"/>
              </a:solidFill>
              <a:latin typeface="Garamond" panose="02020404030301010803" pitchFamily="18" charset="0"/>
            </a:endParaRPr>
          </a:p>
          <a:p>
            <a:endParaRPr lang="en-US" b="1" dirty="0">
              <a:solidFill>
                <a:srgbClr val="002060"/>
              </a:solidFill>
              <a:latin typeface="Garamond" panose="02020404030301010803" pitchFamily="18" charset="0"/>
            </a:endParaRPr>
          </a:p>
          <a:p>
            <a:endParaRPr lang="en-US" dirty="0"/>
          </a:p>
        </p:txBody>
      </p:sp>
      <p:pic>
        <p:nvPicPr>
          <p:cNvPr id="8" name="Picture 7">
            <a:extLst>
              <a:ext uri="{FF2B5EF4-FFF2-40B4-BE49-F238E27FC236}">
                <a16:creationId xmlns:a16="http://schemas.microsoft.com/office/drawing/2014/main" id="{27824B96-7184-4340-8819-2DBE62F5C5EF}"/>
              </a:ext>
            </a:extLst>
          </p:cNvPr>
          <p:cNvPicPr>
            <a:picLocks noChangeAspect="1"/>
          </p:cNvPicPr>
          <p:nvPr/>
        </p:nvPicPr>
        <p:blipFill>
          <a:blip r:embed="rId3"/>
          <a:stretch>
            <a:fillRect/>
          </a:stretch>
        </p:blipFill>
        <p:spPr>
          <a:xfrm>
            <a:off x="970825" y="4822825"/>
            <a:ext cx="10383699" cy="1771897"/>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8EDF58B7-B7EF-4CB7-9B50-D5F9C8A3F309}"/>
                  </a:ext>
                </a:extLst>
              </p14:cNvPr>
              <p14:cNvContentPartPr/>
              <p14:nvPr/>
            </p14:nvContentPartPr>
            <p14:xfrm>
              <a:off x="2451240" y="1346040"/>
              <a:ext cx="978120" cy="38520"/>
            </p14:xfrm>
          </p:contentPart>
        </mc:Choice>
        <mc:Fallback xmlns="">
          <p:pic>
            <p:nvPicPr>
              <p:cNvPr id="9" name="Ink 8">
                <a:extLst>
                  <a:ext uri="{FF2B5EF4-FFF2-40B4-BE49-F238E27FC236}">
                    <a16:creationId xmlns:a16="http://schemas.microsoft.com/office/drawing/2014/main" id="{8EDF58B7-B7EF-4CB7-9B50-D5F9C8A3F309}"/>
                  </a:ext>
                </a:extLst>
              </p:cNvPr>
              <p:cNvPicPr/>
              <p:nvPr/>
            </p:nvPicPr>
            <p:blipFill>
              <a:blip r:embed="rId5"/>
              <a:stretch>
                <a:fillRect/>
              </a:stretch>
            </p:blipFill>
            <p:spPr>
              <a:xfrm>
                <a:off x="2435400" y="1282680"/>
                <a:ext cx="100944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D47D604A-FDDC-42BA-84EC-7FC8D5997BF9}"/>
                  </a:ext>
                </a:extLst>
              </p14:cNvPr>
              <p14:cNvContentPartPr/>
              <p14:nvPr/>
            </p14:nvContentPartPr>
            <p14:xfrm>
              <a:off x="2451240" y="1270080"/>
              <a:ext cx="984600" cy="82800"/>
            </p14:xfrm>
          </p:contentPart>
        </mc:Choice>
        <mc:Fallback xmlns="">
          <p:pic>
            <p:nvPicPr>
              <p:cNvPr id="10" name="Ink 9">
                <a:extLst>
                  <a:ext uri="{FF2B5EF4-FFF2-40B4-BE49-F238E27FC236}">
                    <a16:creationId xmlns:a16="http://schemas.microsoft.com/office/drawing/2014/main" id="{D47D604A-FDDC-42BA-84EC-7FC8D5997BF9}"/>
                  </a:ext>
                </a:extLst>
              </p:cNvPr>
              <p:cNvPicPr/>
              <p:nvPr/>
            </p:nvPicPr>
            <p:blipFill>
              <a:blip r:embed="rId7"/>
              <a:stretch>
                <a:fillRect/>
              </a:stretch>
            </p:blipFill>
            <p:spPr>
              <a:xfrm>
                <a:off x="2435400" y="1206720"/>
                <a:ext cx="101592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808EBF7F-B093-40E1-9806-2DF0011688CE}"/>
                  </a:ext>
                </a:extLst>
              </p14:cNvPr>
              <p14:cNvContentPartPr/>
              <p14:nvPr/>
            </p14:nvContentPartPr>
            <p14:xfrm>
              <a:off x="2495520" y="1301760"/>
              <a:ext cx="870480" cy="76680"/>
            </p14:xfrm>
          </p:contentPart>
        </mc:Choice>
        <mc:Fallback xmlns="">
          <p:pic>
            <p:nvPicPr>
              <p:cNvPr id="11" name="Ink 10">
                <a:extLst>
                  <a:ext uri="{FF2B5EF4-FFF2-40B4-BE49-F238E27FC236}">
                    <a16:creationId xmlns:a16="http://schemas.microsoft.com/office/drawing/2014/main" id="{808EBF7F-B093-40E1-9806-2DF0011688CE}"/>
                  </a:ext>
                </a:extLst>
              </p:cNvPr>
              <p:cNvPicPr/>
              <p:nvPr/>
            </p:nvPicPr>
            <p:blipFill>
              <a:blip r:embed="rId9"/>
              <a:stretch>
                <a:fillRect/>
              </a:stretch>
            </p:blipFill>
            <p:spPr>
              <a:xfrm>
                <a:off x="2479680" y="1238400"/>
                <a:ext cx="90180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DB7D98AF-B2B9-48C8-9BD7-B1AA2DC88FF0}"/>
                  </a:ext>
                </a:extLst>
              </p14:cNvPr>
              <p14:cNvContentPartPr/>
              <p14:nvPr/>
            </p14:nvContentPartPr>
            <p14:xfrm>
              <a:off x="2476440" y="1320840"/>
              <a:ext cx="933840" cy="63720"/>
            </p14:xfrm>
          </p:contentPart>
        </mc:Choice>
        <mc:Fallback xmlns="">
          <p:pic>
            <p:nvPicPr>
              <p:cNvPr id="12" name="Ink 11">
                <a:extLst>
                  <a:ext uri="{FF2B5EF4-FFF2-40B4-BE49-F238E27FC236}">
                    <a16:creationId xmlns:a16="http://schemas.microsoft.com/office/drawing/2014/main" id="{DB7D98AF-B2B9-48C8-9BD7-B1AA2DC88FF0}"/>
                  </a:ext>
                </a:extLst>
              </p:cNvPr>
              <p:cNvPicPr/>
              <p:nvPr/>
            </p:nvPicPr>
            <p:blipFill>
              <a:blip r:embed="rId11"/>
              <a:stretch>
                <a:fillRect/>
              </a:stretch>
            </p:blipFill>
            <p:spPr>
              <a:xfrm>
                <a:off x="2460600" y="1257480"/>
                <a:ext cx="96516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7E49FDEC-9F4F-4913-83F3-E34CC490B809}"/>
                  </a:ext>
                </a:extLst>
              </p14:cNvPr>
              <p14:cNvContentPartPr/>
              <p14:nvPr/>
            </p14:nvContentPartPr>
            <p14:xfrm>
              <a:off x="1155600" y="1308240"/>
              <a:ext cx="476640" cy="12960"/>
            </p14:xfrm>
          </p:contentPart>
        </mc:Choice>
        <mc:Fallback xmlns="">
          <p:pic>
            <p:nvPicPr>
              <p:cNvPr id="13" name="Ink 12">
                <a:extLst>
                  <a:ext uri="{FF2B5EF4-FFF2-40B4-BE49-F238E27FC236}">
                    <a16:creationId xmlns:a16="http://schemas.microsoft.com/office/drawing/2014/main" id="{7E49FDEC-9F4F-4913-83F3-E34CC490B809}"/>
                  </a:ext>
                </a:extLst>
              </p:cNvPr>
              <p:cNvPicPr/>
              <p:nvPr/>
            </p:nvPicPr>
            <p:blipFill>
              <a:blip r:embed="rId13"/>
              <a:stretch>
                <a:fillRect/>
              </a:stretch>
            </p:blipFill>
            <p:spPr>
              <a:xfrm>
                <a:off x="1139760" y="1244880"/>
                <a:ext cx="50796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2BF6E17C-ACB0-4346-9D2F-295EB1E3E527}"/>
                  </a:ext>
                </a:extLst>
              </p14:cNvPr>
              <p14:cNvContentPartPr/>
              <p14:nvPr/>
            </p14:nvContentPartPr>
            <p14:xfrm>
              <a:off x="1962000" y="1301760"/>
              <a:ext cx="381600" cy="51120"/>
            </p14:xfrm>
          </p:contentPart>
        </mc:Choice>
        <mc:Fallback xmlns="">
          <p:pic>
            <p:nvPicPr>
              <p:cNvPr id="14" name="Ink 13">
                <a:extLst>
                  <a:ext uri="{FF2B5EF4-FFF2-40B4-BE49-F238E27FC236}">
                    <a16:creationId xmlns:a16="http://schemas.microsoft.com/office/drawing/2014/main" id="{2BF6E17C-ACB0-4346-9D2F-295EB1E3E527}"/>
                  </a:ext>
                </a:extLst>
              </p:cNvPr>
              <p:cNvPicPr/>
              <p:nvPr/>
            </p:nvPicPr>
            <p:blipFill>
              <a:blip r:embed="rId15"/>
              <a:stretch>
                <a:fillRect/>
              </a:stretch>
            </p:blipFill>
            <p:spPr>
              <a:xfrm>
                <a:off x="1946160" y="1238400"/>
                <a:ext cx="4129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F6A75C4E-A6CD-4EA7-BFD5-DEBA456CD9A8}"/>
                  </a:ext>
                </a:extLst>
              </p14:cNvPr>
              <p14:cNvContentPartPr/>
              <p14:nvPr/>
            </p14:nvContentPartPr>
            <p14:xfrm>
              <a:off x="2476440" y="1301760"/>
              <a:ext cx="959400" cy="32040"/>
            </p14:xfrm>
          </p:contentPart>
        </mc:Choice>
        <mc:Fallback xmlns="">
          <p:pic>
            <p:nvPicPr>
              <p:cNvPr id="15" name="Ink 14">
                <a:extLst>
                  <a:ext uri="{FF2B5EF4-FFF2-40B4-BE49-F238E27FC236}">
                    <a16:creationId xmlns:a16="http://schemas.microsoft.com/office/drawing/2014/main" id="{F6A75C4E-A6CD-4EA7-BFD5-DEBA456CD9A8}"/>
                  </a:ext>
                </a:extLst>
              </p:cNvPr>
              <p:cNvPicPr/>
              <p:nvPr/>
            </p:nvPicPr>
            <p:blipFill>
              <a:blip r:embed="rId17"/>
              <a:stretch>
                <a:fillRect/>
              </a:stretch>
            </p:blipFill>
            <p:spPr>
              <a:xfrm>
                <a:off x="2460600" y="1238400"/>
                <a:ext cx="99072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A3927C97-C17D-433B-9465-98A43525D003}"/>
                  </a:ext>
                </a:extLst>
              </p14:cNvPr>
              <p14:cNvContentPartPr/>
              <p14:nvPr/>
            </p14:nvContentPartPr>
            <p14:xfrm>
              <a:off x="2489040" y="1371600"/>
              <a:ext cx="921240" cy="32040"/>
            </p14:xfrm>
          </p:contentPart>
        </mc:Choice>
        <mc:Fallback xmlns="">
          <p:pic>
            <p:nvPicPr>
              <p:cNvPr id="16" name="Ink 15">
                <a:extLst>
                  <a:ext uri="{FF2B5EF4-FFF2-40B4-BE49-F238E27FC236}">
                    <a16:creationId xmlns:a16="http://schemas.microsoft.com/office/drawing/2014/main" id="{A3927C97-C17D-433B-9465-98A43525D003}"/>
                  </a:ext>
                </a:extLst>
              </p:cNvPr>
              <p:cNvPicPr/>
              <p:nvPr/>
            </p:nvPicPr>
            <p:blipFill>
              <a:blip r:embed="rId19"/>
              <a:stretch>
                <a:fillRect/>
              </a:stretch>
            </p:blipFill>
            <p:spPr>
              <a:xfrm>
                <a:off x="2473200" y="1308240"/>
                <a:ext cx="95256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F5FCDDBD-07EB-44F2-A360-BC28051335D8}"/>
                  </a:ext>
                </a:extLst>
              </p14:cNvPr>
              <p14:cNvContentPartPr/>
              <p14:nvPr/>
            </p14:nvContentPartPr>
            <p14:xfrm>
              <a:off x="2489040" y="1403280"/>
              <a:ext cx="317880" cy="19440"/>
            </p14:xfrm>
          </p:contentPart>
        </mc:Choice>
        <mc:Fallback xmlns="">
          <p:pic>
            <p:nvPicPr>
              <p:cNvPr id="17" name="Ink 16">
                <a:extLst>
                  <a:ext uri="{FF2B5EF4-FFF2-40B4-BE49-F238E27FC236}">
                    <a16:creationId xmlns:a16="http://schemas.microsoft.com/office/drawing/2014/main" id="{F5FCDDBD-07EB-44F2-A360-BC28051335D8}"/>
                  </a:ext>
                </a:extLst>
              </p:cNvPr>
              <p:cNvPicPr/>
              <p:nvPr/>
            </p:nvPicPr>
            <p:blipFill>
              <a:blip r:embed="rId21"/>
              <a:stretch>
                <a:fillRect/>
              </a:stretch>
            </p:blipFill>
            <p:spPr>
              <a:xfrm>
                <a:off x="2473200" y="1339920"/>
                <a:ext cx="34920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30F40CDA-F1EB-4F91-85AB-455861E05ABD}"/>
                  </a:ext>
                </a:extLst>
              </p14:cNvPr>
              <p14:cNvContentPartPr/>
              <p14:nvPr/>
            </p14:nvContentPartPr>
            <p14:xfrm>
              <a:off x="2444760" y="1308240"/>
              <a:ext cx="360" cy="360"/>
            </p14:xfrm>
          </p:contentPart>
        </mc:Choice>
        <mc:Fallback xmlns="">
          <p:pic>
            <p:nvPicPr>
              <p:cNvPr id="18" name="Ink 17">
                <a:extLst>
                  <a:ext uri="{FF2B5EF4-FFF2-40B4-BE49-F238E27FC236}">
                    <a16:creationId xmlns:a16="http://schemas.microsoft.com/office/drawing/2014/main" id="{30F40CDA-F1EB-4F91-85AB-455861E05ABD}"/>
                  </a:ext>
                </a:extLst>
              </p:cNvPr>
              <p:cNvPicPr/>
              <p:nvPr/>
            </p:nvPicPr>
            <p:blipFill>
              <a:blip r:embed="rId23"/>
              <a:stretch>
                <a:fillRect/>
              </a:stretch>
            </p:blipFill>
            <p:spPr>
              <a:xfrm>
                <a:off x="2428920" y="124488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512BAB71-FD5F-46E2-B891-44403EED6CAC}"/>
                  </a:ext>
                </a:extLst>
              </p14:cNvPr>
              <p14:cNvContentPartPr/>
              <p14:nvPr/>
            </p14:nvContentPartPr>
            <p14:xfrm>
              <a:off x="2451240" y="1352520"/>
              <a:ext cx="360" cy="6840"/>
            </p14:xfrm>
          </p:contentPart>
        </mc:Choice>
        <mc:Fallback xmlns="">
          <p:pic>
            <p:nvPicPr>
              <p:cNvPr id="19" name="Ink 18">
                <a:extLst>
                  <a:ext uri="{FF2B5EF4-FFF2-40B4-BE49-F238E27FC236}">
                    <a16:creationId xmlns:a16="http://schemas.microsoft.com/office/drawing/2014/main" id="{512BAB71-FD5F-46E2-B891-44403EED6CAC}"/>
                  </a:ext>
                </a:extLst>
              </p:cNvPr>
              <p:cNvPicPr/>
              <p:nvPr/>
            </p:nvPicPr>
            <p:blipFill>
              <a:blip r:embed="rId25"/>
              <a:stretch>
                <a:fillRect/>
              </a:stretch>
            </p:blipFill>
            <p:spPr>
              <a:xfrm>
                <a:off x="2435400" y="1289160"/>
                <a:ext cx="3168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Ink 19">
                <a:extLst>
                  <a:ext uri="{FF2B5EF4-FFF2-40B4-BE49-F238E27FC236}">
                    <a16:creationId xmlns:a16="http://schemas.microsoft.com/office/drawing/2014/main" id="{BCD20C35-C51A-4F1B-B34E-10D5C229C8A4}"/>
                  </a:ext>
                </a:extLst>
              </p14:cNvPr>
              <p14:cNvContentPartPr/>
              <p14:nvPr/>
            </p14:nvContentPartPr>
            <p14:xfrm>
              <a:off x="2463840" y="1371600"/>
              <a:ext cx="51120" cy="12960"/>
            </p14:xfrm>
          </p:contentPart>
        </mc:Choice>
        <mc:Fallback xmlns="">
          <p:pic>
            <p:nvPicPr>
              <p:cNvPr id="20" name="Ink 19">
                <a:extLst>
                  <a:ext uri="{FF2B5EF4-FFF2-40B4-BE49-F238E27FC236}">
                    <a16:creationId xmlns:a16="http://schemas.microsoft.com/office/drawing/2014/main" id="{BCD20C35-C51A-4F1B-B34E-10D5C229C8A4}"/>
                  </a:ext>
                </a:extLst>
              </p:cNvPr>
              <p:cNvPicPr/>
              <p:nvPr/>
            </p:nvPicPr>
            <p:blipFill>
              <a:blip r:embed="rId27"/>
              <a:stretch>
                <a:fillRect/>
              </a:stretch>
            </p:blipFill>
            <p:spPr>
              <a:xfrm>
                <a:off x="2448000" y="1308240"/>
                <a:ext cx="8244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FA6DA827-AB78-4AEA-B14E-B21BE05F13B1}"/>
                  </a:ext>
                </a:extLst>
              </p14:cNvPr>
              <p14:cNvContentPartPr/>
              <p14:nvPr/>
            </p14:nvContentPartPr>
            <p14:xfrm>
              <a:off x="2463840" y="1257480"/>
              <a:ext cx="927360" cy="44640"/>
            </p14:xfrm>
          </p:contentPart>
        </mc:Choice>
        <mc:Fallback xmlns="">
          <p:pic>
            <p:nvPicPr>
              <p:cNvPr id="21" name="Ink 20">
                <a:extLst>
                  <a:ext uri="{FF2B5EF4-FFF2-40B4-BE49-F238E27FC236}">
                    <a16:creationId xmlns:a16="http://schemas.microsoft.com/office/drawing/2014/main" id="{FA6DA827-AB78-4AEA-B14E-B21BE05F13B1}"/>
                  </a:ext>
                </a:extLst>
              </p:cNvPr>
              <p:cNvPicPr/>
              <p:nvPr/>
            </p:nvPicPr>
            <p:blipFill>
              <a:blip r:embed="rId29"/>
              <a:stretch>
                <a:fillRect/>
              </a:stretch>
            </p:blipFill>
            <p:spPr>
              <a:xfrm>
                <a:off x="2448000" y="1194120"/>
                <a:ext cx="95868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A49C098A-C238-455F-86E1-616B0D7A1DE6}"/>
                  </a:ext>
                </a:extLst>
              </p14:cNvPr>
              <p14:cNvContentPartPr/>
              <p14:nvPr/>
            </p14:nvContentPartPr>
            <p14:xfrm>
              <a:off x="2463840" y="1276200"/>
              <a:ext cx="419400" cy="133920"/>
            </p14:xfrm>
          </p:contentPart>
        </mc:Choice>
        <mc:Fallback xmlns="">
          <p:pic>
            <p:nvPicPr>
              <p:cNvPr id="22" name="Ink 21">
                <a:extLst>
                  <a:ext uri="{FF2B5EF4-FFF2-40B4-BE49-F238E27FC236}">
                    <a16:creationId xmlns:a16="http://schemas.microsoft.com/office/drawing/2014/main" id="{A49C098A-C238-455F-86E1-616B0D7A1DE6}"/>
                  </a:ext>
                </a:extLst>
              </p:cNvPr>
              <p:cNvPicPr/>
              <p:nvPr/>
            </p:nvPicPr>
            <p:blipFill>
              <a:blip r:embed="rId31"/>
              <a:stretch>
                <a:fillRect/>
              </a:stretch>
            </p:blipFill>
            <p:spPr>
              <a:xfrm>
                <a:off x="2448000" y="1212840"/>
                <a:ext cx="45072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 name="Ink 22">
                <a:extLst>
                  <a:ext uri="{FF2B5EF4-FFF2-40B4-BE49-F238E27FC236}">
                    <a16:creationId xmlns:a16="http://schemas.microsoft.com/office/drawing/2014/main" id="{1C772DF0-0611-43F4-9BC8-D5B6B36AA18C}"/>
                  </a:ext>
                </a:extLst>
              </p14:cNvPr>
              <p14:cNvContentPartPr/>
              <p14:nvPr/>
            </p14:nvContentPartPr>
            <p14:xfrm>
              <a:off x="3460680" y="1384200"/>
              <a:ext cx="360" cy="360"/>
            </p14:xfrm>
          </p:contentPart>
        </mc:Choice>
        <mc:Fallback xmlns="">
          <p:pic>
            <p:nvPicPr>
              <p:cNvPr id="23" name="Ink 22">
                <a:extLst>
                  <a:ext uri="{FF2B5EF4-FFF2-40B4-BE49-F238E27FC236}">
                    <a16:creationId xmlns:a16="http://schemas.microsoft.com/office/drawing/2014/main" id="{1C772DF0-0611-43F4-9BC8-D5B6B36AA18C}"/>
                  </a:ext>
                </a:extLst>
              </p:cNvPr>
              <p:cNvPicPr/>
              <p:nvPr/>
            </p:nvPicPr>
            <p:blipFill>
              <a:blip r:embed="rId23"/>
              <a:stretch>
                <a:fillRect/>
              </a:stretch>
            </p:blipFill>
            <p:spPr>
              <a:xfrm>
                <a:off x="3444840" y="132084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 name="Ink 23">
                <a:extLst>
                  <a:ext uri="{FF2B5EF4-FFF2-40B4-BE49-F238E27FC236}">
                    <a16:creationId xmlns:a16="http://schemas.microsoft.com/office/drawing/2014/main" id="{164F424F-CD56-4BB3-944B-52605BFC2A46}"/>
                  </a:ext>
                </a:extLst>
              </p14:cNvPr>
              <p14:cNvContentPartPr/>
              <p14:nvPr/>
            </p14:nvContentPartPr>
            <p14:xfrm>
              <a:off x="3416400" y="1384200"/>
              <a:ext cx="25560" cy="13320"/>
            </p14:xfrm>
          </p:contentPart>
        </mc:Choice>
        <mc:Fallback xmlns="">
          <p:pic>
            <p:nvPicPr>
              <p:cNvPr id="24" name="Ink 23">
                <a:extLst>
                  <a:ext uri="{FF2B5EF4-FFF2-40B4-BE49-F238E27FC236}">
                    <a16:creationId xmlns:a16="http://schemas.microsoft.com/office/drawing/2014/main" id="{164F424F-CD56-4BB3-944B-52605BFC2A46}"/>
                  </a:ext>
                </a:extLst>
              </p:cNvPr>
              <p:cNvPicPr/>
              <p:nvPr/>
            </p:nvPicPr>
            <p:blipFill>
              <a:blip r:embed="rId34"/>
              <a:stretch>
                <a:fillRect/>
              </a:stretch>
            </p:blipFill>
            <p:spPr>
              <a:xfrm>
                <a:off x="3400560" y="1320840"/>
                <a:ext cx="5688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5" name="Ink 24">
                <a:extLst>
                  <a:ext uri="{FF2B5EF4-FFF2-40B4-BE49-F238E27FC236}">
                    <a16:creationId xmlns:a16="http://schemas.microsoft.com/office/drawing/2014/main" id="{755031E9-A69D-4442-A0FE-7813FD811337}"/>
                  </a:ext>
                </a:extLst>
              </p14:cNvPr>
              <p14:cNvContentPartPr/>
              <p14:nvPr/>
            </p14:nvContentPartPr>
            <p14:xfrm>
              <a:off x="2476440" y="1244520"/>
              <a:ext cx="959400" cy="38520"/>
            </p14:xfrm>
          </p:contentPart>
        </mc:Choice>
        <mc:Fallback xmlns="">
          <p:pic>
            <p:nvPicPr>
              <p:cNvPr id="25" name="Ink 24">
                <a:extLst>
                  <a:ext uri="{FF2B5EF4-FFF2-40B4-BE49-F238E27FC236}">
                    <a16:creationId xmlns:a16="http://schemas.microsoft.com/office/drawing/2014/main" id="{755031E9-A69D-4442-A0FE-7813FD811337}"/>
                  </a:ext>
                </a:extLst>
              </p:cNvPr>
              <p:cNvPicPr/>
              <p:nvPr/>
            </p:nvPicPr>
            <p:blipFill>
              <a:blip r:embed="rId36"/>
              <a:stretch>
                <a:fillRect/>
              </a:stretch>
            </p:blipFill>
            <p:spPr>
              <a:xfrm>
                <a:off x="2460600" y="1181160"/>
                <a:ext cx="990720" cy="165240"/>
              </a:xfrm>
              <a:prstGeom prst="rect">
                <a:avLst/>
              </a:prstGeom>
            </p:spPr>
          </p:pic>
        </mc:Fallback>
      </mc:AlternateContent>
    </p:spTree>
    <p:extLst>
      <p:ext uri="{BB962C8B-B14F-4D97-AF65-F5344CB8AC3E}">
        <p14:creationId xmlns:p14="http://schemas.microsoft.com/office/powerpoint/2010/main" val="352693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B6449-8AD8-495A-82E4-07BF3E7E362A}"/>
              </a:ext>
            </a:extLst>
          </p:cNvPr>
          <p:cNvSpPr>
            <a:spLocks noGrp="1"/>
          </p:cNvSpPr>
          <p:nvPr>
            <p:ph type="title"/>
          </p:nvPr>
        </p:nvSpPr>
        <p:spPr/>
        <p:txBody>
          <a:bodyPr/>
          <a:lstStyle/>
          <a:p>
            <a:r>
              <a:rPr lang="en-US" b="1" dirty="0">
                <a:solidFill>
                  <a:srgbClr val="002060"/>
                </a:solidFill>
                <a:latin typeface="Garamond" panose="02020404030301010803" pitchFamily="18" charset="0"/>
              </a:rPr>
              <a:t>Data:</a:t>
            </a:r>
            <a:endParaRPr lang="en-US" dirty="0"/>
          </a:p>
        </p:txBody>
      </p:sp>
      <p:sp>
        <p:nvSpPr>
          <p:cNvPr id="3" name="Content Placeholder 2">
            <a:extLst>
              <a:ext uri="{FF2B5EF4-FFF2-40B4-BE49-F238E27FC236}">
                <a16:creationId xmlns:a16="http://schemas.microsoft.com/office/drawing/2014/main" id="{D9BCB423-26A6-43DD-9AB0-CB321414E18B}"/>
              </a:ext>
            </a:extLst>
          </p:cNvPr>
          <p:cNvSpPr>
            <a:spLocks noGrp="1"/>
          </p:cNvSpPr>
          <p:nvPr>
            <p:ph idx="1"/>
          </p:nvPr>
        </p:nvSpPr>
        <p:spPr/>
        <p:txBody>
          <a:bodyPr>
            <a:normAutofit/>
          </a:bodyPr>
          <a:lstStyle/>
          <a:p>
            <a:r>
              <a:rPr lang="en-US" dirty="0">
                <a:solidFill>
                  <a:srgbClr val="002060"/>
                </a:solidFill>
                <a:latin typeface="Garamond" panose="02020404030301010803" pitchFamily="18" charset="0"/>
              </a:rPr>
              <a:t>Scrapped the Statistics of all NBA Teams for the following seasons:</a:t>
            </a:r>
          </a:p>
          <a:p>
            <a:endParaRPr lang="en-US" dirty="0">
              <a:solidFill>
                <a:srgbClr val="002060"/>
              </a:solidFill>
              <a:latin typeface="Garamond" panose="02020404030301010803" pitchFamily="18" charset="0"/>
            </a:endParaRPr>
          </a:p>
          <a:p>
            <a:r>
              <a:rPr lang="en-US" dirty="0">
                <a:solidFill>
                  <a:srgbClr val="002060"/>
                </a:solidFill>
                <a:latin typeface="Garamond" panose="02020404030301010803" pitchFamily="18" charset="0"/>
              </a:rPr>
              <a:t>2017 – 2018 (Validation Data set)</a:t>
            </a:r>
          </a:p>
          <a:p>
            <a:r>
              <a:rPr lang="en-US" dirty="0">
                <a:solidFill>
                  <a:srgbClr val="002060"/>
                </a:solidFill>
                <a:latin typeface="Garamond" panose="02020404030301010803" pitchFamily="18" charset="0"/>
              </a:rPr>
              <a:t>2016 – 2015 (Test Data Set)</a:t>
            </a:r>
          </a:p>
          <a:p>
            <a:r>
              <a:rPr lang="en-US" dirty="0">
                <a:solidFill>
                  <a:srgbClr val="002060"/>
                </a:solidFill>
                <a:latin typeface="Garamond" panose="02020404030301010803" pitchFamily="18" charset="0"/>
              </a:rPr>
              <a:t>2015 – 2013 (Training Data set)</a:t>
            </a:r>
          </a:p>
        </p:txBody>
      </p:sp>
    </p:spTree>
    <p:extLst>
      <p:ext uri="{BB962C8B-B14F-4D97-AF65-F5344CB8AC3E}">
        <p14:creationId xmlns:p14="http://schemas.microsoft.com/office/powerpoint/2010/main" val="3598946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6E21-4FA5-4EB9-B093-6FAE8085574C}"/>
              </a:ext>
            </a:extLst>
          </p:cNvPr>
          <p:cNvSpPr>
            <a:spLocks noGrp="1"/>
          </p:cNvSpPr>
          <p:nvPr>
            <p:ph type="title"/>
          </p:nvPr>
        </p:nvSpPr>
        <p:spPr/>
        <p:txBody>
          <a:bodyPr/>
          <a:lstStyle/>
          <a:p>
            <a:r>
              <a:rPr lang="en-US" b="1" dirty="0">
                <a:solidFill>
                  <a:srgbClr val="002060"/>
                </a:solidFill>
                <a:latin typeface="Garamond" panose="02020404030301010803" pitchFamily="18" charset="0"/>
              </a:rPr>
              <a:t>Regression Analysis</a:t>
            </a:r>
            <a:endParaRPr lang="en-US" dirty="0"/>
          </a:p>
        </p:txBody>
      </p:sp>
      <p:sp>
        <p:nvSpPr>
          <p:cNvPr id="3" name="Content Placeholder 2">
            <a:extLst>
              <a:ext uri="{FF2B5EF4-FFF2-40B4-BE49-F238E27FC236}">
                <a16:creationId xmlns:a16="http://schemas.microsoft.com/office/drawing/2014/main" id="{ABE66877-D984-4851-AB94-6AF6A96D6DDE}"/>
              </a:ext>
            </a:extLst>
          </p:cNvPr>
          <p:cNvSpPr>
            <a:spLocks noGrp="1"/>
          </p:cNvSpPr>
          <p:nvPr>
            <p:ph idx="1"/>
          </p:nvPr>
        </p:nvSpPr>
        <p:spPr/>
        <p:txBody>
          <a:bodyPr>
            <a:normAutofit/>
          </a:bodyPr>
          <a:lstStyle/>
          <a:p>
            <a:r>
              <a:rPr lang="en-US" dirty="0">
                <a:solidFill>
                  <a:srgbClr val="002060"/>
                </a:solidFill>
                <a:latin typeface="Garamond" panose="02020404030301010803" pitchFamily="18" charset="0"/>
              </a:rPr>
              <a:t>Linear Regression using stats models on Train:</a:t>
            </a:r>
          </a:p>
          <a:p>
            <a:endParaRPr lang="en-US" dirty="0"/>
          </a:p>
          <a:p>
            <a:endParaRPr lang="en-US" dirty="0"/>
          </a:p>
          <a:p>
            <a:endParaRPr lang="en-US" dirty="0"/>
          </a:p>
          <a:p>
            <a:pPr marL="0" indent="0">
              <a:buNone/>
            </a:pPr>
            <a:endParaRPr lang="en-US" dirty="0"/>
          </a:p>
          <a:p>
            <a:pPr marL="0" indent="0">
              <a:buNone/>
            </a:pPr>
            <a:endParaRPr lang="en-US" dirty="0"/>
          </a:p>
          <a:p>
            <a:r>
              <a:rPr lang="en-US" dirty="0">
                <a:solidFill>
                  <a:srgbClr val="002060"/>
                </a:solidFill>
                <a:latin typeface="Garamond" panose="02020404030301010803" pitchFamily="18" charset="0"/>
              </a:rPr>
              <a:t>Linear Regression using stats models on Test Data set:</a:t>
            </a:r>
          </a:p>
          <a:p>
            <a:pPr lvl="2"/>
            <a:r>
              <a:rPr lang="en-US" sz="2400" dirty="0">
                <a:solidFill>
                  <a:srgbClr val="002060"/>
                </a:solidFill>
                <a:latin typeface="Times New Roman" panose="02020603050405020304" pitchFamily="18" charset="0"/>
                <a:cs typeface="Times New Roman" panose="02020603050405020304" pitchFamily="18" charset="0"/>
              </a:rPr>
              <a:t>Calculated R-square value when fitted on Test Data set: </a:t>
            </a:r>
            <a:r>
              <a:rPr lang="en-US" sz="2400" dirty="0">
                <a:latin typeface="Times New Roman" panose="02020603050405020304" pitchFamily="18" charset="0"/>
                <a:cs typeface="Times New Roman" panose="02020603050405020304" pitchFamily="18" charset="0"/>
              </a:rPr>
              <a:t>-</a:t>
            </a:r>
            <a:r>
              <a:rPr lang="en-US" sz="2400" dirty="0">
                <a:solidFill>
                  <a:srgbClr val="FF0000"/>
                </a:solidFill>
                <a:latin typeface="Times New Roman" panose="02020603050405020304" pitchFamily="18" charset="0"/>
                <a:cs typeface="Times New Roman" panose="02020603050405020304" pitchFamily="18" charset="0"/>
              </a:rPr>
              <a:t>2.239</a:t>
            </a:r>
          </a:p>
          <a:p>
            <a:pPr marL="0" indent="0">
              <a:buNone/>
            </a:pPr>
            <a:endParaRPr lang="en-US" dirty="0"/>
          </a:p>
        </p:txBody>
      </p:sp>
      <p:pic>
        <p:nvPicPr>
          <p:cNvPr id="4" name="Picture 3">
            <a:extLst>
              <a:ext uri="{FF2B5EF4-FFF2-40B4-BE49-F238E27FC236}">
                <a16:creationId xmlns:a16="http://schemas.microsoft.com/office/drawing/2014/main" id="{D68B42AF-CA90-4292-BD8A-ABDD90EDA080}"/>
              </a:ext>
            </a:extLst>
          </p:cNvPr>
          <p:cNvPicPr>
            <a:picLocks noChangeAspect="1"/>
          </p:cNvPicPr>
          <p:nvPr/>
        </p:nvPicPr>
        <p:blipFill>
          <a:blip r:embed="rId3"/>
          <a:stretch>
            <a:fillRect/>
          </a:stretch>
        </p:blipFill>
        <p:spPr>
          <a:xfrm>
            <a:off x="2157413" y="2548758"/>
            <a:ext cx="6582107" cy="1760484"/>
          </a:xfrm>
          <a:prstGeom prst="rect">
            <a:avLst/>
          </a:prstGeom>
        </p:spPr>
      </p:pic>
    </p:spTree>
    <p:extLst>
      <p:ext uri="{BB962C8B-B14F-4D97-AF65-F5344CB8AC3E}">
        <p14:creationId xmlns:p14="http://schemas.microsoft.com/office/powerpoint/2010/main" val="4030828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B4FB-2692-4B27-B3E9-BE705373788B}"/>
              </a:ext>
            </a:extLst>
          </p:cNvPr>
          <p:cNvSpPr>
            <a:spLocks noGrp="1"/>
          </p:cNvSpPr>
          <p:nvPr>
            <p:ph type="title"/>
          </p:nvPr>
        </p:nvSpPr>
        <p:spPr/>
        <p:txBody>
          <a:bodyPr>
            <a:normAutofit fontScale="90000"/>
          </a:bodyPr>
          <a:lstStyle/>
          <a:p>
            <a:br>
              <a:rPr lang="en-US" dirty="0"/>
            </a:br>
            <a:r>
              <a:rPr lang="en-US" dirty="0">
                <a:solidFill>
                  <a:srgbClr val="002060"/>
                </a:solidFill>
                <a:latin typeface="Garamond" panose="02020404030301010803" pitchFamily="18" charset="0"/>
              </a:rPr>
              <a:t>Linear Regression using stats models:</a:t>
            </a:r>
            <a:br>
              <a:rPr lang="en-US" dirty="0">
                <a:solidFill>
                  <a:srgbClr val="002060"/>
                </a:solidFill>
                <a:latin typeface="Garamond" panose="02020404030301010803" pitchFamily="18" charset="0"/>
              </a:rPr>
            </a:br>
            <a:endParaRPr lang="en-US" dirty="0"/>
          </a:p>
        </p:txBody>
      </p:sp>
      <p:pic>
        <p:nvPicPr>
          <p:cNvPr id="6" name="Picture 5">
            <a:extLst>
              <a:ext uri="{FF2B5EF4-FFF2-40B4-BE49-F238E27FC236}">
                <a16:creationId xmlns:a16="http://schemas.microsoft.com/office/drawing/2014/main" id="{66394D6D-7113-4727-B536-24BD18AAB38B}"/>
              </a:ext>
            </a:extLst>
          </p:cNvPr>
          <p:cNvPicPr>
            <a:picLocks noChangeAspect="1"/>
          </p:cNvPicPr>
          <p:nvPr/>
        </p:nvPicPr>
        <p:blipFill>
          <a:blip r:embed="rId2"/>
          <a:stretch>
            <a:fillRect/>
          </a:stretch>
        </p:blipFill>
        <p:spPr>
          <a:xfrm>
            <a:off x="633072" y="1380775"/>
            <a:ext cx="4877481" cy="5010849"/>
          </a:xfrm>
          <a:prstGeom prst="rect">
            <a:avLst/>
          </a:prstGeom>
        </p:spPr>
      </p:pic>
      <p:pic>
        <p:nvPicPr>
          <p:cNvPr id="9" name="Picture 8">
            <a:extLst>
              <a:ext uri="{FF2B5EF4-FFF2-40B4-BE49-F238E27FC236}">
                <a16:creationId xmlns:a16="http://schemas.microsoft.com/office/drawing/2014/main" id="{FAF0FC54-8507-487E-A16A-048624F666B5}"/>
              </a:ext>
            </a:extLst>
          </p:cNvPr>
          <p:cNvPicPr>
            <a:picLocks noChangeAspect="1"/>
          </p:cNvPicPr>
          <p:nvPr/>
        </p:nvPicPr>
        <p:blipFill>
          <a:blip r:embed="rId3"/>
          <a:stretch>
            <a:fillRect/>
          </a:stretch>
        </p:blipFill>
        <p:spPr>
          <a:xfrm>
            <a:off x="6096000" y="1380775"/>
            <a:ext cx="4972744" cy="5182323"/>
          </a:xfrm>
          <a:prstGeom prst="rect">
            <a:avLst/>
          </a:prstGeom>
        </p:spPr>
      </p:pic>
    </p:spTree>
    <p:extLst>
      <p:ext uri="{BB962C8B-B14F-4D97-AF65-F5344CB8AC3E}">
        <p14:creationId xmlns:p14="http://schemas.microsoft.com/office/powerpoint/2010/main" val="2974676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5443</TotalTime>
  <Words>562</Words>
  <Application>Microsoft Office PowerPoint</Application>
  <PresentationFormat>Widescreen</PresentationFormat>
  <Paragraphs>124</Paragraphs>
  <Slides>17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Garamond</vt:lpstr>
      <vt:lpstr>Helvetica</vt:lpstr>
      <vt:lpstr>Times New Roman</vt:lpstr>
      <vt:lpstr>Office Theme</vt:lpstr>
      <vt:lpstr>     Luther Project  Predicting the WIN Percent of NBA Teams using stats from previous years </vt:lpstr>
      <vt:lpstr>Question:</vt:lpstr>
      <vt:lpstr>Objective/Approach:</vt:lpstr>
      <vt:lpstr> Design/Tools:  Web Scrapping:</vt:lpstr>
      <vt:lpstr>stats.nba.com</vt:lpstr>
      <vt:lpstr>Dataset Structure:</vt:lpstr>
      <vt:lpstr>Data:</vt:lpstr>
      <vt:lpstr>Regression Analysis</vt:lpstr>
      <vt:lpstr> Linear Regression using stats models: </vt:lpstr>
      <vt:lpstr>Linear Regression using skLearn:</vt:lpstr>
      <vt:lpstr>Analysis of the Ridge Model on Test Data: </vt:lpstr>
      <vt:lpstr>Analysis of the Ridge Model Actual Win% Vs Predicted Win% (2016 – 2017 Season)</vt:lpstr>
      <vt:lpstr>Analysis of the Ridge Model on Validate Data: </vt:lpstr>
      <vt:lpstr>Analysis of the Ridge Model Actual Win% Vs Predicted Win% (2017 – 2018 Season)</vt:lpstr>
      <vt:lpstr>Next Steps/Future work</vt:lpstr>
      <vt:lpstr>Questions ?</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WTWY: optimizing street team placement for the annual gala</dc:title>
  <dc:creator>louisaying@gmail.com</dc:creator>
  <cp:lastModifiedBy>dtalakala</cp:lastModifiedBy>
  <cp:revision>70</cp:revision>
  <dcterms:created xsi:type="dcterms:W3CDTF">2018-01-11T15:48:23Z</dcterms:created>
  <dcterms:modified xsi:type="dcterms:W3CDTF">2018-01-29T06:15:08Z</dcterms:modified>
</cp:coreProperties>
</file>