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62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66548-149F-4B87-91AA-2D5EB4509F2C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228C-3429-4C66-B98A-8425B958F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9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617A5AB4-2571-2F19-0963-D2C1FFC0D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942C7C59-8D53-31D9-71BC-361C7B49AD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E74EF5DF-B52F-03BD-45AB-5F8932A4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9D610F23-9326-4264-B045-D889A2C0047D}" type="slidenum">
              <a:rPr lang="en-US" altLang="ja-JP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044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01129-10A3-B620-BDB7-DD0BFA01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B72FB-9C13-F6F6-038D-B5A475660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E95EA-0B01-66D5-6766-8485B991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874EC9-11FD-4C0B-9E88-3ED41E0D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F2ADD-352A-5755-2477-669F8FC5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9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06A50-8663-19E2-B485-1DE7CD86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90E7D8-3888-246B-C9F1-312EDBC4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6DEA7-2AC9-E2E4-04BC-7C2B2C88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3FDE9F-C17B-22DF-BB28-6455499F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F411F0-6DBE-D47B-86F2-6FA0E6A4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1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B434E1-EAAD-5022-42C8-8D09FF43C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D1C1B-1935-A954-AE77-7E75293F6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7E1CA-E554-333C-392E-CF0C3F82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8F26D-7B6F-5207-9972-4D9C4752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AEAE9A-578F-9A84-05A9-7416C69F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25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8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E0575-423E-816D-D278-32496CAD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894E1-AA9C-1AFC-6E49-586F3AAA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F2D951-53C5-937F-2B0D-0CE18E36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070B1-1CEB-F24E-3713-64546471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8B730-528C-D737-0577-910D53C5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4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9D547-8430-C453-D7A2-04D64140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71C080-6A3B-D554-0060-F280B8A04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D0C615-78E5-7F4B-BC6F-42574076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C845AF-03D7-F6F1-42E0-E42CFB5C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A2E33-65F5-2368-5784-81CFCB10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2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0758D-ECDF-2052-3728-2392C071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9A84AD-1181-5F76-719A-63FC96C38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82A4F1-9898-5F95-0E55-8FF42289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9A8D7B-55F8-9F14-E2F7-F6949686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16F5B1-F1E5-15A4-025D-2E3F726E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54469E-7108-ED4A-9B81-E45C3560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8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36BFE-AEF6-20D7-2AD9-D03AF854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7A7D61-FB97-7859-2218-DB9CC906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BBC38E-045E-3129-DED5-DC2AB48EF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086E57-481E-D850-D8F0-77A688517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A0E0EA-F38C-EA12-A359-C8FF0CE6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A5ED0A-E080-E161-9F83-795CD147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B40085-E005-2A28-E0D9-2682BF0B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47FD7-5631-596F-4094-EE244A69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0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74334-45FB-42FF-49D0-904BAA4A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567E06-D819-3DD2-CE4B-36B0E4FC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23FF78-B8E6-9A94-4605-ACD06236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34EA13-FD64-BA29-828D-4C29BB4A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18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883FE8-2F3A-E001-B532-4EA1A70F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38460A-F24E-02F1-649E-98E5EAFC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5F635-E481-75A3-1DE5-791AC47C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5CEA9-22FD-E124-958D-984E0205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E3AF9A-0215-3B52-8996-28BB80BD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191529-988E-1308-92A6-30C5F78B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D51EDC-6C47-860E-3CF2-D131759B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8FF2DD-5DB7-11F6-F6AF-FBFBA768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FEA5C9-89DA-52C7-3D48-A4A7031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4B632-6531-9A69-22D8-A5B9011C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ED1257-1BAA-7378-782D-09662B57E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9B61B8-76DC-1270-0C66-348E2844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F482C-C1E2-46D7-E9A3-3D3CC53F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2F789-2668-D99E-A731-730457E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55E0C9-5D71-F7F1-3FF5-B61B9A96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3462F5-EC9A-89B9-0674-B89EA5A3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9F265E-B5A9-4F1F-DCA1-7983099D9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FFAD15-1BB2-C09F-EDCB-EB7A9A3A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426B-B07B-4241-A48E-FD2D90B7B0C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A3D2-3DD7-1914-E377-F9350F814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A09C1-73CF-673C-22A6-A1161A11E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32EE-6B13-4C65-9F68-EF41C196B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29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0" name="楕円 53279">
            <a:extLst>
              <a:ext uri="{FF2B5EF4-FFF2-40B4-BE49-F238E27FC236}">
                <a16:creationId xmlns:a16="http://schemas.microsoft.com/office/drawing/2014/main" id="{4481E65A-1F2F-FB09-ADBE-7A0BBC2F9492}"/>
              </a:ext>
            </a:extLst>
          </p:cNvPr>
          <p:cNvSpPr/>
          <p:nvPr/>
        </p:nvSpPr>
        <p:spPr>
          <a:xfrm>
            <a:off x="4014852" y="4104626"/>
            <a:ext cx="631689" cy="10317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79" name="楕円 53278">
            <a:extLst>
              <a:ext uri="{FF2B5EF4-FFF2-40B4-BE49-F238E27FC236}">
                <a16:creationId xmlns:a16="http://schemas.microsoft.com/office/drawing/2014/main" id="{8C85B9D0-DAA3-D0DB-5CAA-79E966FB3A8C}"/>
              </a:ext>
            </a:extLst>
          </p:cNvPr>
          <p:cNvSpPr/>
          <p:nvPr/>
        </p:nvSpPr>
        <p:spPr>
          <a:xfrm>
            <a:off x="7501457" y="2679452"/>
            <a:ext cx="631689" cy="18706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78" name="楕円 53277">
            <a:extLst>
              <a:ext uri="{FF2B5EF4-FFF2-40B4-BE49-F238E27FC236}">
                <a16:creationId xmlns:a16="http://schemas.microsoft.com/office/drawing/2014/main" id="{15EAB7A0-54B3-2BE3-EDC6-5DB7EBF4B63C}"/>
              </a:ext>
            </a:extLst>
          </p:cNvPr>
          <p:cNvSpPr/>
          <p:nvPr/>
        </p:nvSpPr>
        <p:spPr>
          <a:xfrm>
            <a:off x="6180819" y="2679452"/>
            <a:ext cx="631689" cy="29390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74" name="正方形/長方形 53273">
            <a:extLst>
              <a:ext uri="{FF2B5EF4-FFF2-40B4-BE49-F238E27FC236}">
                <a16:creationId xmlns:a16="http://schemas.microsoft.com/office/drawing/2014/main" id="{02BCD99F-F5AC-53B8-6763-4FBD909DCE5E}"/>
              </a:ext>
            </a:extLst>
          </p:cNvPr>
          <p:cNvSpPr/>
          <p:nvPr/>
        </p:nvSpPr>
        <p:spPr>
          <a:xfrm>
            <a:off x="208723" y="2940549"/>
            <a:ext cx="2635380" cy="161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75" name="テキスト ボックス 53274">
            <a:extLst>
              <a:ext uri="{FF2B5EF4-FFF2-40B4-BE49-F238E27FC236}">
                <a16:creationId xmlns:a16="http://schemas.microsoft.com/office/drawing/2014/main" id="{F32D2A9F-266C-F02A-4240-4399A328C6AD}"/>
              </a:ext>
            </a:extLst>
          </p:cNvPr>
          <p:cNvSpPr txBox="1"/>
          <p:nvPr/>
        </p:nvSpPr>
        <p:spPr>
          <a:xfrm>
            <a:off x="192821" y="2970671"/>
            <a:ext cx="29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/>
              <a:t>CP</a:t>
            </a:r>
            <a:r>
              <a:rPr lang="ja-JP" altLang="en-US" b="1" dirty="0"/>
              <a:t>後の投信購入額</a:t>
            </a:r>
            <a:r>
              <a:rPr lang="en-US" altLang="ja-JP" b="1" dirty="0"/>
              <a:t>(</a:t>
            </a:r>
            <a:r>
              <a:rPr lang="ja-JP" altLang="en-US" b="1" dirty="0"/>
              <a:t>平均</a:t>
            </a:r>
            <a:r>
              <a:rPr lang="en-US" altLang="ja-JP" b="1" dirty="0"/>
              <a:t>)</a:t>
            </a:r>
            <a:endParaRPr lang="ja-JP" altLang="en-US" b="1" dirty="0"/>
          </a:p>
        </p:txBody>
      </p:sp>
      <p:sp>
        <p:nvSpPr>
          <p:cNvPr id="53273" name="正方形/長方形 53272">
            <a:extLst>
              <a:ext uri="{FF2B5EF4-FFF2-40B4-BE49-F238E27FC236}">
                <a16:creationId xmlns:a16="http://schemas.microsoft.com/office/drawing/2014/main" id="{1CCECFD2-716F-37F4-B67D-F5E5C0D6076C}"/>
              </a:ext>
            </a:extLst>
          </p:cNvPr>
          <p:cNvSpPr/>
          <p:nvPr/>
        </p:nvSpPr>
        <p:spPr>
          <a:xfrm>
            <a:off x="192821" y="5014944"/>
            <a:ext cx="2869678" cy="1306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5C8E4-F0F9-93DE-52EE-FEE4EC373F5C}"/>
              </a:ext>
            </a:extLst>
          </p:cNvPr>
          <p:cNvSpPr/>
          <p:nvPr/>
        </p:nvSpPr>
        <p:spPr>
          <a:xfrm>
            <a:off x="1524000" y="11674"/>
            <a:ext cx="9144000" cy="52494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9CC7D68E-3766-E7A1-CF41-6DF89290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779" y="51800"/>
            <a:ext cx="9240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400" dirty="0">
                <a:solidFill>
                  <a:schemeClr val="bg1"/>
                </a:solidFill>
              </a:rPr>
              <a:t>論文の解説（個人マーケティングを例に）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CDFC4-E639-B41B-E3D1-CA8530BD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98958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endParaRPr lang="ja-JP" altLang="ja-JP">
              <a:solidFill>
                <a:srgbClr val="E6B9B8"/>
              </a:solidFill>
            </a:endParaRPr>
          </a:p>
        </p:txBody>
      </p:sp>
      <p:sp>
        <p:nvSpPr>
          <p:cNvPr id="53255" name="TextBox 11">
            <a:extLst>
              <a:ext uri="{FF2B5EF4-FFF2-40B4-BE49-F238E27FC236}">
                <a16:creationId xmlns:a16="http://schemas.microsoft.com/office/drawing/2014/main" id="{D8467F87-F31E-64D5-F5ED-6FDCD4133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408483"/>
            <a:ext cx="6781800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ts val="2400"/>
              </a:lnSpc>
            </a:pPr>
            <a:fld id="{7DA3EA7D-B1E8-4CA0-9B72-786A5425469D}" type="slidenum">
              <a:rPr lang="en-US" altLang="ja-JP" sz="1200" b="1">
                <a:solidFill>
                  <a:schemeClr val="bg1"/>
                </a:solidFill>
              </a:rPr>
              <a:pPr>
                <a:lnSpc>
                  <a:spcPts val="2400"/>
                </a:lnSpc>
              </a:pPr>
              <a:t>1</a:t>
            </a:fld>
            <a:r>
              <a:rPr lang="en-US" altLang="ja-JP" sz="1200" b="1" dirty="0">
                <a:solidFill>
                  <a:schemeClr val="bg1"/>
                </a:solidFill>
              </a:rPr>
              <a:t> </a:t>
            </a:r>
            <a:r>
              <a:rPr lang="en-US" altLang="ja-JP" sz="1200" dirty="0">
                <a:solidFill>
                  <a:schemeClr val="bg1"/>
                </a:solidFill>
              </a:rPr>
              <a:t>|</a:t>
            </a:r>
            <a:r>
              <a:rPr lang="en-US" altLang="ja-JP" sz="1200" b="1" dirty="0">
                <a:solidFill>
                  <a:schemeClr val="bg1"/>
                </a:solidFill>
              </a:rPr>
              <a:t> </a:t>
            </a:r>
            <a:r>
              <a:rPr lang="en-US" altLang="ja-JP" sz="1200" i="1" dirty="0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E5FD99-1805-9A3C-261B-D12F1CC18CC0}"/>
              </a:ext>
            </a:extLst>
          </p:cNvPr>
          <p:cNvSpPr txBox="1"/>
          <p:nvPr/>
        </p:nvSpPr>
        <p:spPr>
          <a:xfrm>
            <a:off x="898600" y="568059"/>
            <a:ext cx="102500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・キャンペーンによる効果が、ある関連するセグメント（複数も可）によって異なる世界観を想定</a:t>
            </a:r>
            <a:endParaRPr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2563" indent="-182563"/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・キャンペーン「あり」と「なし」における購入額の差分が、キャンペーンの効果</a:t>
            </a:r>
            <a:endParaRPr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2563" indent="-182563"/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17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事前に</a:t>
            </a:r>
            <a:r>
              <a:rPr lang="en-US" altLang="ja-JP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sz="17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キャンペーンの効果のばらつきが大きそうな</a:t>
            </a:r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セグメントと群から多めにサンプリングすることで、</a:t>
            </a:r>
            <a:r>
              <a:rPr lang="ja-JP" altLang="en-US" sz="17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最小限のサンプル数で</a:t>
            </a:r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キャンペーンの効果の推定精度を高めることができる</a:t>
            </a:r>
            <a:endParaRPr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82563" indent="-182563"/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キャンペーン効果を見極めるまでの</a:t>
            </a:r>
            <a:r>
              <a:rPr lang="ja-JP" altLang="en-US" sz="17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投入コストを抑えることができる</a:t>
            </a:r>
            <a:endParaRPr lang="en-US" altLang="ja-JP" sz="17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7A39F8B-36AA-14B0-7BB6-6BD82024B799}"/>
              </a:ext>
            </a:extLst>
          </p:cNvPr>
          <p:cNvCxnSpPr>
            <a:cxnSpLocks/>
          </p:cNvCxnSpPr>
          <p:nvPr/>
        </p:nvCxnSpPr>
        <p:spPr>
          <a:xfrm flipV="1">
            <a:off x="3105152" y="5876554"/>
            <a:ext cx="7129332" cy="62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4CCA4BC0-7643-24CF-062C-0D2B1193C4E5}"/>
              </a:ext>
            </a:extLst>
          </p:cNvPr>
          <p:cNvSpPr/>
          <p:nvPr/>
        </p:nvSpPr>
        <p:spPr>
          <a:xfrm>
            <a:off x="3289852" y="3011557"/>
            <a:ext cx="4949687" cy="1421295"/>
          </a:xfrm>
          <a:custGeom>
            <a:avLst/>
            <a:gdLst>
              <a:gd name="connsiteX0" fmla="*/ 4949687 w 4949687"/>
              <a:gd name="connsiteY0" fmla="*/ 0 h 1421295"/>
              <a:gd name="connsiteX1" fmla="*/ 4830418 w 4949687"/>
              <a:gd name="connsiteY1" fmla="*/ 19878 h 1421295"/>
              <a:gd name="connsiteX2" fmla="*/ 4750905 w 4949687"/>
              <a:gd name="connsiteY2" fmla="*/ 69573 h 1421295"/>
              <a:gd name="connsiteX3" fmla="*/ 4621696 w 4949687"/>
              <a:gd name="connsiteY3" fmla="*/ 129208 h 1421295"/>
              <a:gd name="connsiteX4" fmla="*/ 4542183 w 4949687"/>
              <a:gd name="connsiteY4" fmla="*/ 188843 h 1421295"/>
              <a:gd name="connsiteX5" fmla="*/ 4502426 w 4949687"/>
              <a:gd name="connsiteY5" fmla="*/ 228600 h 1421295"/>
              <a:gd name="connsiteX6" fmla="*/ 4442791 w 4949687"/>
              <a:gd name="connsiteY6" fmla="*/ 258417 h 1421295"/>
              <a:gd name="connsiteX7" fmla="*/ 4333461 w 4949687"/>
              <a:gd name="connsiteY7" fmla="*/ 327991 h 1421295"/>
              <a:gd name="connsiteX8" fmla="*/ 4273826 w 4949687"/>
              <a:gd name="connsiteY8" fmla="*/ 377686 h 1421295"/>
              <a:gd name="connsiteX9" fmla="*/ 4204252 w 4949687"/>
              <a:gd name="connsiteY9" fmla="*/ 407504 h 1421295"/>
              <a:gd name="connsiteX10" fmla="*/ 4164496 w 4949687"/>
              <a:gd name="connsiteY10" fmla="*/ 437321 h 1421295"/>
              <a:gd name="connsiteX11" fmla="*/ 4104861 w 4949687"/>
              <a:gd name="connsiteY11" fmla="*/ 477078 h 1421295"/>
              <a:gd name="connsiteX12" fmla="*/ 4065105 w 4949687"/>
              <a:gd name="connsiteY12" fmla="*/ 506895 h 1421295"/>
              <a:gd name="connsiteX13" fmla="*/ 4025348 w 4949687"/>
              <a:gd name="connsiteY13" fmla="*/ 526773 h 1421295"/>
              <a:gd name="connsiteX14" fmla="*/ 3955774 w 4949687"/>
              <a:gd name="connsiteY14" fmla="*/ 576469 h 1421295"/>
              <a:gd name="connsiteX15" fmla="*/ 3836505 w 4949687"/>
              <a:gd name="connsiteY15" fmla="*/ 636104 h 1421295"/>
              <a:gd name="connsiteX16" fmla="*/ 3756991 w 4949687"/>
              <a:gd name="connsiteY16" fmla="*/ 685800 h 1421295"/>
              <a:gd name="connsiteX17" fmla="*/ 3687418 w 4949687"/>
              <a:gd name="connsiteY17" fmla="*/ 715617 h 1421295"/>
              <a:gd name="connsiteX18" fmla="*/ 3548270 w 4949687"/>
              <a:gd name="connsiteY18" fmla="*/ 795130 h 1421295"/>
              <a:gd name="connsiteX19" fmla="*/ 3419061 w 4949687"/>
              <a:gd name="connsiteY19" fmla="*/ 844826 h 1421295"/>
              <a:gd name="connsiteX20" fmla="*/ 3369365 w 4949687"/>
              <a:gd name="connsiteY20" fmla="*/ 864704 h 1421295"/>
              <a:gd name="connsiteX21" fmla="*/ 3150705 w 4949687"/>
              <a:gd name="connsiteY21" fmla="*/ 954156 h 1421295"/>
              <a:gd name="connsiteX22" fmla="*/ 3071191 w 4949687"/>
              <a:gd name="connsiteY22" fmla="*/ 974034 h 1421295"/>
              <a:gd name="connsiteX23" fmla="*/ 2941983 w 4949687"/>
              <a:gd name="connsiteY23" fmla="*/ 1023730 h 1421295"/>
              <a:gd name="connsiteX24" fmla="*/ 2902226 w 4949687"/>
              <a:gd name="connsiteY24" fmla="*/ 1043608 h 1421295"/>
              <a:gd name="connsiteX25" fmla="*/ 2852531 w 4949687"/>
              <a:gd name="connsiteY25" fmla="*/ 1053547 h 1421295"/>
              <a:gd name="connsiteX26" fmla="*/ 2693505 w 4949687"/>
              <a:gd name="connsiteY26" fmla="*/ 1103243 h 1421295"/>
              <a:gd name="connsiteX27" fmla="*/ 2633870 w 4949687"/>
              <a:gd name="connsiteY27" fmla="*/ 1113182 h 1421295"/>
              <a:gd name="connsiteX28" fmla="*/ 2574235 w 4949687"/>
              <a:gd name="connsiteY28" fmla="*/ 1133060 h 1421295"/>
              <a:gd name="connsiteX29" fmla="*/ 2504661 w 4949687"/>
              <a:gd name="connsiteY29" fmla="*/ 1152939 h 1421295"/>
              <a:gd name="connsiteX30" fmla="*/ 2415209 w 4949687"/>
              <a:gd name="connsiteY30" fmla="*/ 1182756 h 1421295"/>
              <a:gd name="connsiteX31" fmla="*/ 2276061 w 4949687"/>
              <a:gd name="connsiteY31" fmla="*/ 1222513 h 1421295"/>
              <a:gd name="connsiteX32" fmla="*/ 2206487 w 4949687"/>
              <a:gd name="connsiteY32" fmla="*/ 1252330 h 1421295"/>
              <a:gd name="connsiteX33" fmla="*/ 2126974 w 4949687"/>
              <a:gd name="connsiteY33" fmla="*/ 1262269 h 1421295"/>
              <a:gd name="connsiteX34" fmla="*/ 1828800 w 4949687"/>
              <a:gd name="connsiteY34" fmla="*/ 1302026 h 1421295"/>
              <a:gd name="connsiteX35" fmla="*/ 1699591 w 4949687"/>
              <a:gd name="connsiteY35" fmla="*/ 1311965 h 1421295"/>
              <a:gd name="connsiteX36" fmla="*/ 1590261 w 4949687"/>
              <a:gd name="connsiteY36" fmla="*/ 1321904 h 1421295"/>
              <a:gd name="connsiteX37" fmla="*/ 1461052 w 4949687"/>
              <a:gd name="connsiteY37" fmla="*/ 1331843 h 1421295"/>
              <a:gd name="connsiteX38" fmla="*/ 1381539 w 4949687"/>
              <a:gd name="connsiteY38" fmla="*/ 1341782 h 1421295"/>
              <a:gd name="connsiteX39" fmla="*/ 1103244 w 4949687"/>
              <a:gd name="connsiteY39" fmla="*/ 1361660 h 1421295"/>
              <a:gd name="connsiteX40" fmla="*/ 1023731 w 4949687"/>
              <a:gd name="connsiteY40" fmla="*/ 1371600 h 1421295"/>
              <a:gd name="connsiteX41" fmla="*/ 904461 w 4949687"/>
              <a:gd name="connsiteY41" fmla="*/ 1391478 h 1421295"/>
              <a:gd name="connsiteX42" fmla="*/ 198783 w 4949687"/>
              <a:gd name="connsiteY42" fmla="*/ 1401417 h 1421295"/>
              <a:gd name="connsiteX43" fmla="*/ 0 w 4949687"/>
              <a:gd name="connsiteY43" fmla="*/ 1421295 h 142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49687" h="1421295">
                <a:moveTo>
                  <a:pt x="4949687" y="0"/>
                </a:moveTo>
                <a:cubicBezTo>
                  <a:pt x="4946092" y="514"/>
                  <a:pt x="4843448" y="13864"/>
                  <a:pt x="4830418" y="19878"/>
                </a:cubicBezTo>
                <a:cubicBezTo>
                  <a:pt x="4802040" y="32976"/>
                  <a:pt x="4778344" y="54606"/>
                  <a:pt x="4750905" y="69573"/>
                </a:cubicBezTo>
                <a:cubicBezTo>
                  <a:pt x="4656193" y="121234"/>
                  <a:pt x="4835653" y="-31260"/>
                  <a:pt x="4621696" y="129208"/>
                </a:cubicBezTo>
                <a:cubicBezTo>
                  <a:pt x="4595192" y="149086"/>
                  <a:pt x="4567634" y="167633"/>
                  <a:pt x="4542183" y="188843"/>
                </a:cubicBezTo>
                <a:cubicBezTo>
                  <a:pt x="4527785" y="200841"/>
                  <a:pt x="4517780" y="217852"/>
                  <a:pt x="4502426" y="228600"/>
                </a:cubicBezTo>
                <a:cubicBezTo>
                  <a:pt x="4484219" y="241345"/>
                  <a:pt x="4462669" y="248478"/>
                  <a:pt x="4442791" y="258417"/>
                </a:cubicBezTo>
                <a:cubicBezTo>
                  <a:pt x="4374550" y="326658"/>
                  <a:pt x="4462378" y="245116"/>
                  <a:pt x="4333461" y="327991"/>
                </a:cubicBezTo>
                <a:cubicBezTo>
                  <a:pt x="4311695" y="341983"/>
                  <a:pt x="4295863" y="364125"/>
                  <a:pt x="4273826" y="377686"/>
                </a:cubicBezTo>
                <a:cubicBezTo>
                  <a:pt x="4252337" y="390910"/>
                  <a:pt x="4226403" y="395422"/>
                  <a:pt x="4204252" y="407504"/>
                </a:cubicBezTo>
                <a:cubicBezTo>
                  <a:pt x="4189710" y="415436"/>
                  <a:pt x="4178067" y="427822"/>
                  <a:pt x="4164496" y="437321"/>
                </a:cubicBezTo>
                <a:cubicBezTo>
                  <a:pt x="4144924" y="451022"/>
                  <a:pt x="4124433" y="463377"/>
                  <a:pt x="4104861" y="477078"/>
                </a:cubicBezTo>
                <a:cubicBezTo>
                  <a:pt x="4091290" y="486577"/>
                  <a:pt x="4079152" y="498116"/>
                  <a:pt x="4065105" y="506895"/>
                </a:cubicBezTo>
                <a:cubicBezTo>
                  <a:pt x="4052541" y="514748"/>
                  <a:pt x="4037848" y="518818"/>
                  <a:pt x="4025348" y="526773"/>
                </a:cubicBezTo>
                <a:cubicBezTo>
                  <a:pt x="4001304" y="542074"/>
                  <a:pt x="3979487" y="560660"/>
                  <a:pt x="3955774" y="576469"/>
                </a:cubicBezTo>
                <a:cubicBezTo>
                  <a:pt x="3867580" y="635264"/>
                  <a:pt x="3945857" y="577782"/>
                  <a:pt x="3836505" y="636104"/>
                </a:cubicBezTo>
                <a:cubicBezTo>
                  <a:pt x="3808927" y="650813"/>
                  <a:pt x="3784569" y="671092"/>
                  <a:pt x="3756991" y="685800"/>
                </a:cubicBezTo>
                <a:cubicBezTo>
                  <a:pt x="3734728" y="697673"/>
                  <a:pt x="3710282" y="704947"/>
                  <a:pt x="3687418" y="715617"/>
                </a:cubicBezTo>
                <a:cubicBezTo>
                  <a:pt x="3446671" y="827965"/>
                  <a:pt x="3745325" y="689024"/>
                  <a:pt x="3548270" y="795130"/>
                </a:cubicBezTo>
                <a:cubicBezTo>
                  <a:pt x="3497840" y="822284"/>
                  <a:pt x="3470740" y="826034"/>
                  <a:pt x="3419061" y="844826"/>
                </a:cubicBezTo>
                <a:cubicBezTo>
                  <a:pt x="3402294" y="850923"/>
                  <a:pt x="3385764" y="857676"/>
                  <a:pt x="3369365" y="864704"/>
                </a:cubicBezTo>
                <a:cubicBezTo>
                  <a:pt x="3276606" y="904457"/>
                  <a:pt x="3255409" y="919255"/>
                  <a:pt x="3150705" y="954156"/>
                </a:cubicBezTo>
                <a:cubicBezTo>
                  <a:pt x="3124787" y="962795"/>
                  <a:pt x="3097696" y="967408"/>
                  <a:pt x="3071191" y="974034"/>
                </a:cubicBezTo>
                <a:cubicBezTo>
                  <a:pt x="2981644" y="1018810"/>
                  <a:pt x="3091480" y="966232"/>
                  <a:pt x="2941983" y="1023730"/>
                </a:cubicBezTo>
                <a:cubicBezTo>
                  <a:pt x="2928154" y="1029049"/>
                  <a:pt x="2916282" y="1038923"/>
                  <a:pt x="2902226" y="1043608"/>
                </a:cubicBezTo>
                <a:cubicBezTo>
                  <a:pt x="2886200" y="1048950"/>
                  <a:pt x="2868738" y="1048780"/>
                  <a:pt x="2852531" y="1053547"/>
                </a:cubicBezTo>
                <a:cubicBezTo>
                  <a:pt x="2796266" y="1070096"/>
                  <a:pt x="2749156" y="1092113"/>
                  <a:pt x="2693505" y="1103243"/>
                </a:cubicBezTo>
                <a:cubicBezTo>
                  <a:pt x="2673744" y="1107195"/>
                  <a:pt x="2653421" y="1108294"/>
                  <a:pt x="2633870" y="1113182"/>
                </a:cubicBezTo>
                <a:cubicBezTo>
                  <a:pt x="2613542" y="1118264"/>
                  <a:pt x="2594262" y="1126898"/>
                  <a:pt x="2574235" y="1133060"/>
                </a:cubicBezTo>
                <a:cubicBezTo>
                  <a:pt x="2551182" y="1140153"/>
                  <a:pt x="2527682" y="1145745"/>
                  <a:pt x="2504661" y="1152939"/>
                </a:cubicBezTo>
                <a:cubicBezTo>
                  <a:pt x="2474662" y="1162314"/>
                  <a:pt x="2445277" y="1173605"/>
                  <a:pt x="2415209" y="1182756"/>
                </a:cubicBezTo>
                <a:cubicBezTo>
                  <a:pt x="2369060" y="1196801"/>
                  <a:pt x="2320399" y="1203511"/>
                  <a:pt x="2276061" y="1222513"/>
                </a:cubicBezTo>
                <a:cubicBezTo>
                  <a:pt x="2252870" y="1232452"/>
                  <a:pt x="2230866" y="1245829"/>
                  <a:pt x="2206487" y="1252330"/>
                </a:cubicBezTo>
                <a:cubicBezTo>
                  <a:pt x="2180678" y="1259212"/>
                  <a:pt x="2153440" y="1258660"/>
                  <a:pt x="2126974" y="1262269"/>
                </a:cubicBezTo>
                <a:cubicBezTo>
                  <a:pt x="2015105" y="1277524"/>
                  <a:pt x="1942918" y="1290220"/>
                  <a:pt x="1828800" y="1302026"/>
                </a:cubicBezTo>
                <a:cubicBezTo>
                  <a:pt x="1785832" y="1306471"/>
                  <a:pt x="1742639" y="1308378"/>
                  <a:pt x="1699591" y="1311965"/>
                </a:cubicBezTo>
                <a:lnTo>
                  <a:pt x="1590261" y="1321904"/>
                </a:lnTo>
                <a:lnTo>
                  <a:pt x="1461052" y="1331843"/>
                </a:lnTo>
                <a:cubicBezTo>
                  <a:pt x="1434462" y="1334375"/>
                  <a:pt x="1408117" y="1339124"/>
                  <a:pt x="1381539" y="1341782"/>
                </a:cubicBezTo>
                <a:cubicBezTo>
                  <a:pt x="1285873" y="1351349"/>
                  <a:pt x="1200198" y="1355600"/>
                  <a:pt x="1103244" y="1361660"/>
                </a:cubicBezTo>
                <a:cubicBezTo>
                  <a:pt x="1076740" y="1364973"/>
                  <a:pt x="1050146" y="1367638"/>
                  <a:pt x="1023731" y="1371600"/>
                </a:cubicBezTo>
                <a:cubicBezTo>
                  <a:pt x="983872" y="1377579"/>
                  <a:pt x="944740" y="1390022"/>
                  <a:pt x="904461" y="1391478"/>
                </a:cubicBezTo>
                <a:cubicBezTo>
                  <a:pt x="669365" y="1399975"/>
                  <a:pt x="434009" y="1398104"/>
                  <a:pt x="198783" y="1401417"/>
                </a:cubicBezTo>
                <a:cubicBezTo>
                  <a:pt x="6644" y="1421642"/>
                  <a:pt x="73235" y="1421295"/>
                  <a:pt x="0" y="142129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A2ECD852-3241-EC13-7BFB-8981486B76ED}"/>
              </a:ext>
            </a:extLst>
          </p:cNvPr>
          <p:cNvSpPr/>
          <p:nvPr/>
        </p:nvSpPr>
        <p:spPr>
          <a:xfrm>
            <a:off x="3349487" y="3955774"/>
            <a:ext cx="4830417" cy="914400"/>
          </a:xfrm>
          <a:custGeom>
            <a:avLst/>
            <a:gdLst>
              <a:gd name="connsiteX0" fmla="*/ 4830417 w 4830417"/>
              <a:gd name="connsiteY0" fmla="*/ 0 h 914400"/>
              <a:gd name="connsiteX1" fmla="*/ 4452730 w 4830417"/>
              <a:gd name="connsiteY1" fmla="*/ 159026 h 914400"/>
              <a:gd name="connsiteX2" fmla="*/ 4422913 w 4830417"/>
              <a:gd name="connsiteY2" fmla="*/ 168965 h 914400"/>
              <a:gd name="connsiteX3" fmla="*/ 4333461 w 4830417"/>
              <a:gd name="connsiteY3" fmla="*/ 218661 h 914400"/>
              <a:gd name="connsiteX4" fmla="*/ 4184374 w 4830417"/>
              <a:gd name="connsiteY4" fmla="*/ 288235 h 914400"/>
              <a:gd name="connsiteX5" fmla="*/ 4134678 w 4830417"/>
              <a:gd name="connsiteY5" fmla="*/ 318052 h 914400"/>
              <a:gd name="connsiteX6" fmla="*/ 3985591 w 4830417"/>
              <a:gd name="connsiteY6" fmla="*/ 417443 h 914400"/>
              <a:gd name="connsiteX7" fmla="*/ 3906078 w 4830417"/>
              <a:gd name="connsiteY7" fmla="*/ 447261 h 914400"/>
              <a:gd name="connsiteX8" fmla="*/ 3747052 w 4830417"/>
              <a:gd name="connsiteY8" fmla="*/ 536713 h 914400"/>
              <a:gd name="connsiteX9" fmla="*/ 3568148 w 4830417"/>
              <a:gd name="connsiteY9" fmla="*/ 606287 h 914400"/>
              <a:gd name="connsiteX10" fmla="*/ 3488635 w 4830417"/>
              <a:gd name="connsiteY10" fmla="*/ 636104 h 914400"/>
              <a:gd name="connsiteX11" fmla="*/ 3369365 w 4830417"/>
              <a:gd name="connsiteY11" fmla="*/ 675861 h 914400"/>
              <a:gd name="connsiteX12" fmla="*/ 3220278 w 4830417"/>
              <a:gd name="connsiteY12" fmla="*/ 705678 h 914400"/>
              <a:gd name="connsiteX13" fmla="*/ 3140765 w 4830417"/>
              <a:gd name="connsiteY13" fmla="*/ 725556 h 914400"/>
              <a:gd name="connsiteX14" fmla="*/ 3051313 w 4830417"/>
              <a:gd name="connsiteY14" fmla="*/ 755374 h 914400"/>
              <a:gd name="connsiteX15" fmla="*/ 2941983 w 4830417"/>
              <a:gd name="connsiteY15" fmla="*/ 765313 h 914400"/>
              <a:gd name="connsiteX16" fmla="*/ 2842591 w 4830417"/>
              <a:gd name="connsiteY16" fmla="*/ 785191 h 914400"/>
              <a:gd name="connsiteX17" fmla="*/ 2723322 w 4830417"/>
              <a:gd name="connsiteY17" fmla="*/ 815009 h 914400"/>
              <a:gd name="connsiteX18" fmla="*/ 2584174 w 4830417"/>
              <a:gd name="connsiteY18" fmla="*/ 824948 h 914400"/>
              <a:gd name="connsiteX19" fmla="*/ 2315817 w 4830417"/>
              <a:gd name="connsiteY19" fmla="*/ 864704 h 914400"/>
              <a:gd name="connsiteX20" fmla="*/ 1858617 w 4830417"/>
              <a:gd name="connsiteY20" fmla="*/ 894522 h 914400"/>
              <a:gd name="connsiteX21" fmla="*/ 1659835 w 4830417"/>
              <a:gd name="connsiteY21" fmla="*/ 914400 h 914400"/>
              <a:gd name="connsiteX22" fmla="*/ 0 w 4830417"/>
              <a:gd name="connsiteY22" fmla="*/ 90446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30417" h="914400">
                <a:moveTo>
                  <a:pt x="4830417" y="0"/>
                </a:moveTo>
                <a:cubicBezTo>
                  <a:pt x="4704521" y="53009"/>
                  <a:pt x="4582320" y="115829"/>
                  <a:pt x="4452730" y="159026"/>
                </a:cubicBezTo>
                <a:cubicBezTo>
                  <a:pt x="4442791" y="162339"/>
                  <a:pt x="4432284" y="164280"/>
                  <a:pt x="4422913" y="168965"/>
                </a:cubicBezTo>
                <a:cubicBezTo>
                  <a:pt x="4392404" y="184220"/>
                  <a:pt x="4363970" y="203407"/>
                  <a:pt x="4333461" y="218661"/>
                </a:cubicBezTo>
                <a:cubicBezTo>
                  <a:pt x="4219911" y="275436"/>
                  <a:pt x="4275775" y="238380"/>
                  <a:pt x="4184374" y="288235"/>
                </a:cubicBezTo>
                <a:cubicBezTo>
                  <a:pt x="4167415" y="297486"/>
                  <a:pt x="4150875" y="307524"/>
                  <a:pt x="4134678" y="318052"/>
                </a:cubicBezTo>
                <a:cubicBezTo>
                  <a:pt x="4084600" y="350602"/>
                  <a:pt x="4041515" y="396471"/>
                  <a:pt x="3985591" y="417443"/>
                </a:cubicBezTo>
                <a:cubicBezTo>
                  <a:pt x="3959087" y="427382"/>
                  <a:pt x="3931396" y="434602"/>
                  <a:pt x="3906078" y="447261"/>
                </a:cubicBezTo>
                <a:cubicBezTo>
                  <a:pt x="3851680" y="474460"/>
                  <a:pt x="3803736" y="514669"/>
                  <a:pt x="3747052" y="536713"/>
                </a:cubicBezTo>
                <a:lnTo>
                  <a:pt x="3568148" y="606287"/>
                </a:lnTo>
                <a:cubicBezTo>
                  <a:pt x="3541728" y="616448"/>
                  <a:pt x="3515489" y="627153"/>
                  <a:pt x="3488635" y="636104"/>
                </a:cubicBezTo>
                <a:cubicBezTo>
                  <a:pt x="3448878" y="649356"/>
                  <a:pt x="3409931" y="665344"/>
                  <a:pt x="3369365" y="675861"/>
                </a:cubicBezTo>
                <a:cubicBezTo>
                  <a:pt x="3320307" y="688580"/>
                  <a:pt x="3269801" y="694912"/>
                  <a:pt x="3220278" y="705678"/>
                </a:cubicBezTo>
                <a:cubicBezTo>
                  <a:pt x="3193582" y="711482"/>
                  <a:pt x="3166975" y="717847"/>
                  <a:pt x="3140765" y="725556"/>
                </a:cubicBezTo>
                <a:cubicBezTo>
                  <a:pt x="3110612" y="734425"/>
                  <a:pt x="3082133" y="749210"/>
                  <a:pt x="3051313" y="755374"/>
                </a:cubicBezTo>
                <a:cubicBezTo>
                  <a:pt x="3015430" y="762551"/>
                  <a:pt x="2978426" y="762000"/>
                  <a:pt x="2941983" y="765313"/>
                </a:cubicBezTo>
                <a:cubicBezTo>
                  <a:pt x="2908852" y="771939"/>
                  <a:pt x="2875538" y="777703"/>
                  <a:pt x="2842591" y="785191"/>
                </a:cubicBezTo>
                <a:cubicBezTo>
                  <a:pt x="2802630" y="794273"/>
                  <a:pt x="2763825" y="808778"/>
                  <a:pt x="2723322" y="815009"/>
                </a:cubicBezTo>
                <a:cubicBezTo>
                  <a:pt x="2677362" y="822080"/>
                  <a:pt x="2630557" y="821635"/>
                  <a:pt x="2584174" y="824948"/>
                </a:cubicBezTo>
                <a:cubicBezTo>
                  <a:pt x="2445831" y="855691"/>
                  <a:pt x="2506060" y="845679"/>
                  <a:pt x="2315817" y="864704"/>
                </a:cubicBezTo>
                <a:cubicBezTo>
                  <a:pt x="2064316" y="889854"/>
                  <a:pt x="2119809" y="883639"/>
                  <a:pt x="1858617" y="894522"/>
                </a:cubicBezTo>
                <a:cubicBezTo>
                  <a:pt x="1792356" y="901148"/>
                  <a:pt x="1726425" y="914015"/>
                  <a:pt x="1659835" y="914400"/>
                </a:cubicBezTo>
                <a:lnTo>
                  <a:pt x="0" y="90446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FB4238-8D3D-05B6-297C-017C1BADD468}"/>
              </a:ext>
            </a:extLst>
          </p:cNvPr>
          <p:cNvSpPr txBox="1"/>
          <p:nvPr/>
        </p:nvSpPr>
        <p:spPr>
          <a:xfrm>
            <a:off x="916060" y="3359581"/>
            <a:ext cx="20400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C00000"/>
                </a:solidFill>
              </a:rPr>
              <a:t>キャンペーンあり</a:t>
            </a:r>
            <a:endParaRPr lang="en-US" altLang="ja-JP" sz="1600" dirty="0">
              <a:solidFill>
                <a:srgbClr val="C00000"/>
              </a:solidFill>
            </a:endParaRPr>
          </a:p>
          <a:p>
            <a:r>
              <a:rPr lang="ja-JP" altLang="en-US" sz="1600" dirty="0">
                <a:solidFill>
                  <a:srgbClr val="C00000"/>
                </a:solidFill>
              </a:rPr>
              <a:t>（</a:t>
            </a:r>
            <a:r>
              <a:rPr lang="ja-JP" altLang="en-US" sz="1600" b="1" dirty="0">
                <a:solidFill>
                  <a:srgbClr val="C00000"/>
                </a:solidFill>
              </a:rPr>
              <a:t>処置群</a:t>
            </a:r>
            <a:r>
              <a:rPr lang="ja-JP" altLang="en-US" sz="1600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8D8EAA-32C6-CC2C-7496-5B877EA3C804}"/>
              </a:ext>
            </a:extLst>
          </p:cNvPr>
          <p:cNvSpPr txBox="1"/>
          <p:nvPr/>
        </p:nvSpPr>
        <p:spPr>
          <a:xfrm>
            <a:off x="909302" y="3967062"/>
            <a:ext cx="2575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002060"/>
                </a:solidFill>
              </a:rPr>
              <a:t>キャンペーンなし</a:t>
            </a:r>
            <a:endParaRPr lang="en-US" altLang="ja-JP" sz="1600" dirty="0">
              <a:solidFill>
                <a:srgbClr val="002060"/>
              </a:solidFill>
            </a:endParaRPr>
          </a:p>
          <a:p>
            <a:r>
              <a:rPr lang="ja-JP" altLang="en-US" sz="1600" dirty="0">
                <a:solidFill>
                  <a:srgbClr val="002060"/>
                </a:solidFill>
              </a:rPr>
              <a:t>（</a:t>
            </a:r>
            <a:r>
              <a:rPr lang="ja-JP" altLang="en-US" sz="1600" b="1" dirty="0">
                <a:solidFill>
                  <a:srgbClr val="002060"/>
                </a:solidFill>
              </a:rPr>
              <a:t>コントロール群</a:t>
            </a:r>
            <a:r>
              <a:rPr lang="ja-JP" altLang="en-US" sz="1600" dirty="0">
                <a:solidFill>
                  <a:srgbClr val="002060"/>
                </a:solidFill>
              </a:rPr>
              <a:t>）</a:t>
            </a:r>
          </a:p>
        </p:txBody>
      </p:sp>
      <p:sp>
        <p:nvSpPr>
          <p:cNvPr id="23" name="乗算記号 22">
            <a:extLst>
              <a:ext uri="{FF2B5EF4-FFF2-40B4-BE49-F238E27FC236}">
                <a16:creationId xmlns:a16="http://schemas.microsoft.com/office/drawing/2014/main" id="{9BEDC63C-64BF-F536-A802-E3670125C9B4}"/>
              </a:ext>
            </a:extLst>
          </p:cNvPr>
          <p:cNvSpPr/>
          <p:nvPr/>
        </p:nvSpPr>
        <p:spPr>
          <a:xfrm>
            <a:off x="7792218" y="3743981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乗算記号 23">
            <a:extLst>
              <a:ext uri="{FF2B5EF4-FFF2-40B4-BE49-F238E27FC236}">
                <a16:creationId xmlns:a16="http://schemas.microsoft.com/office/drawing/2014/main" id="{20288191-11AD-16D0-C7BC-073A180ED970}"/>
              </a:ext>
            </a:extLst>
          </p:cNvPr>
          <p:cNvSpPr/>
          <p:nvPr/>
        </p:nvSpPr>
        <p:spPr>
          <a:xfrm>
            <a:off x="7934739" y="3959087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乗算記号 24">
            <a:extLst>
              <a:ext uri="{FF2B5EF4-FFF2-40B4-BE49-F238E27FC236}">
                <a16:creationId xmlns:a16="http://schemas.microsoft.com/office/drawing/2014/main" id="{1C73A802-D5F0-54D0-25AC-F2B63D022A3A}"/>
              </a:ext>
            </a:extLst>
          </p:cNvPr>
          <p:cNvSpPr/>
          <p:nvPr/>
        </p:nvSpPr>
        <p:spPr>
          <a:xfrm>
            <a:off x="7628756" y="4201631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4475462D-9B8C-855A-FA9B-171A1B906410}"/>
              </a:ext>
            </a:extLst>
          </p:cNvPr>
          <p:cNvSpPr/>
          <p:nvPr/>
        </p:nvSpPr>
        <p:spPr>
          <a:xfrm>
            <a:off x="6307702" y="3391353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乗算記号 26">
            <a:extLst>
              <a:ext uri="{FF2B5EF4-FFF2-40B4-BE49-F238E27FC236}">
                <a16:creationId xmlns:a16="http://schemas.microsoft.com/office/drawing/2014/main" id="{43C60E19-F340-6B34-7DD2-18DF5DDA1E16}"/>
              </a:ext>
            </a:extLst>
          </p:cNvPr>
          <p:cNvSpPr/>
          <p:nvPr/>
        </p:nvSpPr>
        <p:spPr>
          <a:xfrm>
            <a:off x="6477661" y="4790661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乗算記号 27">
            <a:extLst>
              <a:ext uri="{FF2B5EF4-FFF2-40B4-BE49-F238E27FC236}">
                <a16:creationId xmlns:a16="http://schemas.microsoft.com/office/drawing/2014/main" id="{73E52214-7DE0-9FED-D312-D5CE5DAC4EBF}"/>
              </a:ext>
            </a:extLst>
          </p:cNvPr>
          <p:cNvSpPr/>
          <p:nvPr/>
        </p:nvSpPr>
        <p:spPr>
          <a:xfrm>
            <a:off x="6227526" y="5088997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乗算記号 28">
            <a:extLst>
              <a:ext uri="{FF2B5EF4-FFF2-40B4-BE49-F238E27FC236}">
                <a16:creationId xmlns:a16="http://schemas.microsoft.com/office/drawing/2014/main" id="{4CEA7897-0205-879B-BB3C-5BA9CA5F1D46}"/>
              </a:ext>
            </a:extLst>
          </p:cNvPr>
          <p:cNvSpPr/>
          <p:nvPr/>
        </p:nvSpPr>
        <p:spPr>
          <a:xfrm>
            <a:off x="6379594" y="3985313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乗算記号 29">
            <a:extLst>
              <a:ext uri="{FF2B5EF4-FFF2-40B4-BE49-F238E27FC236}">
                <a16:creationId xmlns:a16="http://schemas.microsoft.com/office/drawing/2014/main" id="{775590A7-E473-5B11-1853-9CAD1866DF4C}"/>
              </a:ext>
            </a:extLst>
          </p:cNvPr>
          <p:cNvSpPr/>
          <p:nvPr/>
        </p:nvSpPr>
        <p:spPr>
          <a:xfrm>
            <a:off x="6422002" y="5067308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乗算記号 30">
            <a:extLst>
              <a:ext uri="{FF2B5EF4-FFF2-40B4-BE49-F238E27FC236}">
                <a16:creationId xmlns:a16="http://schemas.microsoft.com/office/drawing/2014/main" id="{4E277B2D-F2E0-ABCC-632A-1D17B6D3A860}"/>
              </a:ext>
            </a:extLst>
          </p:cNvPr>
          <p:cNvSpPr/>
          <p:nvPr/>
        </p:nvSpPr>
        <p:spPr>
          <a:xfrm>
            <a:off x="6379594" y="2768932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乗算記号 31">
            <a:extLst>
              <a:ext uri="{FF2B5EF4-FFF2-40B4-BE49-F238E27FC236}">
                <a16:creationId xmlns:a16="http://schemas.microsoft.com/office/drawing/2014/main" id="{79F172DB-554D-CC7C-4048-F8793E074841}"/>
              </a:ext>
            </a:extLst>
          </p:cNvPr>
          <p:cNvSpPr/>
          <p:nvPr/>
        </p:nvSpPr>
        <p:spPr>
          <a:xfrm>
            <a:off x="6486939" y="3602280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乗算記号 32">
            <a:extLst>
              <a:ext uri="{FF2B5EF4-FFF2-40B4-BE49-F238E27FC236}">
                <a16:creationId xmlns:a16="http://schemas.microsoft.com/office/drawing/2014/main" id="{468D4B05-F08D-F0BD-18BB-6B67902D0384}"/>
              </a:ext>
            </a:extLst>
          </p:cNvPr>
          <p:cNvSpPr/>
          <p:nvPr/>
        </p:nvSpPr>
        <p:spPr>
          <a:xfrm>
            <a:off x="6231834" y="4069419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乗算記号 33">
            <a:extLst>
              <a:ext uri="{FF2B5EF4-FFF2-40B4-BE49-F238E27FC236}">
                <a16:creationId xmlns:a16="http://schemas.microsoft.com/office/drawing/2014/main" id="{C70C734F-828E-7E74-27A0-FF8D97BA881C}"/>
              </a:ext>
            </a:extLst>
          </p:cNvPr>
          <p:cNvSpPr/>
          <p:nvPr/>
        </p:nvSpPr>
        <p:spPr>
          <a:xfrm>
            <a:off x="6198703" y="3522767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乗算記号 34">
            <a:extLst>
              <a:ext uri="{FF2B5EF4-FFF2-40B4-BE49-F238E27FC236}">
                <a16:creationId xmlns:a16="http://schemas.microsoft.com/office/drawing/2014/main" id="{9AD51A8C-98DE-6C7C-D002-586877B98EAA}"/>
              </a:ext>
            </a:extLst>
          </p:cNvPr>
          <p:cNvSpPr/>
          <p:nvPr/>
        </p:nvSpPr>
        <p:spPr>
          <a:xfrm>
            <a:off x="6344311" y="4845981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乗算記号 35">
            <a:extLst>
              <a:ext uri="{FF2B5EF4-FFF2-40B4-BE49-F238E27FC236}">
                <a16:creationId xmlns:a16="http://schemas.microsoft.com/office/drawing/2014/main" id="{94A008A9-2C44-1177-F42B-EBF412FF7637}"/>
              </a:ext>
            </a:extLst>
          </p:cNvPr>
          <p:cNvSpPr/>
          <p:nvPr/>
        </p:nvSpPr>
        <p:spPr>
          <a:xfrm>
            <a:off x="7896638" y="2992046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乗算記号 36">
            <a:extLst>
              <a:ext uri="{FF2B5EF4-FFF2-40B4-BE49-F238E27FC236}">
                <a16:creationId xmlns:a16="http://schemas.microsoft.com/office/drawing/2014/main" id="{25BFBD9D-0EFE-B9C9-5203-D827B5D10EAF}"/>
              </a:ext>
            </a:extLst>
          </p:cNvPr>
          <p:cNvSpPr/>
          <p:nvPr/>
        </p:nvSpPr>
        <p:spPr>
          <a:xfrm>
            <a:off x="7713312" y="3549444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乗算記号 37">
            <a:extLst>
              <a:ext uri="{FF2B5EF4-FFF2-40B4-BE49-F238E27FC236}">
                <a16:creationId xmlns:a16="http://schemas.microsoft.com/office/drawing/2014/main" id="{22B5DCA1-2219-CF4A-5416-63451D649156}"/>
              </a:ext>
            </a:extLst>
          </p:cNvPr>
          <p:cNvSpPr/>
          <p:nvPr/>
        </p:nvSpPr>
        <p:spPr>
          <a:xfrm>
            <a:off x="7628756" y="2658530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乗算記号 38">
            <a:extLst>
              <a:ext uri="{FF2B5EF4-FFF2-40B4-BE49-F238E27FC236}">
                <a16:creationId xmlns:a16="http://schemas.microsoft.com/office/drawing/2014/main" id="{D54E60CB-D7F4-0F82-FC75-36B6BBAE0A34}"/>
              </a:ext>
            </a:extLst>
          </p:cNvPr>
          <p:cNvSpPr/>
          <p:nvPr/>
        </p:nvSpPr>
        <p:spPr>
          <a:xfrm>
            <a:off x="4196631" y="4688305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乗算記号 39">
            <a:extLst>
              <a:ext uri="{FF2B5EF4-FFF2-40B4-BE49-F238E27FC236}">
                <a16:creationId xmlns:a16="http://schemas.microsoft.com/office/drawing/2014/main" id="{FA8B23C4-6D09-2C95-94FF-8BC4F39661DA}"/>
              </a:ext>
            </a:extLst>
          </p:cNvPr>
          <p:cNvSpPr/>
          <p:nvPr/>
        </p:nvSpPr>
        <p:spPr>
          <a:xfrm>
            <a:off x="4425231" y="4763808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乗算記号 40">
            <a:extLst>
              <a:ext uri="{FF2B5EF4-FFF2-40B4-BE49-F238E27FC236}">
                <a16:creationId xmlns:a16="http://schemas.microsoft.com/office/drawing/2014/main" id="{F98DA6F9-B477-1EA3-59CA-D55F2528FD28}"/>
              </a:ext>
            </a:extLst>
          </p:cNvPr>
          <p:cNvSpPr/>
          <p:nvPr/>
        </p:nvSpPr>
        <p:spPr>
          <a:xfrm>
            <a:off x="4006131" y="4849533"/>
            <a:ext cx="228600" cy="2286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乗算記号 41">
            <a:extLst>
              <a:ext uri="{FF2B5EF4-FFF2-40B4-BE49-F238E27FC236}">
                <a16:creationId xmlns:a16="http://schemas.microsoft.com/office/drawing/2014/main" id="{3EEF85D8-6928-924C-541F-BCBAE0A0DB3E}"/>
              </a:ext>
            </a:extLst>
          </p:cNvPr>
          <p:cNvSpPr/>
          <p:nvPr/>
        </p:nvSpPr>
        <p:spPr>
          <a:xfrm>
            <a:off x="4384812" y="4255430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乗算記号 42">
            <a:extLst>
              <a:ext uri="{FF2B5EF4-FFF2-40B4-BE49-F238E27FC236}">
                <a16:creationId xmlns:a16="http://schemas.microsoft.com/office/drawing/2014/main" id="{456606E9-7414-B356-0FE4-379F8DE440E2}"/>
              </a:ext>
            </a:extLst>
          </p:cNvPr>
          <p:cNvSpPr/>
          <p:nvPr/>
        </p:nvSpPr>
        <p:spPr>
          <a:xfrm>
            <a:off x="4096576" y="4199282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乗算記号 43">
            <a:extLst>
              <a:ext uri="{FF2B5EF4-FFF2-40B4-BE49-F238E27FC236}">
                <a16:creationId xmlns:a16="http://schemas.microsoft.com/office/drawing/2014/main" id="{54CE87BB-C764-E5C2-5106-80F17E3E675D}"/>
              </a:ext>
            </a:extLst>
          </p:cNvPr>
          <p:cNvSpPr/>
          <p:nvPr/>
        </p:nvSpPr>
        <p:spPr>
          <a:xfrm>
            <a:off x="4234731" y="4324176"/>
            <a:ext cx="228600" cy="2286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393C61-4B90-03F4-B957-831C7165E11C}"/>
              </a:ext>
            </a:extLst>
          </p:cNvPr>
          <p:cNvSpPr txBox="1"/>
          <p:nvPr/>
        </p:nvSpPr>
        <p:spPr>
          <a:xfrm>
            <a:off x="7501457" y="5945556"/>
            <a:ext cx="333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セグメント（金融資産等）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E8D5D1-065E-C56B-7F88-F4CA184D5686}"/>
              </a:ext>
            </a:extLst>
          </p:cNvPr>
          <p:cNvSpPr txBox="1"/>
          <p:nvPr/>
        </p:nvSpPr>
        <p:spPr>
          <a:xfrm>
            <a:off x="3493276" y="2046062"/>
            <a:ext cx="5752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セグメントごとにみたキャンペーン後の</a:t>
            </a:r>
            <a:br>
              <a:rPr lang="en-US" altLang="ja-JP" dirty="0"/>
            </a:br>
            <a:r>
              <a:rPr lang="ja-JP" altLang="en-US" dirty="0"/>
              <a:t>投信購入額</a:t>
            </a:r>
            <a:r>
              <a:rPr lang="en-US" altLang="ja-JP" dirty="0"/>
              <a:t>[</a:t>
            </a:r>
            <a:r>
              <a:rPr lang="ja-JP" altLang="en-US" dirty="0"/>
              <a:t>赤</a:t>
            </a:r>
            <a:r>
              <a:rPr lang="en-US" altLang="ja-JP" dirty="0"/>
              <a:t>/</a:t>
            </a:r>
            <a:r>
              <a:rPr lang="ja-JP" altLang="en-US" dirty="0"/>
              <a:t>青曲線</a:t>
            </a:r>
            <a:r>
              <a:rPr lang="en-US" altLang="ja-JP" dirty="0"/>
              <a:t>]</a:t>
            </a:r>
            <a:r>
              <a:rPr lang="ja-JP" altLang="en-US" dirty="0"/>
              <a:t>と対象者数の分布</a:t>
            </a:r>
            <a:r>
              <a:rPr lang="en-US" altLang="ja-JP" dirty="0"/>
              <a:t>[</a:t>
            </a:r>
            <a:r>
              <a:rPr lang="ja-JP" altLang="en-US" dirty="0"/>
              <a:t>面グラフ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C6FF80D9-D249-E38D-B2BB-795F9C647DC5}"/>
              </a:ext>
            </a:extLst>
          </p:cNvPr>
          <p:cNvSpPr/>
          <p:nvPr/>
        </p:nvSpPr>
        <p:spPr>
          <a:xfrm>
            <a:off x="3188970" y="4999189"/>
            <a:ext cx="5814060" cy="861060"/>
          </a:xfrm>
          <a:custGeom>
            <a:avLst/>
            <a:gdLst>
              <a:gd name="connsiteX0" fmla="*/ 0 w 5814060"/>
              <a:gd name="connsiteY0" fmla="*/ 861060 h 861060"/>
              <a:gd name="connsiteX1" fmla="*/ 45720 w 5814060"/>
              <a:gd name="connsiteY1" fmla="*/ 853440 h 861060"/>
              <a:gd name="connsiteX2" fmla="*/ 167640 w 5814060"/>
              <a:gd name="connsiteY2" fmla="*/ 784860 h 861060"/>
              <a:gd name="connsiteX3" fmla="*/ 236220 w 5814060"/>
              <a:gd name="connsiteY3" fmla="*/ 762000 h 861060"/>
              <a:gd name="connsiteX4" fmla="*/ 350520 w 5814060"/>
              <a:gd name="connsiteY4" fmla="*/ 701040 h 861060"/>
              <a:gd name="connsiteX5" fmla="*/ 449580 w 5814060"/>
              <a:gd name="connsiteY5" fmla="*/ 632460 h 861060"/>
              <a:gd name="connsiteX6" fmla="*/ 510540 w 5814060"/>
              <a:gd name="connsiteY6" fmla="*/ 571500 h 861060"/>
              <a:gd name="connsiteX7" fmla="*/ 541020 w 5814060"/>
              <a:gd name="connsiteY7" fmla="*/ 533400 h 861060"/>
              <a:gd name="connsiteX8" fmla="*/ 579120 w 5814060"/>
              <a:gd name="connsiteY8" fmla="*/ 502920 h 861060"/>
              <a:gd name="connsiteX9" fmla="*/ 601980 w 5814060"/>
              <a:gd name="connsiteY9" fmla="*/ 472440 h 861060"/>
              <a:gd name="connsiteX10" fmla="*/ 678180 w 5814060"/>
              <a:gd name="connsiteY10" fmla="*/ 388620 h 861060"/>
              <a:gd name="connsiteX11" fmla="*/ 746760 w 5814060"/>
              <a:gd name="connsiteY11" fmla="*/ 274320 h 861060"/>
              <a:gd name="connsiteX12" fmla="*/ 784860 w 5814060"/>
              <a:gd name="connsiteY12" fmla="*/ 243840 h 861060"/>
              <a:gd name="connsiteX13" fmla="*/ 800100 w 5814060"/>
              <a:gd name="connsiteY13" fmla="*/ 198120 h 861060"/>
              <a:gd name="connsiteX14" fmla="*/ 845820 w 5814060"/>
              <a:gd name="connsiteY14" fmla="*/ 144780 h 861060"/>
              <a:gd name="connsiteX15" fmla="*/ 868680 w 5814060"/>
              <a:gd name="connsiteY15" fmla="*/ 114300 h 861060"/>
              <a:gd name="connsiteX16" fmla="*/ 891540 w 5814060"/>
              <a:gd name="connsiteY16" fmla="*/ 99060 h 861060"/>
              <a:gd name="connsiteX17" fmla="*/ 937260 w 5814060"/>
              <a:gd name="connsiteY17" fmla="*/ 60960 h 861060"/>
              <a:gd name="connsiteX18" fmla="*/ 975360 w 5814060"/>
              <a:gd name="connsiteY18" fmla="*/ 45720 h 861060"/>
              <a:gd name="connsiteX19" fmla="*/ 1005840 w 5814060"/>
              <a:gd name="connsiteY19" fmla="*/ 22860 h 861060"/>
              <a:gd name="connsiteX20" fmla="*/ 1051560 w 5814060"/>
              <a:gd name="connsiteY20" fmla="*/ 0 h 861060"/>
              <a:gd name="connsiteX21" fmla="*/ 1318260 w 5814060"/>
              <a:gd name="connsiteY21" fmla="*/ 7620 h 861060"/>
              <a:gd name="connsiteX22" fmla="*/ 1363980 w 5814060"/>
              <a:gd name="connsiteY22" fmla="*/ 38100 h 861060"/>
              <a:gd name="connsiteX23" fmla="*/ 1409700 w 5814060"/>
              <a:gd name="connsiteY23" fmla="*/ 60960 h 861060"/>
              <a:gd name="connsiteX24" fmla="*/ 1516380 w 5814060"/>
              <a:gd name="connsiteY24" fmla="*/ 114300 h 861060"/>
              <a:gd name="connsiteX25" fmla="*/ 1615440 w 5814060"/>
              <a:gd name="connsiteY25" fmla="*/ 167640 h 861060"/>
              <a:gd name="connsiteX26" fmla="*/ 1744980 w 5814060"/>
              <a:gd name="connsiteY26" fmla="*/ 236220 h 861060"/>
              <a:gd name="connsiteX27" fmla="*/ 1805940 w 5814060"/>
              <a:gd name="connsiteY27" fmla="*/ 259080 h 861060"/>
              <a:gd name="connsiteX28" fmla="*/ 1874520 w 5814060"/>
              <a:gd name="connsiteY28" fmla="*/ 297180 h 861060"/>
              <a:gd name="connsiteX29" fmla="*/ 1943100 w 5814060"/>
              <a:gd name="connsiteY29" fmla="*/ 312420 h 861060"/>
              <a:gd name="connsiteX30" fmla="*/ 2103120 w 5814060"/>
              <a:gd name="connsiteY30" fmla="*/ 358140 h 861060"/>
              <a:gd name="connsiteX31" fmla="*/ 2186940 w 5814060"/>
              <a:gd name="connsiteY31" fmla="*/ 381000 h 861060"/>
              <a:gd name="connsiteX32" fmla="*/ 2385060 w 5814060"/>
              <a:gd name="connsiteY32" fmla="*/ 426720 h 861060"/>
              <a:gd name="connsiteX33" fmla="*/ 2606040 w 5814060"/>
              <a:gd name="connsiteY33" fmla="*/ 480060 h 861060"/>
              <a:gd name="connsiteX34" fmla="*/ 2667000 w 5814060"/>
              <a:gd name="connsiteY34" fmla="*/ 495300 h 861060"/>
              <a:gd name="connsiteX35" fmla="*/ 2849880 w 5814060"/>
              <a:gd name="connsiteY35" fmla="*/ 525780 h 861060"/>
              <a:gd name="connsiteX36" fmla="*/ 2964180 w 5814060"/>
              <a:gd name="connsiteY36" fmla="*/ 541020 h 861060"/>
              <a:gd name="connsiteX37" fmla="*/ 3101340 w 5814060"/>
              <a:gd name="connsiteY37" fmla="*/ 548640 h 861060"/>
              <a:gd name="connsiteX38" fmla="*/ 3467100 w 5814060"/>
              <a:gd name="connsiteY38" fmla="*/ 601980 h 861060"/>
              <a:gd name="connsiteX39" fmla="*/ 3642360 w 5814060"/>
              <a:gd name="connsiteY39" fmla="*/ 609600 h 861060"/>
              <a:gd name="connsiteX40" fmla="*/ 3718560 w 5814060"/>
              <a:gd name="connsiteY40" fmla="*/ 617220 h 861060"/>
              <a:gd name="connsiteX41" fmla="*/ 3848100 w 5814060"/>
              <a:gd name="connsiteY41" fmla="*/ 640080 h 861060"/>
              <a:gd name="connsiteX42" fmla="*/ 3901440 w 5814060"/>
              <a:gd name="connsiteY42" fmla="*/ 647700 h 861060"/>
              <a:gd name="connsiteX43" fmla="*/ 4678680 w 5814060"/>
              <a:gd name="connsiteY43" fmla="*/ 670560 h 861060"/>
              <a:gd name="connsiteX44" fmla="*/ 4800600 w 5814060"/>
              <a:gd name="connsiteY44" fmla="*/ 685800 h 861060"/>
              <a:gd name="connsiteX45" fmla="*/ 5029200 w 5814060"/>
              <a:gd name="connsiteY45" fmla="*/ 716280 h 861060"/>
              <a:gd name="connsiteX46" fmla="*/ 5090160 w 5814060"/>
              <a:gd name="connsiteY46" fmla="*/ 723900 h 861060"/>
              <a:gd name="connsiteX47" fmla="*/ 5128260 w 5814060"/>
              <a:gd name="connsiteY47" fmla="*/ 731520 h 861060"/>
              <a:gd name="connsiteX48" fmla="*/ 5219700 w 5814060"/>
              <a:gd name="connsiteY48" fmla="*/ 754380 h 861060"/>
              <a:gd name="connsiteX49" fmla="*/ 5341620 w 5814060"/>
              <a:gd name="connsiteY49" fmla="*/ 769620 h 861060"/>
              <a:gd name="connsiteX50" fmla="*/ 5372100 w 5814060"/>
              <a:gd name="connsiteY50" fmla="*/ 777240 h 861060"/>
              <a:gd name="connsiteX51" fmla="*/ 5768340 w 5814060"/>
              <a:gd name="connsiteY51" fmla="*/ 830580 h 861060"/>
              <a:gd name="connsiteX52" fmla="*/ 5814060 w 5814060"/>
              <a:gd name="connsiteY52" fmla="*/ 83058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814060" h="861060">
                <a:moveTo>
                  <a:pt x="0" y="861060"/>
                </a:moveTo>
                <a:cubicBezTo>
                  <a:pt x="15240" y="858520"/>
                  <a:pt x="31655" y="859833"/>
                  <a:pt x="45720" y="853440"/>
                </a:cubicBezTo>
                <a:cubicBezTo>
                  <a:pt x="88169" y="834145"/>
                  <a:pt x="123405" y="799605"/>
                  <a:pt x="167640" y="784860"/>
                </a:cubicBezTo>
                <a:cubicBezTo>
                  <a:pt x="190500" y="777240"/>
                  <a:pt x="213938" y="771175"/>
                  <a:pt x="236220" y="762000"/>
                </a:cubicBezTo>
                <a:cubicBezTo>
                  <a:pt x="259401" y="752455"/>
                  <a:pt x="328018" y="715666"/>
                  <a:pt x="350520" y="701040"/>
                </a:cubicBezTo>
                <a:cubicBezTo>
                  <a:pt x="384193" y="679153"/>
                  <a:pt x="421182" y="660858"/>
                  <a:pt x="449580" y="632460"/>
                </a:cubicBezTo>
                <a:cubicBezTo>
                  <a:pt x="469900" y="612140"/>
                  <a:pt x="491048" y="592616"/>
                  <a:pt x="510540" y="571500"/>
                </a:cubicBezTo>
                <a:cubicBezTo>
                  <a:pt x="521572" y="559549"/>
                  <a:pt x="529520" y="544900"/>
                  <a:pt x="541020" y="533400"/>
                </a:cubicBezTo>
                <a:cubicBezTo>
                  <a:pt x="552520" y="521900"/>
                  <a:pt x="567620" y="514420"/>
                  <a:pt x="579120" y="502920"/>
                </a:cubicBezTo>
                <a:cubicBezTo>
                  <a:pt x="588100" y="493940"/>
                  <a:pt x="593543" y="481932"/>
                  <a:pt x="601980" y="472440"/>
                </a:cubicBezTo>
                <a:cubicBezTo>
                  <a:pt x="740987" y="316057"/>
                  <a:pt x="532621" y="563291"/>
                  <a:pt x="678180" y="388620"/>
                </a:cubicBezTo>
                <a:cubicBezTo>
                  <a:pt x="694954" y="346684"/>
                  <a:pt x="708199" y="305169"/>
                  <a:pt x="746760" y="274320"/>
                </a:cubicBezTo>
                <a:lnTo>
                  <a:pt x="784860" y="243840"/>
                </a:lnTo>
                <a:cubicBezTo>
                  <a:pt x="789940" y="228600"/>
                  <a:pt x="790461" y="210971"/>
                  <a:pt x="800100" y="198120"/>
                </a:cubicBezTo>
                <a:cubicBezTo>
                  <a:pt x="866950" y="108987"/>
                  <a:pt x="782139" y="219074"/>
                  <a:pt x="845820" y="144780"/>
                </a:cubicBezTo>
                <a:cubicBezTo>
                  <a:pt x="854085" y="135137"/>
                  <a:pt x="859700" y="123280"/>
                  <a:pt x="868680" y="114300"/>
                </a:cubicBezTo>
                <a:cubicBezTo>
                  <a:pt x="875156" y="107824"/>
                  <a:pt x="884505" y="104923"/>
                  <a:pt x="891540" y="99060"/>
                </a:cubicBezTo>
                <a:cubicBezTo>
                  <a:pt x="916819" y="77994"/>
                  <a:pt x="908881" y="75149"/>
                  <a:pt x="937260" y="60960"/>
                </a:cubicBezTo>
                <a:cubicBezTo>
                  <a:pt x="949494" y="54843"/>
                  <a:pt x="963403" y="52363"/>
                  <a:pt x="975360" y="45720"/>
                </a:cubicBezTo>
                <a:cubicBezTo>
                  <a:pt x="986462" y="39552"/>
                  <a:pt x="994950" y="29394"/>
                  <a:pt x="1005840" y="22860"/>
                </a:cubicBezTo>
                <a:cubicBezTo>
                  <a:pt x="1020451" y="14094"/>
                  <a:pt x="1036320" y="7620"/>
                  <a:pt x="1051560" y="0"/>
                </a:cubicBezTo>
                <a:cubicBezTo>
                  <a:pt x="1140460" y="2540"/>
                  <a:pt x="1229978" y="-3146"/>
                  <a:pt x="1318260" y="7620"/>
                </a:cubicBezTo>
                <a:cubicBezTo>
                  <a:pt x="1336442" y="9837"/>
                  <a:pt x="1348159" y="28871"/>
                  <a:pt x="1363980" y="38100"/>
                </a:cubicBezTo>
                <a:cubicBezTo>
                  <a:pt x="1378698" y="46685"/>
                  <a:pt x="1395089" y="52194"/>
                  <a:pt x="1409700" y="60960"/>
                </a:cubicBezTo>
                <a:cubicBezTo>
                  <a:pt x="1502282" y="116509"/>
                  <a:pt x="1445104" y="100045"/>
                  <a:pt x="1516380" y="114300"/>
                </a:cubicBezTo>
                <a:cubicBezTo>
                  <a:pt x="1674303" y="204542"/>
                  <a:pt x="1476695" y="92931"/>
                  <a:pt x="1615440" y="167640"/>
                </a:cubicBezTo>
                <a:cubicBezTo>
                  <a:pt x="1680511" y="202678"/>
                  <a:pt x="1668387" y="202179"/>
                  <a:pt x="1744980" y="236220"/>
                </a:cubicBezTo>
                <a:cubicBezTo>
                  <a:pt x="1764811" y="245034"/>
                  <a:pt x="1786304" y="249839"/>
                  <a:pt x="1805940" y="259080"/>
                </a:cubicBezTo>
                <a:cubicBezTo>
                  <a:pt x="1829602" y="270215"/>
                  <a:pt x="1850147" y="287702"/>
                  <a:pt x="1874520" y="297180"/>
                </a:cubicBezTo>
                <a:cubicBezTo>
                  <a:pt x="1896345" y="305668"/>
                  <a:pt x="1920473" y="306386"/>
                  <a:pt x="1943100" y="312420"/>
                </a:cubicBezTo>
                <a:cubicBezTo>
                  <a:pt x="1996701" y="326714"/>
                  <a:pt x="2049717" y="343121"/>
                  <a:pt x="2103120" y="358140"/>
                </a:cubicBezTo>
                <a:cubicBezTo>
                  <a:pt x="2130999" y="365981"/>
                  <a:pt x="2158542" y="375320"/>
                  <a:pt x="2186940" y="381000"/>
                </a:cubicBezTo>
                <a:cubicBezTo>
                  <a:pt x="2290010" y="401614"/>
                  <a:pt x="2260987" y="394553"/>
                  <a:pt x="2385060" y="426720"/>
                </a:cubicBezTo>
                <a:cubicBezTo>
                  <a:pt x="2605737" y="483933"/>
                  <a:pt x="2292355" y="407671"/>
                  <a:pt x="2606040" y="480060"/>
                </a:cubicBezTo>
                <a:cubicBezTo>
                  <a:pt x="2626449" y="484770"/>
                  <a:pt x="2646413" y="491440"/>
                  <a:pt x="2667000" y="495300"/>
                </a:cubicBezTo>
                <a:cubicBezTo>
                  <a:pt x="2727742" y="506689"/>
                  <a:pt x="2788798" y="516383"/>
                  <a:pt x="2849880" y="525780"/>
                </a:cubicBezTo>
                <a:cubicBezTo>
                  <a:pt x="2887870" y="531625"/>
                  <a:pt x="2925901" y="537540"/>
                  <a:pt x="2964180" y="541020"/>
                </a:cubicBezTo>
                <a:cubicBezTo>
                  <a:pt x="3009782" y="545166"/>
                  <a:pt x="3055620" y="546100"/>
                  <a:pt x="3101340" y="548640"/>
                </a:cubicBezTo>
                <a:cubicBezTo>
                  <a:pt x="3137852" y="554345"/>
                  <a:pt x="3386913" y="595812"/>
                  <a:pt x="3467100" y="601980"/>
                </a:cubicBezTo>
                <a:cubicBezTo>
                  <a:pt x="3525403" y="606465"/>
                  <a:pt x="3583940" y="607060"/>
                  <a:pt x="3642360" y="609600"/>
                </a:cubicBezTo>
                <a:cubicBezTo>
                  <a:pt x="3667760" y="612140"/>
                  <a:pt x="3693309" y="613479"/>
                  <a:pt x="3718560" y="617220"/>
                </a:cubicBezTo>
                <a:cubicBezTo>
                  <a:pt x="3761934" y="623646"/>
                  <a:pt x="3804849" y="632872"/>
                  <a:pt x="3848100" y="640080"/>
                </a:cubicBezTo>
                <a:cubicBezTo>
                  <a:pt x="3865816" y="643033"/>
                  <a:pt x="3883492" y="647041"/>
                  <a:pt x="3901440" y="647700"/>
                </a:cubicBezTo>
                <a:lnTo>
                  <a:pt x="4678680" y="670560"/>
                </a:lnTo>
                <a:cubicBezTo>
                  <a:pt x="4760664" y="684224"/>
                  <a:pt x="4690712" y="673590"/>
                  <a:pt x="4800600" y="685800"/>
                </a:cubicBezTo>
                <a:cubicBezTo>
                  <a:pt x="4993802" y="707267"/>
                  <a:pt x="4863745" y="692644"/>
                  <a:pt x="5029200" y="716280"/>
                </a:cubicBezTo>
                <a:cubicBezTo>
                  <a:pt x="5049472" y="719176"/>
                  <a:pt x="5069920" y="720786"/>
                  <a:pt x="5090160" y="723900"/>
                </a:cubicBezTo>
                <a:cubicBezTo>
                  <a:pt x="5102961" y="725869"/>
                  <a:pt x="5115653" y="728554"/>
                  <a:pt x="5128260" y="731520"/>
                </a:cubicBezTo>
                <a:cubicBezTo>
                  <a:pt x="5158843" y="738716"/>
                  <a:pt x="5188525" y="750483"/>
                  <a:pt x="5219700" y="754380"/>
                </a:cubicBezTo>
                <a:cubicBezTo>
                  <a:pt x="5260340" y="759460"/>
                  <a:pt x="5301117" y="763545"/>
                  <a:pt x="5341620" y="769620"/>
                </a:cubicBezTo>
                <a:cubicBezTo>
                  <a:pt x="5351977" y="771174"/>
                  <a:pt x="5361778" y="775470"/>
                  <a:pt x="5372100" y="777240"/>
                </a:cubicBezTo>
                <a:cubicBezTo>
                  <a:pt x="5553635" y="808360"/>
                  <a:pt x="5601196" y="818199"/>
                  <a:pt x="5768340" y="830580"/>
                </a:cubicBezTo>
                <a:cubicBezTo>
                  <a:pt x="5783538" y="831706"/>
                  <a:pt x="5798820" y="830580"/>
                  <a:pt x="5814060" y="830580"/>
                </a:cubicBezTo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DEAA775-E42A-4297-5347-47E7A01966A5}"/>
              </a:ext>
            </a:extLst>
          </p:cNvPr>
          <p:cNvSpPr/>
          <p:nvPr/>
        </p:nvSpPr>
        <p:spPr>
          <a:xfrm>
            <a:off x="3147060" y="5265420"/>
            <a:ext cx="5753100" cy="617365"/>
          </a:xfrm>
          <a:custGeom>
            <a:avLst/>
            <a:gdLst>
              <a:gd name="connsiteX0" fmla="*/ 0 w 5753100"/>
              <a:gd name="connsiteY0" fmla="*/ 609600 h 617365"/>
              <a:gd name="connsiteX1" fmla="*/ 38100 w 5753100"/>
              <a:gd name="connsiteY1" fmla="*/ 617220 h 617365"/>
              <a:gd name="connsiteX2" fmla="*/ 83820 w 5753100"/>
              <a:gd name="connsiteY2" fmla="*/ 601980 h 617365"/>
              <a:gd name="connsiteX3" fmla="*/ 152400 w 5753100"/>
              <a:gd name="connsiteY3" fmla="*/ 571500 h 617365"/>
              <a:gd name="connsiteX4" fmla="*/ 198120 w 5753100"/>
              <a:gd name="connsiteY4" fmla="*/ 563880 h 617365"/>
              <a:gd name="connsiteX5" fmla="*/ 243840 w 5753100"/>
              <a:gd name="connsiteY5" fmla="*/ 548640 h 617365"/>
              <a:gd name="connsiteX6" fmla="*/ 266700 w 5753100"/>
              <a:gd name="connsiteY6" fmla="*/ 541020 h 617365"/>
              <a:gd name="connsiteX7" fmla="*/ 335280 w 5753100"/>
              <a:gd name="connsiteY7" fmla="*/ 525780 h 617365"/>
              <a:gd name="connsiteX8" fmla="*/ 434340 w 5753100"/>
              <a:gd name="connsiteY8" fmla="*/ 495300 h 617365"/>
              <a:gd name="connsiteX9" fmla="*/ 480060 w 5753100"/>
              <a:gd name="connsiteY9" fmla="*/ 472440 h 617365"/>
              <a:gd name="connsiteX10" fmla="*/ 518160 w 5753100"/>
              <a:gd name="connsiteY10" fmla="*/ 449580 h 617365"/>
              <a:gd name="connsiteX11" fmla="*/ 640080 w 5753100"/>
              <a:gd name="connsiteY11" fmla="*/ 403860 h 617365"/>
              <a:gd name="connsiteX12" fmla="*/ 754380 w 5753100"/>
              <a:gd name="connsiteY12" fmla="*/ 274320 h 617365"/>
              <a:gd name="connsiteX13" fmla="*/ 800100 w 5753100"/>
              <a:gd name="connsiteY13" fmla="*/ 228600 h 617365"/>
              <a:gd name="connsiteX14" fmla="*/ 830580 w 5753100"/>
              <a:gd name="connsiteY14" fmla="*/ 175260 h 617365"/>
              <a:gd name="connsiteX15" fmla="*/ 937260 w 5753100"/>
              <a:gd name="connsiteY15" fmla="*/ 76200 h 617365"/>
              <a:gd name="connsiteX16" fmla="*/ 960120 w 5753100"/>
              <a:gd name="connsiteY16" fmla="*/ 53340 h 617365"/>
              <a:gd name="connsiteX17" fmla="*/ 990600 w 5753100"/>
              <a:gd name="connsiteY17" fmla="*/ 30480 h 617365"/>
              <a:gd name="connsiteX18" fmla="*/ 1082040 w 5753100"/>
              <a:gd name="connsiteY18" fmla="*/ 0 h 617365"/>
              <a:gd name="connsiteX19" fmla="*/ 1493520 w 5753100"/>
              <a:gd name="connsiteY19" fmla="*/ 7620 h 617365"/>
              <a:gd name="connsiteX20" fmla="*/ 1524000 w 5753100"/>
              <a:gd name="connsiteY20" fmla="*/ 22860 h 617365"/>
              <a:gd name="connsiteX21" fmla="*/ 1615440 w 5753100"/>
              <a:gd name="connsiteY21" fmla="*/ 60960 h 617365"/>
              <a:gd name="connsiteX22" fmla="*/ 1668780 w 5753100"/>
              <a:gd name="connsiteY22" fmla="*/ 76200 h 617365"/>
              <a:gd name="connsiteX23" fmla="*/ 1706880 w 5753100"/>
              <a:gd name="connsiteY23" fmla="*/ 91440 h 617365"/>
              <a:gd name="connsiteX24" fmla="*/ 1775460 w 5753100"/>
              <a:gd name="connsiteY24" fmla="*/ 106680 h 617365"/>
              <a:gd name="connsiteX25" fmla="*/ 1798320 w 5753100"/>
              <a:gd name="connsiteY25" fmla="*/ 121920 h 617365"/>
              <a:gd name="connsiteX26" fmla="*/ 1866900 w 5753100"/>
              <a:gd name="connsiteY26" fmla="*/ 137160 h 617365"/>
              <a:gd name="connsiteX27" fmla="*/ 1965960 w 5753100"/>
              <a:gd name="connsiteY27" fmla="*/ 182880 h 617365"/>
              <a:gd name="connsiteX28" fmla="*/ 1988820 w 5753100"/>
              <a:gd name="connsiteY28" fmla="*/ 190500 h 617365"/>
              <a:gd name="connsiteX29" fmla="*/ 2034540 w 5753100"/>
              <a:gd name="connsiteY29" fmla="*/ 213360 h 617365"/>
              <a:gd name="connsiteX30" fmla="*/ 2103120 w 5753100"/>
              <a:gd name="connsiteY30" fmla="*/ 228600 h 617365"/>
              <a:gd name="connsiteX31" fmla="*/ 2331720 w 5753100"/>
              <a:gd name="connsiteY31" fmla="*/ 243840 h 617365"/>
              <a:gd name="connsiteX32" fmla="*/ 2552700 w 5753100"/>
              <a:gd name="connsiteY32" fmla="*/ 259080 h 617365"/>
              <a:gd name="connsiteX33" fmla="*/ 2651760 w 5753100"/>
              <a:gd name="connsiteY33" fmla="*/ 274320 h 617365"/>
              <a:gd name="connsiteX34" fmla="*/ 2979420 w 5753100"/>
              <a:gd name="connsiteY34" fmla="*/ 259080 h 617365"/>
              <a:gd name="connsiteX35" fmla="*/ 3025140 w 5753100"/>
              <a:gd name="connsiteY35" fmla="*/ 236220 h 617365"/>
              <a:gd name="connsiteX36" fmla="*/ 3101340 w 5753100"/>
              <a:gd name="connsiteY36" fmla="*/ 213360 h 617365"/>
              <a:gd name="connsiteX37" fmla="*/ 3169920 w 5753100"/>
              <a:gd name="connsiteY37" fmla="*/ 182880 h 617365"/>
              <a:gd name="connsiteX38" fmla="*/ 3208020 w 5753100"/>
              <a:gd name="connsiteY38" fmla="*/ 175260 h 617365"/>
              <a:gd name="connsiteX39" fmla="*/ 3276600 w 5753100"/>
              <a:gd name="connsiteY39" fmla="*/ 152400 h 617365"/>
              <a:gd name="connsiteX40" fmla="*/ 3329940 w 5753100"/>
              <a:gd name="connsiteY40" fmla="*/ 144780 h 617365"/>
              <a:gd name="connsiteX41" fmla="*/ 3383280 w 5753100"/>
              <a:gd name="connsiteY41" fmla="*/ 129540 h 617365"/>
              <a:gd name="connsiteX42" fmla="*/ 3596640 w 5753100"/>
              <a:gd name="connsiteY42" fmla="*/ 144780 h 617365"/>
              <a:gd name="connsiteX43" fmla="*/ 3619500 w 5753100"/>
              <a:gd name="connsiteY43" fmla="*/ 160020 h 617365"/>
              <a:gd name="connsiteX44" fmla="*/ 3703320 w 5753100"/>
              <a:gd name="connsiteY44" fmla="*/ 198120 h 617365"/>
              <a:gd name="connsiteX45" fmla="*/ 3741420 w 5753100"/>
              <a:gd name="connsiteY45" fmla="*/ 205740 h 617365"/>
              <a:gd name="connsiteX46" fmla="*/ 3802380 w 5753100"/>
              <a:gd name="connsiteY46" fmla="*/ 220980 h 617365"/>
              <a:gd name="connsiteX47" fmla="*/ 3825240 w 5753100"/>
              <a:gd name="connsiteY47" fmla="*/ 228600 h 617365"/>
              <a:gd name="connsiteX48" fmla="*/ 3863340 w 5753100"/>
              <a:gd name="connsiteY48" fmla="*/ 243840 h 617365"/>
              <a:gd name="connsiteX49" fmla="*/ 3916680 w 5753100"/>
              <a:gd name="connsiteY49" fmla="*/ 251460 h 617365"/>
              <a:gd name="connsiteX50" fmla="*/ 3939540 w 5753100"/>
              <a:gd name="connsiteY50" fmla="*/ 259080 h 617365"/>
              <a:gd name="connsiteX51" fmla="*/ 4061460 w 5753100"/>
              <a:gd name="connsiteY51" fmla="*/ 274320 h 617365"/>
              <a:gd name="connsiteX52" fmla="*/ 4107180 w 5753100"/>
              <a:gd name="connsiteY52" fmla="*/ 281940 h 617365"/>
              <a:gd name="connsiteX53" fmla="*/ 4236720 w 5753100"/>
              <a:gd name="connsiteY53" fmla="*/ 297180 h 617365"/>
              <a:gd name="connsiteX54" fmla="*/ 4274820 w 5753100"/>
              <a:gd name="connsiteY54" fmla="*/ 304800 h 617365"/>
              <a:gd name="connsiteX55" fmla="*/ 4343400 w 5753100"/>
              <a:gd name="connsiteY55" fmla="*/ 312420 h 617365"/>
              <a:gd name="connsiteX56" fmla="*/ 4396740 w 5753100"/>
              <a:gd name="connsiteY56" fmla="*/ 320040 h 617365"/>
              <a:gd name="connsiteX57" fmla="*/ 4648200 w 5753100"/>
              <a:gd name="connsiteY57" fmla="*/ 327660 h 617365"/>
              <a:gd name="connsiteX58" fmla="*/ 4747260 w 5753100"/>
              <a:gd name="connsiteY58" fmla="*/ 350520 h 617365"/>
              <a:gd name="connsiteX59" fmla="*/ 4800600 w 5753100"/>
              <a:gd name="connsiteY59" fmla="*/ 358140 h 617365"/>
              <a:gd name="connsiteX60" fmla="*/ 4838700 w 5753100"/>
              <a:gd name="connsiteY60" fmla="*/ 373380 h 617365"/>
              <a:gd name="connsiteX61" fmla="*/ 4907280 w 5753100"/>
              <a:gd name="connsiteY61" fmla="*/ 381000 h 617365"/>
              <a:gd name="connsiteX62" fmla="*/ 4960620 w 5753100"/>
              <a:gd name="connsiteY62" fmla="*/ 388620 h 617365"/>
              <a:gd name="connsiteX63" fmla="*/ 5036820 w 5753100"/>
              <a:gd name="connsiteY63" fmla="*/ 411480 h 617365"/>
              <a:gd name="connsiteX64" fmla="*/ 5143500 w 5753100"/>
              <a:gd name="connsiteY64" fmla="*/ 441960 h 617365"/>
              <a:gd name="connsiteX65" fmla="*/ 5173980 w 5753100"/>
              <a:gd name="connsiteY65" fmla="*/ 449580 h 617365"/>
              <a:gd name="connsiteX66" fmla="*/ 5257800 w 5753100"/>
              <a:gd name="connsiteY66" fmla="*/ 464820 h 617365"/>
              <a:gd name="connsiteX67" fmla="*/ 5379720 w 5753100"/>
              <a:gd name="connsiteY67" fmla="*/ 487680 h 617365"/>
              <a:gd name="connsiteX68" fmla="*/ 5554980 w 5753100"/>
              <a:gd name="connsiteY68" fmla="*/ 510540 h 617365"/>
              <a:gd name="connsiteX69" fmla="*/ 5753100 w 5753100"/>
              <a:gd name="connsiteY69" fmla="*/ 548640 h 6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753100" h="617365">
                <a:moveTo>
                  <a:pt x="0" y="609600"/>
                </a:moveTo>
                <a:cubicBezTo>
                  <a:pt x="12700" y="612140"/>
                  <a:pt x="25202" y="618393"/>
                  <a:pt x="38100" y="617220"/>
                </a:cubicBezTo>
                <a:cubicBezTo>
                  <a:pt x="54098" y="615766"/>
                  <a:pt x="68905" y="607946"/>
                  <a:pt x="83820" y="601980"/>
                </a:cubicBezTo>
                <a:cubicBezTo>
                  <a:pt x="119697" y="587629"/>
                  <a:pt x="111987" y="582522"/>
                  <a:pt x="152400" y="571500"/>
                </a:cubicBezTo>
                <a:cubicBezTo>
                  <a:pt x="167306" y="567435"/>
                  <a:pt x="183131" y="567627"/>
                  <a:pt x="198120" y="563880"/>
                </a:cubicBezTo>
                <a:cubicBezTo>
                  <a:pt x="213705" y="559984"/>
                  <a:pt x="228600" y="553720"/>
                  <a:pt x="243840" y="548640"/>
                </a:cubicBezTo>
                <a:cubicBezTo>
                  <a:pt x="251460" y="546100"/>
                  <a:pt x="258859" y="542762"/>
                  <a:pt x="266700" y="541020"/>
                </a:cubicBezTo>
                <a:cubicBezTo>
                  <a:pt x="289560" y="535940"/>
                  <a:pt x="312814" y="532388"/>
                  <a:pt x="335280" y="525780"/>
                </a:cubicBezTo>
                <a:cubicBezTo>
                  <a:pt x="471176" y="485811"/>
                  <a:pt x="337476" y="514673"/>
                  <a:pt x="434340" y="495300"/>
                </a:cubicBezTo>
                <a:cubicBezTo>
                  <a:pt x="449580" y="487680"/>
                  <a:pt x="465102" y="480599"/>
                  <a:pt x="480060" y="472440"/>
                </a:cubicBezTo>
                <a:cubicBezTo>
                  <a:pt x="493062" y="465348"/>
                  <a:pt x="504409" y="455081"/>
                  <a:pt x="518160" y="449580"/>
                </a:cubicBezTo>
                <a:cubicBezTo>
                  <a:pt x="554614" y="434998"/>
                  <a:pt x="606665" y="430115"/>
                  <a:pt x="640080" y="403860"/>
                </a:cubicBezTo>
                <a:cubicBezTo>
                  <a:pt x="685629" y="368071"/>
                  <a:pt x="719566" y="319579"/>
                  <a:pt x="754380" y="274320"/>
                </a:cubicBezTo>
                <a:cubicBezTo>
                  <a:pt x="784227" y="235519"/>
                  <a:pt x="765597" y="251602"/>
                  <a:pt x="800100" y="228600"/>
                </a:cubicBezTo>
                <a:cubicBezTo>
                  <a:pt x="807291" y="214218"/>
                  <a:pt x="818830" y="187989"/>
                  <a:pt x="830580" y="175260"/>
                </a:cubicBezTo>
                <a:cubicBezTo>
                  <a:pt x="963716" y="31030"/>
                  <a:pt x="861088" y="141490"/>
                  <a:pt x="937260" y="76200"/>
                </a:cubicBezTo>
                <a:cubicBezTo>
                  <a:pt x="945442" y="69187"/>
                  <a:pt x="951938" y="60353"/>
                  <a:pt x="960120" y="53340"/>
                </a:cubicBezTo>
                <a:cubicBezTo>
                  <a:pt x="969763" y="45075"/>
                  <a:pt x="978965" y="35570"/>
                  <a:pt x="990600" y="30480"/>
                </a:cubicBezTo>
                <a:cubicBezTo>
                  <a:pt x="1020035" y="17602"/>
                  <a:pt x="1082040" y="0"/>
                  <a:pt x="1082040" y="0"/>
                </a:cubicBezTo>
                <a:cubicBezTo>
                  <a:pt x="1219200" y="2540"/>
                  <a:pt x="1356520" y="534"/>
                  <a:pt x="1493520" y="7620"/>
                </a:cubicBezTo>
                <a:cubicBezTo>
                  <a:pt x="1504864" y="8207"/>
                  <a:pt x="1513593" y="18307"/>
                  <a:pt x="1524000" y="22860"/>
                </a:cubicBezTo>
                <a:cubicBezTo>
                  <a:pt x="1554252" y="36095"/>
                  <a:pt x="1583690" y="51889"/>
                  <a:pt x="1615440" y="60960"/>
                </a:cubicBezTo>
                <a:cubicBezTo>
                  <a:pt x="1633220" y="66040"/>
                  <a:pt x="1651237" y="70352"/>
                  <a:pt x="1668780" y="76200"/>
                </a:cubicBezTo>
                <a:cubicBezTo>
                  <a:pt x="1681756" y="80525"/>
                  <a:pt x="1693728" y="87682"/>
                  <a:pt x="1706880" y="91440"/>
                </a:cubicBezTo>
                <a:cubicBezTo>
                  <a:pt x="1729397" y="97873"/>
                  <a:pt x="1752600" y="101600"/>
                  <a:pt x="1775460" y="106680"/>
                </a:cubicBezTo>
                <a:cubicBezTo>
                  <a:pt x="1783080" y="111760"/>
                  <a:pt x="1789902" y="118312"/>
                  <a:pt x="1798320" y="121920"/>
                </a:cubicBezTo>
                <a:cubicBezTo>
                  <a:pt x="1807736" y="125955"/>
                  <a:pt x="1860119" y="135804"/>
                  <a:pt x="1866900" y="137160"/>
                </a:cubicBezTo>
                <a:cubicBezTo>
                  <a:pt x="1912557" y="159988"/>
                  <a:pt x="1916673" y="163165"/>
                  <a:pt x="1965960" y="182880"/>
                </a:cubicBezTo>
                <a:cubicBezTo>
                  <a:pt x="1973418" y="185863"/>
                  <a:pt x="1981480" y="187238"/>
                  <a:pt x="1988820" y="190500"/>
                </a:cubicBezTo>
                <a:cubicBezTo>
                  <a:pt x="2004390" y="197420"/>
                  <a:pt x="2018376" y="207972"/>
                  <a:pt x="2034540" y="213360"/>
                </a:cubicBezTo>
                <a:cubicBezTo>
                  <a:pt x="2056756" y="220765"/>
                  <a:pt x="2080021" y="224750"/>
                  <a:pt x="2103120" y="228600"/>
                </a:cubicBezTo>
                <a:cubicBezTo>
                  <a:pt x="2168002" y="239414"/>
                  <a:pt x="2280532" y="241402"/>
                  <a:pt x="2331720" y="243840"/>
                </a:cubicBezTo>
                <a:cubicBezTo>
                  <a:pt x="2446803" y="263021"/>
                  <a:pt x="2317785" y="243419"/>
                  <a:pt x="2552700" y="259080"/>
                </a:cubicBezTo>
                <a:cubicBezTo>
                  <a:pt x="2569042" y="260169"/>
                  <a:pt x="2633308" y="271245"/>
                  <a:pt x="2651760" y="274320"/>
                </a:cubicBezTo>
                <a:cubicBezTo>
                  <a:pt x="2760980" y="269240"/>
                  <a:pt x="2870647" y="270179"/>
                  <a:pt x="2979420" y="259080"/>
                </a:cubicBezTo>
                <a:cubicBezTo>
                  <a:pt x="2996371" y="257350"/>
                  <a:pt x="3009186" y="242203"/>
                  <a:pt x="3025140" y="236220"/>
                </a:cubicBezTo>
                <a:cubicBezTo>
                  <a:pt x="3049970" y="226909"/>
                  <a:pt x="3076457" y="222528"/>
                  <a:pt x="3101340" y="213360"/>
                </a:cubicBezTo>
                <a:cubicBezTo>
                  <a:pt x="3124814" y="204712"/>
                  <a:pt x="3146361" y="191294"/>
                  <a:pt x="3169920" y="182880"/>
                </a:cubicBezTo>
                <a:cubicBezTo>
                  <a:pt x="3182117" y="178524"/>
                  <a:pt x="3195567" y="178818"/>
                  <a:pt x="3208020" y="175260"/>
                </a:cubicBezTo>
                <a:cubicBezTo>
                  <a:pt x="3231189" y="168640"/>
                  <a:pt x="3253223" y="158244"/>
                  <a:pt x="3276600" y="152400"/>
                </a:cubicBezTo>
                <a:cubicBezTo>
                  <a:pt x="3294024" y="148044"/>
                  <a:pt x="3312378" y="148543"/>
                  <a:pt x="3329940" y="144780"/>
                </a:cubicBezTo>
                <a:cubicBezTo>
                  <a:pt x="3348021" y="140905"/>
                  <a:pt x="3365500" y="134620"/>
                  <a:pt x="3383280" y="129540"/>
                </a:cubicBezTo>
                <a:cubicBezTo>
                  <a:pt x="3454400" y="134620"/>
                  <a:pt x="3525925" y="135655"/>
                  <a:pt x="3596640" y="144780"/>
                </a:cubicBezTo>
                <a:cubicBezTo>
                  <a:pt x="3605723" y="145952"/>
                  <a:pt x="3611549" y="155476"/>
                  <a:pt x="3619500" y="160020"/>
                </a:cubicBezTo>
                <a:cubicBezTo>
                  <a:pt x="3637966" y="170572"/>
                  <a:pt x="3689462" y="193501"/>
                  <a:pt x="3703320" y="198120"/>
                </a:cubicBezTo>
                <a:cubicBezTo>
                  <a:pt x="3715607" y="202216"/>
                  <a:pt x="3728800" y="202828"/>
                  <a:pt x="3741420" y="205740"/>
                </a:cubicBezTo>
                <a:cubicBezTo>
                  <a:pt x="3761829" y="210450"/>
                  <a:pt x="3782173" y="215469"/>
                  <a:pt x="3802380" y="220980"/>
                </a:cubicBezTo>
                <a:cubicBezTo>
                  <a:pt x="3810129" y="223093"/>
                  <a:pt x="3817719" y="225780"/>
                  <a:pt x="3825240" y="228600"/>
                </a:cubicBezTo>
                <a:cubicBezTo>
                  <a:pt x="3838047" y="233403"/>
                  <a:pt x="3850070" y="240523"/>
                  <a:pt x="3863340" y="243840"/>
                </a:cubicBezTo>
                <a:cubicBezTo>
                  <a:pt x="3880764" y="248196"/>
                  <a:pt x="3898900" y="248920"/>
                  <a:pt x="3916680" y="251460"/>
                </a:cubicBezTo>
                <a:cubicBezTo>
                  <a:pt x="3924300" y="254000"/>
                  <a:pt x="3931699" y="257338"/>
                  <a:pt x="3939540" y="259080"/>
                </a:cubicBezTo>
                <a:cubicBezTo>
                  <a:pt x="3984178" y="268999"/>
                  <a:pt x="4013276" y="268297"/>
                  <a:pt x="4061460" y="274320"/>
                </a:cubicBezTo>
                <a:cubicBezTo>
                  <a:pt x="4076791" y="276236"/>
                  <a:pt x="4091909" y="279591"/>
                  <a:pt x="4107180" y="281940"/>
                </a:cubicBezTo>
                <a:cubicBezTo>
                  <a:pt x="4251234" y="304102"/>
                  <a:pt x="4049636" y="272235"/>
                  <a:pt x="4236720" y="297180"/>
                </a:cubicBezTo>
                <a:cubicBezTo>
                  <a:pt x="4249558" y="298892"/>
                  <a:pt x="4261999" y="302968"/>
                  <a:pt x="4274820" y="304800"/>
                </a:cubicBezTo>
                <a:cubicBezTo>
                  <a:pt x="4297590" y="308053"/>
                  <a:pt x="4320577" y="309567"/>
                  <a:pt x="4343400" y="312420"/>
                </a:cubicBezTo>
                <a:cubicBezTo>
                  <a:pt x="4361222" y="314648"/>
                  <a:pt x="4378802" y="319143"/>
                  <a:pt x="4396740" y="320040"/>
                </a:cubicBezTo>
                <a:cubicBezTo>
                  <a:pt x="4480494" y="324228"/>
                  <a:pt x="4564380" y="325120"/>
                  <a:pt x="4648200" y="327660"/>
                </a:cubicBezTo>
                <a:cubicBezTo>
                  <a:pt x="4681220" y="335280"/>
                  <a:pt x="4714030" y="343874"/>
                  <a:pt x="4747260" y="350520"/>
                </a:cubicBezTo>
                <a:cubicBezTo>
                  <a:pt x="4764872" y="354042"/>
                  <a:pt x="4783176" y="353784"/>
                  <a:pt x="4800600" y="358140"/>
                </a:cubicBezTo>
                <a:cubicBezTo>
                  <a:pt x="4813870" y="361457"/>
                  <a:pt x="4825325" y="370514"/>
                  <a:pt x="4838700" y="373380"/>
                </a:cubicBezTo>
                <a:cubicBezTo>
                  <a:pt x="4861190" y="378199"/>
                  <a:pt x="4884457" y="378147"/>
                  <a:pt x="4907280" y="381000"/>
                </a:cubicBezTo>
                <a:cubicBezTo>
                  <a:pt x="4925102" y="383228"/>
                  <a:pt x="4943058" y="384857"/>
                  <a:pt x="4960620" y="388620"/>
                </a:cubicBezTo>
                <a:cubicBezTo>
                  <a:pt x="5012739" y="399788"/>
                  <a:pt x="5000303" y="400740"/>
                  <a:pt x="5036820" y="411480"/>
                </a:cubicBezTo>
                <a:lnTo>
                  <a:pt x="5143500" y="441960"/>
                </a:lnTo>
                <a:cubicBezTo>
                  <a:pt x="5153591" y="444763"/>
                  <a:pt x="5163711" y="447526"/>
                  <a:pt x="5173980" y="449580"/>
                </a:cubicBezTo>
                <a:cubicBezTo>
                  <a:pt x="5201827" y="455149"/>
                  <a:pt x="5229877" y="459649"/>
                  <a:pt x="5257800" y="464820"/>
                </a:cubicBezTo>
                <a:cubicBezTo>
                  <a:pt x="5298457" y="472349"/>
                  <a:pt x="5338719" y="482332"/>
                  <a:pt x="5379720" y="487680"/>
                </a:cubicBezTo>
                <a:cubicBezTo>
                  <a:pt x="5438140" y="495300"/>
                  <a:pt x="5496947" y="500384"/>
                  <a:pt x="5554980" y="510540"/>
                </a:cubicBezTo>
                <a:cubicBezTo>
                  <a:pt x="5850290" y="562219"/>
                  <a:pt x="5566088" y="527861"/>
                  <a:pt x="5753100" y="548640"/>
                </a:cubicBezTo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A91F1B5-3331-4153-50A9-B744C4260A7D}"/>
              </a:ext>
            </a:extLst>
          </p:cNvPr>
          <p:cNvSpPr txBox="1"/>
          <p:nvPr/>
        </p:nvSpPr>
        <p:spPr>
          <a:xfrm>
            <a:off x="8210720" y="4487480"/>
            <a:ext cx="3143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Point1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b="1" dirty="0"/>
              <a:t>購入額のばらつきが大きいセグメント</a:t>
            </a:r>
            <a:r>
              <a:rPr lang="ja-JP" altLang="en-US" dirty="0"/>
              <a:t>から多めにサンプリングするのが効果的</a:t>
            </a:r>
          </a:p>
        </p:txBody>
      </p:sp>
      <p:sp>
        <p:nvSpPr>
          <p:cNvPr id="58" name="矢印: 左 57">
            <a:extLst>
              <a:ext uri="{FF2B5EF4-FFF2-40B4-BE49-F238E27FC236}">
                <a16:creationId xmlns:a16="http://schemas.microsoft.com/office/drawing/2014/main" id="{163926FF-6BEC-F9C5-0EB7-D51C3A572D96}"/>
              </a:ext>
            </a:extLst>
          </p:cNvPr>
          <p:cNvSpPr/>
          <p:nvPr/>
        </p:nvSpPr>
        <p:spPr>
          <a:xfrm rot="20912196">
            <a:off x="6813011" y="5081518"/>
            <a:ext cx="1352906" cy="377761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6BA0CDF-17F7-9FC3-DB32-2845B2A85EE1}"/>
              </a:ext>
            </a:extLst>
          </p:cNvPr>
          <p:cNvCxnSpPr/>
          <p:nvPr/>
        </p:nvCxnSpPr>
        <p:spPr>
          <a:xfrm>
            <a:off x="3417075" y="2641238"/>
            <a:ext cx="5839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267D687-B9E6-3B5B-F56C-44144156CE3C}"/>
              </a:ext>
            </a:extLst>
          </p:cNvPr>
          <p:cNvSpPr/>
          <p:nvPr/>
        </p:nvSpPr>
        <p:spPr>
          <a:xfrm>
            <a:off x="494735" y="5454969"/>
            <a:ext cx="908647" cy="2617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48" name="正方形/長方形 53247">
            <a:extLst>
              <a:ext uri="{FF2B5EF4-FFF2-40B4-BE49-F238E27FC236}">
                <a16:creationId xmlns:a16="http://schemas.microsoft.com/office/drawing/2014/main" id="{8D8F5FA6-A4DF-E6F4-44EC-0F5BBE0A332A}"/>
              </a:ext>
            </a:extLst>
          </p:cNvPr>
          <p:cNvSpPr/>
          <p:nvPr/>
        </p:nvSpPr>
        <p:spPr>
          <a:xfrm>
            <a:off x="494735" y="5941311"/>
            <a:ext cx="908647" cy="261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50" name="テキスト ボックス 53249">
            <a:extLst>
              <a:ext uri="{FF2B5EF4-FFF2-40B4-BE49-F238E27FC236}">
                <a16:creationId xmlns:a16="http://schemas.microsoft.com/office/drawing/2014/main" id="{DAB3FC28-071E-3006-2C69-E4F2D97AB8A8}"/>
              </a:ext>
            </a:extLst>
          </p:cNvPr>
          <p:cNvSpPr txBox="1"/>
          <p:nvPr/>
        </p:nvSpPr>
        <p:spPr>
          <a:xfrm>
            <a:off x="1397751" y="5334435"/>
            <a:ext cx="1657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ﾗﾝﾀﾞﾑｻﾝﾌﾟﾘﾝｸﾞ（＝対象者数）</a:t>
            </a:r>
          </a:p>
        </p:txBody>
      </p:sp>
      <p:sp>
        <p:nvSpPr>
          <p:cNvPr id="53252" name="テキスト ボックス 53251">
            <a:extLst>
              <a:ext uri="{FF2B5EF4-FFF2-40B4-BE49-F238E27FC236}">
                <a16:creationId xmlns:a16="http://schemas.microsoft.com/office/drawing/2014/main" id="{32B482DF-CC9A-DCE0-1578-A2F49C36B102}"/>
              </a:ext>
            </a:extLst>
          </p:cNvPr>
          <p:cNvSpPr txBox="1"/>
          <p:nvPr/>
        </p:nvSpPr>
        <p:spPr>
          <a:xfrm>
            <a:off x="1397751" y="5895049"/>
            <a:ext cx="2192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最適なｻﾝﾌﾟﾘﾝｸﾞ</a:t>
            </a:r>
          </a:p>
        </p:txBody>
      </p:sp>
      <p:sp>
        <p:nvSpPr>
          <p:cNvPr id="53254" name="テキスト ボックス 53253">
            <a:extLst>
              <a:ext uri="{FF2B5EF4-FFF2-40B4-BE49-F238E27FC236}">
                <a16:creationId xmlns:a16="http://schemas.microsoft.com/office/drawing/2014/main" id="{A0C681BC-E357-ECDE-62DB-A192A3DDE461}"/>
              </a:ext>
            </a:extLst>
          </p:cNvPr>
          <p:cNvSpPr txBox="1"/>
          <p:nvPr/>
        </p:nvSpPr>
        <p:spPr>
          <a:xfrm>
            <a:off x="5335490" y="3667123"/>
            <a:ext cx="118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b="1" dirty="0"/>
              <a:t>大</a:t>
            </a:r>
          </a:p>
        </p:txBody>
      </p:sp>
      <p:sp>
        <p:nvSpPr>
          <p:cNvPr id="53256" name="テキスト ボックス 53255">
            <a:extLst>
              <a:ext uri="{FF2B5EF4-FFF2-40B4-BE49-F238E27FC236}">
                <a16:creationId xmlns:a16="http://schemas.microsoft.com/office/drawing/2014/main" id="{AFCE80CE-DC49-CA1D-5200-25F81D9DFCA8}"/>
              </a:ext>
            </a:extLst>
          </p:cNvPr>
          <p:cNvSpPr txBox="1"/>
          <p:nvPr/>
        </p:nvSpPr>
        <p:spPr>
          <a:xfrm>
            <a:off x="3746890" y="3811920"/>
            <a:ext cx="118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b="1" dirty="0"/>
              <a:t>小</a:t>
            </a:r>
          </a:p>
        </p:txBody>
      </p:sp>
      <p:sp>
        <p:nvSpPr>
          <p:cNvPr id="53257" name="テキスト ボックス 53256">
            <a:extLst>
              <a:ext uri="{FF2B5EF4-FFF2-40B4-BE49-F238E27FC236}">
                <a16:creationId xmlns:a16="http://schemas.microsoft.com/office/drawing/2014/main" id="{74BAB7AB-0547-4F85-EBB4-6154C64830BE}"/>
              </a:ext>
            </a:extLst>
          </p:cNvPr>
          <p:cNvSpPr txBox="1"/>
          <p:nvPr/>
        </p:nvSpPr>
        <p:spPr>
          <a:xfrm>
            <a:off x="6915885" y="3587175"/>
            <a:ext cx="118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b="1" dirty="0"/>
              <a:t>中</a:t>
            </a:r>
          </a:p>
        </p:txBody>
      </p:sp>
      <p:cxnSp>
        <p:nvCxnSpPr>
          <p:cNvPr id="53259" name="直線コネクタ 53258">
            <a:extLst>
              <a:ext uri="{FF2B5EF4-FFF2-40B4-BE49-F238E27FC236}">
                <a16:creationId xmlns:a16="http://schemas.microsoft.com/office/drawing/2014/main" id="{4E5C8AAA-746D-775D-B8ED-6A49054B0179}"/>
              </a:ext>
            </a:extLst>
          </p:cNvPr>
          <p:cNvCxnSpPr>
            <a:cxnSpLocks/>
          </p:cNvCxnSpPr>
          <p:nvPr/>
        </p:nvCxnSpPr>
        <p:spPr>
          <a:xfrm>
            <a:off x="2691936" y="3576098"/>
            <a:ext cx="725467" cy="7574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60" name="直線コネクタ 53259">
            <a:extLst>
              <a:ext uri="{FF2B5EF4-FFF2-40B4-BE49-F238E27FC236}">
                <a16:creationId xmlns:a16="http://schemas.microsoft.com/office/drawing/2014/main" id="{C44F7F4B-49C8-D0FA-9285-C852FF897DB6}"/>
              </a:ext>
            </a:extLst>
          </p:cNvPr>
          <p:cNvCxnSpPr>
            <a:cxnSpLocks/>
          </p:cNvCxnSpPr>
          <p:nvPr/>
        </p:nvCxnSpPr>
        <p:spPr>
          <a:xfrm>
            <a:off x="2684575" y="4141012"/>
            <a:ext cx="702845" cy="6802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2" name="テキスト ボックス 53261">
            <a:extLst>
              <a:ext uri="{FF2B5EF4-FFF2-40B4-BE49-F238E27FC236}">
                <a16:creationId xmlns:a16="http://schemas.microsoft.com/office/drawing/2014/main" id="{551601A5-C3BB-85E8-C8E1-0723771B62F3}"/>
              </a:ext>
            </a:extLst>
          </p:cNvPr>
          <p:cNvSpPr txBox="1"/>
          <p:nvPr/>
        </p:nvSpPr>
        <p:spPr>
          <a:xfrm>
            <a:off x="9118920" y="2922602"/>
            <a:ext cx="2963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Point2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さらに</a:t>
            </a:r>
            <a:r>
              <a:rPr lang="ja-JP" altLang="en-US" b="1" dirty="0"/>
              <a:t>ばらつきがより大きい群</a:t>
            </a:r>
            <a:r>
              <a:rPr lang="ja-JP" altLang="en-US" dirty="0"/>
              <a:t>のほうのサンプル割合を増やすのが効果的</a:t>
            </a:r>
          </a:p>
        </p:txBody>
      </p:sp>
      <p:sp>
        <p:nvSpPr>
          <p:cNvPr id="53263" name="矢印: 右カーブ 53262">
            <a:extLst>
              <a:ext uri="{FF2B5EF4-FFF2-40B4-BE49-F238E27FC236}">
                <a16:creationId xmlns:a16="http://schemas.microsoft.com/office/drawing/2014/main" id="{C309AB4F-F1B2-D966-4E4E-4B7BCB6753DF}"/>
              </a:ext>
            </a:extLst>
          </p:cNvPr>
          <p:cNvSpPr/>
          <p:nvPr/>
        </p:nvSpPr>
        <p:spPr>
          <a:xfrm flipH="1" flipV="1">
            <a:off x="5095919" y="4810804"/>
            <a:ext cx="321530" cy="807664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264" name="矢印: 右カーブ 53263">
            <a:extLst>
              <a:ext uri="{FF2B5EF4-FFF2-40B4-BE49-F238E27FC236}">
                <a16:creationId xmlns:a16="http://schemas.microsoft.com/office/drawing/2014/main" id="{FCEDAACB-205F-53A3-B9B2-25477FA3C925}"/>
              </a:ext>
            </a:extLst>
          </p:cNvPr>
          <p:cNvSpPr/>
          <p:nvPr/>
        </p:nvSpPr>
        <p:spPr>
          <a:xfrm flipH="1" flipV="1">
            <a:off x="5118321" y="4150883"/>
            <a:ext cx="741216" cy="1488254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266" name="テキスト ボックス 53265">
            <a:extLst>
              <a:ext uri="{FF2B5EF4-FFF2-40B4-BE49-F238E27FC236}">
                <a16:creationId xmlns:a16="http://schemas.microsoft.com/office/drawing/2014/main" id="{F37AACC0-3546-AF3E-D274-37739F62B5B0}"/>
              </a:ext>
            </a:extLst>
          </p:cNvPr>
          <p:cNvSpPr txBox="1"/>
          <p:nvPr/>
        </p:nvSpPr>
        <p:spPr>
          <a:xfrm>
            <a:off x="4879575" y="4999189"/>
            <a:ext cx="1084900" cy="338554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800" b="1" dirty="0"/>
              <a:t>いずれか一方の群に割当て</a:t>
            </a:r>
          </a:p>
        </p:txBody>
      </p:sp>
      <p:sp>
        <p:nvSpPr>
          <p:cNvPr id="53267" name="矢印: 左 53266">
            <a:extLst>
              <a:ext uri="{FF2B5EF4-FFF2-40B4-BE49-F238E27FC236}">
                <a16:creationId xmlns:a16="http://schemas.microsoft.com/office/drawing/2014/main" id="{1487BFAE-8763-73D1-3633-0F3DA02747AC}"/>
              </a:ext>
            </a:extLst>
          </p:cNvPr>
          <p:cNvSpPr/>
          <p:nvPr/>
        </p:nvSpPr>
        <p:spPr>
          <a:xfrm rot="413457">
            <a:off x="8147066" y="3190563"/>
            <a:ext cx="1020798" cy="377761"/>
          </a:xfrm>
          <a:prstGeom prst="leftArrow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68" name="楕円 53267">
            <a:extLst>
              <a:ext uri="{FF2B5EF4-FFF2-40B4-BE49-F238E27FC236}">
                <a16:creationId xmlns:a16="http://schemas.microsoft.com/office/drawing/2014/main" id="{A746CC8C-AB8D-F7DC-2CEC-84096568C85B}"/>
              </a:ext>
            </a:extLst>
          </p:cNvPr>
          <p:cNvSpPr/>
          <p:nvPr/>
        </p:nvSpPr>
        <p:spPr>
          <a:xfrm>
            <a:off x="7527132" y="2676831"/>
            <a:ext cx="600960" cy="10234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69" name="楕円 53268">
            <a:extLst>
              <a:ext uri="{FF2B5EF4-FFF2-40B4-BE49-F238E27FC236}">
                <a16:creationId xmlns:a16="http://schemas.microsoft.com/office/drawing/2014/main" id="{79301A59-A020-1DDA-601A-2BF21A9FEAFC}"/>
              </a:ext>
            </a:extLst>
          </p:cNvPr>
          <p:cNvSpPr/>
          <p:nvPr/>
        </p:nvSpPr>
        <p:spPr>
          <a:xfrm rot="19994292">
            <a:off x="7514127" y="3784256"/>
            <a:ext cx="662724" cy="650086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271" name="テキスト ボックス 53270">
            <a:extLst>
              <a:ext uri="{FF2B5EF4-FFF2-40B4-BE49-F238E27FC236}">
                <a16:creationId xmlns:a16="http://schemas.microsoft.com/office/drawing/2014/main" id="{144CB748-DC6B-6A40-1C6B-28936B256AC0}"/>
              </a:ext>
            </a:extLst>
          </p:cNvPr>
          <p:cNvSpPr txBox="1"/>
          <p:nvPr/>
        </p:nvSpPr>
        <p:spPr>
          <a:xfrm>
            <a:off x="192821" y="5028117"/>
            <a:ext cx="3097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ｾｸﾞﾒﾝﾄ</a:t>
            </a:r>
            <a:r>
              <a:rPr lang="ja-JP" altLang="en-US" sz="1800" b="1" dirty="0"/>
              <a:t>からの対象者数分布</a:t>
            </a:r>
            <a:endParaRPr lang="ja-JP" altLang="en-US" b="1" dirty="0"/>
          </a:p>
        </p:txBody>
      </p:sp>
      <p:sp>
        <p:nvSpPr>
          <p:cNvPr id="53282" name="テキスト ボックス 53281">
            <a:extLst>
              <a:ext uri="{FF2B5EF4-FFF2-40B4-BE49-F238E27FC236}">
                <a16:creationId xmlns:a16="http://schemas.microsoft.com/office/drawing/2014/main" id="{A970115A-2EC9-32D8-D0DB-F32425B4F465}"/>
              </a:ext>
            </a:extLst>
          </p:cNvPr>
          <p:cNvSpPr txBox="1"/>
          <p:nvPr/>
        </p:nvSpPr>
        <p:spPr>
          <a:xfrm>
            <a:off x="9402715" y="1614011"/>
            <a:ext cx="2679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/>
            <a:r>
              <a:rPr lang="en-US" altLang="ja-JP" sz="1400" dirty="0"/>
              <a:t>※</a:t>
            </a:r>
            <a:r>
              <a:rPr lang="ja-JP" altLang="en-US" sz="1400" dirty="0"/>
              <a:t>定期</a:t>
            </a:r>
            <a:r>
              <a:rPr lang="en-US" altLang="ja-JP" sz="1400" dirty="0"/>
              <a:t>CP</a:t>
            </a:r>
            <a:r>
              <a:rPr lang="ja-JP" altLang="en-US" sz="1400" dirty="0"/>
              <a:t>の場合、過去</a:t>
            </a:r>
            <a:r>
              <a:rPr lang="en-US" altLang="ja-JP" sz="1400" dirty="0"/>
              <a:t>CP</a:t>
            </a:r>
            <a:r>
              <a:rPr lang="ja-JP" altLang="en-US" sz="1400" dirty="0"/>
              <a:t>での結果から見極め可</a:t>
            </a:r>
          </a:p>
        </p:txBody>
      </p:sp>
    </p:spTree>
    <p:extLst>
      <p:ext uri="{BB962C8B-B14F-4D97-AF65-F5344CB8AC3E}">
        <p14:creationId xmlns:p14="http://schemas.microsoft.com/office/powerpoint/2010/main" val="395906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236</Words>
  <Application>Microsoft Office PowerPoint</Application>
  <PresentationFormat>ワイド画面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祐樹</dc:creator>
  <cp:lastModifiedBy>祐樹 池田</cp:lastModifiedBy>
  <cp:revision>135</cp:revision>
  <dcterms:created xsi:type="dcterms:W3CDTF">2023-06-03T00:19:03Z</dcterms:created>
  <dcterms:modified xsi:type="dcterms:W3CDTF">2024-07-05T03:42:06Z</dcterms:modified>
</cp:coreProperties>
</file>