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34" r:id="rId2"/>
    <p:sldId id="462" r:id="rId3"/>
    <p:sldId id="461" r:id="rId4"/>
    <p:sldId id="465" r:id="rId5"/>
    <p:sldId id="466" r:id="rId6"/>
    <p:sldId id="467" r:id="rId7"/>
    <p:sldId id="463" r:id="rId8"/>
    <p:sldId id="468" r:id="rId9"/>
    <p:sldId id="469" r:id="rId10"/>
    <p:sldId id="473" r:id="rId11"/>
    <p:sldId id="470" r:id="rId12"/>
    <p:sldId id="471" r:id="rId13"/>
    <p:sldId id="472"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66548-149F-4B87-91AA-2D5EB4509F2C}" type="datetimeFigureOut">
              <a:rPr kumimoji="1" lang="ja-JP" altLang="en-US" smtClean="0"/>
              <a:t>2024/6/4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C228C-3429-4C66-B98A-8425B958FB70}" type="slidenum">
              <a:rPr kumimoji="1" lang="ja-JP" altLang="en-US" smtClean="0"/>
              <a:t>‹#›</a:t>
            </a:fld>
            <a:endParaRPr kumimoji="1" lang="ja-JP" altLang="en-US"/>
          </a:p>
        </p:txBody>
      </p:sp>
    </p:spTree>
    <p:extLst>
      <p:ext uri="{BB962C8B-B14F-4D97-AF65-F5344CB8AC3E}">
        <p14:creationId xmlns:p14="http://schemas.microsoft.com/office/powerpoint/2010/main" val="35126961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2</a:t>
            </a:fld>
            <a:endParaRPr lang="en-US" altLang="ja-JP"/>
          </a:p>
        </p:txBody>
      </p:sp>
    </p:spTree>
    <p:extLst>
      <p:ext uri="{BB962C8B-B14F-4D97-AF65-F5344CB8AC3E}">
        <p14:creationId xmlns:p14="http://schemas.microsoft.com/office/powerpoint/2010/main" val="610441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11</a:t>
            </a:fld>
            <a:endParaRPr lang="en-US" altLang="ja-JP"/>
          </a:p>
        </p:txBody>
      </p:sp>
    </p:spTree>
    <p:extLst>
      <p:ext uri="{BB962C8B-B14F-4D97-AF65-F5344CB8AC3E}">
        <p14:creationId xmlns:p14="http://schemas.microsoft.com/office/powerpoint/2010/main" val="340506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12</a:t>
            </a:fld>
            <a:endParaRPr lang="en-US" altLang="ja-JP"/>
          </a:p>
        </p:txBody>
      </p:sp>
    </p:spTree>
    <p:extLst>
      <p:ext uri="{BB962C8B-B14F-4D97-AF65-F5344CB8AC3E}">
        <p14:creationId xmlns:p14="http://schemas.microsoft.com/office/powerpoint/2010/main" val="143321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13</a:t>
            </a:fld>
            <a:endParaRPr lang="en-US" altLang="ja-JP"/>
          </a:p>
        </p:txBody>
      </p:sp>
    </p:spTree>
    <p:extLst>
      <p:ext uri="{BB962C8B-B14F-4D97-AF65-F5344CB8AC3E}">
        <p14:creationId xmlns:p14="http://schemas.microsoft.com/office/powerpoint/2010/main" val="67227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3</a:t>
            </a:fld>
            <a:endParaRPr lang="en-US" altLang="ja-JP"/>
          </a:p>
        </p:txBody>
      </p:sp>
    </p:spTree>
    <p:extLst>
      <p:ext uri="{BB962C8B-B14F-4D97-AF65-F5344CB8AC3E}">
        <p14:creationId xmlns:p14="http://schemas.microsoft.com/office/powerpoint/2010/main" val="109724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4</a:t>
            </a:fld>
            <a:endParaRPr lang="en-US" altLang="ja-JP"/>
          </a:p>
        </p:txBody>
      </p:sp>
    </p:spTree>
    <p:extLst>
      <p:ext uri="{BB962C8B-B14F-4D97-AF65-F5344CB8AC3E}">
        <p14:creationId xmlns:p14="http://schemas.microsoft.com/office/powerpoint/2010/main" val="194197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5</a:t>
            </a:fld>
            <a:endParaRPr lang="en-US" altLang="ja-JP"/>
          </a:p>
        </p:txBody>
      </p:sp>
    </p:spTree>
    <p:extLst>
      <p:ext uri="{BB962C8B-B14F-4D97-AF65-F5344CB8AC3E}">
        <p14:creationId xmlns:p14="http://schemas.microsoft.com/office/powerpoint/2010/main" val="298115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6</a:t>
            </a:fld>
            <a:endParaRPr lang="en-US" altLang="ja-JP"/>
          </a:p>
        </p:txBody>
      </p:sp>
    </p:spTree>
    <p:extLst>
      <p:ext uri="{BB962C8B-B14F-4D97-AF65-F5344CB8AC3E}">
        <p14:creationId xmlns:p14="http://schemas.microsoft.com/office/powerpoint/2010/main" val="37783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7</a:t>
            </a:fld>
            <a:endParaRPr lang="en-US" altLang="ja-JP"/>
          </a:p>
        </p:txBody>
      </p:sp>
    </p:spTree>
    <p:extLst>
      <p:ext uri="{BB962C8B-B14F-4D97-AF65-F5344CB8AC3E}">
        <p14:creationId xmlns:p14="http://schemas.microsoft.com/office/powerpoint/2010/main" val="222262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8</a:t>
            </a:fld>
            <a:endParaRPr lang="en-US" altLang="ja-JP"/>
          </a:p>
        </p:txBody>
      </p:sp>
    </p:spTree>
    <p:extLst>
      <p:ext uri="{BB962C8B-B14F-4D97-AF65-F5344CB8AC3E}">
        <p14:creationId xmlns:p14="http://schemas.microsoft.com/office/powerpoint/2010/main" val="778329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9</a:t>
            </a:fld>
            <a:endParaRPr lang="en-US" altLang="ja-JP"/>
          </a:p>
        </p:txBody>
      </p:sp>
    </p:spTree>
    <p:extLst>
      <p:ext uri="{BB962C8B-B14F-4D97-AF65-F5344CB8AC3E}">
        <p14:creationId xmlns:p14="http://schemas.microsoft.com/office/powerpoint/2010/main" val="1098345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17A5AB4-2571-2F19-0963-D2C1FFC0DC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942C7C59-8D53-31D9-71BC-361C7B49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ja-JP"/>
          </a:p>
        </p:txBody>
      </p:sp>
      <p:sp>
        <p:nvSpPr>
          <p:cNvPr id="78851" name="Slide Number Placeholder 3">
            <a:extLst>
              <a:ext uri="{FF2B5EF4-FFF2-40B4-BE49-F238E27FC236}">
                <a16:creationId xmlns:a16="http://schemas.microsoft.com/office/drawing/2014/main" id="{E74EF5DF-B52F-03BD-45AB-5F8932A429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fld id="{9D610F23-9326-4264-B045-D889A2C0047D}" type="slidenum">
              <a:rPr lang="en-US" altLang="ja-JP"/>
              <a:pPr/>
              <a:t>10</a:t>
            </a:fld>
            <a:endParaRPr lang="en-US" altLang="ja-JP"/>
          </a:p>
        </p:txBody>
      </p:sp>
    </p:spTree>
    <p:extLst>
      <p:ext uri="{BB962C8B-B14F-4D97-AF65-F5344CB8AC3E}">
        <p14:creationId xmlns:p14="http://schemas.microsoft.com/office/powerpoint/2010/main" val="196852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01129-10A3-B620-BDB7-DD0BFA0156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19B72FB-9C13-F6F6-038D-B5A475660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5E95EA-0B01-66D5-6766-8485B991BDC6}"/>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43874EC9-11FD-4C0B-9E88-3ED41E0D5E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7F2ADD-352A-5755-2477-669F8FC5AA3B}"/>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184839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06A50-8663-19E2-B485-1DE7CD863E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90E7D8-3888-246B-C9F1-312EDBC4CA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86DEA7-2AC9-E2E4-04BC-7C2B2C88B673}"/>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AA3FDE9F-C17B-22DF-BB28-6455499F1D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F411F0-6DBE-D47B-86F2-6FA0E6A416E0}"/>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298619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B434E1-EAAD-5022-42C8-8D09FF43CD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8D1C1B-1935-A954-AE77-7E75293F6FE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17E1CA-E554-333C-392E-CF0C3F825A00}"/>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028F26D-7B6F-5207-9972-4D9C4752A0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AEAE9A-578F-9A84-05A9-7416C69FF9F5}"/>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420925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82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E0575-423E-816D-D278-32496CAD70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7894E1-AA9C-1AFC-6E49-586F3AAA71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F2D951-53C5-937F-2B0D-0CE18E36C276}"/>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C0070B1-1CEB-F24E-3713-64546471FA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C8B730-528C-D737-0577-910D53C5F560}"/>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224164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9D547-8430-C453-D7A2-04D64140AB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71C080-6A3B-D554-0060-F280B8A04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1D0C615-78E5-7F4B-BC6F-42574076A8CC}"/>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BEC845AF-03D7-F6F1-42E0-E42CFB5C8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A2E33-65F5-2368-5784-81CFCB1022B1}"/>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292002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0758D-ECDF-2052-3728-2392C07153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9A84AD-1181-5F76-719A-63FC96C38C2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E82A4F1-9898-5F95-0E55-8FF42289CF5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49A8D7B-55F8-9F14-E2F7-F6949686A316}"/>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6916F5B1-F1E5-15A4-025D-2E3F726EE8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54469E-7108-ED4A-9B81-E45C3560190C}"/>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349486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36BFE-AEF6-20D7-2AD9-D03AF854A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7A7D61-FB97-7859-2218-DB9CC9069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BBC38E-045E-3129-DED5-DC2AB48EFDB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D086E57-481E-D850-D8F0-77A688517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A0E0EA-F38C-EA12-A359-C8FF0CE66CE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A5ED0A-E080-E161-9F83-795CD1477D57}"/>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C2B40085-E005-2A28-E0D9-2682BF0B16A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A47FD7-5631-596F-4094-EE244A692315}"/>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209106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74334-45FB-42FF-49D0-904BAA4A8E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8567E06-D819-3DD2-CE4B-36B0E4FC2E07}"/>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0E23FF78-B8E6-9A94-4605-ACD06236AB7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134EA13-FD64-BA29-828D-4C29BB4A0D93}"/>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214818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883FE8-2F3A-E001-B532-4EA1A70FA8F8}"/>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FE38460A-F24E-02F1-649E-98E5EAFC074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665F635-E481-75A3-1DE5-791AC47C2649}"/>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92363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5CEA9-22FD-E124-958D-984E0205EE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E3AF9A-0215-3B52-8996-28BB80BD3F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191529-988E-1308-92A6-30C5F78B0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D51EDC-6C47-860E-3CF2-D131759BA4CF}"/>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268FF2DD-5DB7-11F6-F6AF-FBFBA768B9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FEA5C9-89DA-52C7-3D48-A4A703103488}"/>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22388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4B632-6531-9A69-22D8-A5B9011CD5B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0ED1257-1BAA-7378-782D-09662B57E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9B61B8-76DC-1270-0C66-348E2844D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7F482C-C1E2-46D7-E9A3-3D3CC53FFF8F}"/>
              </a:ext>
            </a:extLst>
          </p:cNvPr>
          <p:cNvSpPr>
            <a:spLocks noGrp="1"/>
          </p:cNvSpPr>
          <p:nvPr>
            <p:ph type="dt" sz="half" idx="10"/>
          </p:nvPr>
        </p:nvSpPr>
        <p:spPr/>
        <p:txBody>
          <a:bodyPr/>
          <a:lstStyle/>
          <a:p>
            <a:fld id="{954C426B-B07B-4241-A48E-FD2D90B7B0C5}"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F2D2F789-2668-D99E-A731-730457E242C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55E0C9-5D71-F7F1-3FF5-B61B9A96B06A}"/>
              </a:ext>
            </a:extLst>
          </p:cNvPr>
          <p:cNvSpPr>
            <a:spLocks noGrp="1"/>
          </p:cNvSpPr>
          <p:nvPr>
            <p:ph type="sldNum" sz="quarter" idx="12"/>
          </p:nvPr>
        </p:nvSpPr>
        <p:spPr/>
        <p:txBody>
          <a:body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19304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3462F5-EC9A-89B9-0674-B89EA5A35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9F265E-B5A9-4F1F-DCA1-7983099D9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FFAD15-1BB2-C09F-EDCB-EB7A9A3A0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C426B-B07B-4241-A48E-FD2D90B7B0C5}"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6B0A3D2-3DD7-1914-E377-F9350F814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26A09C1-73CF-673C-22A6-A1161A11E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B32EE-6B13-4C65-9F68-EF41C196BC01}" type="slidenum">
              <a:rPr kumimoji="1" lang="ja-JP" altLang="en-US" smtClean="0"/>
              <a:t>‹#›</a:t>
            </a:fld>
            <a:endParaRPr kumimoji="1" lang="ja-JP" altLang="en-US"/>
          </a:p>
        </p:txBody>
      </p:sp>
    </p:spTree>
    <p:extLst>
      <p:ext uri="{BB962C8B-B14F-4D97-AF65-F5344CB8AC3E}">
        <p14:creationId xmlns:p14="http://schemas.microsoft.com/office/powerpoint/2010/main" val="267329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jetro.go.jp/biznews/2024/05/d8e9a78e8c05996e.html"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manchunhui/us-election-2020-tweet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manchunhui/us-presidential-election-sentiment-analysis/notebook"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ieeexplore.ieee.org/document/9377201" TargetMode="External"/><Relationship Id="rId4" Type="http://schemas.openxmlformats.org/officeDocument/2006/relationships/hyperlink" Target="https://bright-journal.org/Journal/index.php/JADS/article/view/17/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descr="16x9_campus5.jpg">
            <a:extLst>
              <a:ext uri="{FF2B5EF4-FFF2-40B4-BE49-F238E27FC236}">
                <a16:creationId xmlns:a16="http://schemas.microsoft.com/office/drawing/2014/main" id="{5B1CB951-10FB-2C1D-7442-0A985EEED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41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TextBox 7">
            <a:extLst>
              <a:ext uri="{FF2B5EF4-FFF2-40B4-BE49-F238E27FC236}">
                <a16:creationId xmlns:a16="http://schemas.microsoft.com/office/drawing/2014/main" id="{8601A0E8-CDD7-281E-6355-BCFB005A38F8}"/>
              </a:ext>
            </a:extLst>
          </p:cNvPr>
          <p:cNvSpPr txBox="1">
            <a:spLocks noChangeArrowheads="1"/>
          </p:cNvSpPr>
          <p:nvPr/>
        </p:nvSpPr>
        <p:spPr bwMode="auto">
          <a:xfrm>
            <a:off x="1524000" y="1079500"/>
            <a:ext cx="9144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ja-JP" altLang="en-US" sz="3200" dirty="0">
                <a:solidFill>
                  <a:srgbClr val="1A2C64"/>
                </a:solidFill>
              </a:rPr>
              <a:t>米国大統領選挙</a:t>
            </a:r>
            <a:r>
              <a:rPr lang="en-US" altLang="ja-JP" sz="3200" dirty="0">
                <a:solidFill>
                  <a:srgbClr val="1A2C64"/>
                </a:solidFill>
              </a:rPr>
              <a:t>2020</a:t>
            </a:r>
            <a:r>
              <a:rPr lang="ja-JP" altLang="en-US" sz="3200" dirty="0">
                <a:solidFill>
                  <a:srgbClr val="1A2C64"/>
                </a:solidFill>
              </a:rPr>
              <a:t>のバックテスト</a:t>
            </a:r>
            <a:endParaRPr lang="en-US" altLang="ja-JP" i="1" dirty="0">
              <a:solidFill>
                <a:srgbClr val="1A2C64"/>
              </a:solidFill>
            </a:endParaRPr>
          </a:p>
          <a:p>
            <a:pPr algn="ctr"/>
            <a:r>
              <a:rPr lang="en-US" altLang="ja-JP" i="1" dirty="0">
                <a:solidFill>
                  <a:srgbClr val="1A2C64"/>
                </a:solidFill>
              </a:rPr>
              <a:t>Yuki</a:t>
            </a:r>
            <a:r>
              <a:rPr lang="ja-JP" altLang="en-US" i="1" dirty="0">
                <a:solidFill>
                  <a:srgbClr val="1A2C64"/>
                </a:solidFill>
              </a:rPr>
              <a:t> </a:t>
            </a:r>
            <a:r>
              <a:rPr lang="en-US" altLang="ja-JP" i="1" dirty="0">
                <a:solidFill>
                  <a:srgbClr val="1A2C64"/>
                </a:solidFill>
              </a:rPr>
              <a:t>Ikeda</a:t>
            </a:r>
          </a:p>
        </p:txBody>
      </p:sp>
      <p:sp>
        <p:nvSpPr>
          <p:cNvPr id="7" name="Rectangle 6">
            <a:extLst>
              <a:ext uri="{FF2B5EF4-FFF2-40B4-BE49-F238E27FC236}">
                <a16:creationId xmlns:a16="http://schemas.microsoft.com/office/drawing/2014/main" id="{B196B176-CAED-C0A2-E3E8-DC92CA61B804}"/>
              </a:ext>
            </a:extLst>
          </p:cNvPr>
          <p:cNvSpPr>
            <a:spLocks noChangeArrowheads="1"/>
          </p:cNvSpPr>
          <p:nvPr/>
        </p:nvSpPr>
        <p:spPr bwMode="auto">
          <a:xfrm>
            <a:off x="1524000" y="6417609"/>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pic>
        <p:nvPicPr>
          <p:cNvPr id="31748" name="Picture 8">
            <a:extLst>
              <a:ext uri="{FF2B5EF4-FFF2-40B4-BE49-F238E27FC236}">
                <a16:creationId xmlns:a16="http://schemas.microsoft.com/office/drawing/2014/main" id="{201F8AFC-9EF6-0C2B-4EEC-EB260D4348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6802" y="566102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599" y="139498"/>
            <a:ext cx="7842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本</a:t>
            </a:r>
            <a:r>
              <a:rPr lang="en-US" altLang="ja-JP" sz="2400" dirty="0">
                <a:solidFill>
                  <a:schemeClr val="bg1"/>
                </a:solidFill>
              </a:rPr>
              <a:t>PJ</a:t>
            </a:r>
            <a:r>
              <a:rPr lang="ja-JP" altLang="en-US" sz="2400" dirty="0">
                <a:solidFill>
                  <a:schemeClr val="bg1"/>
                </a:solidFill>
              </a:rPr>
              <a:t>に役立てば幸いです</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10</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976283" y="751008"/>
            <a:ext cx="9235055"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・今回の作業を通じて思った論点は以下の通り</a:t>
            </a:r>
            <a:endParaRPr lang="en-US" altLang="ja-JP" dirty="0">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F4947AA2-82A6-E418-8A8F-655151361258}"/>
              </a:ext>
            </a:extLst>
          </p:cNvPr>
          <p:cNvGraphicFramePr>
            <a:graphicFrameLocks noGrp="1"/>
          </p:cNvGraphicFramePr>
          <p:nvPr>
            <p:extLst>
              <p:ext uri="{D42A27DB-BD31-4B8C-83A1-F6EECF244321}">
                <p14:modId xmlns:p14="http://schemas.microsoft.com/office/powerpoint/2010/main" val="3849915840"/>
              </p:ext>
            </p:extLst>
          </p:nvPr>
        </p:nvGraphicFramePr>
        <p:xfrm>
          <a:off x="1292087" y="1143760"/>
          <a:ext cx="10187610" cy="5058796"/>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531348122"/>
                    </a:ext>
                  </a:extLst>
                </a:gridCol>
                <a:gridCol w="4505740">
                  <a:extLst>
                    <a:ext uri="{9D8B030D-6E8A-4147-A177-3AD203B41FA5}">
                      <a16:colId xmlns:a16="http://schemas.microsoft.com/office/drawing/2014/main" val="1409494864"/>
                    </a:ext>
                  </a:extLst>
                </a:gridCol>
                <a:gridCol w="3395870">
                  <a:extLst>
                    <a:ext uri="{9D8B030D-6E8A-4147-A177-3AD203B41FA5}">
                      <a16:colId xmlns:a16="http://schemas.microsoft.com/office/drawing/2014/main" val="1249026849"/>
                    </a:ext>
                  </a:extLst>
                </a:gridCol>
              </a:tblGrid>
              <a:tr h="386866">
                <a:tc>
                  <a:txBody>
                    <a:bodyPr/>
                    <a:lstStyle/>
                    <a:p>
                      <a:r>
                        <a:rPr kumimoji="1" lang="ja-JP" altLang="en-US" dirty="0"/>
                        <a:t>論点</a:t>
                      </a:r>
                    </a:p>
                  </a:txBody>
                  <a:tcPr/>
                </a:tc>
                <a:tc>
                  <a:txBody>
                    <a:bodyPr/>
                    <a:lstStyle/>
                    <a:p>
                      <a:r>
                        <a:rPr kumimoji="1" lang="ja-JP" altLang="en-US" dirty="0"/>
                        <a:t>詳細</a:t>
                      </a:r>
                    </a:p>
                  </a:txBody>
                  <a:tcPr/>
                </a:tc>
                <a:tc>
                  <a:txBody>
                    <a:bodyPr/>
                    <a:lstStyle/>
                    <a:p>
                      <a:r>
                        <a:rPr kumimoji="1" lang="ja-JP" altLang="en-US" dirty="0"/>
                        <a:t>備考（参考）</a:t>
                      </a:r>
                    </a:p>
                  </a:txBody>
                  <a:tcPr/>
                </a:tc>
                <a:extLst>
                  <a:ext uri="{0D108BD9-81ED-4DB2-BD59-A6C34878D82A}">
                    <a16:rowId xmlns:a16="http://schemas.microsoft.com/office/drawing/2014/main" val="2295428818"/>
                  </a:ext>
                </a:extLst>
              </a:tr>
              <a:tr h="827205">
                <a:tc>
                  <a:txBody>
                    <a:bodyPr/>
                    <a:lstStyle/>
                    <a:p>
                      <a:r>
                        <a:rPr kumimoji="1" lang="ja-JP" altLang="en-US" dirty="0"/>
                        <a:t>何と照合して精度を確認するか？</a:t>
                      </a:r>
                    </a:p>
                  </a:txBody>
                  <a:tcPr/>
                </a:tc>
                <a:tc>
                  <a:txBody>
                    <a:bodyPr/>
                    <a:lstStyle/>
                    <a:p>
                      <a:r>
                        <a:rPr kumimoji="1" lang="ja-JP" altLang="en-US" dirty="0"/>
                        <a:t>・最新の世論調査</a:t>
                      </a:r>
                      <a:endParaRPr kumimoji="1" lang="en-US" altLang="ja-JP" dirty="0"/>
                    </a:p>
                    <a:p>
                      <a:r>
                        <a:rPr kumimoji="1" lang="ja-JP" altLang="en-US" dirty="0"/>
                        <a:t>・</a:t>
                      </a:r>
                      <a:r>
                        <a:rPr kumimoji="1" lang="en-US" altLang="ja-JP" dirty="0"/>
                        <a:t>2020</a:t>
                      </a:r>
                      <a:r>
                        <a:rPr kumimoji="1" lang="ja-JP" altLang="en-US" dirty="0"/>
                        <a:t>年の結果</a:t>
                      </a:r>
                    </a:p>
                  </a:txBody>
                  <a:tcPr/>
                </a:tc>
                <a:tc>
                  <a:txBody>
                    <a:bodyPr/>
                    <a:lstStyle/>
                    <a:p>
                      <a:endParaRPr kumimoji="1" lang="ja-JP" altLang="en-US" dirty="0"/>
                    </a:p>
                  </a:txBody>
                  <a:tcPr/>
                </a:tc>
                <a:extLst>
                  <a:ext uri="{0D108BD9-81ED-4DB2-BD59-A6C34878D82A}">
                    <a16:rowId xmlns:a16="http://schemas.microsoft.com/office/drawing/2014/main" val="1268508683"/>
                  </a:ext>
                </a:extLst>
              </a:tr>
              <a:tr h="827205">
                <a:tc>
                  <a:txBody>
                    <a:bodyPr/>
                    <a:lstStyle/>
                    <a:p>
                      <a:r>
                        <a:rPr kumimoji="1" lang="ja-JP" altLang="en-US" dirty="0"/>
                        <a:t>どの州に力を入れるか？</a:t>
                      </a:r>
                    </a:p>
                  </a:txBody>
                  <a:tcPr/>
                </a:tc>
                <a:tc>
                  <a:txBody>
                    <a:bodyPr/>
                    <a:lstStyle/>
                    <a:p>
                      <a:r>
                        <a:rPr kumimoji="1" lang="ja-JP" altLang="en-US" dirty="0"/>
                        <a:t>・個人的には、前回選挙の</a:t>
                      </a:r>
                      <a:r>
                        <a:rPr kumimoji="1" lang="en-US" altLang="ja-JP" dirty="0"/>
                        <a:t>Tossup</a:t>
                      </a:r>
                      <a:r>
                        <a:rPr kumimoji="1" lang="ja-JP" altLang="en-US" dirty="0"/>
                        <a:t>ではなく、今回の最新世論調査で接戦州認定されている州が</a:t>
                      </a:r>
                      <a:r>
                        <a:rPr kumimoji="1" lang="en-US" altLang="ja-JP" dirty="0"/>
                        <a:t>better</a:t>
                      </a:r>
                      <a:r>
                        <a:rPr kumimoji="1" lang="ja-JP" altLang="en-US" dirty="0"/>
                        <a:t>（前回と同じとは限らない）。実質これらの州だけで決まる。</a:t>
                      </a:r>
                    </a:p>
                  </a:txBody>
                  <a:tcPr/>
                </a:tc>
                <a:tc>
                  <a:txBody>
                    <a:bodyPr/>
                    <a:lstStyle/>
                    <a:p>
                      <a:r>
                        <a:rPr kumimoji="1" lang="en-US" altLang="ja-JP" dirty="0">
                          <a:hlinkClick r:id="rId3"/>
                        </a:rPr>
                        <a:t>https://www.jetro.go.jp/biznews/2024/05/d8e9a78e8c05996e.html</a:t>
                      </a:r>
                      <a:r>
                        <a:rPr kumimoji="1" lang="ja-JP" altLang="en-US" dirty="0"/>
                        <a:t>（激戦</a:t>
                      </a:r>
                      <a:r>
                        <a:rPr kumimoji="1" lang="en-US" altLang="ja-JP" dirty="0"/>
                        <a:t>7</a:t>
                      </a:r>
                      <a:r>
                        <a:rPr kumimoji="1" lang="ja-JP" altLang="en-US" dirty="0"/>
                        <a:t>州）</a:t>
                      </a:r>
                    </a:p>
                  </a:txBody>
                  <a:tcPr/>
                </a:tc>
                <a:extLst>
                  <a:ext uri="{0D108BD9-81ED-4DB2-BD59-A6C34878D82A}">
                    <a16:rowId xmlns:a16="http://schemas.microsoft.com/office/drawing/2014/main" val="2654030495"/>
                  </a:ext>
                </a:extLst>
              </a:tr>
              <a:tr h="827205">
                <a:tc>
                  <a:txBody>
                    <a:bodyPr/>
                    <a:lstStyle/>
                    <a:p>
                      <a:r>
                        <a:rPr kumimoji="1" lang="ja-JP" altLang="en-US" dirty="0"/>
                        <a:t>感情の集計方法</a:t>
                      </a:r>
                    </a:p>
                  </a:txBody>
                  <a:tcPr/>
                </a:tc>
                <a:tc>
                  <a:txBody>
                    <a:bodyPr/>
                    <a:lstStyle/>
                    <a:p>
                      <a:r>
                        <a:rPr kumimoji="1" lang="ja-JP" altLang="en-US" dirty="0"/>
                        <a:t>先行研究に従い構成比でみるのか、絶対数で見るか？それ以外の方法か？</a:t>
                      </a:r>
                    </a:p>
                  </a:txBody>
                  <a:tcPr/>
                </a:tc>
                <a:tc>
                  <a:txBody>
                    <a:bodyPr/>
                    <a:lstStyle/>
                    <a:p>
                      <a:endParaRPr kumimoji="1" lang="ja-JP" altLang="en-US" dirty="0"/>
                    </a:p>
                  </a:txBody>
                  <a:tcPr/>
                </a:tc>
                <a:extLst>
                  <a:ext uri="{0D108BD9-81ED-4DB2-BD59-A6C34878D82A}">
                    <a16:rowId xmlns:a16="http://schemas.microsoft.com/office/drawing/2014/main" val="909863853"/>
                  </a:ext>
                </a:extLst>
              </a:tr>
              <a:tr h="827205">
                <a:tc>
                  <a:txBody>
                    <a:bodyPr/>
                    <a:lstStyle/>
                    <a:p>
                      <a:r>
                        <a:rPr kumimoji="1" lang="en-US" altLang="ja-JP" dirty="0"/>
                        <a:t>Tweet</a:t>
                      </a:r>
                      <a:r>
                        <a:rPr kumimoji="1" lang="ja-JP" altLang="en-US" dirty="0"/>
                        <a:t>範囲は？</a:t>
                      </a:r>
                    </a:p>
                  </a:txBody>
                  <a:tcPr/>
                </a:tc>
                <a:tc>
                  <a:txBody>
                    <a:bodyPr/>
                    <a:lstStyle/>
                    <a:p>
                      <a:r>
                        <a:rPr kumimoji="1" lang="ja-JP" altLang="en-US" dirty="0"/>
                        <a:t>両陣営それぞれの</a:t>
                      </a:r>
                      <a:r>
                        <a:rPr kumimoji="1" lang="en-US" altLang="ja-JP" dirty="0"/>
                        <a:t>tweet</a:t>
                      </a:r>
                      <a:r>
                        <a:rPr kumimoji="1" lang="ja-JP" altLang="en-US" dirty="0"/>
                        <a:t>の最初の抽出方法は？（ハッシュタグなど？）</a:t>
                      </a:r>
                      <a:br>
                        <a:rPr kumimoji="1" lang="en-US" altLang="ja-JP" dirty="0"/>
                      </a:br>
                      <a:r>
                        <a:rPr kumimoji="1" lang="ja-JP" altLang="en-US" dirty="0"/>
                        <a:t>期間はどのくらい？（移動平均？）</a:t>
                      </a:r>
                    </a:p>
                  </a:txBody>
                  <a:tcPr/>
                </a:tc>
                <a:tc>
                  <a:txBody>
                    <a:bodyPr/>
                    <a:lstStyle/>
                    <a:p>
                      <a:endParaRPr kumimoji="1" lang="ja-JP" altLang="en-US" dirty="0"/>
                    </a:p>
                  </a:txBody>
                  <a:tcPr/>
                </a:tc>
                <a:extLst>
                  <a:ext uri="{0D108BD9-81ED-4DB2-BD59-A6C34878D82A}">
                    <a16:rowId xmlns:a16="http://schemas.microsoft.com/office/drawing/2014/main" val="1153886557"/>
                  </a:ext>
                </a:extLst>
              </a:tr>
              <a:tr h="827205">
                <a:tc>
                  <a:txBody>
                    <a:bodyPr/>
                    <a:lstStyle/>
                    <a:p>
                      <a:r>
                        <a:rPr kumimoji="1" lang="ja-JP" altLang="en-US" dirty="0"/>
                        <a:t>ネブラスカとメーン州の扱い</a:t>
                      </a:r>
                    </a:p>
                  </a:txBody>
                  <a:tcPr/>
                </a:tc>
                <a:tc>
                  <a:txBody>
                    <a:bodyPr/>
                    <a:lstStyle/>
                    <a:p>
                      <a:r>
                        <a:rPr kumimoji="1" lang="ja-JP" altLang="en-US" sz="1800" b="0" i="0" kern="1200" dirty="0">
                          <a:solidFill>
                            <a:schemeClr val="dk1"/>
                          </a:solidFill>
                          <a:effectLst/>
                          <a:latin typeface="+mn-lt"/>
                          <a:ea typeface="+mn-ea"/>
                          <a:cs typeface="+mn-cs"/>
                        </a:rPr>
                        <a:t>厳密にやるには、州内に２つある下院議員の選挙区の</a:t>
                      </a:r>
                      <a:r>
                        <a:rPr kumimoji="1" lang="en-US" altLang="ja-JP" sz="1800" b="0" i="0" kern="1200" dirty="0">
                          <a:solidFill>
                            <a:schemeClr val="dk1"/>
                          </a:solidFill>
                          <a:effectLst/>
                          <a:latin typeface="+mn-lt"/>
                          <a:ea typeface="+mn-ea"/>
                          <a:cs typeface="+mn-cs"/>
                        </a:rPr>
                        <a:t>Location</a:t>
                      </a:r>
                      <a:r>
                        <a:rPr kumimoji="1" lang="ja-JP" altLang="en-US" sz="1800" b="0" i="0" kern="1200" dirty="0">
                          <a:solidFill>
                            <a:schemeClr val="dk1"/>
                          </a:solidFill>
                          <a:effectLst/>
                          <a:latin typeface="+mn-lt"/>
                          <a:ea typeface="+mn-ea"/>
                          <a:cs typeface="+mn-cs"/>
                        </a:rPr>
                        <a:t>が必要だが、サンプルサイズ次第</a:t>
                      </a:r>
                      <a:endParaRPr kumimoji="1" lang="ja-JP" altLang="en-US" dirty="0"/>
                    </a:p>
                  </a:txBody>
                  <a:tcPr/>
                </a:tc>
                <a:tc>
                  <a:txBody>
                    <a:bodyPr/>
                    <a:lstStyle/>
                    <a:p>
                      <a:r>
                        <a:rPr kumimoji="1" lang="ja-JP" altLang="en-US" dirty="0"/>
                        <a:t>グアムをハワイに統合するなど位置情報の名寄せが結構大事かも</a:t>
                      </a:r>
                    </a:p>
                  </a:txBody>
                  <a:tcPr/>
                </a:tc>
                <a:extLst>
                  <a:ext uri="{0D108BD9-81ED-4DB2-BD59-A6C34878D82A}">
                    <a16:rowId xmlns:a16="http://schemas.microsoft.com/office/drawing/2014/main" val="3224637064"/>
                  </a:ext>
                </a:extLst>
              </a:tr>
            </a:tbl>
          </a:graphicData>
        </a:graphic>
      </p:graphicFrame>
    </p:spTree>
    <p:extLst>
      <p:ext uri="{BB962C8B-B14F-4D97-AF65-F5344CB8AC3E}">
        <p14:creationId xmlns:p14="http://schemas.microsoft.com/office/powerpoint/2010/main" val="369928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599" y="139498"/>
            <a:ext cx="7842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その他（両陣営それぞれのトピック分析）</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11</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524001" y="870276"/>
            <a:ext cx="9687338" cy="3416320"/>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gensim</a:t>
            </a:r>
            <a:r>
              <a:rPr lang="ja-JP" altLang="en-US" dirty="0">
                <a:latin typeface="メイリオ" panose="020B0604030504040204" pitchFamily="50" charset="-128"/>
                <a:ea typeface="メイリオ" panose="020B0604030504040204" pitchFamily="50" charset="-128"/>
              </a:rPr>
              <a:t>のトピックモデル</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・主な動かせるパラメタ</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現在の設定</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・トピック数</a:t>
            </a:r>
            <a:r>
              <a:rPr lang="en-US" altLang="ja-JP" dirty="0">
                <a:latin typeface="メイリオ" panose="020B0604030504040204" pitchFamily="50" charset="-128"/>
                <a:ea typeface="メイリオ" panose="020B0604030504040204" pitchFamily="50" charset="-128"/>
              </a:rPr>
              <a:t>(15)</a:t>
            </a: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・対象</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：最低何</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に登場</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全体の</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、最高何割の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に登場</a:t>
            </a:r>
            <a:r>
              <a:rPr lang="en-US" altLang="ja-JP" dirty="0">
                <a:latin typeface="メイリオ" panose="020B0604030504040204" pitchFamily="50" charset="-128"/>
                <a:ea typeface="メイリオ" panose="020B0604030504040204" pitchFamily="50" charset="-128"/>
              </a:rPr>
              <a:t>(30%)</a:t>
            </a: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内の対象部分（ハッシュタグ・</a:t>
            </a:r>
            <a:r>
              <a:rPr lang="en-US" altLang="ja-JP" dirty="0">
                <a:latin typeface="メイリオ" panose="020B0604030504040204" pitchFamily="50" charset="-128"/>
                <a:ea typeface="メイリオ" panose="020B0604030504040204" pitchFamily="50" charset="-128"/>
              </a:rPr>
              <a:t>URL</a:t>
            </a:r>
            <a:r>
              <a:rPr lang="ja-JP" altLang="en-US" dirty="0">
                <a:latin typeface="メイリオ" panose="020B0604030504040204" pitchFamily="50" charset="-128"/>
                <a:ea typeface="メイリオ" panose="020B0604030504040204" pitchFamily="50" charset="-128"/>
              </a:rPr>
              <a:t>等を削除。</a:t>
            </a:r>
            <a:r>
              <a:rPr lang="en-US" altLang="ja-JP" b="0" dirty="0">
                <a:solidFill>
                  <a:srgbClr val="000000"/>
                </a:solidFill>
                <a:effectLst/>
                <a:highlight>
                  <a:srgbClr val="F7F7F7"/>
                </a:highlight>
                <a:latin typeface="Courier New" panose="02070309020205020404" pitchFamily="49" charset="0"/>
              </a:rPr>
              <a:t>sent = </a:t>
            </a:r>
            <a:r>
              <a:rPr lang="en-US" altLang="ja-JP" b="0" dirty="0" err="1">
                <a:solidFill>
                  <a:srgbClr val="000000"/>
                </a:solidFill>
                <a:effectLst/>
                <a:highlight>
                  <a:srgbClr val="F7F7F7"/>
                </a:highlight>
                <a:latin typeface="Courier New" panose="02070309020205020404" pitchFamily="49" charset="0"/>
              </a:rPr>
              <a:t>re.sub</a:t>
            </a:r>
            <a:r>
              <a:rPr lang="en-US" altLang="ja-JP" b="0" dirty="0">
                <a:solidFill>
                  <a:srgbClr val="000000"/>
                </a:solidFill>
                <a:effectLst/>
                <a:highlight>
                  <a:srgbClr val="F7F7F7"/>
                </a:highlight>
                <a:latin typeface="Courier New" panose="02070309020205020404" pitchFamily="49" charset="0"/>
              </a:rPr>
              <a:t>(r</a:t>
            </a:r>
            <a:r>
              <a:rPr lang="en-US" altLang="ja-JP" b="0" dirty="0">
                <a:solidFill>
                  <a:srgbClr val="A31515"/>
                </a:solidFill>
                <a:effectLst/>
                <a:highlight>
                  <a:srgbClr val="F7F7F7"/>
                </a:highlight>
                <a:latin typeface="Courier New" panose="02070309020205020404" pitchFamily="49" charset="0"/>
              </a:rPr>
              <a:t>'.*</a:t>
            </a:r>
            <a:r>
              <a:rPr lang="en-US" altLang="ja-JP" b="0" dirty="0" err="1">
                <a:solidFill>
                  <a:srgbClr val="A31515"/>
                </a:solidFill>
                <a:effectLst/>
                <a:highlight>
                  <a:srgbClr val="F7F7F7"/>
                </a:highlight>
                <a:latin typeface="Courier New" panose="02070309020205020404" pitchFamily="49" charset="0"/>
              </a:rPr>
              <a:t>biden|donald</a:t>
            </a:r>
            <a:r>
              <a:rPr lang="en-US" altLang="ja-JP" b="0" dirty="0">
                <a:solidFill>
                  <a:srgbClr val="A31515"/>
                </a:solidFill>
                <a:effectLst/>
                <a:highlight>
                  <a:srgbClr val="F7F7F7"/>
                </a:highlight>
                <a:latin typeface="Courier New" panose="02070309020205020404" pitchFamily="49" charset="0"/>
              </a:rPr>
              <a:t>.*|\(|\)|#.+|https.+|[^(a-</a:t>
            </a:r>
            <a:r>
              <a:rPr lang="en-US" altLang="ja-JP" b="0" dirty="0" err="1">
                <a:solidFill>
                  <a:srgbClr val="A31515"/>
                </a:solidFill>
                <a:effectLst/>
                <a:highlight>
                  <a:srgbClr val="F7F7F7"/>
                </a:highlight>
                <a:latin typeface="Courier New" panose="02070309020205020404" pitchFamily="49" charset="0"/>
              </a:rPr>
              <a:t>zA</a:t>
            </a:r>
            <a:r>
              <a:rPr lang="en-US" altLang="ja-JP" b="0" dirty="0">
                <a:solidFill>
                  <a:srgbClr val="A31515"/>
                </a:solidFill>
                <a:effectLst/>
                <a:highlight>
                  <a:srgbClr val="F7F7F7"/>
                </a:highlight>
                <a:latin typeface="Courier New" panose="02070309020205020404" pitchFamily="49" charset="0"/>
              </a:rPr>
              <a:t>-Z)\s]'</a:t>
            </a:r>
            <a:r>
              <a:rPr lang="en-US" altLang="ja-JP" b="0" dirty="0">
                <a:solidFill>
                  <a:srgbClr val="000000"/>
                </a:solidFill>
                <a:effectLst/>
                <a:highlight>
                  <a:srgbClr val="F7F7F7"/>
                </a:highlight>
                <a:latin typeface="Courier New" panose="02070309020205020404" pitchFamily="49" charset="0"/>
              </a:rPr>
              <a:t>,</a:t>
            </a:r>
            <a:r>
              <a:rPr lang="en-US" altLang="ja-JP" b="0" dirty="0">
                <a:solidFill>
                  <a:srgbClr val="A31515"/>
                </a:solidFill>
                <a:effectLst/>
                <a:highlight>
                  <a:srgbClr val="F7F7F7"/>
                </a:highlight>
                <a:latin typeface="Courier New" panose="02070309020205020404" pitchFamily="49" charset="0"/>
              </a:rPr>
              <a:t>''</a:t>
            </a:r>
            <a:r>
              <a:rPr lang="en-US" altLang="ja-JP" b="0" dirty="0">
                <a:solidFill>
                  <a:srgbClr val="000000"/>
                </a:solidFill>
                <a:effectLst/>
                <a:highlight>
                  <a:srgbClr val="F7F7F7"/>
                </a:highlight>
                <a:latin typeface="Courier New" panose="02070309020205020404" pitchFamily="49" charset="0"/>
              </a:rPr>
              <a:t>,sent)</a:t>
            </a:r>
          </a:p>
          <a:p>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・上記実施後、最低</a:t>
            </a:r>
            <a:r>
              <a:rPr lang="en-US" altLang="ja-JP" dirty="0">
                <a:latin typeface="メイリオ" panose="020B0604030504040204" pitchFamily="50" charset="-128"/>
                <a:ea typeface="メイリオ" panose="020B0604030504040204" pitchFamily="50" charset="-128"/>
              </a:rPr>
              <a:t>10words</a:t>
            </a:r>
            <a:r>
              <a:rPr lang="ja-JP" altLang="en-US" dirty="0">
                <a:latin typeface="メイリオ" panose="020B0604030504040204" pitchFamily="50" charset="-128"/>
                <a:ea typeface="メイリオ" panose="020B0604030504040204" pitchFamily="50" charset="-128"/>
              </a:rPr>
              <a:t>残る</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に限定してモデル投入</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3000tweets</a:t>
            </a:r>
            <a:r>
              <a:rPr lang="ja-JP" altLang="en-US" dirty="0">
                <a:latin typeface="メイリオ" panose="020B0604030504040204" pitchFamily="50" charset="-128"/>
                <a:ea typeface="メイリオ" panose="020B0604030504040204" pitchFamily="50" charset="-128"/>
              </a:rPr>
              <a:t>をサンプリングして投入</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・結果は全然微妙（</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なので省略も多く散文調でトピックが見出しにくい？）：</a:t>
            </a:r>
            <a:endParaRPr lang="en-US" altLang="ja-JP"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12151AB-152B-8DA5-9624-EC504DD87AA3}"/>
              </a:ext>
            </a:extLst>
          </p:cNvPr>
          <p:cNvPicPr>
            <a:picLocks noChangeAspect="1"/>
          </p:cNvPicPr>
          <p:nvPr/>
        </p:nvPicPr>
        <p:blipFill>
          <a:blip r:embed="rId3"/>
          <a:stretch>
            <a:fillRect/>
          </a:stretch>
        </p:blipFill>
        <p:spPr>
          <a:xfrm>
            <a:off x="2668214" y="4385986"/>
            <a:ext cx="6378493" cy="1928027"/>
          </a:xfrm>
          <a:prstGeom prst="rect">
            <a:avLst/>
          </a:prstGeom>
        </p:spPr>
      </p:pic>
      <p:sp>
        <p:nvSpPr>
          <p:cNvPr id="6" name="テキスト ボックス 5">
            <a:extLst>
              <a:ext uri="{FF2B5EF4-FFF2-40B4-BE49-F238E27FC236}">
                <a16:creationId xmlns:a16="http://schemas.microsoft.com/office/drawing/2014/main" id="{08507E59-73DA-B252-4DFF-23872CF88627}"/>
              </a:ext>
            </a:extLst>
          </p:cNvPr>
          <p:cNvSpPr txBox="1"/>
          <p:nvPr/>
        </p:nvSpPr>
        <p:spPr>
          <a:xfrm>
            <a:off x="1627533" y="4973445"/>
            <a:ext cx="1135546" cy="646331"/>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トピック</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上位</a:t>
            </a:r>
            <a:r>
              <a:rPr lang="en-US" altLang="ja-JP" dirty="0">
                <a:latin typeface="メイリオ" panose="020B0604030504040204" pitchFamily="50" charset="-128"/>
                <a:ea typeface="メイリオ" panose="020B0604030504040204" pitchFamily="50" charset="-128"/>
              </a:rPr>
              <a:t>6)</a:t>
            </a:r>
          </a:p>
        </p:txBody>
      </p:sp>
      <p:sp>
        <p:nvSpPr>
          <p:cNvPr id="8" name="テキスト ボックス 7">
            <a:extLst>
              <a:ext uri="{FF2B5EF4-FFF2-40B4-BE49-F238E27FC236}">
                <a16:creationId xmlns:a16="http://schemas.microsoft.com/office/drawing/2014/main" id="{61F506B7-05E2-8D34-1147-F6A33EFA1E2B}"/>
              </a:ext>
            </a:extLst>
          </p:cNvPr>
          <p:cNvSpPr txBox="1"/>
          <p:nvPr/>
        </p:nvSpPr>
        <p:spPr>
          <a:xfrm>
            <a:off x="3429829" y="4196569"/>
            <a:ext cx="3120058"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各トピックの主要</a:t>
            </a:r>
            <a:r>
              <a:rPr lang="en-US" altLang="ja-JP" dirty="0">
                <a:latin typeface="メイリオ" panose="020B0604030504040204" pitchFamily="50" charset="-128"/>
                <a:ea typeface="メイリオ" panose="020B0604030504040204" pitchFamily="50" charset="-128"/>
              </a:rPr>
              <a:t>words</a:t>
            </a:r>
            <a:endParaRPr lang="ja-JP" altLang="en-US" dirty="0"/>
          </a:p>
        </p:txBody>
      </p:sp>
      <p:sp>
        <p:nvSpPr>
          <p:cNvPr id="9" name="正方形/長方形 8">
            <a:extLst>
              <a:ext uri="{FF2B5EF4-FFF2-40B4-BE49-F238E27FC236}">
                <a16:creationId xmlns:a16="http://schemas.microsoft.com/office/drawing/2014/main" id="{29B4528E-91A6-995A-4626-EAA4D98BBE88}"/>
              </a:ext>
            </a:extLst>
          </p:cNvPr>
          <p:cNvSpPr/>
          <p:nvPr/>
        </p:nvSpPr>
        <p:spPr>
          <a:xfrm>
            <a:off x="6549887" y="727587"/>
            <a:ext cx="5188226" cy="972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自分の経験のためにデータぶち込み系作業をしましたが、こちらは</a:t>
            </a:r>
            <a:r>
              <a:rPr kumimoji="1" lang="en-US" altLang="ja-JP" dirty="0"/>
              <a:t>2020</a:t>
            </a:r>
            <a:r>
              <a:rPr kumimoji="1" lang="ja-JP" altLang="en-US" dirty="0"/>
              <a:t>年にこだわる必要なし</a:t>
            </a:r>
            <a:endParaRPr kumimoji="1" lang="en-US" altLang="ja-JP" dirty="0"/>
          </a:p>
          <a:p>
            <a:pPr algn="ctr"/>
            <a:r>
              <a:rPr lang="ja-JP" altLang="en-US" dirty="0"/>
              <a:t>（以下ページも同じ）</a:t>
            </a:r>
            <a:endParaRPr kumimoji="1" lang="ja-JP" altLang="en-US" dirty="0"/>
          </a:p>
        </p:txBody>
      </p:sp>
    </p:spTree>
    <p:extLst>
      <p:ext uri="{BB962C8B-B14F-4D97-AF65-F5344CB8AC3E}">
        <p14:creationId xmlns:p14="http://schemas.microsoft.com/office/powerpoint/2010/main" val="353071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599" y="139498"/>
            <a:ext cx="7842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その他（両陣営それぞれのトピック分析）</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12</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524001" y="870276"/>
            <a:ext cx="9687338" cy="923330"/>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Word Cloud</a:t>
            </a:r>
            <a:r>
              <a:rPr lang="ja-JP" altLang="en-US" dirty="0">
                <a:latin typeface="メイリオ" panose="020B0604030504040204" pitchFamily="50" charset="-128"/>
                <a:ea typeface="メイリオ" panose="020B0604030504040204" pitchFamily="50" charset="-128"/>
              </a:rPr>
              <a:t>（参考にした</a:t>
            </a:r>
            <a:r>
              <a:rPr lang="en-US" altLang="ja-JP" dirty="0">
                <a:latin typeface="メイリオ" panose="020B0604030504040204" pitchFamily="50" charset="-128"/>
                <a:ea typeface="メイリオ" panose="020B0604030504040204" pitchFamily="50" charset="-128"/>
              </a:rPr>
              <a:t>notebook</a:t>
            </a:r>
            <a:r>
              <a:rPr lang="ja-JP" altLang="en-US" dirty="0">
                <a:latin typeface="メイリオ" panose="020B0604030504040204" pitchFamily="50" charset="-128"/>
                <a:ea typeface="メイリオ" panose="020B0604030504040204" pitchFamily="50" charset="-128"/>
              </a:rPr>
              <a:t>そのまま）。こちらのほうが良い。。</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・ハッシュタグ≒トピックのような気もするので、主要なハッシュタグごとに</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をサマライズさせるなどのほうがいいのかもしれない</a:t>
            </a:r>
            <a:endParaRPr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FC8258DC-1A63-3A55-3E45-3CCA8BD14E8D}"/>
              </a:ext>
            </a:extLst>
          </p:cNvPr>
          <p:cNvPicPr>
            <a:picLocks noChangeAspect="1"/>
          </p:cNvPicPr>
          <p:nvPr/>
        </p:nvPicPr>
        <p:blipFill>
          <a:blip r:embed="rId3"/>
          <a:stretch>
            <a:fillRect/>
          </a:stretch>
        </p:blipFill>
        <p:spPr>
          <a:xfrm>
            <a:off x="1918252" y="1803291"/>
            <a:ext cx="4474506" cy="4296752"/>
          </a:xfrm>
          <a:prstGeom prst="rect">
            <a:avLst/>
          </a:prstGeom>
        </p:spPr>
      </p:pic>
      <p:pic>
        <p:nvPicPr>
          <p:cNvPr id="11" name="図 10">
            <a:extLst>
              <a:ext uri="{FF2B5EF4-FFF2-40B4-BE49-F238E27FC236}">
                <a16:creationId xmlns:a16="http://schemas.microsoft.com/office/drawing/2014/main" id="{51E277F0-EE38-5DCD-02C2-C2F013985431}"/>
              </a:ext>
            </a:extLst>
          </p:cNvPr>
          <p:cNvPicPr>
            <a:picLocks noChangeAspect="1"/>
          </p:cNvPicPr>
          <p:nvPr/>
        </p:nvPicPr>
        <p:blipFill>
          <a:blip r:embed="rId4"/>
          <a:stretch>
            <a:fillRect/>
          </a:stretch>
        </p:blipFill>
        <p:spPr>
          <a:xfrm>
            <a:off x="6598526" y="1847071"/>
            <a:ext cx="4314640" cy="4314640"/>
          </a:xfrm>
          <a:prstGeom prst="rect">
            <a:avLst/>
          </a:prstGeom>
        </p:spPr>
      </p:pic>
    </p:spTree>
    <p:extLst>
      <p:ext uri="{BB962C8B-B14F-4D97-AF65-F5344CB8AC3E}">
        <p14:creationId xmlns:p14="http://schemas.microsoft.com/office/powerpoint/2010/main" val="91081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599" y="139498"/>
            <a:ext cx="7842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その他（両陣営それぞれのトピック分析）</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13</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524001" y="870276"/>
            <a:ext cx="9687338" cy="1754326"/>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BERTopic</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・主な動かせるパラメタ</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現在の設定</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・トピック数</a:t>
            </a:r>
            <a:r>
              <a:rPr lang="en-US" altLang="ja-JP" dirty="0">
                <a:latin typeface="メイリオ" panose="020B0604030504040204" pitchFamily="50" charset="-128"/>
                <a:ea typeface="メイリオ" panose="020B0604030504040204" pitchFamily="50" charset="-128"/>
              </a:rPr>
              <a:t>(15)</a:t>
            </a: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3000tweets</a:t>
            </a:r>
            <a:r>
              <a:rPr lang="ja-JP" altLang="en-US" dirty="0">
                <a:latin typeface="メイリオ" panose="020B0604030504040204" pitchFamily="50" charset="-128"/>
                <a:ea typeface="メイリオ" panose="020B0604030504040204" pitchFamily="50" charset="-128"/>
              </a:rPr>
              <a:t>をサンプリングして投入</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・結果は依然微妙（トピック</a:t>
            </a:r>
            <a:r>
              <a:rPr lang="en-US" altLang="ja-JP" dirty="0">
                <a:latin typeface="メイリオ" panose="020B0604030504040204" pitchFamily="50" charset="-128"/>
                <a:ea typeface="メイリオ" panose="020B0604030504040204" pitchFamily="50" charset="-128"/>
              </a:rPr>
              <a:t>7</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oil, tax, industry</a:t>
            </a:r>
            <a:r>
              <a:rPr lang="ja-JP" altLang="en-US" dirty="0">
                <a:latin typeface="メイリオ" panose="020B0604030504040204" pitchFamily="50" charset="-128"/>
                <a:ea typeface="メイリオ" panose="020B0604030504040204" pitchFamily="50" charset="-128"/>
              </a:rPr>
              <a:t>などがあるあたりまだ望みありか）：</a:t>
            </a:r>
            <a:endParaRPr lang="en-US" altLang="ja-JP"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8507E59-73DA-B252-4DFF-23872CF88627}"/>
              </a:ext>
            </a:extLst>
          </p:cNvPr>
          <p:cNvSpPr txBox="1"/>
          <p:nvPr/>
        </p:nvSpPr>
        <p:spPr>
          <a:xfrm>
            <a:off x="832638" y="4035558"/>
            <a:ext cx="1135546" cy="646331"/>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トピック</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上位</a:t>
            </a:r>
            <a:r>
              <a:rPr lang="en-US" altLang="ja-JP" dirty="0">
                <a:latin typeface="メイリオ" panose="020B0604030504040204" pitchFamily="50" charset="-128"/>
                <a:ea typeface="メイリオ" panose="020B0604030504040204" pitchFamily="50" charset="-128"/>
              </a:rPr>
              <a:t>15)</a:t>
            </a:r>
          </a:p>
        </p:txBody>
      </p:sp>
      <p:pic>
        <p:nvPicPr>
          <p:cNvPr id="5" name="図 4">
            <a:extLst>
              <a:ext uri="{FF2B5EF4-FFF2-40B4-BE49-F238E27FC236}">
                <a16:creationId xmlns:a16="http://schemas.microsoft.com/office/drawing/2014/main" id="{92C13057-A1B0-68B9-2DB8-57545045F0F5}"/>
              </a:ext>
            </a:extLst>
          </p:cNvPr>
          <p:cNvPicPr>
            <a:picLocks noChangeAspect="1"/>
          </p:cNvPicPr>
          <p:nvPr/>
        </p:nvPicPr>
        <p:blipFill>
          <a:blip r:embed="rId3"/>
          <a:stretch>
            <a:fillRect/>
          </a:stretch>
        </p:blipFill>
        <p:spPr>
          <a:xfrm>
            <a:off x="2117271" y="2855089"/>
            <a:ext cx="9845893" cy="3795089"/>
          </a:xfrm>
          <a:prstGeom prst="rect">
            <a:avLst/>
          </a:prstGeom>
        </p:spPr>
      </p:pic>
    </p:spTree>
    <p:extLst>
      <p:ext uri="{BB962C8B-B14F-4D97-AF65-F5344CB8AC3E}">
        <p14:creationId xmlns:p14="http://schemas.microsoft.com/office/powerpoint/2010/main" val="50525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600" y="139498"/>
            <a:ext cx="9240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サマリー：</a:t>
            </a:r>
            <a:r>
              <a:rPr lang="en-US" altLang="ja-JP" sz="2400" dirty="0">
                <a:solidFill>
                  <a:schemeClr val="bg1"/>
                </a:solidFill>
              </a:rPr>
              <a:t>VADER</a:t>
            </a:r>
            <a:r>
              <a:rPr lang="ja-JP" altLang="en-US" sz="2400" dirty="0">
                <a:solidFill>
                  <a:schemeClr val="bg1"/>
                </a:solidFill>
              </a:rPr>
              <a:t>をもちいたナイーブな予測結果</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2</a:t>
            </a:fld>
            <a:r>
              <a:rPr lang="en-US" altLang="ja-JP" sz="1200" b="1" dirty="0">
                <a:solidFill>
                  <a:schemeClr val="bg1"/>
                </a:solidFill>
              </a:rPr>
              <a:t> </a:t>
            </a:r>
            <a:r>
              <a:rPr lang="en-US" altLang="ja-JP" sz="1200" dirty="0">
                <a:solidFill>
                  <a:schemeClr val="bg1"/>
                </a:solidFill>
              </a:rPr>
              <a:t>|</a:t>
            </a:r>
            <a:r>
              <a:rPr lang="en-US" altLang="ja-JP" sz="1200" b="1" dirty="0">
                <a:solidFill>
                  <a:schemeClr val="bg1"/>
                </a:solidFill>
              </a:rPr>
              <a:t> </a:t>
            </a:r>
            <a:r>
              <a:rPr lang="en-US" altLang="ja-JP" sz="1200" i="1" dirty="0">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884451" y="753438"/>
            <a:ext cx="10250019" cy="1754326"/>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・北東部と太平洋が民主党、内陸部が共和党という大勢はとらえている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・ただ、</a:t>
            </a:r>
            <a:r>
              <a:rPr lang="en-US" altLang="ja-JP" dirty="0">
                <a:latin typeface="メイリオ" panose="020B0604030504040204" pitchFamily="50" charset="-128"/>
                <a:ea typeface="メイリオ" panose="020B0604030504040204" pitchFamily="50" charset="-128"/>
              </a:rPr>
              <a:t>Lean Democrat</a:t>
            </a:r>
            <a:r>
              <a:rPr lang="ja-JP" altLang="en-US" dirty="0">
                <a:latin typeface="メイリオ" panose="020B0604030504040204" pitchFamily="50" charset="-128"/>
                <a:ea typeface="メイリオ" panose="020B0604030504040204" pitchFamily="50" charset="-128"/>
              </a:rPr>
              <a:t>（やや民主党寄り）の州や</a:t>
            </a:r>
            <a:r>
              <a:rPr lang="en-US" altLang="ja-JP" dirty="0">
                <a:latin typeface="メイリオ" panose="020B0604030504040204" pitchFamily="50" charset="-128"/>
                <a:ea typeface="メイリオ" panose="020B0604030504040204" pitchFamily="50" charset="-128"/>
              </a:rPr>
              <a:t>Toss Up</a:t>
            </a:r>
            <a:r>
              <a:rPr lang="ja-JP" altLang="en-US" dirty="0">
                <a:latin typeface="メイリオ" panose="020B0604030504040204" pitchFamily="50" charset="-128"/>
                <a:ea typeface="メイリオ" panose="020B0604030504040204" pitchFamily="50" charset="-128"/>
              </a:rPr>
              <a:t>（接戦州）の州を中心に外している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今回のデータ（後述）の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数が十分でない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問題か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・北西部の州も外している ⇒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都市</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人口が少なく、</a:t>
            </a:r>
            <a:r>
              <a:rPr lang="en-US" altLang="ja-JP" dirty="0">
                <a:latin typeface="メイリオ" panose="020B0604030504040204" pitchFamily="50" charset="-128"/>
                <a:ea typeface="メイリオ" panose="020B0604030504040204" pitchFamily="50" charset="-128"/>
              </a:rPr>
              <a:t>twitter</a:t>
            </a:r>
            <a:r>
              <a:rPr lang="ja-JP" altLang="en-US" dirty="0">
                <a:latin typeface="メイリオ" panose="020B0604030504040204" pitchFamily="50" charset="-128"/>
                <a:ea typeface="メイリオ" panose="020B0604030504040204" pitchFamily="50" charset="-128"/>
              </a:rPr>
              <a:t>予測が困難？</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・人口の多いテキサス州・オハイオ州は、</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数のポジネガの差分が、有権者数に対して有意ではなかった可能性</a:t>
            </a:r>
            <a:endParaRPr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373C487-1926-1A3F-5F98-B26745241287}"/>
              </a:ext>
            </a:extLst>
          </p:cNvPr>
          <p:cNvPicPr>
            <a:picLocks noChangeAspect="1"/>
          </p:cNvPicPr>
          <p:nvPr/>
        </p:nvPicPr>
        <p:blipFill>
          <a:blip r:embed="rId3"/>
          <a:stretch>
            <a:fillRect/>
          </a:stretch>
        </p:blipFill>
        <p:spPr>
          <a:xfrm>
            <a:off x="6615728" y="2839916"/>
            <a:ext cx="4981915" cy="3217942"/>
          </a:xfrm>
          <a:prstGeom prst="rect">
            <a:avLst/>
          </a:prstGeom>
        </p:spPr>
      </p:pic>
      <p:sp>
        <p:nvSpPr>
          <p:cNvPr id="8" name="テキスト ボックス 7">
            <a:extLst>
              <a:ext uri="{FF2B5EF4-FFF2-40B4-BE49-F238E27FC236}">
                <a16:creationId xmlns:a16="http://schemas.microsoft.com/office/drawing/2014/main" id="{1874A011-A527-43B3-F7D2-55863BAC06B1}"/>
              </a:ext>
            </a:extLst>
          </p:cNvPr>
          <p:cNvSpPr txBox="1"/>
          <p:nvPr/>
        </p:nvSpPr>
        <p:spPr>
          <a:xfrm>
            <a:off x="6498869" y="2449729"/>
            <a:ext cx="5098774" cy="369332"/>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Ground Truth</a:t>
            </a:r>
            <a:endParaRPr lang="ja-JP" altLang="en-US" dirty="0"/>
          </a:p>
        </p:txBody>
      </p:sp>
      <p:pic>
        <p:nvPicPr>
          <p:cNvPr id="12" name="図 11">
            <a:extLst>
              <a:ext uri="{FF2B5EF4-FFF2-40B4-BE49-F238E27FC236}">
                <a16:creationId xmlns:a16="http://schemas.microsoft.com/office/drawing/2014/main" id="{A41D8DA1-35EC-0584-CFD6-E602A1CB21CA}"/>
              </a:ext>
            </a:extLst>
          </p:cNvPr>
          <p:cNvPicPr>
            <a:picLocks noChangeAspect="1"/>
          </p:cNvPicPr>
          <p:nvPr/>
        </p:nvPicPr>
        <p:blipFill>
          <a:blip r:embed="rId4"/>
          <a:stretch>
            <a:fillRect/>
          </a:stretch>
        </p:blipFill>
        <p:spPr>
          <a:xfrm>
            <a:off x="884451" y="2847241"/>
            <a:ext cx="4939079" cy="3210617"/>
          </a:xfrm>
          <a:prstGeom prst="rect">
            <a:avLst/>
          </a:prstGeom>
        </p:spPr>
      </p:pic>
      <p:sp>
        <p:nvSpPr>
          <p:cNvPr id="14" name="テキスト ボックス 13">
            <a:extLst>
              <a:ext uri="{FF2B5EF4-FFF2-40B4-BE49-F238E27FC236}">
                <a16:creationId xmlns:a16="http://schemas.microsoft.com/office/drawing/2014/main" id="{CF1C8DB2-E979-85C9-C39A-55362338FFA7}"/>
              </a:ext>
            </a:extLst>
          </p:cNvPr>
          <p:cNvSpPr txBox="1"/>
          <p:nvPr/>
        </p:nvSpPr>
        <p:spPr>
          <a:xfrm>
            <a:off x="2443705" y="2449729"/>
            <a:ext cx="1719468" cy="369332"/>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Prediction</a:t>
            </a:r>
            <a:endParaRPr lang="ja-JP" altLang="en-US" dirty="0"/>
          </a:p>
        </p:txBody>
      </p:sp>
      <p:sp>
        <p:nvSpPr>
          <p:cNvPr id="16" name="テキスト ボックス 15">
            <a:extLst>
              <a:ext uri="{FF2B5EF4-FFF2-40B4-BE49-F238E27FC236}">
                <a16:creationId xmlns:a16="http://schemas.microsoft.com/office/drawing/2014/main" id="{84623F78-E175-6BA0-8B15-14BD92380E4B}"/>
              </a:ext>
            </a:extLst>
          </p:cNvPr>
          <p:cNvSpPr txBox="1"/>
          <p:nvPr/>
        </p:nvSpPr>
        <p:spPr>
          <a:xfrm>
            <a:off x="1580322" y="6062393"/>
            <a:ext cx="9637160"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赤：共和党、青：民主党。色の薄いところは</a:t>
            </a:r>
            <a:r>
              <a:rPr lang="en-US" altLang="ja-JP" dirty="0">
                <a:latin typeface="メイリオ" panose="020B0604030504040204" pitchFamily="50" charset="-128"/>
                <a:ea typeface="メイリオ" panose="020B0604030504040204" pitchFamily="50" charset="-128"/>
              </a:rPr>
              <a:t>Lean</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Rep./Dem</a:t>
            </a:r>
            <a:r>
              <a:rPr lang="ja-JP" altLang="en-US" dirty="0">
                <a:latin typeface="メイリオ" panose="020B0604030504040204" pitchFamily="50" charset="-128"/>
                <a:ea typeface="メイリオ" panose="020B0604030504040204" pitchFamily="50" charset="-128"/>
              </a:rPr>
              <a:t>または</a:t>
            </a:r>
            <a:r>
              <a:rPr lang="en-US" altLang="ja-JP" dirty="0">
                <a:latin typeface="メイリオ" panose="020B0604030504040204" pitchFamily="50" charset="-128"/>
                <a:ea typeface="メイリオ" panose="020B0604030504040204" pitchFamily="50" charset="-128"/>
              </a:rPr>
              <a:t>Toss Up</a:t>
            </a:r>
            <a:endParaRPr lang="ja-JP" altLang="en-US" dirty="0"/>
          </a:p>
        </p:txBody>
      </p:sp>
      <p:sp>
        <p:nvSpPr>
          <p:cNvPr id="17" name="テキスト ボックス 16">
            <a:extLst>
              <a:ext uri="{FF2B5EF4-FFF2-40B4-BE49-F238E27FC236}">
                <a16:creationId xmlns:a16="http://schemas.microsoft.com/office/drawing/2014/main" id="{54B5A77D-8130-264B-DEE0-6E2B2E551FBB}"/>
              </a:ext>
            </a:extLst>
          </p:cNvPr>
          <p:cNvSpPr txBox="1"/>
          <p:nvPr/>
        </p:nvSpPr>
        <p:spPr>
          <a:xfrm>
            <a:off x="887285" y="4642463"/>
            <a:ext cx="1995063" cy="830997"/>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メーン州とネブラスカ州は勝者総取りでないが、今回は簡易的に州全体で集計し勝者総取りで予測</a:t>
            </a:r>
            <a:endParaRPr lang="ja-JP" altLang="en-US" sz="1200" dirty="0"/>
          </a:p>
        </p:txBody>
      </p:sp>
    </p:spTree>
    <p:extLst>
      <p:ext uri="{BB962C8B-B14F-4D97-AF65-F5344CB8AC3E}">
        <p14:creationId xmlns:p14="http://schemas.microsoft.com/office/powerpoint/2010/main" val="395906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600" y="139498"/>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データ概要</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3</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876893" y="1674674"/>
            <a:ext cx="8239432" cy="203132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Kaggle</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hlinkClick r:id="rId3"/>
              </a:rPr>
              <a:t>https://www.kaggle.com/datasets/manchunhui/us-election-2020-tweets</a:t>
            </a:r>
            <a:r>
              <a:rPr lang="ja-JP" altLang="en-US" dirty="0">
                <a:latin typeface="メイリオ" panose="020B0604030504040204" pitchFamily="50" charset="-128"/>
                <a:ea typeface="メイリオ" panose="020B0604030504040204" pitchFamily="50" charset="-128"/>
              </a:rPr>
              <a:t>）にあがっていた</a:t>
            </a:r>
            <a:r>
              <a:rPr lang="en-US" altLang="ja-JP" dirty="0">
                <a:latin typeface="メイリオ" panose="020B0604030504040204" pitchFamily="50" charset="-128"/>
                <a:ea typeface="メイリオ" panose="020B0604030504040204" pitchFamily="50" charset="-128"/>
              </a:rPr>
              <a:t>2020</a:t>
            </a:r>
            <a:r>
              <a:rPr lang="ja-JP" altLang="en-US" dirty="0">
                <a:latin typeface="メイリオ" panose="020B0604030504040204" pitchFamily="50" charset="-128"/>
                <a:ea typeface="メイリオ" panose="020B0604030504040204" pitchFamily="50" charset="-128"/>
              </a:rPr>
              <a:t>年の大統領選の最後の約</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か月＋選挙後の</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日（</a:t>
            </a:r>
            <a:r>
              <a:rPr lang="en-US" altLang="ja-JP" dirty="0">
                <a:latin typeface="メイリオ" panose="020B0604030504040204" pitchFamily="50" charset="-128"/>
                <a:ea typeface="メイリオ" panose="020B0604030504040204" pitchFamily="50" charset="-128"/>
              </a:rPr>
              <a:t>10/15-11/8</a:t>
            </a:r>
            <a:r>
              <a:rPr lang="ja-JP" altLang="en-US" dirty="0">
                <a:latin typeface="メイリオ" panose="020B0604030504040204" pitchFamily="50" charset="-128"/>
                <a:ea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rPr>
              <a:t>Twitter</a:t>
            </a:r>
            <a:r>
              <a:rPr lang="ja-JP" altLang="en-US" dirty="0">
                <a:latin typeface="メイリオ" panose="020B0604030504040204" pitchFamily="50" charset="-128"/>
                <a:ea typeface="メイリオ" panose="020B0604030504040204" pitchFamily="50" charset="-128"/>
              </a:rPr>
              <a:t>データ</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・ハッシュタグ「</a:t>
            </a:r>
            <a:r>
              <a:rPr lang="en-US" altLang="ja-JP" dirty="0">
                <a:latin typeface="メイリオ" panose="020B0604030504040204" pitchFamily="50" charset="-128"/>
                <a:ea typeface="メイリオ" panose="020B0604030504040204" pitchFamily="50" charset="-128"/>
              </a:rPr>
              <a:t>#JoeBiden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#DonaldTrump</a:t>
            </a:r>
            <a:r>
              <a:rPr lang="ja-JP" altLang="en-US" dirty="0">
                <a:latin typeface="メイリオ" panose="020B0604030504040204" pitchFamily="50" charset="-128"/>
                <a:ea typeface="メイリオ" panose="020B0604030504040204" pitchFamily="50" charset="-128"/>
              </a:rPr>
              <a:t>」の少なくともどちらか一方が含まれる</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。それぞれ約</a:t>
            </a:r>
            <a:r>
              <a:rPr lang="en-US" altLang="ja-JP" dirty="0">
                <a:latin typeface="メイリオ" panose="020B0604030504040204" pitchFamily="50" charset="-128"/>
                <a:ea typeface="メイリオ" panose="020B0604030504040204" pitchFamily="50" charset="-128"/>
              </a:rPr>
              <a:t>76</a:t>
            </a:r>
            <a:r>
              <a:rPr lang="ja-JP" altLang="en-US" dirty="0">
                <a:latin typeface="メイリオ" panose="020B0604030504040204" pitchFamily="50" charset="-128"/>
                <a:ea typeface="メイリオ" panose="020B0604030504040204" pitchFamily="50" charset="-128"/>
              </a:rPr>
              <a:t>万件、</a:t>
            </a:r>
            <a:r>
              <a:rPr lang="en-US" altLang="ja-JP" dirty="0">
                <a:latin typeface="メイリオ" panose="020B0604030504040204" pitchFamily="50" charset="-128"/>
                <a:ea typeface="メイリオ" panose="020B0604030504040204" pitchFamily="50" charset="-128"/>
              </a:rPr>
              <a:t>95</a:t>
            </a:r>
            <a:r>
              <a:rPr lang="ja-JP" altLang="en-US" dirty="0">
                <a:latin typeface="メイリオ" panose="020B0604030504040204" pitchFamily="50" charset="-128"/>
                <a:ea typeface="メイリオ" panose="020B0604030504040204" pitchFamily="50" charset="-128"/>
              </a:rPr>
              <a:t>万件</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・対象は全世界（多言語）</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のメタ情報である</a:t>
            </a:r>
            <a:r>
              <a:rPr lang="en-US" altLang="ja-JP" dirty="0">
                <a:latin typeface="メイリオ" panose="020B0604030504040204" pitchFamily="50" charset="-128"/>
                <a:ea typeface="メイリオ" panose="020B0604030504040204" pitchFamily="50" charset="-128"/>
              </a:rPr>
              <a:t>location</a:t>
            </a:r>
            <a:r>
              <a:rPr lang="ja-JP" altLang="en-US" dirty="0">
                <a:latin typeface="メイリオ" panose="020B0604030504040204" pitchFamily="50" charset="-128"/>
                <a:ea typeface="メイリオ" panose="020B0604030504040204" pitchFamily="50" charset="-128"/>
              </a:rPr>
              <a:t>は一部の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にしか入っていない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034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600" y="139498"/>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予測方法</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4</a:t>
            </a:fld>
            <a:r>
              <a:rPr lang="en-US" altLang="ja-JP" sz="1200" b="1" dirty="0">
                <a:solidFill>
                  <a:schemeClr val="bg1"/>
                </a:solidFill>
              </a:rPr>
              <a:t> </a:t>
            </a:r>
            <a:r>
              <a:rPr lang="en-US" altLang="ja-JP" sz="1200" dirty="0">
                <a:solidFill>
                  <a:schemeClr val="bg1"/>
                </a:solidFill>
              </a:rPr>
              <a:t>|</a:t>
            </a:r>
            <a:r>
              <a:rPr lang="en-US" altLang="ja-JP" sz="1200" b="1" dirty="0">
                <a:solidFill>
                  <a:schemeClr val="bg1"/>
                </a:solidFill>
              </a:rPr>
              <a:t> </a:t>
            </a:r>
            <a:r>
              <a:rPr lang="en-US" altLang="ja-JP" sz="1200" i="1" dirty="0">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752600" y="1118083"/>
            <a:ext cx="8239432" cy="3970318"/>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・同</a:t>
            </a:r>
            <a:r>
              <a:rPr lang="en-US" altLang="ja-JP" dirty="0">
                <a:latin typeface="メイリオ" panose="020B0604030504040204" pitchFamily="50" charset="-128"/>
                <a:ea typeface="メイリオ" panose="020B0604030504040204" pitchFamily="50" charset="-128"/>
              </a:rPr>
              <a:t>Kaggle</a:t>
            </a:r>
            <a:r>
              <a:rPr lang="ja-JP" altLang="en-US" dirty="0">
                <a:latin typeface="メイリオ" panose="020B0604030504040204" pitchFamily="50" charset="-128"/>
                <a:ea typeface="メイリオ" panose="020B0604030504040204" pitchFamily="50" charset="-128"/>
              </a:rPr>
              <a:t>内の銀メダル</a:t>
            </a:r>
            <a:r>
              <a:rPr lang="en-US" altLang="ja-JP" dirty="0">
                <a:latin typeface="メイリオ" panose="020B0604030504040204" pitchFamily="50" charset="-128"/>
                <a:ea typeface="メイリオ" panose="020B0604030504040204" pitchFamily="50" charset="-128"/>
              </a:rPr>
              <a:t>notebook</a:t>
            </a:r>
            <a:r>
              <a:rPr lang="ja-JP" altLang="en-US" dirty="0">
                <a:latin typeface="メイリオ" panose="020B0604030504040204" pitchFamily="50" charset="-128"/>
                <a:ea typeface="メイリオ" panose="020B0604030504040204" pitchFamily="50" charset="-128"/>
              </a:rPr>
              <a:t>を参考に予測</a:t>
            </a:r>
            <a:r>
              <a:rPr lang="en-US" altLang="ja-JP" dirty="0">
                <a:latin typeface="メイリオ" panose="020B0604030504040204" pitchFamily="50" charset="-128"/>
                <a:ea typeface="メイリオ" panose="020B0604030504040204" pitchFamily="50" charset="-128"/>
                <a:hlinkClick r:id="rId3"/>
              </a:rPr>
              <a:t>https://www.kaggle.com/code/manchunhui/us-presidential-election-sentiment-analysis/notebook</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・同じ内容が以下論文に出版されていたため、ある程度信用できそうと判断して使用（いくつか州を取り違えるミスや、</a:t>
            </a:r>
            <a:r>
              <a:rPr lang="en-US" altLang="ja-JP" dirty="0">
                <a:latin typeface="メイリオ" panose="020B0604030504040204" pitchFamily="50" charset="-128"/>
                <a:ea typeface="メイリオ" panose="020B0604030504040204" pitchFamily="50" charset="-128"/>
              </a:rPr>
              <a:t>deprecated codes</a:t>
            </a:r>
            <a:r>
              <a:rPr lang="ja-JP" altLang="en-US" dirty="0">
                <a:latin typeface="メイリオ" panose="020B0604030504040204" pitchFamily="50" charset="-128"/>
                <a:ea typeface="メイリオ" panose="020B0604030504040204" pitchFamily="50" charset="-128"/>
              </a:rPr>
              <a:t>の修正を実施）</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hlinkClick r:id="rId4"/>
              </a:rPr>
              <a:t>https://bright-journal.org/Journal/index.php/JADS/article/view/17/9</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BK</a:t>
            </a:r>
            <a:r>
              <a:rPr lang="ja-JP" altLang="en-US" dirty="0">
                <a:latin typeface="メイリオ" panose="020B0604030504040204" pitchFamily="50" charset="-128"/>
                <a:ea typeface="メイリオ" panose="020B0604030504040204" pitchFamily="50" charset="-128"/>
              </a:rPr>
              <a:t>に紹介済の</a:t>
            </a:r>
            <a:r>
              <a:rPr lang="en-US" altLang="ja-JP" dirty="0" err="1">
                <a:latin typeface="メイリオ" panose="020B0604030504040204" pitchFamily="50" charset="-128"/>
                <a:ea typeface="メイリオ" panose="020B0604030504040204" pitchFamily="50" charset="-128"/>
              </a:rPr>
              <a:t>VADER×Twitter</a:t>
            </a:r>
            <a:r>
              <a:rPr lang="ja-JP" altLang="en-US" dirty="0">
                <a:latin typeface="メイリオ" panose="020B0604030504040204" pitchFamily="50" charset="-128"/>
                <a:ea typeface="メイリオ" panose="020B0604030504040204" pitchFamily="50" charset="-128"/>
              </a:rPr>
              <a:t>の米大統領選予測論文（</a:t>
            </a:r>
            <a:r>
              <a:rPr lang="en-US" altLang="ja-JP" dirty="0">
                <a:latin typeface="メイリオ" panose="020B0604030504040204" pitchFamily="50" charset="-128"/>
                <a:ea typeface="メイリオ" panose="020B0604030504040204" pitchFamily="50" charset="-128"/>
                <a:hlinkClick r:id="rId5"/>
              </a:rPr>
              <a:t>https://ieeexplore.ieee.org/document/9377201</a:t>
            </a:r>
            <a:r>
              <a:rPr lang="ja-JP" altLang="en-US" dirty="0">
                <a:latin typeface="メイリオ" panose="020B0604030504040204" pitchFamily="50" charset="-128"/>
                <a:ea typeface="メイリオ" panose="020B0604030504040204" pitchFamily="50" charset="-128"/>
              </a:rPr>
              <a:t>）とほぼ同様の手法であるも、</a:t>
            </a:r>
            <a:r>
              <a:rPr lang="en-US" altLang="ja-JP" dirty="0">
                <a:latin typeface="メイリオ" panose="020B0604030504040204" pitchFamily="50" charset="-128"/>
                <a:ea typeface="メイリオ" panose="020B0604030504040204" pitchFamily="50" charset="-128"/>
              </a:rPr>
              <a:t>code</a:t>
            </a:r>
            <a:r>
              <a:rPr lang="ja-JP" altLang="en-US" dirty="0">
                <a:latin typeface="メイリオ" panose="020B0604030504040204" pitchFamily="50" charset="-128"/>
                <a:ea typeface="メイリオ" panose="020B0604030504040204" pitchFamily="50" charset="-128"/>
              </a:rPr>
              <a:t>が利用可能なのがありがたい。ただし州別の予測までは行っていないので、この部分は追加で作業を行った</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・作業を通じて、</a:t>
            </a:r>
            <a:r>
              <a:rPr lang="en-US" altLang="ja-JP" dirty="0">
                <a:latin typeface="メイリオ" panose="020B0604030504040204" pitchFamily="50" charset="-128"/>
                <a:ea typeface="メイリオ" panose="020B0604030504040204" pitchFamily="50" charset="-128"/>
              </a:rPr>
              <a:t>BK</a:t>
            </a:r>
            <a:r>
              <a:rPr lang="ja-JP" altLang="en-US" dirty="0">
                <a:latin typeface="メイリオ" panose="020B0604030504040204" pitchFamily="50" charset="-128"/>
                <a:ea typeface="メイリオ" panose="020B0604030504040204" pitchFamily="50" charset="-128"/>
              </a:rPr>
              <a:t>紹介済論文の論点も見つかった（後述）</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9429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600" y="139498"/>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予測方法（２）</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5</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752600" y="796165"/>
            <a:ext cx="8239432" cy="563231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・対象範囲：米国内かつ</a:t>
            </a:r>
            <a:r>
              <a:rPr lang="en-US" altLang="ja-JP" dirty="0">
                <a:latin typeface="メイリオ" panose="020B0604030504040204" pitchFamily="50" charset="-128"/>
                <a:ea typeface="メイリオ" panose="020B0604030504040204" pitchFamily="50" charset="-128"/>
              </a:rPr>
              <a:t>51</a:t>
            </a:r>
            <a:r>
              <a:rPr lang="ja-JP" altLang="en-US" dirty="0">
                <a:latin typeface="メイリオ" panose="020B0604030504040204" pitchFamily="50" charset="-128"/>
                <a:ea typeface="メイリオ" panose="020B0604030504040204" pitchFamily="50" charset="-128"/>
              </a:rPr>
              <a:t>州（</a:t>
            </a:r>
            <a:r>
              <a:rPr lang="en-US" altLang="ja-JP" dirty="0">
                <a:latin typeface="メイリオ" panose="020B0604030504040204" pitchFamily="50" charset="-128"/>
                <a:ea typeface="メイリオ" panose="020B0604030504040204" pitchFamily="50" charset="-128"/>
              </a:rPr>
              <a:t>50</a:t>
            </a:r>
            <a:r>
              <a:rPr lang="ja-JP" altLang="en-US" dirty="0">
                <a:latin typeface="メイリオ" panose="020B0604030504040204" pitchFamily="50" charset="-128"/>
                <a:ea typeface="メイリオ" panose="020B0604030504040204" pitchFamily="50" charset="-128"/>
              </a:rPr>
              <a:t>州＋コロンビア特別区）のうちいずれかの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に限定</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Cleaning</a:t>
            </a:r>
            <a:r>
              <a:rPr lang="ja-JP" altLang="en-US" dirty="0">
                <a:latin typeface="メイリオ" panose="020B0604030504040204" pitchFamily="50" charset="-128"/>
                <a:ea typeface="メイリオ" panose="020B0604030504040204" pitchFamily="50" charset="-128"/>
              </a:rPr>
              <a:t>：ハッシュタグ除去や</a:t>
            </a:r>
            <a:r>
              <a:rPr lang="en-US" altLang="ja-JP" dirty="0">
                <a:latin typeface="メイリオ" panose="020B0604030504040204" pitchFamily="50" charset="-128"/>
                <a:ea typeface="メイリオ" panose="020B0604030504040204" pitchFamily="50" charset="-128"/>
              </a:rPr>
              <a:t>Lemmatization</a:t>
            </a:r>
            <a:r>
              <a:rPr lang="ja-JP" altLang="en-US" dirty="0">
                <a:latin typeface="メイリオ" panose="020B0604030504040204" pitchFamily="50" charset="-128"/>
                <a:ea typeface="メイリオ" panose="020B0604030504040204" pitchFamily="50" charset="-128"/>
              </a:rPr>
              <a:t>（例：</a:t>
            </a:r>
            <a:r>
              <a:rPr lang="en-US" altLang="ja-JP" dirty="0">
                <a:latin typeface="メイリオ" panose="020B0604030504040204" pitchFamily="50" charset="-128"/>
                <a:ea typeface="メイリオ" panose="020B0604030504040204" pitchFamily="50" charset="-128"/>
              </a:rPr>
              <a:t>Classification -&gt; classify</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VADER</a:t>
            </a:r>
            <a:r>
              <a:rPr lang="ja-JP" altLang="en-US" dirty="0">
                <a:latin typeface="メイリオ" panose="020B0604030504040204" pitchFamily="50" charset="-128"/>
                <a:ea typeface="メイリオ" panose="020B0604030504040204" pitchFamily="50" charset="-128"/>
              </a:rPr>
              <a:t>にかけて感情を分類（今回は感情の程度である</a:t>
            </a:r>
            <a:r>
              <a:rPr lang="en-US" altLang="ja-JP" dirty="0">
                <a:latin typeface="メイリオ" panose="020B0604030504040204" pitchFamily="50" charset="-128"/>
                <a:ea typeface="メイリオ" panose="020B0604030504040204" pitchFamily="50" charset="-128"/>
              </a:rPr>
              <a:t>compound</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0.05</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(-0.05)</a:t>
            </a:r>
            <a:r>
              <a:rPr lang="ja-JP" altLang="en-US" dirty="0">
                <a:latin typeface="メイリオ" panose="020B0604030504040204" pitchFamily="50" charset="-128"/>
                <a:ea typeface="メイリオ" panose="020B0604030504040204" pitchFamily="50" charset="-128"/>
              </a:rPr>
              <a:t>より大きい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小さい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かどうかで判定。</a:t>
            </a:r>
            <a:r>
              <a:rPr lang="en-US" altLang="ja-JP" dirty="0">
                <a:latin typeface="メイリオ" panose="020B0604030504040204" pitchFamily="50" charset="-128"/>
                <a:ea typeface="メイリオ" panose="020B0604030504040204" pitchFamily="50" charset="-128"/>
              </a:rPr>
              <a:t>BK</a:t>
            </a:r>
            <a:r>
              <a:rPr lang="ja-JP" altLang="en-US" dirty="0">
                <a:latin typeface="メイリオ" panose="020B0604030504040204" pitchFamily="50" charset="-128"/>
                <a:ea typeface="メイリオ" panose="020B0604030504040204" pitchFamily="50" charset="-128"/>
              </a:rPr>
              <a:t>紹介済論文の</a:t>
            </a:r>
            <a:r>
              <a:rPr lang="en-US" altLang="ja-JP" dirty="0">
                <a:latin typeface="メイリオ" panose="020B0604030504040204" pitchFamily="50" charset="-128"/>
                <a:ea typeface="メイリオ" panose="020B0604030504040204" pitchFamily="50" charset="-128"/>
              </a:rPr>
              <a:t>Fig.2-3</a:t>
            </a:r>
            <a:r>
              <a:rPr lang="ja-JP" altLang="en-US" dirty="0">
                <a:latin typeface="メイリオ" panose="020B0604030504040204" pitchFamily="50" charset="-128"/>
                <a:ea typeface="メイリオ" panose="020B0604030504040204" pitchFamily="50" charset="-128"/>
              </a:rPr>
              <a:t>からここのロジックは全く同じと思料）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・大統領選挙（</a:t>
            </a:r>
            <a:r>
              <a:rPr lang="en-US" altLang="ja-JP" dirty="0">
                <a:latin typeface="メイリオ" panose="020B0604030504040204" pitchFamily="50" charset="-128"/>
                <a:ea typeface="メイリオ" panose="020B0604030504040204" pitchFamily="50" charset="-128"/>
              </a:rPr>
              <a:t>11/4</a:t>
            </a:r>
            <a:r>
              <a:rPr lang="ja-JP" altLang="en-US" dirty="0">
                <a:latin typeface="メイリオ" panose="020B0604030504040204" pitchFamily="50" charset="-128"/>
                <a:ea typeface="メイリオ" panose="020B0604030504040204" pitchFamily="50" charset="-128"/>
              </a:rPr>
              <a:t>）の直前２週間の感情別の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数の合計値をもとに、</a:t>
            </a:r>
            <a:r>
              <a:rPr lang="en-US" altLang="ja-JP" dirty="0">
                <a:latin typeface="メイリオ" panose="020B0604030504040204" pitchFamily="50" charset="-128"/>
                <a:ea typeface="メイリオ" panose="020B0604030504040204" pitchFamily="50" charset="-128"/>
              </a:rPr>
              <a:t>Solid Republican(SR), Lean Republican(LR), Toss Up(TU), Lean Democrat(LD), Solid Democrat(SD)</a:t>
            </a:r>
            <a:r>
              <a:rPr lang="ja-JP" altLang="en-US" dirty="0">
                <a:latin typeface="メイリオ" panose="020B0604030504040204" pitchFamily="50" charset="-128"/>
                <a:ea typeface="メイリオ" panose="020B0604030504040204" pitchFamily="50" charset="-128"/>
              </a:rPr>
              <a:t>に分類</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SR: </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P&gt;</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P </a:t>
            </a:r>
            <a:r>
              <a:rPr lang="ja-JP" altLang="en-US" dirty="0">
                <a:latin typeface="メイリオ" panose="020B0604030504040204" pitchFamily="50" charset="-128"/>
                <a:ea typeface="メイリオ" panose="020B0604030504040204" pitchFamily="50" charset="-128"/>
              </a:rPr>
              <a:t>かつ 共</a:t>
            </a:r>
            <a:r>
              <a:rPr lang="en-US" altLang="ja-JP" dirty="0">
                <a:latin typeface="メイリオ" panose="020B0604030504040204" pitchFamily="50" charset="-128"/>
                <a:ea typeface="メイリオ" panose="020B0604030504040204" pitchFamily="50" charset="-128"/>
              </a:rPr>
              <a:t>N=&lt;</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N</a:t>
            </a: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SD: </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P&gt;</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P </a:t>
            </a:r>
            <a:r>
              <a:rPr lang="ja-JP" altLang="en-US" dirty="0">
                <a:latin typeface="メイリオ" panose="020B0604030504040204" pitchFamily="50" charset="-128"/>
                <a:ea typeface="メイリオ" panose="020B0604030504040204" pitchFamily="50" charset="-128"/>
              </a:rPr>
              <a:t>かつ 民</a:t>
            </a:r>
            <a:r>
              <a:rPr lang="en-US" altLang="ja-JP" dirty="0">
                <a:latin typeface="メイリオ" panose="020B0604030504040204" pitchFamily="50" charset="-128"/>
                <a:ea typeface="メイリオ" panose="020B0604030504040204" pitchFamily="50" charset="-128"/>
              </a:rPr>
              <a:t>N=&lt;</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N</a:t>
            </a: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LR: </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P&gt;</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P </a:t>
            </a:r>
            <a:r>
              <a:rPr lang="ja-JP" altLang="en-US" dirty="0">
                <a:latin typeface="メイリオ" panose="020B0604030504040204" pitchFamily="50" charset="-128"/>
                <a:ea typeface="メイリオ" panose="020B0604030504040204" pitchFamily="50" charset="-128"/>
              </a:rPr>
              <a:t>かつ 共</a:t>
            </a:r>
            <a:r>
              <a:rPr lang="en-US" altLang="ja-JP" dirty="0">
                <a:latin typeface="メイリオ" panose="020B0604030504040204" pitchFamily="50" charset="-128"/>
                <a:ea typeface="メイリオ" panose="020B0604030504040204" pitchFamily="50" charset="-128"/>
              </a:rPr>
              <a:t>N&gt;</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N </a:t>
            </a:r>
            <a:r>
              <a:rPr lang="ja-JP" altLang="en-US" dirty="0">
                <a:latin typeface="メイリオ" panose="020B0604030504040204" pitchFamily="50" charset="-128"/>
                <a:ea typeface="メイリオ" panose="020B0604030504040204" pitchFamily="50" charset="-128"/>
              </a:rPr>
              <a:t>かつ 共</a:t>
            </a:r>
            <a:r>
              <a:rPr lang="en-US" altLang="ja-JP" dirty="0">
                <a:latin typeface="メイリオ" panose="020B0604030504040204" pitchFamily="50" charset="-128"/>
                <a:ea typeface="メイリオ" panose="020B0604030504040204" pitchFamily="50" charset="-128"/>
              </a:rPr>
              <a:t>P</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P&gt;</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N</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N</a:t>
            </a: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LD: </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P&gt;</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P </a:t>
            </a:r>
            <a:r>
              <a:rPr lang="ja-JP" altLang="en-US" dirty="0">
                <a:latin typeface="メイリオ" panose="020B0604030504040204" pitchFamily="50" charset="-128"/>
                <a:ea typeface="メイリオ" panose="020B0604030504040204" pitchFamily="50" charset="-128"/>
              </a:rPr>
              <a:t>かつ 民</a:t>
            </a:r>
            <a:r>
              <a:rPr lang="en-US" altLang="ja-JP" dirty="0">
                <a:latin typeface="メイリオ" panose="020B0604030504040204" pitchFamily="50" charset="-128"/>
                <a:ea typeface="メイリオ" panose="020B0604030504040204" pitchFamily="50" charset="-128"/>
              </a:rPr>
              <a:t>N&gt;</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N </a:t>
            </a:r>
            <a:r>
              <a:rPr lang="ja-JP" altLang="en-US" dirty="0">
                <a:latin typeface="メイリオ" panose="020B0604030504040204" pitchFamily="50" charset="-128"/>
                <a:ea typeface="メイリオ" panose="020B0604030504040204" pitchFamily="50" charset="-128"/>
              </a:rPr>
              <a:t>かつ 民</a:t>
            </a:r>
            <a:r>
              <a:rPr lang="en-US" altLang="ja-JP" dirty="0">
                <a:latin typeface="メイリオ" panose="020B0604030504040204" pitchFamily="50" charset="-128"/>
                <a:ea typeface="メイリオ" panose="020B0604030504040204" pitchFamily="50" charset="-128"/>
              </a:rPr>
              <a:t>P</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P&gt;</a:t>
            </a:r>
            <a:r>
              <a:rPr lang="ja-JP" altLang="en-US" dirty="0">
                <a:latin typeface="メイリオ" panose="020B0604030504040204" pitchFamily="50" charset="-128"/>
                <a:ea typeface="メイリオ" panose="020B0604030504040204" pitchFamily="50" charset="-128"/>
              </a:rPr>
              <a:t>民</a:t>
            </a:r>
            <a:r>
              <a:rPr lang="en-US" altLang="ja-JP" dirty="0">
                <a:latin typeface="メイリオ" panose="020B0604030504040204" pitchFamily="50" charset="-128"/>
                <a:ea typeface="メイリオ" panose="020B0604030504040204" pitchFamily="50" charset="-128"/>
              </a:rPr>
              <a:t>N</a:t>
            </a:r>
            <a:r>
              <a:rPr lang="ja-JP" altLang="en-US" dirty="0">
                <a:latin typeface="メイリオ" panose="020B0604030504040204" pitchFamily="50" charset="-128"/>
                <a:ea typeface="メイリオ" panose="020B0604030504040204" pitchFamily="50" charset="-128"/>
              </a:rPr>
              <a:t>－共</a:t>
            </a:r>
            <a:r>
              <a:rPr lang="en-US" altLang="ja-JP" dirty="0">
                <a:latin typeface="メイリオ" panose="020B0604030504040204" pitchFamily="50" charset="-128"/>
                <a:ea typeface="メイリオ" panose="020B0604030504040204" pitchFamily="50" charset="-128"/>
              </a:rPr>
              <a:t>N</a:t>
            </a: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TP: </a:t>
            </a:r>
            <a:r>
              <a:rPr lang="ja-JP" altLang="en-US" dirty="0">
                <a:latin typeface="メイリオ" panose="020B0604030504040204" pitchFamily="50" charset="-128"/>
                <a:ea typeface="メイリオ" panose="020B0604030504040204" pitchFamily="50" charset="-128"/>
              </a:rPr>
              <a:t>該当期間の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数が</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件以下（今回該当なし）</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BK</a:t>
            </a:r>
            <a:r>
              <a:rPr lang="ja-JP" altLang="en-US" dirty="0">
                <a:latin typeface="メイリオ" panose="020B0604030504040204" pitchFamily="50" charset="-128"/>
                <a:ea typeface="メイリオ" panose="020B0604030504040204" pitchFamily="50" charset="-128"/>
              </a:rPr>
              <a:t>紹介済論文と同じロジック（おそらく）</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1374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600" y="139498"/>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予測方法（３）</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6</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752600" y="796165"/>
            <a:ext cx="8239432" cy="369331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・（再掲）大統領選挙（</a:t>
            </a:r>
            <a:r>
              <a:rPr lang="en-US" altLang="ja-JP" dirty="0">
                <a:latin typeface="メイリオ" panose="020B0604030504040204" pitchFamily="50" charset="-128"/>
                <a:ea typeface="メイリオ" panose="020B0604030504040204" pitchFamily="50" charset="-128"/>
              </a:rPr>
              <a:t>11/4</a:t>
            </a:r>
            <a:r>
              <a:rPr lang="ja-JP" altLang="en-US" dirty="0">
                <a:latin typeface="メイリオ" panose="020B0604030504040204" pitchFamily="50" charset="-128"/>
                <a:ea typeface="メイリオ" panose="020B0604030504040204" pitchFamily="50" charset="-128"/>
              </a:rPr>
              <a:t>）の直前２週間の感情別の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数の合計値をもとに、</a:t>
            </a:r>
            <a:r>
              <a:rPr lang="en-US" altLang="ja-JP" dirty="0">
                <a:latin typeface="メイリオ" panose="020B0604030504040204" pitchFamily="50" charset="-128"/>
                <a:ea typeface="メイリオ" panose="020B0604030504040204" pitchFamily="50" charset="-128"/>
              </a:rPr>
              <a:t>Solid Republican(SR), Lean Republican(LR), Toss Up(TU), Lean Democrat(LD), Solid Democrat(SD)</a:t>
            </a:r>
            <a:r>
              <a:rPr lang="ja-JP" altLang="en-US" dirty="0">
                <a:latin typeface="メイリオ" panose="020B0604030504040204" pitchFamily="50" charset="-128"/>
                <a:ea typeface="メイリオ" panose="020B0604030504040204" pitchFamily="50" charset="-128"/>
              </a:rPr>
              <a:t>に分類</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・上述の２論文ともに、共和党・民主党それぞれごとに、</a:t>
            </a:r>
            <a:r>
              <a:rPr lang="en-US" altLang="ja-JP" dirty="0">
                <a:latin typeface="メイリオ" panose="020B0604030504040204" pitchFamily="50" charset="-128"/>
                <a:ea typeface="メイリオ" panose="020B0604030504040204" pitchFamily="50" charset="-128"/>
              </a:rPr>
              <a:t>Positive/Neutral/Negative</a:t>
            </a:r>
            <a:r>
              <a:rPr lang="ja-JP" altLang="en-US" dirty="0">
                <a:latin typeface="メイリオ" panose="020B0604030504040204" pitchFamily="50" charset="-128"/>
                <a:ea typeface="メイリオ" panose="020B0604030504040204" pitchFamily="50" charset="-128"/>
              </a:rPr>
              <a:t>の構成比を出して（各党ごとに合計が</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それから同じこと（前ページ最後の</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分類）をやっている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・ただそもそも共和党と民主党への</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数が偏っている可能性があり、実際の投票数のイメージにより近いのは、絶対数の積み上げだろうと考えて、今回は上の方法で実施（予測結果も改善）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6839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599" y="139498"/>
            <a:ext cx="7842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en-US" sz="2400" dirty="0">
                <a:solidFill>
                  <a:schemeClr val="bg1"/>
                </a:solidFill>
              </a:rPr>
              <a:t>予測結果詳細</a:t>
            </a:r>
            <a:endParaRPr lang="en-US" altLang="ja-JP" sz="2400" dirty="0">
              <a:solidFill>
                <a:schemeClr val="bg1"/>
              </a:solidFill>
            </a:endParaRP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7</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976283" y="870276"/>
            <a:ext cx="9235055" cy="1477328"/>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・以下の通りで、</a:t>
            </a:r>
            <a:r>
              <a:rPr lang="en-US" altLang="ja-JP" dirty="0">
                <a:latin typeface="メイリオ" panose="020B0604030504040204" pitchFamily="50" charset="-128"/>
                <a:ea typeface="メイリオ" panose="020B0604030504040204" pitchFamily="50" charset="-128"/>
              </a:rPr>
              <a:t>6</a:t>
            </a:r>
            <a:r>
              <a:rPr lang="ja-JP" altLang="en-US" dirty="0">
                <a:latin typeface="メイリオ" panose="020B0604030504040204" pitchFamily="50" charset="-128"/>
                <a:ea typeface="メイリオ" panose="020B0604030504040204" pitchFamily="50" charset="-128"/>
              </a:rPr>
              <a:t>割の州しか当たっていない。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・主な理由は最初のページ記載の通りと推察するも、そもそも</a:t>
            </a:r>
            <a:r>
              <a:rPr lang="en-US" altLang="ja-JP" dirty="0">
                <a:latin typeface="メイリオ" panose="020B0604030504040204" pitchFamily="50" charset="-128"/>
                <a:ea typeface="メイリオ" panose="020B0604030504040204" pitchFamily="50" charset="-128"/>
              </a:rPr>
              <a:t>tweet</a:t>
            </a:r>
            <a:r>
              <a:rPr lang="ja-JP" altLang="en-US" dirty="0">
                <a:latin typeface="メイリオ" panose="020B0604030504040204" pitchFamily="50" charset="-128"/>
                <a:ea typeface="メイリオ" panose="020B0604030504040204" pitchFamily="50" charset="-128"/>
              </a:rPr>
              <a:t>している人のバイアスや、</a:t>
            </a:r>
            <a:r>
              <a:rPr lang="en-US" altLang="ja-JP" dirty="0">
                <a:latin typeface="メイリオ" panose="020B0604030504040204" pitchFamily="50" charset="-128"/>
                <a:ea typeface="メイリオ" panose="020B0604030504040204" pitchFamily="50" charset="-128"/>
              </a:rPr>
              <a:t>retweet</a:t>
            </a:r>
            <a:r>
              <a:rPr lang="ja-JP" altLang="en-US" dirty="0">
                <a:latin typeface="メイリオ" panose="020B0604030504040204" pitchFamily="50" charset="-128"/>
                <a:ea typeface="メイリオ" panose="020B0604030504040204" pitchFamily="50" charset="-128"/>
              </a:rPr>
              <a:t>数や</a:t>
            </a:r>
            <a:r>
              <a:rPr lang="en-US" altLang="ja-JP" dirty="0">
                <a:latin typeface="メイリオ" panose="020B0604030504040204" pitchFamily="50" charset="-128"/>
                <a:ea typeface="メイリオ" panose="020B0604030504040204" pitchFamily="50" charset="-128"/>
              </a:rPr>
              <a:t>following-followed</a:t>
            </a:r>
            <a:r>
              <a:rPr lang="ja-JP" altLang="en-US" dirty="0">
                <a:latin typeface="メイリオ" panose="020B0604030504040204" pitchFamily="50" charset="-128"/>
                <a:ea typeface="メイリオ" panose="020B0604030504040204" pitchFamily="50" charset="-128"/>
              </a:rPr>
              <a:t>を通じた影響力の違い、同一人物の複数カウント（現在は許している。同一人物の支持者の変化を捉えるため）などもあるだろう</a:t>
            </a:r>
            <a:endParaRPr lang="en-US" altLang="ja-JP" dirty="0">
              <a:latin typeface="メイリオ" panose="020B0604030504040204" pitchFamily="50" charset="-128"/>
              <a:ea typeface="メイリオ" panose="020B0604030504040204" pitchFamily="50" charset="-128"/>
            </a:endParaRPr>
          </a:p>
        </p:txBody>
      </p:sp>
      <p:graphicFrame>
        <p:nvGraphicFramePr>
          <p:cNvPr id="9" name="表 8">
            <a:extLst>
              <a:ext uri="{FF2B5EF4-FFF2-40B4-BE49-F238E27FC236}">
                <a16:creationId xmlns:a16="http://schemas.microsoft.com/office/drawing/2014/main" id="{9047E656-F2F3-0E9C-90BD-987C8D84842A}"/>
              </a:ext>
            </a:extLst>
          </p:cNvPr>
          <p:cNvGraphicFramePr>
            <a:graphicFrameLocks noGrp="1"/>
          </p:cNvGraphicFramePr>
          <p:nvPr>
            <p:extLst>
              <p:ext uri="{D42A27DB-BD31-4B8C-83A1-F6EECF244321}">
                <p14:modId xmlns:p14="http://schemas.microsoft.com/office/powerpoint/2010/main" val="3677138451"/>
              </p:ext>
            </p:extLst>
          </p:nvPr>
        </p:nvGraphicFramePr>
        <p:xfrm>
          <a:off x="1976283" y="3175120"/>
          <a:ext cx="8360413"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00209489"/>
                    </a:ext>
                  </a:extLst>
                </a:gridCol>
                <a:gridCol w="1625600">
                  <a:extLst>
                    <a:ext uri="{9D8B030D-6E8A-4147-A177-3AD203B41FA5}">
                      <a16:colId xmlns:a16="http://schemas.microsoft.com/office/drawing/2014/main" val="2855010870"/>
                    </a:ext>
                  </a:extLst>
                </a:gridCol>
                <a:gridCol w="1625600">
                  <a:extLst>
                    <a:ext uri="{9D8B030D-6E8A-4147-A177-3AD203B41FA5}">
                      <a16:colId xmlns:a16="http://schemas.microsoft.com/office/drawing/2014/main" val="2203233833"/>
                    </a:ext>
                  </a:extLst>
                </a:gridCol>
                <a:gridCol w="1625600">
                  <a:extLst>
                    <a:ext uri="{9D8B030D-6E8A-4147-A177-3AD203B41FA5}">
                      <a16:colId xmlns:a16="http://schemas.microsoft.com/office/drawing/2014/main" val="2815082308"/>
                    </a:ext>
                  </a:extLst>
                </a:gridCol>
                <a:gridCol w="1858013">
                  <a:extLst>
                    <a:ext uri="{9D8B030D-6E8A-4147-A177-3AD203B41FA5}">
                      <a16:colId xmlns:a16="http://schemas.microsoft.com/office/drawing/2014/main" val="3968875805"/>
                    </a:ext>
                  </a:extLst>
                </a:gridCol>
              </a:tblGrid>
              <a:tr h="370840">
                <a:tc>
                  <a:txBody>
                    <a:bodyPr/>
                    <a:lstStyle/>
                    <a:p>
                      <a:r>
                        <a:rPr kumimoji="1" lang="ja-JP" altLang="en-US" dirty="0"/>
                        <a:t>番号</a:t>
                      </a:r>
                    </a:p>
                  </a:txBody>
                  <a:tcPr/>
                </a:tc>
                <a:tc>
                  <a:txBody>
                    <a:bodyPr/>
                    <a:lstStyle/>
                    <a:p>
                      <a:r>
                        <a:rPr kumimoji="1" lang="ja-JP" altLang="en-US" dirty="0"/>
                        <a:t>予測</a:t>
                      </a:r>
                    </a:p>
                  </a:txBody>
                  <a:tcPr/>
                </a:tc>
                <a:tc>
                  <a:txBody>
                    <a:bodyPr/>
                    <a:lstStyle/>
                    <a:p>
                      <a:r>
                        <a:rPr kumimoji="1" lang="ja-JP" altLang="en-US" dirty="0"/>
                        <a:t>結果</a:t>
                      </a:r>
                    </a:p>
                  </a:txBody>
                  <a:tcPr/>
                </a:tc>
                <a:tc>
                  <a:txBody>
                    <a:bodyPr/>
                    <a:lstStyle/>
                    <a:p>
                      <a:r>
                        <a:rPr kumimoji="1" lang="ja-JP" altLang="en-US" dirty="0"/>
                        <a:t>州の数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大統領選挙人数</a:t>
                      </a:r>
                    </a:p>
                  </a:txBody>
                  <a:tcPr/>
                </a:tc>
                <a:extLst>
                  <a:ext uri="{0D108BD9-81ED-4DB2-BD59-A6C34878D82A}">
                    <a16:rowId xmlns:a16="http://schemas.microsoft.com/office/drawing/2014/main" val="2733199463"/>
                  </a:ext>
                </a:extLst>
              </a:tr>
              <a:tr h="370840">
                <a:tc>
                  <a:txBody>
                    <a:bodyPr/>
                    <a:lstStyle/>
                    <a:p>
                      <a:r>
                        <a:rPr kumimoji="1" lang="en-US" altLang="ja-JP" b="1" dirty="0"/>
                        <a:t>1</a:t>
                      </a:r>
                      <a:endParaRPr kumimoji="1" lang="ja-JP" altLang="en-US" b="1" dirty="0"/>
                    </a:p>
                  </a:txBody>
                  <a:tcPr/>
                </a:tc>
                <a:tc>
                  <a:txBody>
                    <a:bodyPr/>
                    <a:lstStyle/>
                    <a:p>
                      <a:r>
                        <a:rPr kumimoji="1" lang="ja-JP" altLang="en-US" b="1" dirty="0"/>
                        <a:t>民主党</a:t>
                      </a:r>
                    </a:p>
                  </a:txBody>
                  <a:tcPr/>
                </a:tc>
                <a:tc>
                  <a:txBody>
                    <a:bodyPr/>
                    <a:lstStyle/>
                    <a:p>
                      <a:r>
                        <a:rPr kumimoji="1" lang="ja-JP" altLang="en-US" b="1" dirty="0"/>
                        <a:t>〇民主党</a:t>
                      </a:r>
                    </a:p>
                  </a:txBody>
                  <a:tcPr/>
                </a:tc>
                <a:tc>
                  <a:txBody>
                    <a:bodyPr/>
                    <a:lstStyle/>
                    <a:p>
                      <a:r>
                        <a:rPr kumimoji="1" lang="en-US" altLang="ja-JP" b="1" dirty="0"/>
                        <a:t>16</a:t>
                      </a:r>
                      <a:endParaRPr kumimoji="1" lang="ja-JP" altLang="en-US" b="1" dirty="0"/>
                    </a:p>
                  </a:txBody>
                  <a:tcPr/>
                </a:tc>
                <a:tc>
                  <a:txBody>
                    <a:bodyPr/>
                    <a:lstStyle/>
                    <a:p>
                      <a:r>
                        <a:rPr kumimoji="1" lang="en-US" altLang="ja-JP" b="1" dirty="0"/>
                        <a:t>217</a:t>
                      </a:r>
                      <a:endParaRPr kumimoji="1" lang="ja-JP" altLang="en-US" b="1" dirty="0"/>
                    </a:p>
                  </a:txBody>
                  <a:tcPr/>
                </a:tc>
                <a:extLst>
                  <a:ext uri="{0D108BD9-81ED-4DB2-BD59-A6C34878D82A}">
                    <a16:rowId xmlns:a16="http://schemas.microsoft.com/office/drawing/2014/main" val="3252220125"/>
                  </a:ext>
                </a:extLst>
              </a:tr>
              <a:tr h="370840">
                <a:tc>
                  <a:txBody>
                    <a:bodyPr/>
                    <a:lstStyle/>
                    <a:p>
                      <a:r>
                        <a:rPr kumimoji="1" lang="en-US" altLang="ja-JP" dirty="0"/>
                        <a:t>2</a:t>
                      </a:r>
                      <a:endParaRPr kumimoji="1" lang="ja-JP" altLang="en-US" dirty="0"/>
                    </a:p>
                  </a:txBody>
                  <a:tcPr/>
                </a:tc>
                <a:tc>
                  <a:txBody>
                    <a:bodyPr/>
                    <a:lstStyle/>
                    <a:p>
                      <a:r>
                        <a:rPr kumimoji="1" lang="ja-JP" altLang="en-US" dirty="0"/>
                        <a:t>民主党</a:t>
                      </a:r>
                    </a:p>
                  </a:txBody>
                  <a:tcPr/>
                </a:tc>
                <a:tc>
                  <a:txBody>
                    <a:bodyPr/>
                    <a:lstStyle/>
                    <a:p>
                      <a:r>
                        <a:rPr kumimoji="1" lang="en-US" altLang="ja-JP" dirty="0"/>
                        <a:t>×</a:t>
                      </a:r>
                      <a:r>
                        <a:rPr kumimoji="1" lang="ja-JP" altLang="en-US" dirty="0"/>
                        <a:t>共和党</a:t>
                      </a:r>
                    </a:p>
                  </a:txBody>
                  <a:tcPr/>
                </a:tc>
                <a:tc>
                  <a:txBody>
                    <a:bodyPr/>
                    <a:lstStyle/>
                    <a:p>
                      <a:r>
                        <a:rPr kumimoji="1" lang="en-US" altLang="ja-JP" dirty="0"/>
                        <a:t>12</a:t>
                      </a:r>
                      <a:endParaRPr kumimoji="1" lang="ja-JP" altLang="en-US" dirty="0"/>
                    </a:p>
                  </a:txBody>
                  <a:tcPr/>
                </a:tc>
                <a:tc>
                  <a:txBody>
                    <a:bodyPr/>
                    <a:lstStyle/>
                    <a:p>
                      <a:r>
                        <a:rPr kumimoji="1" lang="en-US" altLang="ja-JP" dirty="0"/>
                        <a:t>116</a:t>
                      </a:r>
                      <a:endParaRPr kumimoji="1" lang="ja-JP" altLang="en-US" dirty="0"/>
                    </a:p>
                  </a:txBody>
                  <a:tcPr/>
                </a:tc>
                <a:extLst>
                  <a:ext uri="{0D108BD9-81ED-4DB2-BD59-A6C34878D82A}">
                    <a16:rowId xmlns:a16="http://schemas.microsoft.com/office/drawing/2014/main" val="2975615138"/>
                  </a:ext>
                </a:extLst>
              </a:tr>
              <a:tr h="370840">
                <a:tc>
                  <a:txBody>
                    <a:bodyPr/>
                    <a:lstStyle/>
                    <a:p>
                      <a:r>
                        <a:rPr kumimoji="1" lang="en-US" altLang="ja-JP" dirty="0"/>
                        <a:t>3</a:t>
                      </a:r>
                      <a:endParaRPr kumimoji="1" lang="ja-JP" altLang="en-US" dirty="0"/>
                    </a:p>
                  </a:txBody>
                  <a:tcPr/>
                </a:tc>
                <a:tc>
                  <a:txBody>
                    <a:bodyPr/>
                    <a:lstStyle/>
                    <a:p>
                      <a:r>
                        <a:rPr kumimoji="1" lang="ja-JP" altLang="en-US" dirty="0"/>
                        <a:t>共和党</a:t>
                      </a:r>
                    </a:p>
                  </a:txBody>
                  <a:tcPr/>
                </a:tc>
                <a:tc>
                  <a:txBody>
                    <a:bodyPr/>
                    <a:lstStyle/>
                    <a:p>
                      <a:r>
                        <a:rPr kumimoji="1" lang="en-US" altLang="ja-JP" dirty="0"/>
                        <a:t>×</a:t>
                      </a:r>
                      <a:r>
                        <a:rPr kumimoji="1" lang="ja-JP" altLang="en-US" dirty="0"/>
                        <a:t>民主党</a:t>
                      </a:r>
                    </a:p>
                  </a:txBody>
                  <a:tcPr/>
                </a:tc>
                <a:tc>
                  <a:txBody>
                    <a:bodyPr/>
                    <a:lstStyle/>
                    <a:p>
                      <a:r>
                        <a:rPr kumimoji="1" lang="en-US" altLang="ja-JP" dirty="0"/>
                        <a:t>10</a:t>
                      </a:r>
                      <a:endParaRPr kumimoji="1" lang="ja-JP" altLang="en-US" dirty="0"/>
                    </a:p>
                  </a:txBody>
                  <a:tcPr/>
                </a:tc>
                <a:tc>
                  <a:txBody>
                    <a:bodyPr/>
                    <a:lstStyle/>
                    <a:p>
                      <a:r>
                        <a:rPr kumimoji="1" lang="en-US" altLang="ja-JP" dirty="0"/>
                        <a:t>89</a:t>
                      </a:r>
                      <a:endParaRPr kumimoji="1" lang="ja-JP" altLang="en-US" dirty="0"/>
                    </a:p>
                  </a:txBody>
                  <a:tcPr/>
                </a:tc>
                <a:extLst>
                  <a:ext uri="{0D108BD9-81ED-4DB2-BD59-A6C34878D82A}">
                    <a16:rowId xmlns:a16="http://schemas.microsoft.com/office/drawing/2014/main" val="908082414"/>
                  </a:ext>
                </a:extLst>
              </a:tr>
              <a:tr h="370840">
                <a:tc>
                  <a:txBody>
                    <a:bodyPr/>
                    <a:lstStyle/>
                    <a:p>
                      <a:r>
                        <a:rPr kumimoji="1" lang="en-US" altLang="ja-JP" b="1" dirty="0"/>
                        <a:t>4</a:t>
                      </a:r>
                      <a:endParaRPr kumimoji="1" lang="ja-JP" altLang="en-US" b="1" dirty="0"/>
                    </a:p>
                  </a:txBody>
                  <a:tcPr/>
                </a:tc>
                <a:tc>
                  <a:txBody>
                    <a:bodyPr/>
                    <a:lstStyle/>
                    <a:p>
                      <a:r>
                        <a:rPr kumimoji="1" lang="ja-JP" altLang="en-US" b="1" dirty="0"/>
                        <a:t>共和党</a:t>
                      </a:r>
                    </a:p>
                  </a:txBody>
                  <a:tcPr/>
                </a:tc>
                <a:tc>
                  <a:txBody>
                    <a:bodyPr/>
                    <a:lstStyle/>
                    <a:p>
                      <a:r>
                        <a:rPr kumimoji="1" lang="ja-JP" altLang="en-US" b="1" dirty="0"/>
                        <a:t>〇共和党</a:t>
                      </a:r>
                    </a:p>
                  </a:txBody>
                  <a:tcPr/>
                </a:tc>
                <a:tc>
                  <a:txBody>
                    <a:bodyPr/>
                    <a:lstStyle/>
                    <a:p>
                      <a:r>
                        <a:rPr kumimoji="1" lang="en-US" altLang="ja-JP" b="1" dirty="0"/>
                        <a:t>13</a:t>
                      </a:r>
                      <a:endParaRPr kumimoji="1" lang="ja-JP" altLang="en-US" b="1" dirty="0"/>
                    </a:p>
                  </a:txBody>
                  <a:tcPr/>
                </a:tc>
                <a:tc>
                  <a:txBody>
                    <a:bodyPr/>
                    <a:lstStyle/>
                    <a:p>
                      <a:r>
                        <a:rPr kumimoji="1" lang="en-US" altLang="ja-JP" b="1" dirty="0"/>
                        <a:t>116</a:t>
                      </a:r>
                      <a:endParaRPr kumimoji="1" lang="ja-JP" altLang="en-US" b="1" dirty="0"/>
                    </a:p>
                  </a:txBody>
                  <a:tcPr/>
                </a:tc>
                <a:extLst>
                  <a:ext uri="{0D108BD9-81ED-4DB2-BD59-A6C34878D82A}">
                    <a16:rowId xmlns:a16="http://schemas.microsoft.com/office/drawing/2014/main" val="1746497113"/>
                  </a:ext>
                </a:extLst>
              </a:tr>
            </a:tbl>
          </a:graphicData>
        </a:graphic>
      </p:graphicFrame>
    </p:spTree>
    <p:extLst>
      <p:ext uri="{BB962C8B-B14F-4D97-AF65-F5344CB8AC3E}">
        <p14:creationId xmlns:p14="http://schemas.microsoft.com/office/powerpoint/2010/main" val="382437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599" y="139498"/>
            <a:ext cx="7842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en-US" altLang="ja-JP" sz="2400" dirty="0">
                <a:solidFill>
                  <a:schemeClr val="bg1"/>
                </a:solidFill>
              </a:rPr>
              <a:t>BK</a:t>
            </a:r>
            <a:r>
              <a:rPr lang="ja-JP" altLang="en-US" sz="2400" dirty="0">
                <a:solidFill>
                  <a:schemeClr val="bg1"/>
                </a:solidFill>
              </a:rPr>
              <a:t>紹介済論文の論点</a:t>
            </a:r>
            <a:r>
              <a:rPr lang="en-US" altLang="ja-JP" sz="2400" dirty="0">
                <a:solidFill>
                  <a:schemeClr val="bg1"/>
                </a:solidFill>
              </a:rPr>
              <a:t>(1)</a:t>
            </a: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8</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976283" y="870276"/>
            <a:ext cx="9235055" cy="563231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BK</a:t>
            </a:r>
            <a:r>
              <a:rPr lang="ja-JP" altLang="en-US" dirty="0">
                <a:latin typeface="メイリオ" panose="020B0604030504040204" pitchFamily="50" charset="-128"/>
                <a:ea typeface="メイリオ" panose="020B0604030504040204" pitchFamily="50" charset="-128"/>
              </a:rPr>
              <a:t>紹介済論文は、最後以下の表をもって</a:t>
            </a:r>
            <a:r>
              <a:rPr lang="en-US" altLang="ja-JP" dirty="0">
                <a:latin typeface="メイリオ" panose="020B0604030504040204" pitchFamily="50" charset="-128"/>
                <a:ea typeface="メイリオ" panose="020B0604030504040204" pitchFamily="50" charset="-128"/>
              </a:rPr>
              <a:t>Twitter</a:t>
            </a:r>
            <a:r>
              <a:rPr lang="ja-JP" altLang="en-US" dirty="0">
                <a:latin typeface="メイリオ" panose="020B0604030504040204" pitchFamily="50" charset="-128"/>
                <a:ea typeface="メイリオ" panose="020B0604030504040204" pitchFamily="50" charset="-128"/>
              </a:rPr>
              <a:t>による予測がうまくいっていると主張。しかし、</a:t>
            </a:r>
            <a:r>
              <a:rPr lang="en-US" altLang="ja-JP" dirty="0">
                <a:latin typeface="メイリオ" panose="020B0604030504040204" pitchFamily="50" charset="-128"/>
                <a:ea typeface="メイリオ" panose="020B0604030504040204" pitchFamily="50" charset="-128"/>
              </a:rPr>
              <a:t>SR,…,TU</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BBC</a:t>
            </a:r>
            <a:r>
              <a:rPr lang="ja-JP" altLang="en-US" dirty="0">
                <a:latin typeface="メイリオ" panose="020B0604030504040204" pitchFamily="50" charset="-128"/>
                <a:ea typeface="メイリオ" panose="020B0604030504040204" pitchFamily="50" charset="-128"/>
              </a:rPr>
              <a:t>による事前予想のため実際の大統領選の結果自体を予測していない。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・これは要するに「接戦州</a:t>
            </a:r>
            <a:r>
              <a:rPr lang="en-US" altLang="ja-JP" dirty="0">
                <a:latin typeface="メイリオ" panose="020B0604030504040204" pitchFamily="50" charset="-128"/>
                <a:ea typeface="メイリオ" panose="020B0604030504040204" pitchFamily="50" charset="-128"/>
              </a:rPr>
              <a:t>(BBC)</a:t>
            </a:r>
            <a:r>
              <a:rPr lang="ja-JP" altLang="en-US" dirty="0">
                <a:latin typeface="メイリオ" panose="020B0604030504040204" pitchFamily="50" charset="-128"/>
                <a:ea typeface="メイリオ" panose="020B0604030504040204" pitchFamily="50" charset="-128"/>
              </a:rPr>
              <a:t>が接戦になるであろうことをちゃんと当てられてますよ」という結果であり、そんなことは世論調査を</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ればすぐわかることなので、実務的に重要ではない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・実務的にはやはり、実際の大統領選の結果を当てられたかどうかに尽きると思料</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 今回の追加分析の結果をみると、少なくともベースラインではまだ向上の余地がありそうだが、あまりやりすぎても、サンプルが少ないため、オーバーフィットになりやすいため、今後の方針（何を指針に改善が改善したとみなす？ → 例：今回の選挙での世論調査等）を考える必要があるのではないか？</a:t>
            </a:r>
            <a:endParaRPr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41B1A353-D78E-E70D-8418-D0A5FDA9B7FA}"/>
              </a:ext>
            </a:extLst>
          </p:cNvPr>
          <p:cNvPicPr>
            <a:picLocks noChangeAspect="1"/>
          </p:cNvPicPr>
          <p:nvPr/>
        </p:nvPicPr>
        <p:blipFill>
          <a:blip r:embed="rId3"/>
          <a:stretch>
            <a:fillRect/>
          </a:stretch>
        </p:blipFill>
        <p:spPr>
          <a:xfrm>
            <a:off x="3770728" y="1513682"/>
            <a:ext cx="4790660" cy="2250417"/>
          </a:xfrm>
          <a:prstGeom prst="rect">
            <a:avLst/>
          </a:prstGeom>
        </p:spPr>
      </p:pic>
    </p:spTree>
    <p:extLst>
      <p:ext uri="{BB962C8B-B14F-4D97-AF65-F5344CB8AC3E}">
        <p14:creationId xmlns:p14="http://schemas.microsoft.com/office/powerpoint/2010/main" val="52728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35C8E4-F0F9-93DE-52EE-FEE4EC373F5C}"/>
              </a:ext>
            </a:extLst>
          </p:cNvPr>
          <p:cNvSpPr/>
          <p:nvPr/>
        </p:nvSpPr>
        <p:spPr>
          <a:xfrm>
            <a:off x="1524000" y="11674"/>
            <a:ext cx="9144000" cy="71591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accent2">
                  <a:lumMod val="40000"/>
                  <a:lumOff val="60000"/>
                </a:schemeClr>
              </a:solidFill>
            </a:endParaRPr>
          </a:p>
        </p:txBody>
      </p:sp>
      <p:sp>
        <p:nvSpPr>
          <p:cNvPr id="53251" name="Rectangle 7">
            <a:extLst>
              <a:ext uri="{FF2B5EF4-FFF2-40B4-BE49-F238E27FC236}">
                <a16:creationId xmlns:a16="http://schemas.microsoft.com/office/drawing/2014/main" id="{9CC7D68E-3766-E7A1-CF41-6DF892908EBF}"/>
              </a:ext>
            </a:extLst>
          </p:cNvPr>
          <p:cNvSpPr>
            <a:spLocks noChangeArrowheads="1"/>
          </p:cNvSpPr>
          <p:nvPr/>
        </p:nvSpPr>
        <p:spPr bwMode="auto">
          <a:xfrm>
            <a:off x="1752599" y="139498"/>
            <a:ext cx="7842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en-US" altLang="ja-JP" sz="2400" dirty="0">
                <a:solidFill>
                  <a:schemeClr val="bg1"/>
                </a:solidFill>
              </a:rPr>
              <a:t>BK</a:t>
            </a:r>
            <a:r>
              <a:rPr lang="ja-JP" altLang="en-US" sz="2400" dirty="0">
                <a:solidFill>
                  <a:schemeClr val="bg1"/>
                </a:solidFill>
              </a:rPr>
              <a:t>紹介済論文の論点</a:t>
            </a:r>
            <a:r>
              <a:rPr lang="en-US" altLang="ja-JP" sz="2400" dirty="0">
                <a:solidFill>
                  <a:schemeClr val="bg1"/>
                </a:solidFill>
              </a:rPr>
              <a:t>(2)</a:t>
            </a:r>
          </a:p>
        </p:txBody>
      </p:sp>
      <p:sp>
        <p:nvSpPr>
          <p:cNvPr id="10" name="Rectangle 9">
            <a:extLst>
              <a:ext uri="{FF2B5EF4-FFF2-40B4-BE49-F238E27FC236}">
                <a16:creationId xmlns:a16="http://schemas.microsoft.com/office/drawing/2014/main" id="{94FCDFC4-E639-B41B-E3D1-CA8530BD65C8}"/>
              </a:ext>
            </a:extLst>
          </p:cNvPr>
          <p:cNvSpPr>
            <a:spLocks noChangeArrowheads="1"/>
          </p:cNvSpPr>
          <p:nvPr/>
        </p:nvSpPr>
        <p:spPr bwMode="auto">
          <a:xfrm>
            <a:off x="1524000" y="6398958"/>
            <a:ext cx="9144000" cy="457200"/>
          </a:xfrm>
          <a:prstGeom prst="rect">
            <a:avLst/>
          </a:prstGeom>
          <a:solidFill>
            <a:srgbClr val="1A2C64"/>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a:solidFill>
                <a:srgbClr val="E6B9B8"/>
              </a:solidFill>
            </a:endParaRPr>
          </a:p>
        </p:txBody>
      </p:sp>
      <p:sp>
        <p:nvSpPr>
          <p:cNvPr id="53255" name="TextBox 11">
            <a:extLst>
              <a:ext uri="{FF2B5EF4-FFF2-40B4-BE49-F238E27FC236}">
                <a16:creationId xmlns:a16="http://schemas.microsoft.com/office/drawing/2014/main" id="{D8467F87-F31E-64D5-F5ED-6FDCD4133253}"/>
              </a:ext>
            </a:extLst>
          </p:cNvPr>
          <p:cNvSpPr txBox="1">
            <a:spLocks noChangeArrowheads="1"/>
          </p:cNvSpPr>
          <p:nvPr/>
        </p:nvSpPr>
        <p:spPr bwMode="auto">
          <a:xfrm>
            <a:off x="1779588" y="6408483"/>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50" charset="-128"/>
              </a:defRPr>
            </a:lvl1pPr>
            <a:lvl2pPr marL="742950" indent="-285750">
              <a:defRPr>
                <a:solidFill>
                  <a:schemeClr val="tx1"/>
                </a:solidFill>
                <a:latin typeface="Calibri" panose="020F0502020204030204" pitchFamily="34" charset="0"/>
                <a:ea typeface="ＭＳ Ｐゴシック" panose="020B0600070205080204" pitchFamily="50" charset="-128"/>
              </a:defRPr>
            </a:lvl2pPr>
            <a:lvl3pPr marL="1143000" indent="-228600">
              <a:defRPr>
                <a:solidFill>
                  <a:schemeClr val="tx1"/>
                </a:solidFill>
                <a:latin typeface="Calibri" panose="020F0502020204030204" pitchFamily="34" charset="0"/>
                <a:ea typeface="ＭＳ Ｐゴシック" panose="020B0600070205080204" pitchFamily="50" charset="-128"/>
              </a:defRPr>
            </a:lvl3pPr>
            <a:lvl4pPr marL="1600200" indent="-228600">
              <a:defRPr>
                <a:solidFill>
                  <a:schemeClr val="tx1"/>
                </a:solidFill>
                <a:latin typeface="Calibri" panose="020F0502020204030204" pitchFamily="34" charset="0"/>
                <a:ea typeface="ＭＳ Ｐゴシック" panose="020B0600070205080204" pitchFamily="50" charset="-128"/>
              </a:defRPr>
            </a:lvl4pPr>
            <a:lvl5pPr marL="2057400" indent="-228600">
              <a:defRPr>
                <a:solidFill>
                  <a:schemeClr val="tx1"/>
                </a:solidFill>
                <a:latin typeface="Calibri" panose="020F0502020204030204" pitchFamily="34" charset="0"/>
                <a:ea typeface="ＭＳ Ｐゴシック" panose="020B0600070205080204" pitchFamily="50"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nSpc>
                <a:spcPts val="2400"/>
              </a:lnSpc>
            </a:pPr>
            <a:fld id="{7DA3EA7D-B1E8-4CA0-9B72-786A5425469D}" type="slidenum">
              <a:rPr lang="en-US" altLang="ja-JP" sz="1200" b="1">
                <a:solidFill>
                  <a:schemeClr val="bg1"/>
                </a:solidFill>
              </a:rPr>
              <a:pPr>
                <a:lnSpc>
                  <a:spcPts val="2400"/>
                </a:lnSpc>
              </a:pPr>
              <a:t>9</a:t>
            </a:fld>
            <a:r>
              <a:rPr lang="en-US" altLang="ja-JP" sz="1200" b="1">
                <a:solidFill>
                  <a:schemeClr val="bg1"/>
                </a:solidFill>
              </a:rPr>
              <a:t> </a:t>
            </a:r>
            <a:r>
              <a:rPr lang="en-US" altLang="ja-JP" sz="1200">
                <a:solidFill>
                  <a:schemeClr val="bg1"/>
                </a:solidFill>
              </a:rPr>
              <a:t>|</a:t>
            </a:r>
            <a:r>
              <a:rPr lang="en-US" altLang="ja-JP" sz="1200" b="1">
                <a:solidFill>
                  <a:schemeClr val="bg1"/>
                </a:solidFill>
              </a:rPr>
              <a:t> </a:t>
            </a:r>
            <a:r>
              <a:rPr lang="en-US" altLang="ja-JP" sz="1200" i="1">
                <a:solidFill>
                  <a:schemeClr val="bg1"/>
                </a:solidFill>
              </a:rPr>
              <a:t>Presentation Title Presentation Title</a:t>
            </a:r>
          </a:p>
        </p:txBody>
      </p:sp>
      <p:sp>
        <p:nvSpPr>
          <p:cNvPr id="2" name="テキスト ボックス 1">
            <a:extLst>
              <a:ext uri="{FF2B5EF4-FFF2-40B4-BE49-F238E27FC236}">
                <a16:creationId xmlns:a16="http://schemas.microsoft.com/office/drawing/2014/main" id="{C8E5FD99-1805-9A3C-261B-D12F1CC18CC0}"/>
              </a:ext>
            </a:extLst>
          </p:cNvPr>
          <p:cNvSpPr txBox="1"/>
          <p:nvPr/>
        </p:nvSpPr>
        <p:spPr>
          <a:xfrm>
            <a:off x="1976283" y="751008"/>
            <a:ext cx="9235055" cy="1754326"/>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BK</a:t>
            </a:r>
            <a:r>
              <a:rPr lang="ja-JP" altLang="en-US" dirty="0">
                <a:latin typeface="メイリオ" panose="020B0604030504040204" pitchFamily="50" charset="-128"/>
                <a:ea typeface="メイリオ" panose="020B0604030504040204" pitchFamily="50" charset="-128"/>
              </a:rPr>
              <a:t>紹介済論文のもう１つの論点は、</a:t>
            </a:r>
            <a:r>
              <a:rPr lang="en-US" altLang="ja-JP" dirty="0">
                <a:latin typeface="メイリオ" panose="020B0604030504040204" pitchFamily="50" charset="-128"/>
                <a:ea typeface="メイリオ" panose="020B0604030504040204" pitchFamily="50" charset="-128"/>
              </a:rPr>
              <a:t>SR,…,TU</a:t>
            </a:r>
            <a:r>
              <a:rPr lang="ja-JP" altLang="en-US" dirty="0">
                <a:latin typeface="メイリオ" panose="020B0604030504040204" pitchFamily="50" charset="-128"/>
                <a:ea typeface="メイリオ" panose="020B0604030504040204" pitchFamily="50" charset="-128"/>
              </a:rPr>
              <a:t>を予測（</a:t>
            </a:r>
            <a:r>
              <a:rPr lang="en-US" altLang="ja-JP" dirty="0">
                <a:latin typeface="メイリオ" panose="020B0604030504040204" pitchFamily="50" charset="-128"/>
                <a:ea typeface="メイリオ" panose="020B0604030504040204" pitchFamily="50" charset="-128"/>
              </a:rPr>
              <a:t>Twitter</a:t>
            </a:r>
            <a:r>
              <a:rPr lang="ja-JP" altLang="en-US" dirty="0">
                <a:latin typeface="メイリオ" panose="020B0604030504040204" pitchFamily="50" charset="-128"/>
                <a:ea typeface="メイリオ" panose="020B0604030504040204" pitchFamily="50" charset="-128"/>
              </a:rPr>
              <a:t>）と結果（</a:t>
            </a:r>
            <a:r>
              <a:rPr lang="en-US" altLang="ja-JP" dirty="0">
                <a:latin typeface="メイリオ" panose="020B0604030504040204" pitchFamily="50" charset="-128"/>
                <a:ea typeface="メイリオ" panose="020B0604030504040204" pitchFamily="50" charset="-128"/>
              </a:rPr>
              <a:t>BBC</a:t>
            </a:r>
            <a:r>
              <a:rPr lang="ja-JP" altLang="en-US" dirty="0">
                <a:latin typeface="メイリオ" panose="020B0604030504040204" pitchFamily="50" charset="-128"/>
                <a:ea typeface="メイリオ" panose="020B0604030504040204" pitchFamily="50" charset="-128"/>
              </a:rPr>
              <a:t>）それぞれで</a:t>
            </a:r>
            <a:r>
              <a:rPr lang="en-US" altLang="ja-JP" dirty="0">
                <a:latin typeface="メイリオ" panose="020B0604030504040204" pitchFamily="50" charset="-128"/>
                <a:ea typeface="メイリオ" panose="020B0604030504040204" pitchFamily="50" charset="-128"/>
              </a:rPr>
              <a:t>marginal</a:t>
            </a:r>
            <a:r>
              <a:rPr lang="ja-JP" altLang="en-US" dirty="0">
                <a:latin typeface="メイリオ" panose="020B0604030504040204" pitchFamily="50" charset="-128"/>
                <a:ea typeface="メイリオ" panose="020B0604030504040204" pitchFamily="50" charset="-128"/>
              </a:rPr>
              <a:t>に集計して比較しているだけで、個々の州がきちんと当たっているか見ていないこと。論文中の以下図（抜粋であるも）をみると、正解（</a:t>
            </a:r>
            <a:r>
              <a:rPr lang="en-US" altLang="ja-JP" dirty="0">
                <a:latin typeface="メイリオ" panose="020B0604030504040204" pitchFamily="50" charset="-128"/>
                <a:ea typeface="メイリオ" panose="020B0604030504040204" pitchFamily="50" charset="-128"/>
              </a:rPr>
              <a:t>Result</a:t>
            </a:r>
            <a:r>
              <a:rPr lang="ja-JP" altLang="en-US" dirty="0">
                <a:latin typeface="メイリオ" panose="020B0604030504040204" pitchFamily="50" charset="-128"/>
                <a:ea typeface="メイリオ" panose="020B0604030504040204" pitchFamily="50" charset="-128"/>
              </a:rPr>
              <a:t>列の</a:t>
            </a:r>
            <a:r>
              <a:rPr lang="en-US" altLang="ja-JP" dirty="0">
                <a:latin typeface="メイリオ" panose="020B0604030504040204" pitchFamily="50" charset="-128"/>
                <a:ea typeface="メイリオ" panose="020B0604030504040204" pitchFamily="50" charset="-128"/>
              </a:rPr>
              <a:t>T</a:t>
            </a:r>
            <a:r>
              <a:rPr lang="ja-JP" altLang="en-US" dirty="0">
                <a:latin typeface="メイリオ" panose="020B0604030504040204" pitchFamily="50" charset="-128"/>
                <a:ea typeface="メイリオ" panose="020B0604030504040204" pitchFamily="50" charset="-128"/>
              </a:rPr>
              <a:t>）が少なく、民主党の牙城であるカリフォルニア州やニュヨ－ク州ですら外しており、ちょっと問題がありそう・・・</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結果的にたまたま数があっただけではないかという懸念</a:t>
            </a:r>
            <a:endParaRPr lang="en-US" altLang="ja-JP"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B2AAF102-2489-E78F-F17C-3D22EC9815F0}"/>
              </a:ext>
            </a:extLst>
          </p:cNvPr>
          <p:cNvPicPr>
            <a:picLocks noChangeAspect="1"/>
          </p:cNvPicPr>
          <p:nvPr/>
        </p:nvPicPr>
        <p:blipFill>
          <a:blip r:embed="rId3"/>
          <a:stretch>
            <a:fillRect/>
          </a:stretch>
        </p:blipFill>
        <p:spPr>
          <a:xfrm>
            <a:off x="2308532" y="2475736"/>
            <a:ext cx="3787468" cy="3795089"/>
          </a:xfrm>
          <a:prstGeom prst="rect">
            <a:avLst/>
          </a:prstGeom>
        </p:spPr>
      </p:pic>
      <p:pic>
        <p:nvPicPr>
          <p:cNvPr id="9" name="図 8">
            <a:extLst>
              <a:ext uri="{FF2B5EF4-FFF2-40B4-BE49-F238E27FC236}">
                <a16:creationId xmlns:a16="http://schemas.microsoft.com/office/drawing/2014/main" id="{72EC5FF7-BE42-0BA0-549F-5A8AA1406C63}"/>
              </a:ext>
            </a:extLst>
          </p:cNvPr>
          <p:cNvPicPr>
            <a:picLocks noChangeAspect="1"/>
          </p:cNvPicPr>
          <p:nvPr/>
        </p:nvPicPr>
        <p:blipFill>
          <a:blip r:embed="rId4"/>
          <a:stretch>
            <a:fillRect/>
          </a:stretch>
        </p:blipFill>
        <p:spPr>
          <a:xfrm>
            <a:off x="6218418" y="2490293"/>
            <a:ext cx="3810330" cy="3055885"/>
          </a:xfrm>
          <a:prstGeom prst="rect">
            <a:avLst/>
          </a:prstGeom>
        </p:spPr>
      </p:pic>
    </p:spTree>
    <p:extLst>
      <p:ext uri="{BB962C8B-B14F-4D97-AF65-F5344CB8AC3E}">
        <p14:creationId xmlns:p14="http://schemas.microsoft.com/office/powerpoint/2010/main" val="3900820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1845</Words>
  <Application>Microsoft Office PowerPoint</Application>
  <PresentationFormat>ワイド画面</PresentationFormat>
  <Paragraphs>161</Paragraphs>
  <Slides>13</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メイリオ</vt:lpstr>
      <vt:lpstr>游ゴシック</vt:lpstr>
      <vt:lpstr>游ゴシック Light</vt:lpstr>
      <vt:lpstr>Arial</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池田 祐樹</dc:creator>
  <cp:lastModifiedBy>祐樹 池田</cp:lastModifiedBy>
  <cp:revision>70</cp:revision>
  <dcterms:created xsi:type="dcterms:W3CDTF">2023-06-03T00:19:03Z</dcterms:created>
  <dcterms:modified xsi:type="dcterms:W3CDTF">2024-06-04T08:25:23Z</dcterms:modified>
</cp:coreProperties>
</file>