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4"/>
  </p:sldMasterIdLst>
  <p:notesMasterIdLst>
    <p:notesMasterId r:id="rId21"/>
  </p:notesMasterIdLst>
  <p:sldIdLst>
    <p:sldId id="287" r:id="rId5"/>
    <p:sldId id="289" r:id="rId6"/>
    <p:sldId id="271" r:id="rId7"/>
    <p:sldId id="298" r:id="rId8"/>
    <p:sldId id="272" r:id="rId9"/>
    <p:sldId id="292" r:id="rId10"/>
    <p:sldId id="293" r:id="rId11"/>
    <p:sldId id="299" r:id="rId12"/>
    <p:sldId id="294" r:id="rId13"/>
    <p:sldId id="274" r:id="rId14"/>
    <p:sldId id="295" r:id="rId15"/>
    <p:sldId id="280" r:id="rId16"/>
    <p:sldId id="300" r:id="rId17"/>
    <p:sldId id="301" r:id="rId18"/>
    <p:sldId id="296" r:id="rId19"/>
    <p:sldId id="29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>
        <p:scale>
          <a:sx n="95" d="100"/>
          <a:sy n="95" d="100"/>
        </p:scale>
        <p:origin x="-67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6EA23-0339-4E46-9F25-7D838E79EF17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81925-CA98-455D-A45B-7A71D36D90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9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755-BE71-42AB-90F6-2F0E564E55A6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07-3EF5-436E-A362-C37FB4F54254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F28-6DF0-4504-9918-536BB1B9FA11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68CF-544E-4644-A5ED-8BFA55AC904A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DED0-842D-4236-8DE2-847A33CFA49E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E865-D6F4-43E8-B056-5F77FF98F8C7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656-D9E5-45DE-AB78-A02B96C0D337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D20B-CD57-45CB-9DE3-30B0CB335A7F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8FB-3BFB-4C6B-BFA1-0EF9A6BEF927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B5E6-956A-4BA4-975A-E7DEF0A26FCD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AE70-3B2E-4296-B975-61046C0519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4758159-BAD0-408E-BBE1-96B668F1C589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xmlns="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AE06C-CFD8-4FEF-B40F-369A5B066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315" y="438742"/>
            <a:ext cx="10018294" cy="246150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RESTAURANT FOOD ORDERING SYSTEM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CBB618-D822-4C25-B8B8-6F165AAF9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3049" y="3936785"/>
            <a:ext cx="6415663" cy="457201"/>
          </a:xfrm>
        </p:spPr>
        <p:txBody>
          <a:bodyPr>
            <a:no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b="1" dirty="0" smtClean="0"/>
              <a:t>ARANYA SINGH CHAUHAN </a:t>
            </a:r>
            <a:r>
              <a:rPr lang="en-US" b="1" dirty="0"/>
              <a:t>: </a:t>
            </a:r>
            <a:r>
              <a:rPr lang="en-US" b="1" dirty="0" smtClean="0"/>
              <a:t>RA1911028010008</a:t>
            </a:r>
            <a:endParaRPr lang="en-US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b="1" dirty="0" smtClean="0"/>
              <a:t>PRANIT TANDON </a:t>
            </a:r>
            <a:r>
              <a:rPr lang="en-US" b="1" dirty="0"/>
              <a:t>: </a:t>
            </a:r>
            <a:r>
              <a:rPr lang="en-US" b="1" dirty="0" smtClean="0"/>
              <a:t>RA1911028010014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5968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32DDD0-EFEA-474A-A297-103C9196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872"/>
            <a:ext cx="10058400" cy="1371600"/>
          </a:xfrm>
        </p:spPr>
        <p:txBody>
          <a:bodyPr/>
          <a:lstStyle/>
          <a:p>
            <a:r>
              <a:rPr lang="en-IN" dirty="0" smtClean="0"/>
              <a:t>REQUIREMENTS (</a:t>
            </a:r>
            <a:r>
              <a:rPr lang="en-IN" dirty="0" err="1" smtClean="0"/>
              <a:t>Devs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ED39E5-E271-489E-82BF-07A9711DC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53292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endParaRPr lang="en-GB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7C664D3-D0C1-48BE-A5F4-39511B6DE2CA}"/>
              </a:ext>
            </a:extLst>
          </p:cNvPr>
          <p:cNvSpPr txBox="1">
            <a:spLocks/>
          </p:cNvSpPr>
          <p:nvPr/>
        </p:nvSpPr>
        <p:spPr>
          <a:xfrm>
            <a:off x="1066800" y="1775534"/>
            <a:ext cx="10058400" cy="458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</a:pPr>
            <a:r>
              <a:rPr lang="en-GB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REQUIREMENTS: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algn="just"/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Disk space: 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 GB minimum for storage of program files and their backup.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Backups: to keep backups of the site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Memory: 256 MB (min), 1GB or more is strongly recommended.</a:t>
            </a: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en-GB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algn="just"/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server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algn="just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Cloud storage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algn="just"/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languages: PHP, SQL, CSS, HTML and JavaScript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71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D3FA10-5471-42B9-9480-41D49065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208547"/>
            <a:ext cx="10972800" cy="1600200"/>
          </a:xfrm>
        </p:spPr>
        <p:txBody>
          <a:bodyPr/>
          <a:lstStyle/>
          <a:p>
            <a:r>
              <a:rPr lang="en-IN" dirty="0" smtClean="0"/>
              <a:t>Pre &amp; Post DEVELOPMENT SCHEDULE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097C51-4624-4C67-B123-4F72DDED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7646"/>
            <a:ext cx="10058400" cy="3931920"/>
          </a:xfrm>
        </p:spPr>
        <p:txBody>
          <a:bodyPr>
            <a:normAutofit/>
          </a:bodyPr>
          <a:lstStyle/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IN" sz="1800" b="0" i="0" u="none" strike="noStrike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user requirements and creating a first hand, basic model for the same.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Project Planning: Establish </a:t>
            </a:r>
            <a:r>
              <a:rPr lang="en-GB" sz="1800" b="0" i="0" u="none" strike="noStrike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SDLC model, scope </a:t>
            </a: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statement, research and schedule project, identifying required </a:t>
            </a:r>
            <a:r>
              <a:rPr lang="en-GB" sz="1800" b="0" i="0" u="none" strike="noStrike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resources.</a:t>
            </a:r>
            <a:endParaRPr lang="en-IN" dirty="0"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</a:t>
            </a: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system and approval: Evaluation requirement document, overall system architecture, and designs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GB" sz="1800" b="0" i="0" u="none" strike="noStrike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development: Programming and integration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GB" sz="1800" b="0" i="0" u="none" strike="noStrike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Testing: Various testing techniques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GB" sz="1800" b="0" i="0" u="none" strike="noStrike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: Release, install and activate, user </a:t>
            </a:r>
            <a:r>
              <a:rPr lang="en-GB" sz="1800" b="0" i="0" u="none" strike="noStrike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</a:t>
            </a:r>
          </a:p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GB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Maintenance 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4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69242-536E-433F-8FE5-2DB97547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COSTS INVOLVED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5A1C0D-7E0B-4B20-8AF6-BC525C651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4" y="1880937"/>
            <a:ext cx="109728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2100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GB" sz="2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Cost: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IN" sz="2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setting up tablets and software. INR 1,00,000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GB" sz="21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Organising workshops for staff. INR 25,000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GB" sz="2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Cost: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IN" sz="2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Maintenance after set up (consecutive months).  INR 25,000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sz="21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73F80B2-C005-434F-852A-102F44122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378757"/>
              </p:ext>
            </p:extLst>
          </p:nvPr>
        </p:nvGraphicFramePr>
        <p:xfrm>
          <a:off x="7684167" y="2366212"/>
          <a:ext cx="4074696" cy="1644315"/>
        </p:xfrm>
        <a:graphic>
          <a:graphicData uri="http://schemas.openxmlformats.org/drawingml/2006/table">
            <a:tbl>
              <a:tblPr firstRow="1" firstCol="1" bandRow="1"/>
              <a:tblGrid>
                <a:gridCol w="2037348">
                  <a:extLst>
                    <a:ext uri="{9D8B030D-6E8A-4147-A177-3AD203B41FA5}">
                      <a16:colId xmlns:a16="http://schemas.microsoft.com/office/drawing/2014/main" xmlns="" val="1518565757"/>
                    </a:ext>
                  </a:extLst>
                </a:gridCol>
                <a:gridCol w="2037348">
                  <a:extLst>
                    <a:ext uri="{9D8B030D-6E8A-4147-A177-3AD203B41FA5}">
                      <a16:colId xmlns:a16="http://schemas.microsoft.com/office/drawing/2014/main" xmlns="" val="3414367730"/>
                    </a:ext>
                  </a:extLst>
                </a:gridCol>
              </a:tblGrid>
              <a:tr h="548105">
                <a:tc>
                  <a:txBody>
                    <a:bodyPr/>
                    <a:lstStyle/>
                    <a:p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 in INR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0159303"/>
                  </a:ext>
                </a:extLst>
              </a:tr>
              <a:tr h="548105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One </a:t>
                      </a: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INR 1,25,000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556012"/>
                  </a:ext>
                </a:extLst>
              </a:tr>
              <a:tr h="548105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Operational </a:t>
                      </a: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(Monthly)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INR</a:t>
                      </a:r>
                      <a:r>
                        <a:rPr lang="en-GB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25,000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43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71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234E89-E9F9-4DE6-8C51-032E6E47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79" y="409074"/>
            <a:ext cx="10972800" cy="1600200"/>
          </a:xfrm>
        </p:spPr>
        <p:txBody>
          <a:bodyPr/>
          <a:lstStyle/>
          <a:p>
            <a:pPr lvl="0"/>
            <a:r>
              <a:rPr lang="en-GB" dirty="0" smtClean="0">
                <a:effectLst/>
              </a:rPr>
              <a:t>IMPLEMENTATION &amp; GOVERNANCE</a:t>
            </a:r>
            <a:endParaRPr lang="en-IN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308392-6D11-4910-9B19-EE1307863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0775"/>
            <a:ext cx="10058400" cy="39319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Required Skills: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2255"/>
              </p:ext>
            </p:extLst>
          </p:nvPr>
        </p:nvGraphicFramePr>
        <p:xfrm>
          <a:off x="2337168" y="3056024"/>
          <a:ext cx="6702558" cy="1515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7964"/>
                <a:gridCol w="4654594"/>
              </a:tblGrid>
              <a:tr h="213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Skills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More Info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2339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UX Designer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Designing experience of user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213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Frontend Development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Design and Develop UI and frontend layer 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213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Backend Development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Design Database and Develop Service / API 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213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Testing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Develop Test Cases 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4273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Project Management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Project Planning, Scheduling, Executing, Monitoring and Controlling 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60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234E89-E9F9-4DE6-8C51-032E6E47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79" y="409074"/>
            <a:ext cx="10972800" cy="1600200"/>
          </a:xfrm>
        </p:spPr>
        <p:txBody>
          <a:bodyPr/>
          <a:lstStyle/>
          <a:p>
            <a:pPr lvl="0"/>
            <a:r>
              <a:rPr lang="en-GB" dirty="0" smtClean="0">
                <a:effectLst/>
              </a:rPr>
              <a:t>IMPLEMENTATION &amp; GOVERNANCE (</a:t>
            </a:r>
            <a:r>
              <a:rPr lang="en-GB" dirty="0" err="1" smtClean="0">
                <a:effectLst/>
              </a:rPr>
              <a:t>Contd</a:t>
            </a:r>
            <a:r>
              <a:rPr lang="en-GB" dirty="0" smtClean="0">
                <a:effectLst/>
              </a:rPr>
              <a:t>)</a:t>
            </a:r>
            <a:endParaRPr lang="en-IN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308392-6D11-4910-9B19-EE1307863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0775"/>
            <a:ext cx="10058400" cy="39319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Milestones: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21423"/>
              </p:ext>
            </p:extLst>
          </p:nvPr>
        </p:nvGraphicFramePr>
        <p:xfrm>
          <a:off x="2498340" y="3336759"/>
          <a:ext cx="5719445" cy="1818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7210"/>
                <a:gridCol w="1798320"/>
                <a:gridCol w="1918970"/>
                <a:gridCol w="1464945"/>
              </a:tblGrid>
              <a:tr h="2635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S.No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Project Milestone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Description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Expected Date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2635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First</a:t>
                      </a:r>
                      <a:r>
                        <a:rPr lang="en-GB" sz="1100" baseline="0" dirty="0" smtClean="0">
                          <a:effectLst/>
                        </a:rPr>
                        <a:t> Running Version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200" baseline="0" dirty="0" smtClean="0">
                          <a:effectLst/>
                        </a:rPr>
                        <a:t>Meets customer’s basic requirements</a:t>
                      </a:r>
                      <a:endParaRPr lang="en-IN" sz="1400" dirty="0" smtClean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12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2-3</a:t>
                      </a:r>
                      <a:r>
                        <a:rPr lang="en-GB" sz="1100" baseline="0" dirty="0" smtClean="0">
                          <a:effectLst/>
                        </a:rPr>
                        <a:t> months after development starts.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2635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2. 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Consecutive Test Version(s) 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With</a:t>
                      </a:r>
                      <a:r>
                        <a:rPr lang="en-GB" sz="1100" baseline="0" dirty="0" smtClean="0">
                          <a:effectLst/>
                        </a:rPr>
                        <a:t> changes as requested by the customer.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1-2 months after the development</a:t>
                      </a:r>
                      <a:r>
                        <a:rPr lang="en-GB" sz="1100" baseline="0" dirty="0" smtClean="0">
                          <a:effectLst/>
                        </a:rPr>
                        <a:t> of First Running Version.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2635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3. 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Final Version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Meets</a:t>
                      </a:r>
                      <a:r>
                        <a:rPr lang="en-GB" sz="1100" baseline="0" dirty="0" smtClean="0">
                          <a:effectLst/>
                        </a:rPr>
                        <a:t> all customer requirements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2 months after development of final test version 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21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234E89-E9F9-4DE6-8C51-032E6E47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RISKS INVOLVED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308392-6D11-4910-9B19-EE1307863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0775"/>
            <a:ext cx="10058400" cy="3931920"/>
          </a:xfrm>
        </p:spPr>
        <p:txBody>
          <a:bodyPr/>
          <a:lstStyle/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Infrastructure failure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Software errors &amp; failures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Data security risks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Financial stability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 Workforce &amp; employee lack performance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67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7201D-29C4-4555-9D17-8339DF95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716" y="831361"/>
            <a:ext cx="5902171" cy="3352358"/>
          </a:xfrm>
        </p:spPr>
        <p:txBody>
          <a:bodyPr>
            <a:normAutofit/>
          </a:bodyPr>
          <a:lstStyle/>
          <a:p>
            <a:pPr algn="ctr"/>
            <a:r>
              <a:rPr lang="en-IN" sz="7000" dirty="0"/>
              <a:t>THANK </a:t>
            </a:r>
            <a:br>
              <a:rPr lang="en-IN" sz="7000" dirty="0"/>
            </a:br>
            <a:r>
              <a:rPr lang="en-IN" sz="7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6262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E54AA-1BE0-4DCD-84E1-B420369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42" y="-579668"/>
            <a:ext cx="10058400" cy="3734097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dirty="0"/>
              <a:t>BUSINESS CASE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89823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DFD4A-C808-454A-8E3A-6986C426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04BC7E-3977-4003-A44D-D4C74DA1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</a:pPr>
            <a:r>
              <a:rPr lang="en-GB" sz="2100" spc="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Restaurant Food Ordering System is </a:t>
            </a:r>
            <a:r>
              <a:rPr lang="en-GB" sz="21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sz="2100" spc="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web-based, database oriented software that plans </a:t>
            </a:r>
            <a:r>
              <a:rPr lang="en-GB" sz="2100" spc="2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100" spc="2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 the normal food ordering system. </a:t>
            </a:r>
          </a:p>
          <a:p>
            <a:pPr algn="just">
              <a:lnSpc>
                <a:spcPct val="115000"/>
              </a:lnSpc>
            </a:pPr>
            <a:r>
              <a:rPr lang="en-IN" sz="2100" spc="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aim is planned to be achieved by providing features like </a:t>
            </a:r>
            <a:r>
              <a:rPr lang="en-IN" sz="2100" dirty="0" smtClean="0">
                <a:latin typeface="Calibri" pitchFamily="34" charset="0"/>
                <a:cs typeface="Calibri" pitchFamily="34" charset="0"/>
              </a:rPr>
              <a:t>editing </a:t>
            </a:r>
            <a:r>
              <a:rPr lang="en-IN" sz="2100" dirty="0">
                <a:latin typeface="Calibri" pitchFamily="34" charset="0"/>
                <a:cs typeface="Calibri" pitchFamily="34" charset="0"/>
              </a:rPr>
              <a:t>site contents, adding staff, updating food items, and checking order </a:t>
            </a:r>
            <a:r>
              <a:rPr lang="en-IN" sz="2100" dirty="0" smtClean="0">
                <a:latin typeface="Calibri" pitchFamily="34" charset="0"/>
                <a:cs typeface="Calibri" pitchFamily="34" charset="0"/>
              </a:rPr>
              <a:t>status. All this coming under the managerial/admin side, there are other features planned for the user side as well.</a:t>
            </a:r>
          </a:p>
          <a:p>
            <a:pPr algn="just">
              <a:lnSpc>
                <a:spcPct val="115000"/>
              </a:lnSpc>
            </a:pPr>
            <a:r>
              <a:rPr lang="id-ID" sz="2100" dirty="0">
                <a:latin typeface="Calibri" pitchFamily="34" charset="0"/>
                <a:cs typeface="Calibri" pitchFamily="34" charset="0"/>
              </a:rPr>
              <a:t>The customers will have access to an easy-to-use user interface (UI), using which they can book a table at a restaurant, add/remove items from their cart, make payments, browse through past payments, mark food items as favoutites etc</a:t>
            </a:r>
            <a:r>
              <a:rPr lang="id-ID" sz="2100" dirty="0" smtClean="0">
                <a:latin typeface="Calibri" pitchFamily="34" charset="0"/>
                <a:cs typeface="Calibri" pitchFamily="34" charset="0"/>
              </a:rPr>
              <a:t>.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29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21" y="2089486"/>
            <a:ext cx="10972800" cy="4525963"/>
          </a:xfrm>
        </p:spPr>
        <p:txBody>
          <a:bodyPr>
            <a:normAutofit/>
          </a:bodyPr>
          <a:lstStyle/>
          <a:p>
            <a:r>
              <a:rPr lang="en-GB" sz="2100" spc="2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ensures: effective utilisation and maximum development of human resources, create a better, more efficient system that speeds up the process of ordering food at a restaurant for both the customer and the staff working. This also indirectly decreases the requirement there is for the number of people working as staff members.</a:t>
            </a:r>
          </a:p>
          <a:p>
            <a:endParaRPr lang="en-IN" sz="2100" dirty="0" smtClean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IN" sz="2100" dirty="0" smtClean="0">
                <a:latin typeface="Calibri" pitchFamily="34" charset="0"/>
                <a:cs typeface="Calibri" pitchFamily="34" charset="0"/>
              </a:rPr>
              <a:t>Thus, increasing quality and speed of service at a lesser economical cost. </a:t>
            </a:r>
            <a:endParaRPr lang="en-IN" sz="2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2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A19D0-BD5F-4563-9D46-0C07DF25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A488EE-416E-48B3-9D6C-01D2084C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9" y="1704475"/>
            <a:ext cx="10972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itchFamily="34" charset="0"/>
              </a:rPr>
              <a:t>1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itchFamily="34" charset="0"/>
              </a:rPr>
              <a:t>.</a:t>
            </a: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IN" dirty="0">
                <a:latin typeface="Calibri" pitchFamily="34" charset="0"/>
                <a:cs typeface="Calibri" pitchFamily="34" charset="0"/>
              </a:rPr>
              <a:t>override the problems prevailing in practicing </a:t>
            </a:r>
            <a:r>
              <a:rPr lang="id-ID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IN" dirty="0">
                <a:latin typeface="Calibri" pitchFamily="34" charset="0"/>
                <a:cs typeface="Calibri" pitchFamily="34" charset="0"/>
              </a:rPr>
              <a:t>manual</a:t>
            </a:r>
            <a:r>
              <a:rPr lang="id-ID" dirty="0">
                <a:latin typeface="Calibri" pitchFamily="34" charset="0"/>
                <a:cs typeface="Calibri" pitchFamily="34" charset="0"/>
              </a:rPr>
              <a:t>/traditional</a:t>
            </a:r>
            <a:r>
              <a:rPr lang="en-IN" dirty="0">
                <a:latin typeface="Calibri" pitchFamily="34" charset="0"/>
                <a:cs typeface="Calibri" pitchFamily="34" charset="0"/>
              </a:rPr>
              <a:t> system</a:t>
            </a:r>
            <a:r>
              <a:rPr lang="id-ID" dirty="0">
                <a:latin typeface="Calibri" pitchFamily="34" charset="0"/>
                <a:cs typeface="Calibri" pitchFamily="34" charset="0"/>
              </a:rPr>
              <a:t> for ordering food items</a:t>
            </a:r>
            <a:r>
              <a:rPr lang="en-IN" dirty="0">
                <a:latin typeface="Calibri" pitchFamily="34" charset="0"/>
                <a:cs typeface="Calibri" pitchFamily="34" charset="0"/>
              </a:rPr>
              <a:t>.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itchFamily="34" charset="0"/>
              </a:rPr>
              <a:t>2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itchFamily="34" charset="0"/>
              </a:rPr>
              <a:t>.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To automate the process and </a:t>
            </a:r>
            <a:r>
              <a:rPr lang="en-IN" dirty="0">
                <a:latin typeface="Calibri" pitchFamily="34" charset="0"/>
                <a:cs typeface="Calibri" pitchFamily="34" charset="0"/>
              </a:rPr>
              <a:t>carry out operations in a smooth and effective manner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itchFamily="34" charset="0"/>
              </a:rPr>
              <a:t>3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itchFamily="34" charset="0"/>
              </a:rPr>
              <a:t>. 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itchFamily="34" charset="0"/>
              </a:rPr>
              <a:t>To save resources that are usually spent to hire staff.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2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ABE771-F97E-4DA6-A4DE-8C8DA728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74659B-E8F2-4F18-A94A-5FBF5C763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5227"/>
            <a:ext cx="10058400" cy="44132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steps that are needed to be taken as a team in order to properly develop Restaurant Food Ordering System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up goals and objectives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 how features would function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suitable platforms for development, both front end (UI Designing) and backend (database, API).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a SDLC Model that suits our needs.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 a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budget.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a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as per the selected SDLC model.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working.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6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F5F316-1B87-4BD5-89D7-AB7B182F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874295"/>
            <a:ext cx="10972800" cy="1600200"/>
          </a:xfrm>
        </p:spPr>
        <p:txBody>
          <a:bodyPr/>
          <a:lstStyle/>
          <a:p>
            <a:r>
              <a:rPr lang="en-IN" dirty="0" smtClean="0"/>
              <a:t>BENEFITS OVER TRADITIONAL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0DECD6-0481-49E8-9259-086CD4FD5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1" y="2995865"/>
            <a:ext cx="10972800" cy="4525963"/>
          </a:xfrm>
        </p:spPr>
        <p:txBody>
          <a:bodyPr>
            <a:noAutofit/>
          </a:bodyPr>
          <a:lstStyle/>
          <a:p>
            <a:r>
              <a:rPr lang="en-IN" sz="2100" dirty="0">
                <a:latin typeface="Calibri" pitchFamily="34" charset="0"/>
                <a:cs typeface="Calibri" pitchFamily="34" charset="0"/>
              </a:rPr>
              <a:t>1. </a:t>
            </a:r>
            <a:r>
              <a:rPr lang="id-ID" sz="2100" dirty="0">
                <a:latin typeface="Calibri" pitchFamily="34" charset="0"/>
                <a:cs typeface="Calibri" pitchFamily="34" charset="0"/>
              </a:rPr>
              <a:t>An automated system would</a:t>
            </a:r>
            <a:r>
              <a:rPr lang="en-IN" sz="2100" dirty="0">
                <a:latin typeface="Calibri" pitchFamily="34" charset="0"/>
                <a:cs typeface="Calibri" pitchFamily="34" charset="0"/>
              </a:rPr>
              <a:t> speed up the ordering process. </a:t>
            </a:r>
          </a:p>
          <a:p>
            <a:pPr marL="0" indent="0">
              <a:buNone/>
            </a:pPr>
            <a:r>
              <a:rPr lang="id-ID" sz="2100" dirty="0">
                <a:latin typeface="Calibri" pitchFamily="34" charset="0"/>
                <a:cs typeface="Calibri" pitchFamily="34" charset="0"/>
              </a:rPr>
              <a:t> </a:t>
            </a:r>
            <a:endParaRPr lang="en-IN" sz="2100" dirty="0">
              <a:latin typeface="Calibri" pitchFamily="34" charset="0"/>
              <a:cs typeface="Calibri" pitchFamily="34" charset="0"/>
            </a:endParaRPr>
          </a:p>
          <a:p>
            <a:r>
              <a:rPr lang="en-IN" sz="2100" dirty="0">
                <a:latin typeface="Calibri" pitchFamily="34" charset="0"/>
                <a:cs typeface="Calibri" pitchFamily="34" charset="0"/>
              </a:rPr>
              <a:t>2. The system will help to reduce labour cost involved.</a:t>
            </a:r>
          </a:p>
          <a:p>
            <a:pPr marL="0" indent="0">
              <a:buNone/>
            </a:pPr>
            <a:r>
              <a:rPr lang="id-ID" sz="2100" dirty="0">
                <a:latin typeface="Calibri" pitchFamily="34" charset="0"/>
                <a:cs typeface="Calibri" pitchFamily="34" charset="0"/>
              </a:rPr>
              <a:t> </a:t>
            </a:r>
            <a:endParaRPr lang="en-IN" sz="2100" dirty="0">
              <a:latin typeface="Calibri" pitchFamily="34" charset="0"/>
              <a:cs typeface="Calibri" pitchFamily="34" charset="0"/>
            </a:endParaRPr>
          </a:p>
          <a:p>
            <a:r>
              <a:rPr lang="en-IN" sz="2100" dirty="0">
                <a:latin typeface="Calibri" pitchFamily="34" charset="0"/>
                <a:cs typeface="Calibri" pitchFamily="34" charset="0"/>
              </a:rPr>
              <a:t>3. This will avoid long queues at the counter due to the speed of execution and number of </a:t>
            </a:r>
            <a:r>
              <a:rPr lang="en-IN" sz="2100" dirty="0" smtClean="0">
                <a:latin typeface="Calibri" pitchFamily="34" charset="0"/>
                <a:cs typeface="Calibri" pitchFamily="34" charset="0"/>
              </a:rPr>
              <a:t>optimum </a:t>
            </a:r>
            <a:r>
              <a:rPr lang="en-IN" sz="2100" dirty="0">
                <a:latin typeface="Calibri" pitchFamily="34" charset="0"/>
                <a:cs typeface="Calibri" pitchFamily="34" charset="0"/>
              </a:rPr>
              <a:t>screens to accommodate the maximum throughput. </a:t>
            </a:r>
          </a:p>
          <a:p>
            <a:endParaRPr lang="en-IN" sz="2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9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9095" y="1905000"/>
            <a:ext cx="8534400" cy="1219200"/>
          </a:xfrm>
        </p:spPr>
        <p:txBody>
          <a:bodyPr>
            <a:noAutofit/>
          </a:bodyPr>
          <a:lstStyle/>
          <a:p>
            <a:pPr algn="l"/>
            <a:r>
              <a:rPr lang="en-IN" sz="2100" dirty="0">
                <a:latin typeface="Calibri" pitchFamily="34" charset="0"/>
                <a:cs typeface="Calibri" pitchFamily="34" charset="0"/>
              </a:rPr>
              <a:t>4. The system will be less probable to make mistake, since it’s a machine. </a:t>
            </a:r>
          </a:p>
          <a:p>
            <a:pPr algn="l"/>
            <a:endParaRPr lang="id-ID" sz="2100" dirty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IN" sz="2100" dirty="0">
                <a:latin typeface="Calibri" pitchFamily="34" charset="0"/>
                <a:cs typeface="Calibri" pitchFamily="34" charset="0"/>
              </a:rPr>
              <a:t>5. The top benefit of online ordering was a savings in labour, since employees are not tied up on the phone or at the counter. </a:t>
            </a:r>
          </a:p>
          <a:p>
            <a:pPr algn="l"/>
            <a:r>
              <a:rPr lang="id-ID" sz="2100" dirty="0">
                <a:latin typeface="Calibri" pitchFamily="34" charset="0"/>
                <a:cs typeface="Calibri" pitchFamily="34" charset="0"/>
              </a:rPr>
              <a:t> </a:t>
            </a:r>
            <a:endParaRPr lang="en-IN" sz="2100" dirty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IN" sz="2100" dirty="0">
                <a:latin typeface="Calibri" pitchFamily="34" charset="0"/>
                <a:cs typeface="Calibri" pitchFamily="34" charset="0"/>
              </a:rPr>
              <a:t>6. Order accuracy is another benefit for the restaurant</a:t>
            </a:r>
            <a:r>
              <a:rPr lang="id-ID" sz="2100" dirty="0">
                <a:latin typeface="Calibri" pitchFamily="34" charset="0"/>
                <a:cs typeface="Calibri" pitchFamily="34" charset="0"/>
              </a:rPr>
              <a:t>.</a:t>
            </a:r>
            <a:r>
              <a:rPr lang="id-ID" sz="2100" b="1" u="sng" dirty="0">
                <a:latin typeface="Calibri" pitchFamily="34" charset="0"/>
                <a:cs typeface="Calibri" pitchFamily="34" charset="0"/>
              </a:rPr>
              <a:t> 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algn="l"/>
            <a:endParaRPr lang="en-IN" sz="2100" dirty="0">
              <a:latin typeface="Calibri" pitchFamily="34" charset="0"/>
              <a:cs typeface="Calibri" pitchFamily="34" charset="0"/>
            </a:endParaRPr>
          </a:p>
          <a:p>
            <a:pPr algn="l"/>
            <a:endParaRPr lang="en-IN" sz="2100" dirty="0">
              <a:latin typeface="Calibri" pitchFamily="34" charset="0"/>
              <a:cs typeface="Calibri" pitchFamily="34" charset="0"/>
            </a:endParaRPr>
          </a:p>
          <a:p>
            <a:pPr algn="l"/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52012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C9A508-83EA-4250-BB56-8B724F2E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E08135-63BF-4AE3-8A25-30D57840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Hardware Limitations: The minimum hardware requirement for the system 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to run the software :	</a:t>
            </a:r>
            <a:r>
              <a:rPr lang="en-IN" sz="2000" b="1" dirty="0" smtClean="0"/>
              <a:t>CPU </a:t>
            </a:r>
            <a:r>
              <a:rPr lang="en-IN" sz="2000" b="1" dirty="0"/>
              <a:t>SPEED</a:t>
            </a:r>
            <a:r>
              <a:rPr lang="en-IN" sz="2000" dirty="0"/>
              <a:t>: </a:t>
            </a:r>
            <a:r>
              <a:rPr lang="en-IN" sz="2000" dirty="0" smtClean="0"/>
              <a:t>2 </a:t>
            </a:r>
            <a:r>
              <a:rPr lang="en-IN" sz="2000" dirty="0"/>
              <a:t>GHz.</a:t>
            </a:r>
          </a:p>
          <a:p>
            <a:pPr marL="0" indent="0">
              <a:buNone/>
            </a:pPr>
            <a:r>
              <a:rPr lang="en-IN" sz="2000" b="1" dirty="0" smtClean="0"/>
              <a:t>		RAM</a:t>
            </a:r>
            <a:r>
              <a:rPr lang="en-IN" sz="2000" dirty="0"/>
              <a:t>: 2 GB (</a:t>
            </a:r>
            <a:r>
              <a:rPr lang="en-IN" sz="2000" b="1" dirty="0"/>
              <a:t>Windows XP</a:t>
            </a:r>
            <a:r>
              <a:rPr lang="en-IN" sz="2000" dirty="0"/>
              <a:t>) 2.5 GB (</a:t>
            </a:r>
            <a:r>
              <a:rPr lang="en-IN" sz="2000" b="1" dirty="0"/>
              <a:t>Windows Vista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 smtClean="0"/>
              <a:t>		Operating </a:t>
            </a:r>
            <a:r>
              <a:rPr lang="en-IN" sz="2000" dirty="0"/>
              <a:t>System: </a:t>
            </a:r>
            <a:r>
              <a:rPr lang="en-IN" sz="2000" b="1" dirty="0"/>
              <a:t>Windows Vista</a:t>
            </a:r>
            <a:r>
              <a:rPr lang="en-IN" sz="2000" dirty="0"/>
              <a:t> - Service Pack 1 / XP - Service Pack 3 </a:t>
            </a:r>
            <a:r>
              <a:rPr lang="en-IN" sz="2000" dirty="0" smtClean="0"/>
              <a:t>		/</a:t>
            </a:r>
            <a:r>
              <a:rPr lang="en-IN" sz="2000" dirty="0"/>
              <a:t> </a:t>
            </a:r>
            <a:r>
              <a:rPr lang="en-IN" sz="2000" b="1" dirty="0"/>
              <a:t>Windows </a:t>
            </a:r>
            <a:r>
              <a:rPr lang="en-IN" sz="2000" b="1" dirty="0" smtClean="0"/>
              <a:t>7</a:t>
            </a:r>
            <a:r>
              <a:rPr lang="en-IN" sz="2000" dirty="0" smtClean="0"/>
              <a:t>/8/10</a:t>
            </a:r>
            <a:endParaRPr lang="en-IN" sz="2000" dirty="0"/>
          </a:p>
          <a:p>
            <a:pPr algn="just"/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100" dirty="0">
                <a:latin typeface="Calibri" pitchFamily="34" charset="0"/>
                <a:cs typeface="Calibri" pitchFamily="34" charset="0"/>
              </a:rPr>
              <a:t>2. Others: The application should be built using Java and JavaScript inscribed in HTML, and it should, initially, be accessible through the eclipse IDE and later published on a server</a:t>
            </a:r>
            <a:endParaRPr lang="en-IN" sz="21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30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CC0DF8-A3C6-4F0C-AAB6-327115DBB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28D249-1983-451D-8451-059C0BA5C7BA}">
  <ds:schemaRefs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C1B96DA-D61E-4352-8013-F432E69A26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1798</TotalTime>
  <Words>708</Words>
  <Application>Microsoft Office PowerPoint</Application>
  <PresentationFormat>Custom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RESTAURANT FOOD ORDERING SYSTEM</vt:lpstr>
      <vt:lpstr>BUSINESS CASE</vt:lpstr>
      <vt:lpstr>THE PROJECT</vt:lpstr>
      <vt:lpstr>PowerPoint Presentation</vt:lpstr>
      <vt:lpstr>BUSINESS NEED</vt:lpstr>
      <vt:lpstr>APPROACH</vt:lpstr>
      <vt:lpstr>BENEFITS OVER TRADITIONAL SYSTEM</vt:lpstr>
      <vt:lpstr>PowerPoint Presentation</vt:lpstr>
      <vt:lpstr>CONSTRAINTS</vt:lpstr>
      <vt:lpstr>REQUIREMENTS (Devs)</vt:lpstr>
      <vt:lpstr>Pre &amp; Post DEVELOPMENT SCHEDULE</vt:lpstr>
      <vt:lpstr>COSTS INVOLVED</vt:lpstr>
      <vt:lpstr>IMPLEMENTATION &amp; GOVERNANCE</vt:lpstr>
      <vt:lpstr>IMPLEMENTATION &amp; GOVERNANCE (Contd)</vt:lpstr>
      <vt:lpstr>RISKS INVOLVED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Aranya</dc:creator>
  <cp:lastModifiedBy>Acer</cp:lastModifiedBy>
  <cp:revision>29</cp:revision>
  <dcterms:created xsi:type="dcterms:W3CDTF">2021-02-11T20:45:02Z</dcterms:created>
  <dcterms:modified xsi:type="dcterms:W3CDTF">2021-02-15T19:21:44Z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