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2" r:id="rId4"/>
  </p:sldMasterIdLst>
  <p:notesMasterIdLst>
    <p:notesMasterId r:id="rId13"/>
  </p:notesMasterIdLst>
  <p:sldIdLst>
    <p:sldId id="287" r:id="rId5"/>
    <p:sldId id="289" r:id="rId6"/>
    <p:sldId id="271" r:id="rId7"/>
    <p:sldId id="272" r:id="rId8"/>
    <p:sldId id="292" r:id="rId9"/>
    <p:sldId id="293" r:id="rId10"/>
    <p:sldId id="274" r:id="rId11"/>
    <p:sldId id="290"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4" autoAdjust="0"/>
    <p:restoredTop sz="94660"/>
  </p:normalViewPr>
  <p:slideViewPr>
    <p:cSldViewPr snapToGrid="0">
      <p:cViewPr varScale="1">
        <p:scale>
          <a:sx n="52" d="100"/>
          <a:sy n="52" d="100"/>
        </p:scale>
        <p:origin x="710" y="48"/>
      </p:cViewPr>
      <p:guideLst>
        <p:guide orient="horz" pos="2160"/>
        <p:guide pos="3840"/>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16EA23-0339-4E46-9F25-7D838E79EF17}" type="datetimeFigureOut">
              <a:rPr lang="en-US" smtClean="0"/>
              <a:t>3/9/2021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E81925-CA98-455D-A45B-7A71D36D9055}" type="slidenum">
              <a:rPr lang="en-US" smtClean="0"/>
              <a:t>‹#›</a:t>
            </a:fld>
            <a:endParaRPr lang="en-US" dirty="0"/>
          </a:p>
        </p:txBody>
      </p:sp>
    </p:spTree>
    <p:extLst>
      <p:ext uri="{BB962C8B-B14F-4D97-AF65-F5344CB8AC3E}">
        <p14:creationId xmlns:p14="http://schemas.microsoft.com/office/powerpoint/2010/main" val="6290941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609601"/>
            <a:ext cx="10363200" cy="4267200"/>
          </a:xfrm>
        </p:spPr>
        <p:txBody>
          <a:bodyPr anchor="b">
            <a:noAutofit/>
          </a:bodyPr>
          <a:lstStyle>
            <a:lvl1pPr>
              <a:lnSpc>
                <a:spcPct val="100000"/>
              </a:lnSpc>
              <a:defRPr sz="8000"/>
            </a:lvl1pPr>
          </a:lstStyle>
          <a:p>
            <a:r>
              <a:rPr lang="en-US"/>
              <a:t>Click to edit Master title style</a:t>
            </a:r>
            <a:endParaRPr lang="en-US" dirty="0"/>
          </a:p>
        </p:txBody>
      </p:sp>
      <p:sp>
        <p:nvSpPr>
          <p:cNvPr id="3" name="Subtitle 2"/>
          <p:cNvSpPr>
            <a:spLocks noGrp="1"/>
          </p:cNvSpPr>
          <p:nvPr>
            <p:ph type="subTitle" idx="1"/>
          </p:nvPr>
        </p:nvSpPr>
        <p:spPr>
          <a:xfrm>
            <a:off x="1828800" y="4953000"/>
            <a:ext cx="85344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C2E5755-BE71-42AB-90F6-2F0E564E55A6}" type="datetime1">
              <a:rPr lang="en-US" smtClean="0"/>
              <a:t>3/9/2021</a:t>
            </a:fld>
            <a:endParaRPr lang="en-US" dirty="0"/>
          </a:p>
        </p:txBody>
      </p:sp>
      <p:sp>
        <p:nvSpPr>
          <p:cNvPr id="8" name="Slide Number Placeholder 7"/>
          <p:cNvSpPr>
            <a:spLocks noGrp="1"/>
          </p:cNvSpPr>
          <p:nvPr>
            <p:ph type="sldNum" sz="quarter" idx="11"/>
          </p:nvPr>
        </p:nvSpPr>
        <p:spPr/>
        <p:txBody>
          <a:bodyPr/>
          <a:lstStyle/>
          <a:p>
            <a:fld id="{4FAB73BC-B049-4115-A692-8D63A059BFB8}" type="slidenum">
              <a:rPr lang="en-US" smtClean="0"/>
              <a:pPr/>
              <a:t>‹#›</a:t>
            </a:fld>
            <a:endParaRPr lang="en-US" dirty="0"/>
          </a:p>
        </p:txBody>
      </p:sp>
      <p:sp>
        <p:nvSpPr>
          <p:cNvPr id="9" name="Footer Placeholder 8"/>
          <p:cNvSpPr>
            <a:spLocks noGrp="1"/>
          </p:cNvSpPr>
          <p:nvPr>
            <p:ph type="ftr" sz="quarter" idx="12"/>
          </p:nvPr>
        </p:nvSpPr>
        <p:spPr/>
        <p:txBody>
          <a:bodyPr/>
          <a:lstStyle/>
          <a:p>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8EC607-3EF5-436E-A362-C37FB4F54254}" type="datetime1">
              <a:rPr lang="en-US" smtClean="0"/>
              <a:t>3/9/2021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ACCAF28-6DF0-4504-9918-536BB1B9FA11}" type="datetime1">
              <a:rPr lang="en-US" smtClean="0"/>
              <a:t>3/9/2021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8E68CF-544E-4644-A5ED-8BFA55AC904A}" type="datetime1">
              <a:rPr lang="en-US" smtClean="0"/>
              <a:t>3/9/2021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1371601"/>
            <a:ext cx="103632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a:t>Click to edit Master title style</a:t>
            </a:r>
            <a:endParaRPr lang="en-US" dirty="0"/>
          </a:p>
        </p:txBody>
      </p:sp>
      <p:sp>
        <p:nvSpPr>
          <p:cNvPr id="3" name="Text Placeholder 2"/>
          <p:cNvSpPr>
            <a:spLocks noGrp="1"/>
          </p:cNvSpPr>
          <p:nvPr>
            <p:ph type="body" idx="1"/>
          </p:nvPr>
        </p:nvSpPr>
        <p:spPr>
          <a:xfrm>
            <a:off x="963084" y="4068763"/>
            <a:ext cx="103632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920DED0-842D-4236-8DE2-847A33CFA49E}" type="datetime1">
              <a:rPr lang="en-US" smtClean="0"/>
              <a:t>3/9/2021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
        <p:nvSpPr>
          <p:cNvPr id="7" name="Oval 6"/>
          <p:cNvSpPr/>
          <p:nvPr/>
        </p:nvSpPr>
        <p:spPr>
          <a:xfrm>
            <a:off x="5994400" y="3924300"/>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6261100" y="3924300"/>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728971" y="3924300"/>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6197600" y="1600201"/>
            <a:ext cx="53848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A63E865-D6F4-43E8-B056-5F77FF98F8C7}" type="datetime1">
              <a:rPr lang="en-US" smtClean="0"/>
              <a:t>3/9/2021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
        <p:nvSpPr>
          <p:cNvPr id="9" name="Content Placeholder 8"/>
          <p:cNvSpPr>
            <a:spLocks noGrp="1"/>
          </p:cNvSpPr>
          <p:nvPr>
            <p:ph sz="quarter" idx="13"/>
          </p:nvPr>
        </p:nvSpPr>
        <p:spPr>
          <a:xfrm>
            <a:off x="487680" y="1600200"/>
            <a:ext cx="5388864" cy="4526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600200"/>
            <a:ext cx="5386917"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6197601" y="1600200"/>
            <a:ext cx="5389033"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53392656-D9E5-45DE-AB78-A02B96C0D337}" type="datetime1">
              <a:rPr lang="en-US" smtClean="0"/>
              <a:t>3/9/2021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
        <p:nvSpPr>
          <p:cNvPr id="11" name="Content Placeholder 10"/>
          <p:cNvSpPr>
            <a:spLocks noGrp="1"/>
          </p:cNvSpPr>
          <p:nvPr>
            <p:ph sz="quarter" idx="13"/>
          </p:nvPr>
        </p:nvSpPr>
        <p:spPr>
          <a:xfrm>
            <a:off x="609600" y="2212848"/>
            <a:ext cx="5388864" cy="3913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6230112" y="2212849"/>
            <a:ext cx="5388864" cy="3913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ADDD20B-CD57-45CB-9DE3-30B0CB335A7F}" type="datetime1">
              <a:rPr lang="en-US" smtClean="0"/>
              <a:t>3/9/2021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7BF8FB-3BFB-4C6B-BFA1-0EF9A6BEF927}" type="datetime1">
              <a:rPr lang="en-US" smtClean="0"/>
              <a:t>3/9/2021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76117" y="266700"/>
            <a:ext cx="4011084"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958850" y="273051"/>
            <a:ext cx="66611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876117" y="2438401"/>
            <a:ext cx="4011084"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0F9B5E6-956A-4BA4-975A-E7DEF0A26FCD}" type="datetime1">
              <a:rPr lang="en-US" smtClean="0"/>
              <a:t>3/9/2021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39435" y="228600"/>
            <a:ext cx="7615765" cy="895350"/>
          </a:xfrm>
        </p:spPr>
        <p:txBody>
          <a:bodyPr anchor="b"/>
          <a:lstStyle>
            <a:lvl1pPr algn="ctr">
              <a:lnSpc>
                <a:spcPct val="100000"/>
              </a:lnSpc>
              <a:defRPr sz="2800" b="0"/>
            </a:lvl1pPr>
          </a:lstStyle>
          <a:p>
            <a:r>
              <a:rPr lang="en-US"/>
              <a:t>Click to edit Master title style</a:t>
            </a:r>
            <a:endParaRPr lang="en-US" dirty="0"/>
          </a:p>
        </p:txBody>
      </p:sp>
      <p:sp>
        <p:nvSpPr>
          <p:cNvPr id="3" name="Picture Placeholder 2"/>
          <p:cNvSpPr>
            <a:spLocks noGrp="1"/>
          </p:cNvSpPr>
          <p:nvPr>
            <p:ph type="pic" idx="1"/>
          </p:nvPr>
        </p:nvSpPr>
        <p:spPr>
          <a:xfrm>
            <a:off x="2010835" y="1143000"/>
            <a:ext cx="8072965"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239435" y="5810250"/>
            <a:ext cx="7615765"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74AE70-3B2E-4296-B975-61046C051972}" type="datetime1">
              <a:rPr lang="en-US" smtClean="0"/>
              <a:t>3/9/2021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0"/>
            <a:ext cx="10972800" cy="1600200"/>
          </a:xfrm>
          <a:prstGeom prst="rect">
            <a:avLst/>
          </a:prstGeom>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484463" y="6356351"/>
            <a:ext cx="2781300"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84758159-BAD0-408E-BBE1-96B668F1C589}" type="datetime1">
              <a:rPr lang="en-US" smtClean="0"/>
              <a:t>3/9/2021</a:t>
            </a:fld>
            <a:endParaRPr lang="en-US" dirty="0"/>
          </a:p>
        </p:txBody>
      </p:sp>
      <p:sp>
        <p:nvSpPr>
          <p:cNvPr id="5" name="Footer Placeholder 4"/>
          <p:cNvSpPr>
            <a:spLocks noGrp="1"/>
          </p:cNvSpPr>
          <p:nvPr>
            <p:ph type="ftr" sz="quarter" idx="3"/>
          </p:nvPr>
        </p:nvSpPr>
        <p:spPr>
          <a:xfrm>
            <a:off x="878887" y="6356351"/>
            <a:ext cx="3797300"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dirty="0"/>
          </a:p>
        </p:txBody>
      </p:sp>
      <p:sp>
        <p:nvSpPr>
          <p:cNvPr id="6" name="Slide Number Placeholder 5"/>
          <p:cNvSpPr>
            <a:spLocks noGrp="1"/>
          </p:cNvSpPr>
          <p:nvPr>
            <p:ph type="sldNum" sz="quarter" idx="4"/>
          </p:nvPr>
        </p:nvSpPr>
        <p:spPr>
          <a:xfrm>
            <a:off x="11391038" y="6356351"/>
            <a:ext cx="749300"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4FAB73BC-B049-4115-A692-8D63A059BFB8}" type="slidenum">
              <a:rPr lang="en-US" smtClean="0"/>
              <a:pPr/>
              <a:t>‹#›</a:t>
            </a:fld>
            <a:endParaRPr lang="en-US" dirty="0"/>
          </a:p>
        </p:txBody>
      </p:sp>
      <p:sp>
        <p:nvSpPr>
          <p:cNvPr id="7" name="Oval 6"/>
          <p:cNvSpPr/>
          <p:nvPr/>
        </p:nvSpPr>
        <p:spPr>
          <a:xfrm>
            <a:off x="11277014" y="6499384"/>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758826" y="6499384"/>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hf sldNum="0" hdr="0" ftr="0" dt="0"/>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22" name="Rectangle 9">
            <a:extLst>
              <a:ext uri="{FF2B5EF4-FFF2-40B4-BE49-F238E27FC236}">
                <a16:creationId xmlns:a16="http://schemas.microsoft.com/office/drawing/2014/main" id="{6F40FBDA-CEB1-40F0-9AB9-BD9C402D7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2" name="Title 1">
            <a:extLst>
              <a:ext uri="{FF2B5EF4-FFF2-40B4-BE49-F238E27FC236}">
                <a16:creationId xmlns:a16="http://schemas.microsoft.com/office/drawing/2014/main" id="{226AE06C-CFD8-4FEF-B40F-369A5B066269}"/>
              </a:ext>
            </a:extLst>
          </p:cNvPr>
          <p:cNvSpPr>
            <a:spLocks noGrp="1"/>
          </p:cNvSpPr>
          <p:nvPr>
            <p:ph type="ctrTitle"/>
          </p:nvPr>
        </p:nvSpPr>
        <p:spPr>
          <a:xfrm>
            <a:off x="882315" y="438742"/>
            <a:ext cx="10018294" cy="2461504"/>
          </a:xfrm>
        </p:spPr>
        <p:txBody>
          <a:bodyPr>
            <a:normAutofit/>
          </a:bodyPr>
          <a:lstStyle/>
          <a:p>
            <a:r>
              <a:rPr lang="en-US" sz="4000" b="1" dirty="0"/>
              <a:t>RESTAURANT FOOD ORDERING SYSTEM</a:t>
            </a:r>
            <a:endParaRPr lang="en-US" sz="4000" dirty="0"/>
          </a:p>
        </p:txBody>
      </p:sp>
      <p:sp>
        <p:nvSpPr>
          <p:cNvPr id="3" name="Subtitle 2">
            <a:extLst>
              <a:ext uri="{FF2B5EF4-FFF2-40B4-BE49-F238E27FC236}">
                <a16:creationId xmlns:a16="http://schemas.microsoft.com/office/drawing/2014/main" id="{66CBB618-D822-4C25-B8B8-6F165AAF9046}"/>
              </a:ext>
            </a:extLst>
          </p:cNvPr>
          <p:cNvSpPr>
            <a:spLocks noGrp="1"/>
          </p:cNvSpPr>
          <p:nvPr>
            <p:ph type="subTitle" idx="1"/>
          </p:nvPr>
        </p:nvSpPr>
        <p:spPr>
          <a:xfrm>
            <a:off x="4633049" y="3936785"/>
            <a:ext cx="6415663" cy="457201"/>
          </a:xfrm>
        </p:spPr>
        <p:txBody>
          <a:bodyPr>
            <a:noAutofit/>
          </a:bodyPr>
          <a:lstStyle/>
          <a:p>
            <a:pPr marL="285750" indent="-285750">
              <a:spcAft>
                <a:spcPts val="600"/>
              </a:spcAft>
              <a:buFontTx/>
              <a:buChar char="-"/>
            </a:pPr>
            <a:r>
              <a:rPr lang="en-US" b="1" dirty="0"/>
              <a:t>ARANYA SINGH CHAUHAN : RA1911028010008</a:t>
            </a:r>
          </a:p>
          <a:p>
            <a:pPr marL="285750" indent="-285750">
              <a:spcAft>
                <a:spcPts val="600"/>
              </a:spcAft>
              <a:buFontTx/>
              <a:buChar char="-"/>
            </a:pPr>
            <a:r>
              <a:rPr lang="en-US" b="1" dirty="0"/>
              <a:t>PRANIT TANDON : RA1911028010014</a:t>
            </a:r>
          </a:p>
        </p:txBody>
      </p:sp>
    </p:spTree>
    <p:extLst>
      <p:ext uri="{BB962C8B-B14F-4D97-AF65-F5344CB8AC3E}">
        <p14:creationId xmlns:p14="http://schemas.microsoft.com/office/powerpoint/2010/main" val="1865968574"/>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E54AA-1BE0-4DCD-84E1-B42036939F67}"/>
              </a:ext>
            </a:extLst>
          </p:cNvPr>
          <p:cNvSpPr>
            <a:spLocks noGrp="1"/>
          </p:cNvSpPr>
          <p:nvPr>
            <p:ph type="title"/>
          </p:nvPr>
        </p:nvSpPr>
        <p:spPr>
          <a:xfrm>
            <a:off x="1066800" y="2590694"/>
            <a:ext cx="10058400" cy="1676611"/>
          </a:xfrm>
        </p:spPr>
        <p:txBody>
          <a:bodyPr>
            <a:noAutofit/>
          </a:bodyPr>
          <a:lstStyle/>
          <a:p>
            <a:pPr>
              <a:lnSpc>
                <a:spcPct val="100000"/>
              </a:lnSpc>
            </a:pPr>
            <a:r>
              <a:rPr lang="en-US" sz="5000" dirty="0"/>
              <a:t>WBS AND RISK MANAGEMENT PLAN</a:t>
            </a:r>
            <a:endParaRPr lang="en-IN" sz="5000" dirty="0"/>
          </a:p>
        </p:txBody>
      </p:sp>
    </p:spTree>
    <p:extLst>
      <p:ext uri="{BB962C8B-B14F-4D97-AF65-F5344CB8AC3E}">
        <p14:creationId xmlns:p14="http://schemas.microsoft.com/office/powerpoint/2010/main" val="8982305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DFD4A-C808-454A-8E3A-6986C426CFCE}"/>
              </a:ext>
            </a:extLst>
          </p:cNvPr>
          <p:cNvSpPr>
            <a:spLocks noGrp="1"/>
          </p:cNvSpPr>
          <p:nvPr>
            <p:ph type="title"/>
          </p:nvPr>
        </p:nvSpPr>
        <p:spPr/>
        <p:txBody>
          <a:bodyPr/>
          <a:lstStyle/>
          <a:p>
            <a:r>
              <a:rPr lang="en-IN" dirty="0"/>
              <a:t>EXECUTIVE SUMMARY</a:t>
            </a:r>
          </a:p>
        </p:txBody>
      </p:sp>
      <p:sp>
        <p:nvSpPr>
          <p:cNvPr id="3" name="Content Placeholder 2">
            <a:extLst>
              <a:ext uri="{FF2B5EF4-FFF2-40B4-BE49-F238E27FC236}">
                <a16:creationId xmlns:a16="http://schemas.microsoft.com/office/drawing/2014/main" id="{8004BC7E-3977-4003-A44D-D4C74DA171A3}"/>
              </a:ext>
            </a:extLst>
          </p:cNvPr>
          <p:cNvSpPr>
            <a:spLocks noGrp="1"/>
          </p:cNvSpPr>
          <p:nvPr>
            <p:ph idx="1"/>
          </p:nvPr>
        </p:nvSpPr>
        <p:spPr>
          <a:xfrm>
            <a:off x="609600" y="2286001"/>
            <a:ext cx="10972800" cy="2332181"/>
          </a:xfrm>
        </p:spPr>
        <p:txBody>
          <a:bodyPr>
            <a:noAutofit/>
          </a:bodyPr>
          <a:lstStyle/>
          <a:p>
            <a:r>
              <a:rPr lang="en-GB" spc="20" dirty="0">
                <a:latin typeface="Calibri" panose="020F0502020204030204" pitchFamily="34" charset="0"/>
                <a:cs typeface="Calibri" panose="020F0502020204030204" pitchFamily="34" charset="0"/>
              </a:rPr>
              <a:t>Identification and analysis of project risks are required for effective risk management. One cannot manage risks if one does not characterize them to know what they are, how likely they are, and what their impact might be. But project risk management is not limited to the identification and aggregation of risks, and it cannot be repeated too often that the point of risk assessment is to be better able to mitigate and manage the project risks. </a:t>
            </a:r>
            <a:endParaRPr lang="en-IN" spc="20" dirty="0">
              <a:latin typeface="Calibri" panose="020F0502020204030204" pitchFamily="34" charset="0"/>
              <a:cs typeface="Calibri" panose="020F0502020204030204" pitchFamily="34" charset="0"/>
            </a:endParaRPr>
          </a:p>
          <a:p>
            <a:endParaRPr lang="en-IN" dirty="0"/>
          </a:p>
        </p:txBody>
      </p:sp>
    </p:spTree>
    <p:extLst>
      <p:ext uri="{BB962C8B-B14F-4D97-AF65-F5344CB8AC3E}">
        <p14:creationId xmlns:p14="http://schemas.microsoft.com/office/powerpoint/2010/main" val="6592993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A19D0-BD5F-4563-9D46-0C07DF252F2F}"/>
              </a:ext>
            </a:extLst>
          </p:cNvPr>
          <p:cNvSpPr>
            <a:spLocks noGrp="1"/>
          </p:cNvSpPr>
          <p:nvPr>
            <p:ph type="title"/>
          </p:nvPr>
        </p:nvSpPr>
        <p:spPr/>
        <p:txBody>
          <a:bodyPr/>
          <a:lstStyle/>
          <a:p>
            <a:r>
              <a:rPr lang="en-IN" dirty="0"/>
              <a:t>WBS WITH PROJECT SCHEDULE</a:t>
            </a:r>
          </a:p>
        </p:txBody>
      </p:sp>
      <p:graphicFrame>
        <p:nvGraphicFramePr>
          <p:cNvPr id="4" name="Table 3">
            <a:extLst>
              <a:ext uri="{FF2B5EF4-FFF2-40B4-BE49-F238E27FC236}">
                <a16:creationId xmlns:a16="http://schemas.microsoft.com/office/drawing/2014/main" id="{51D6D8B2-BF7D-4AAC-B1F7-9E5D7CD6EDF1}"/>
              </a:ext>
            </a:extLst>
          </p:cNvPr>
          <p:cNvGraphicFramePr>
            <a:graphicFrameLocks noGrp="1"/>
          </p:cNvGraphicFramePr>
          <p:nvPr>
            <p:extLst>
              <p:ext uri="{D42A27DB-BD31-4B8C-83A1-F6EECF244321}">
                <p14:modId xmlns:p14="http://schemas.microsoft.com/office/powerpoint/2010/main" val="1105322241"/>
              </p:ext>
            </p:extLst>
          </p:nvPr>
        </p:nvGraphicFramePr>
        <p:xfrm>
          <a:off x="617621" y="2064693"/>
          <a:ext cx="10956758" cy="3652617"/>
        </p:xfrm>
        <a:graphic>
          <a:graphicData uri="http://schemas.openxmlformats.org/drawingml/2006/table">
            <a:tbl>
              <a:tblPr>
                <a:tableStyleId>{5C22544A-7EE6-4342-B048-85BDC9FD1C3A}</a:tableStyleId>
              </a:tblPr>
              <a:tblGrid>
                <a:gridCol w="2023921">
                  <a:extLst>
                    <a:ext uri="{9D8B030D-6E8A-4147-A177-3AD203B41FA5}">
                      <a16:colId xmlns:a16="http://schemas.microsoft.com/office/drawing/2014/main" val="4274255741"/>
                    </a:ext>
                  </a:extLst>
                </a:gridCol>
                <a:gridCol w="2864644">
                  <a:extLst>
                    <a:ext uri="{9D8B030D-6E8A-4147-A177-3AD203B41FA5}">
                      <a16:colId xmlns:a16="http://schemas.microsoft.com/office/drawing/2014/main" val="318292239"/>
                    </a:ext>
                  </a:extLst>
                </a:gridCol>
                <a:gridCol w="1686203">
                  <a:extLst>
                    <a:ext uri="{9D8B030D-6E8A-4147-A177-3AD203B41FA5}">
                      <a16:colId xmlns:a16="http://schemas.microsoft.com/office/drawing/2014/main" val="298664690"/>
                    </a:ext>
                  </a:extLst>
                </a:gridCol>
                <a:gridCol w="1084497">
                  <a:extLst>
                    <a:ext uri="{9D8B030D-6E8A-4147-A177-3AD203B41FA5}">
                      <a16:colId xmlns:a16="http://schemas.microsoft.com/office/drawing/2014/main" val="2903724220"/>
                    </a:ext>
                  </a:extLst>
                </a:gridCol>
                <a:gridCol w="1612478">
                  <a:extLst>
                    <a:ext uri="{9D8B030D-6E8A-4147-A177-3AD203B41FA5}">
                      <a16:colId xmlns:a16="http://schemas.microsoft.com/office/drawing/2014/main" val="2936288851"/>
                    </a:ext>
                  </a:extLst>
                </a:gridCol>
                <a:gridCol w="1685015">
                  <a:extLst>
                    <a:ext uri="{9D8B030D-6E8A-4147-A177-3AD203B41FA5}">
                      <a16:colId xmlns:a16="http://schemas.microsoft.com/office/drawing/2014/main" val="2650528745"/>
                    </a:ext>
                  </a:extLst>
                </a:gridCol>
              </a:tblGrid>
              <a:tr h="858591">
                <a:tc>
                  <a:txBody>
                    <a:bodyPr/>
                    <a:lstStyle/>
                    <a:p>
                      <a:pPr algn="ctr">
                        <a:lnSpc>
                          <a:spcPct val="115000"/>
                        </a:lnSpc>
                        <a:spcBef>
                          <a:spcPts val="200"/>
                        </a:spcBef>
                        <a:spcAft>
                          <a:spcPts val="200"/>
                        </a:spcAft>
                      </a:pPr>
                      <a:r>
                        <a:rPr lang="en-US" sz="2000" b="1" kern="1200">
                          <a:solidFill>
                            <a:schemeClr val="tx1">
                              <a:lumMod val="50000"/>
                              <a:lumOff val="50000"/>
                            </a:schemeClr>
                          </a:solidFill>
                          <a:latin typeface="Calibri" pitchFamily="34" charset="0"/>
                          <a:ea typeface="+mn-ea"/>
                          <a:cs typeface="Calibri" pitchFamily="34" charset="0"/>
                        </a:rPr>
                        <a:t>Activity (#)</a:t>
                      </a:r>
                      <a:endParaRPr lang="en-IN" sz="2000" b="1" kern="1200">
                        <a:solidFill>
                          <a:schemeClr val="tx1">
                            <a:lumMod val="50000"/>
                            <a:lumOff val="50000"/>
                          </a:schemeClr>
                        </a:solidFill>
                        <a:latin typeface="Calibri" pitchFamily="34" charset="0"/>
                        <a:ea typeface="+mn-ea"/>
                        <a:cs typeface="Calibri" pitchFamily="34" charset="0"/>
                      </a:endParaRPr>
                    </a:p>
                  </a:txBody>
                  <a:tcPr marL="0" marR="0" marT="0" marB="0"/>
                </a:tc>
                <a:tc>
                  <a:txBody>
                    <a:bodyPr/>
                    <a:lstStyle/>
                    <a:p>
                      <a:pPr algn="ctr">
                        <a:lnSpc>
                          <a:spcPct val="115000"/>
                        </a:lnSpc>
                        <a:spcBef>
                          <a:spcPts val="200"/>
                        </a:spcBef>
                        <a:spcAft>
                          <a:spcPts val="200"/>
                        </a:spcAft>
                      </a:pPr>
                      <a:r>
                        <a:rPr lang="en-US" sz="2000" b="1" kern="1200" dirty="0">
                          <a:solidFill>
                            <a:schemeClr val="tx1">
                              <a:lumMod val="50000"/>
                              <a:lumOff val="50000"/>
                            </a:schemeClr>
                          </a:solidFill>
                          <a:latin typeface="Calibri" pitchFamily="34" charset="0"/>
                          <a:ea typeface="+mn-ea"/>
                          <a:cs typeface="Calibri" pitchFamily="34" charset="0"/>
                        </a:rPr>
                        <a:t>Sub-Task (#)</a:t>
                      </a:r>
                      <a:endParaRPr lang="en-IN" sz="2000" b="1" kern="1200" dirty="0">
                        <a:solidFill>
                          <a:schemeClr val="tx1">
                            <a:lumMod val="50000"/>
                            <a:lumOff val="50000"/>
                          </a:schemeClr>
                        </a:solidFill>
                        <a:latin typeface="Calibri" pitchFamily="34" charset="0"/>
                        <a:ea typeface="+mn-ea"/>
                        <a:cs typeface="Calibri" pitchFamily="34" charset="0"/>
                      </a:endParaRPr>
                    </a:p>
                  </a:txBody>
                  <a:tcPr marL="0" marR="0" marT="0" marB="0"/>
                </a:tc>
                <a:tc>
                  <a:txBody>
                    <a:bodyPr/>
                    <a:lstStyle/>
                    <a:p>
                      <a:pPr algn="ctr">
                        <a:lnSpc>
                          <a:spcPct val="115000"/>
                        </a:lnSpc>
                        <a:spcBef>
                          <a:spcPts val="200"/>
                        </a:spcBef>
                        <a:spcAft>
                          <a:spcPts val="200"/>
                        </a:spcAft>
                      </a:pPr>
                      <a:r>
                        <a:rPr lang="en-US" sz="2000" b="1" kern="1200">
                          <a:solidFill>
                            <a:schemeClr val="tx1">
                              <a:lumMod val="50000"/>
                              <a:lumOff val="50000"/>
                            </a:schemeClr>
                          </a:solidFill>
                          <a:latin typeface="Calibri" pitchFamily="34" charset="0"/>
                          <a:ea typeface="+mn-ea"/>
                          <a:cs typeface="Calibri" pitchFamily="34" charset="0"/>
                        </a:rPr>
                        <a:t>Assignee(s)</a:t>
                      </a:r>
                      <a:endParaRPr lang="en-IN" sz="2000" b="1" kern="1200">
                        <a:solidFill>
                          <a:schemeClr val="tx1">
                            <a:lumMod val="50000"/>
                            <a:lumOff val="50000"/>
                          </a:schemeClr>
                        </a:solidFill>
                        <a:latin typeface="Calibri" pitchFamily="34" charset="0"/>
                        <a:ea typeface="+mn-ea"/>
                        <a:cs typeface="Calibri" pitchFamily="34" charset="0"/>
                      </a:endParaRPr>
                    </a:p>
                  </a:txBody>
                  <a:tcPr marL="0" marR="0" marT="0" marB="0"/>
                </a:tc>
                <a:tc>
                  <a:txBody>
                    <a:bodyPr/>
                    <a:lstStyle/>
                    <a:p>
                      <a:pPr algn="ctr">
                        <a:lnSpc>
                          <a:spcPct val="115000"/>
                        </a:lnSpc>
                        <a:spcBef>
                          <a:spcPts val="200"/>
                        </a:spcBef>
                        <a:spcAft>
                          <a:spcPts val="200"/>
                        </a:spcAft>
                      </a:pPr>
                      <a:r>
                        <a:rPr lang="en-US" sz="2000" b="1" kern="1200">
                          <a:solidFill>
                            <a:schemeClr val="tx1">
                              <a:lumMod val="50000"/>
                              <a:lumOff val="50000"/>
                            </a:schemeClr>
                          </a:solidFill>
                          <a:latin typeface="Calibri" pitchFamily="34" charset="0"/>
                          <a:ea typeface="+mn-ea"/>
                          <a:cs typeface="Calibri" pitchFamily="34" charset="0"/>
                        </a:rPr>
                        <a:t>Actual Start Date</a:t>
                      </a:r>
                      <a:endParaRPr lang="en-IN" sz="2000" b="1" kern="1200">
                        <a:solidFill>
                          <a:schemeClr val="tx1">
                            <a:lumMod val="50000"/>
                            <a:lumOff val="50000"/>
                          </a:schemeClr>
                        </a:solidFill>
                        <a:latin typeface="Calibri" pitchFamily="34" charset="0"/>
                        <a:ea typeface="+mn-ea"/>
                        <a:cs typeface="Calibri" pitchFamily="34" charset="0"/>
                      </a:endParaRPr>
                    </a:p>
                  </a:txBody>
                  <a:tcPr marL="0" marR="0" marT="0" marB="0"/>
                </a:tc>
                <a:tc>
                  <a:txBody>
                    <a:bodyPr/>
                    <a:lstStyle/>
                    <a:p>
                      <a:pPr algn="ctr">
                        <a:lnSpc>
                          <a:spcPct val="115000"/>
                        </a:lnSpc>
                        <a:spcBef>
                          <a:spcPts val="200"/>
                        </a:spcBef>
                        <a:spcAft>
                          <a:spcPts val="200"/>
                        </a:spcAft>
                      </a:pPr>
                      <a:r>
                        <a:rPr lang="en-US" sz="2000" b="1" kern="1200">
                          <a:solidFill>
                            <a:schemeClr val="tx1">
                              <a:lumMod val="50000"/>
                              <a:lumOff val="50000"/>
                            </a:schemeClr>
                          </a:solidFill>
                          <a:latin typeface="Calibri" pitchFamily="34" charset="0"/>
                          <a:ea typeface="+mn-ea"/>
                          <a:cs typeface="Calibri" pitchFamily="34" charset="0"/>
                        </a:rPr>
                        <a:t>Actual End Date</a:t>
                      </a:r>
                      <a:endParaRPr lang="en-IN" sz="2000" b="1" kern="1200">
                        <a:solidFill>
                          <a:schemeClr val="tx1">
                            <a:lumMod val="50000"/>
                            <a:lumOff val="50000"/>
                          </a:schemeClr>
                        </a:solidFill>
                        <a:latin typeface="Calibri" pitchFamily="34" charset="0"/>
                        <a:ea typeface="+mn-ea"/>
                        <a:cs typeface="Calibri" pitchFamily="34" charset="0"/>
                      </a:endParaRPr>
                    </a:p>
                  </a:txBody>
                  <a:tcPr marL="0" marR="0" marT="0" marB="0"/>
                </a:tc>
                <a:tc>
                  <a:txBody>
                    <a:bodyPr/>
                    <a:lstStyle/>
                    <a:p>
                      <a:pPr algn="ctr">
                        <a:lnSpc>
                          <a:spcPct val="115000"/>
                        </a:lnSpc>
                        <a:spcBef>
                          <a:spcPts val="200"/>
                        </a:spcBef>
                        <a:spcAft>
                          <a:spcPts val="200"/>
                        </a:spcAft>
                      </a:pPr>
                      <a:r>
                        <a:rPr lang="en-US" sz="2000" b="1" kern="1200" dirty="0">
                          <a:solidFill>
                            <a:schemeClr val="tx1">
                              <a:lumMod val="50000"/>
                              <a:lumOff val="50000"/>
                            </a:schemeClr>
                          </a:solidFill>
                          <a:latin typeface="Calibri" pitchFamily="34" charset="0"/>
                          <a:ea typeface="+mn-ea"/>
                          <a:cs typeface="Calibri" pitchFamily="34" charset="0"/>
                        </a:rPr>
                        <a:t>Status</a:t>
                      </a:r>
                      <a:endParaRPr lang="en-IN" sz="2000" b="1" kern="1200" dirty="0">
                        <a:solidFill>
                          <a:schemeClr val="tx1">
                            <a:lumMod val="50000"/>
                            <a:lumOff val="50000"/>
                          </a:schemeClr>
                        </a:solidFill>
                        <a:latin typeface="Calibri" pitchFamily="34" charset="0"/>
                        <a:ea typeface="+mn-ea"/>
                        <a:cs typeface="Calibri" pitchFamily="34" charset="0"/>
                      </a:endParaRPr>
                    </a:p>
                  </a:txBody>
                  <a:tcPr marL="0" marR="0" marT="0" marB="0"/>
                </a:tc>
                <a:extLst>
                  <a:ext uri="{0D108BD9-81ED-4DB2-BD59-A6C34878D82A}">
                    <a16:rowId xmlns:a16="http://schemas.microsoft.com/office/drawing/2014/main" val="2810821830"/>
                  </a:ext>
                </a:extLst>
              </a:tr>
              <a:tr h="922689">
                <a:tc>
                  <a:txBody>
                    <a:bodyPr/>
                    <a:lstStyle/>
                    <a:p>
                      <a:pPr algn="ctr">
                        <a:lnSpc>
                          <a:spcPct val="115000"/>
                        </a:lnSpc>
                        <a:spcBef>
                          <a:spcPts val="200"/>
                        </a:spcBef>
                        <a:spcAft>
                          <a:spcPts val="200"/>
                        </a:spcAft>
                      </a:pPr>
                      <a:r>
                        <a:rPr lang="en-US" sz="2000" kern="1200">
                          <a:solidFill>
                            <a:schemeClr val="tx1">
                              <a:lumMod val="50000"/>
                              <a:lumOff val="50000"/>
                            </a:schemeClr>
                          </a:solidFill>
                          <a:latin typeface="Calibri" pitchFamily="34" charset="0"/>
                          <a:ea typeface="+mn-ea"/>
                          <a:cs typeface="Calibri" pitchFamily="34" charset="0"/>
                        </a:rPr>
                        <a:t>Project Manager/ Contracts</a:t>
                      </a:r>
                      <a:endParaRPr lang="en-IN" sz="2000" kern="1200">
                        <a:solidFill>
                          <a:schemeClr val="tx1">
                            <a:lumMod val="50000"/>
                            <a:lumOff val="50000"/>
                          </a:schemeClr>
                        </a:solidFill>
                        <a:latin typeface="Calibri" pitchFamily="34" charset="0"/>
                        <a:ea typeface="+mn-ea"/>
                        <a:cs typeface="Calibri" pitchFamily="34" charset="0"/>
                      </a:endParaRPr>
                    </a:p>
                  </a:txBody>
                  <a:tcPr marL="0" marR="0" marT="0" marB="0"/>
                </a:tc>
                <a:tc>
                  <a:txBody>
                    <a:bodyPr/>
                    <a:lstStyle/>
                    <a:p>
                      <a:pPr algn="ctr">
                        <a:lnSpc>
                          <a:spcPct val="115000"/>
                        </a:lnSpc>
                        <a:spcBef>
                          <a:spcPts val="200"/>
                        </a:spcBef>
                        <a:spcAft>
                          <a:spcPts val="200"/>
                        </a:spcAft>
                      </a:pPr>
                      <a:r>
                        <a:rPr lang="en-US" sz="2000" kern="1200">
                          <a:solidFill>
                            <a:schemeClr val="tx1">
                              <a:lumMod val="50000"/>
                              <a:lumOff val="50000"/>
                            </a:schemeClr>
                          </a:solidFill>
                          <a:latin typeface="Calibri" pitchFamily="34" charset="0"/>
                          <a:ea typeface="+mn-ea"/>
                          <a:cs typeface="Calibri" pitchFamily="34" charset="0"/>
                        </a:rPr>
                        <a:t>1.System demand</a:t>
                      </a:r>
                      <a:endParaRPr lang="en-IN" sz="2000" kern="1200">
                        <a:solidFill>
                          <a:schemeClr val="tx1">
                            <a:lumMod val="50000"/>
                            <a:lumOff val="50000"/>
                          </a:schemeClr>
                        </a:solidFill>
                        <a:latin typeface="Calibri" pitchFamily="34" charset="0"/>
                        <a:ea typeface="+mn-ea"/>
                        <a:cs typeface="Calibri" pitchFamily="34" charset="0"/>
                      </a:endParaRPr>
                    </a:p>
                    <a:p>
                      <a:pPr algn="ctr">
                        <a:lnSpc>
                          <a:spcPct val="115000"/>
                        </a:lnSpc>
                        <a:spcBef>
                          <a:spcPts val="200"/>
                        </a:spcBef>
                        <a:spcAft>
                          <a:spcPts val="200"/>
                        </a:spcAft>
                      </a:pPr>
                      <a:r>
                        <a:rPr lang="en-US" sz="2000" kern="1200">
                          <a:solidFill>
                            <a:schemeClr val="tx1">
                              <a:lumMod val="50000"/>
                              <a:lumOff val="50000"/>
                            </a:schemeClr>
                          </a:solidFill>
                          <a:latin typeface="Calibri" pitchFamily="34" charset="0"/>
                          <a:ea typeface="+mn-ea"/>
                          <a:cs typeface="Calibri" pitchFamily="34" charset="0"/>
                        </a:rPr>
                        <a:t>2.Project Plan writeup</a:t>
                      </a:r>
                      <a:endParaRPr lang="en-IN" sz="2000" kern="1200">
                        <a:solidFill>
                          <a:schemeClr val="tx1">
                            <a:lumMod val="50000"/>
                            <a:lumOff val="50000"/>
                          </a:schemeClr>
                        </a:solidFill>
                        <a:latin typeface="Calibri" pitchFamily="34" charset="0"/>
                        <a:ea typeface="+mn-ea"/>
                        <a:cs typeface="Calibri" pitchFamily="34" charset="0"/>
                      </a:endParaRPr>
                    </a:p>
                  </a:txBody>
                  <a:tcPr marL="0" marR="0" marT="0" marB="0"/>
                </a:tc>
                <a:tc>
                  <a:txBody>
                    <a:bodyPr/>
                    <a:lstStyle/>
                    <a:p>
                      <a:pPr algn="ctr">
                        <a:lnSpc>
                          <a:spcPct val="115000"/>
                        </a:lnSpc>
                        <a:spcBef>
                          <a:spcPts val="200"/>
                        </a:spcBef>
                        <a:spcAft>
                          <a:spcPts val="200"/>
                        </a:spcAft>
                      </a:pPr>
                      <a:r>
                        <a:rPr lang="en-US" sz="2000" kern="1200">
                          <a:solidFill>
                            <a:schemeClr val="tx1">
                              <a:lumMod val="50000"/>
                              <a:lumOff val="50000"/>
                            </a:schemeClr>
                          </a:solidFill>
                          <a:latin typeface="Calibri" pitchFamily="34" charset="0"/>
                          <a:ea typeface="+mn-ea"/>
                          <a:cs typeface="Calibri" pitchFamily="34" charset="0"/>
                        </a:rPr>
                        <a:t>Pranit Tandon</a:t>
                      </a:r>
                      <a:endParaRPr lang="en-IN" sz="2000" kern="1200">
                        <a:solidFill>
                          <a:schemeClr val="tx1">
                            <a:lumMod val="50000"/>
                            <a:lumOff val="50000"/>
                          </a:schemeClr>
                        </a:solidFill>
                        <a:latin typeface="Calibri" pitchFamily="34" charset="0"/>
                        <a:ea typeface="+mn-ea"/>
                        <a:cs typeface="Calibri" pitchFamily="34" charset="0"/>
                      </a:endParaRPr>
                    </a:p>
                  </a:txBody>
                  <a:tcPr marL="0" marR="0" marT="0" marB="0"/>
                </a:tc>
                <a:tc>
                  <a:txBody>
                    <a:bodyPr/>
                    <a:lstStyle/>
                    <a:p>
                      <a:pPr algn="ctr">
                        <a:lnSpc>
                          <a:spcPct val="115000"/>
                        </a:lnSpc>
                        <a:spcBef>
                          <a:spcPts val="200"/>
                        </a:spcBef>
                        <a:spcAft>
                          <a:spcPts val="200"/>
                        </a:spcAft>
                      </a:pPr>
                      <a:r>
                        <a:rPr lang="en-US" sz="2000" kern="1200" dirty="0">
                          <a:solidFill>
                            <a:schemeClr val="tx1">
                              <a:lumMod val="50000"/>
                              <a:lumOff val="50000"/>
                            </a:schemeClr>
                          </a:solidFill>
                          <a:latin typeface="Calibri" pitchFamily="34" charset="0"/>
                          <a:ea typeface="+mn-ea"/>
                          <a:cs typeface="Calibri" pitchFamily="34" charset="0"/>
                        </a:rPr>
                        <a:t>08/03</a:t>
                      </a:r>
                      <a:endParaRPr lang="en-IN" sz="2000" kern="1200" dirty="0">
                        <a:solidFill>
                          <a:schemeClr val="tx1">
                            <a:lumMod val="50000"/>
                            <a:lumOff val="50000"/>
                          </a:schemeClr>
                        </a:solidFill>
                        <a:latin typeface="Calibri" pitchFamily="34" charset="0"/>
                        <a:ea typeface="+mn-ea"/>
                        <a:cs typeface="Calibri" pitchFamily="34" charset="0"/>
                      </a:endParaRPr>
                    </a:p>
                  </a:txBody>
                  <a:tcPr marL="0" marR="0" marT="0" marB="0"/>
                </a:tc>
                <a:tc>
                  <a:txBody>
                    <a:bodyPr/>
                    <a:lstStyle/>
                    <a:p>
                      <a:pPr algn="ctr">
                        <a:lnSpc>
                          <a:spcPct val="115000"/>
                        </a:lnSpc>
                        <a:spcBef>
                          <a:spcPts val="200"/>
                        </a:spcBef>
                        <a:spcAft>
                          <a:spcPts val="200"/>
                        </a:spcAft>
                      </a:pPr>
                      <a:r>
                        <a:rPr lang="en-US" sz="2000" kern="1200">
                          <a:solidFill>
                            <a:schemeClr val="tx1">
                              <a:lumMod val="50000"/>
                              <a:lumOff val="50000"/>
                            </a:schemeClr>
                          </a:solidFill>
                          <a:latin typeface="Calibri" pitchFamily="34" charset="0"/>
                          <a:ea typeface="+mn-ea"/>
                          <a:cs typeface="Calibri" pitchFamily="34" charset="0"/>
                        </a:rPr>
                        <a:t>12/03</a:t>
                      </a:r>
                      <a:endParaRPr lang="en-IN" sz="2000" kern="1200">
                        <a:solidFill>
                          <a:schemeClr val="tx1">
                            <a:lumMod val="50000"/>
                            <a:lumOff val="50000"/>
                          </a:schemeClr>
                        </a:solidFill>
                        <a:latin typeface="Calibri" pitchFamily="34" charset="0"/>
                        <a:ea typeface="+mn-ea"/>
                        <a:cs typeface="Calibri" pitchFamily="34" charset="0"/>
                      </a:endParaRPr>
                    </a:p>
                  </a:txBody>
                  <a:tcPr marL="0" marR="0" marT="0" marB="0"/>
                </a:tc>
                <a:tc>
                  <a:txBody>
                    <a:bodyPr/>
                    <a:lstStyle/>
                    <a:p>
                      <a:pPr algn="ctr">
                        <a:lnSpc>
                          <a:spcPct val="115000"/>
                        </a:lnSpc>
                        <a:spcBef>
                          <a:spcPts val="200"/>
                        </a:spcBef>
                        <a:spcAft>
                          <a:spcPts val="200"/>
                        </a:spcAft>
                      </a:pPr>
                      <a:r>
                        <a:rPr lang="en-US" sz="2000" kern="1200">
                          <a:solidFill>
                            <a:schemeClr val="tx1">
                              <a:lumMod val="50000"/>
                              <a:lumOff val="50000"/>
                            </a:schemeClr>
                          </a:solidFill>
                          <a:latin typeface="Calibri" pitchFamily="34" charset="0"/>
                          <a:ea typeface="+mn-ea"/>
                          <a:cs typeface="Calibri" pitchFamily="34" charset="0"/>
                        </a:rPr>
                        <a:t>COMPLETED</a:t>
                      </a:r>
                      <a:endParaRPr lang="en-IN" sz="2000" kern="1200">
                        <a:solidFill>
                          <a:schemeClr val="tx1">
                            <a:lumMod val="50000"/>
                            <a:lumOff val="50000"/>
                          </a:schemeClr>
                        </a:solidFill>
                        <a:latin typeface="Calibri" pitchFamily="34" charset="0"/>
                        <a:ea typeface="+mn-ea"/>
                        <a:cs typeface="Calibri" pitchFamily="34" charset="0"/>
                      </a:endParaRPr>
                    </a:p>
                  </a:txBody>
                  <a:tcPr marL="0" marR="0" marT="0" marB="0"/>
                </a:tc>
                <a:extLst>
                  <a:ext uri="{0D108BD9-81ED-4DB2-BD59-A6C34878D82A}">
                    <a16:rowId xmlns:a16="http://schemas.microsoft.com/office/drawing/2014/main" val="2116568870"/>
                  </a:ext>
                </a:extLst>
              </a:tr>
              <a:tr h="1871337">
                <a:tc>
                  <a:txBody>
                    <a:bodyPr/>
                    <a:lstStyle/>
                    <a:p>
                      <a:pPr algn="ctr">
                        <a:lnSpc>
                          <a:spcPct val="115000"/>
                        </a:lnSpc>
                        <a:spcBef>
                          <a:spcPts val="200"/>
                        </a:spcBef>
                        <a:spcAft>
                          <a:spcPts val="200"/>
                        </a:spcAft>
                      </a:pPr>
                      <a:r>
                        <a:rPr lang="en-US" sz="2000" kern="1200">
                          <a:solidFill>
                            <a:schemeClr val="tx1">
                              <a:lumMod val="50000"/>
                              <a:lumOff val="50000"/>
                            </a:schemeClr>
                          </a:solidFill>
                          <a:latin typeface="Calibri" pitchFamily="34" charset="0"/>
                          <a:ea typeface="+mn-ea"/>
                          <a:cs typeface="Calibri" pitchFamily="34" charset="0"/>
                        </a:rPr>
                        <a:t>SW Analyser/ Programmer</a:t>
                      </a:r>
                      <a:endParaRPr lang="en-IN" sz="2000" kern="1200">
                        <a:solidFill>
                          <a:schemeClr val="tx1">
                            <a:lumMod val="50000"/>
                            <a:lumOff val="50000"/>
                          </a:schemeClr>
                        </a:solidFill>
                        <a:latin typeface="Calibri" pitchFamily="34" charset="0"/>
                        <a:ea typeface="+mn-ea"/>
                        <a:cs typeface="Calibri" pitchFamily="34" charset="0"/>
                      </a:endParaRPr>
                    </a:p>
                  </a:txBody>
                  <a:tcPr marL="0" marR="0" marT="0" marB="0"/>
                </a:tc>
                <a:tc>
                  <a:txBody>
                    <a:bodyPr/>
                    <a:lstStyle/>
                    <a:p>
                      <a:pPr algn="ctr">
                        <a:lnSpc>
                          <a:spcPct val="115000"/>
                        </a:lnSpc>
                        <a:spcBef>
                          <a:spcPts val="200"/>
                        </a:spcBef>
                        <a:spcAft>
                          <a:spcPts val="200"/>
                        </a:spcAft>
                      </a:pPr>
                      <a:r>
                        <a:rPr lang="en-US" sz="2000" kern="1200">
                          <a:solidFill>
                            <a:schemeClr val="tx1">
                              <a:lumMod val="50000"/>
                              <a:lumOff val="50000"/>
                            </a:schemeClr>
                          </a:solidFill>
                          <a:latin typeface="Calibri" pitchFamily="34" charset="0"/>
                          <a:ea typeface="+mn-ea"/>
                          <a:cs typeface="Calibri" pitchFamily="34" charset="0"/>
                        </a:rPr>
                        <a:t>1. Designing diagrams and models</a:t>
                      </a:r>
                      <a:endParaRPr lang="en-IN" sz="2000" kern="1200">
                        <a:solidFill>
                          <a:schemeClr val="tx1">
                            <a:lumMod val="50000"/>
                            <a:lumOff val="50000"/>
                          </a:schemeClr>
                        </a:solidFill>
                        <a:latin typeface="Calibri" pitchFamily="34" charset="0"/>
                        <a:ea typeface="+mn-ea"/>
                        <a:cs typeface="Calibri" pitchFamily="34" charset="0"/>
                      </a:endParaRPr>
                    </a:p>
                    <a:p>
                      <a:pPr algn="ctr">
                        <a:lnSpc>
                          <a:spcPct val="115000"/>
                        </a:lnSpc>
                        <a:spcBef>
                          <a:spcPts val="200"/>
                        </a:spcBef>
                        <a:spcAft>
                          <a:spcPts val="200"/>
                        </a:spcAft>
                      </a:pPr>
                      <a:r>
                        <a:rPr lang="en-US" sz="2000" kern="1200">
                          <a:solidFill>
                            <a:schemeClr val="tx1">
                              <a:lumMod val="50000"/>
                              <a:lumOff val="50000"/>
                            </a:schemeClr>
                          </a:solidFill>
                          <a:latin typeface="Calibri" pitchFamily="34" charset="0"/>
                          <a:ea typeface="+mn-ea"/>
                          <a:cs typeface="Calibri" pitchFamily="34" charset="0"/>
                        </a:rPr>
                        <a:t>2. Start implementation</a:t>
                      </a:r>
                      <a:endParaRPr lang="en-IN" sz="2000" kern="1200">
                        <a:solidFill>
                          <a:schemeClr val="tx1">
                            <a:lumMod val="50000"/>
                            <a:lumOff val="50000"/>
                          </a:schemeClr>
                        </a:solidFill>
                        <a:latin typeface="Calibri" pitchFamily="34" charset="0"/>
                        <a:ea typeface="+mn-ea"/>
                        <a:cs typeface="Calibri" pitchFamily="34" charset="0"/>
                      </a:endParaRPr>
                    </a:p>
                    <a:p>
                      <a:pPr algn="ctr">
                        <a:lnSpc>
                          <a:spcPct val="115000"/>
                        </a:lnSpc>
                        <a:spcBef>
                          <a:spcPts val="200"/>
                        </a:spcBef>
                        <a:spcAft>
                          <a:spcPts val="200"/>
                        </a:spcAft>
                      </a:pPr>
                      <a:r>
                        <a:rPr lang="en-US" sz="2000" kern="1200">
                          <a:solidFill>
                            <a:schemeClr val="tx1">
                              <a:lumMod val="50000"/>
                              <a:lumOff val="50000"/>
                            </a:schemeClr>
                          </a:solidFill>
                          <a:latin typeface="Calibri" pitchFamily="34" charset="0"/>
                          <a:ea typeface="+mn-ea"/>
                          <a:cs typeface="Calibri" pitchFamily="34" charset="0"/>
                        </a:rPr>
                        <a:t>3. Send for testing</a:t>
                      </a:r>
                      <a:endParaRPr lang="en-IN" sz="2000" kern="1200">
                        <a:solidFill>
                          <a:schemeClr val="tx1">
                            <a:lumMod val="50000"/>
                            <a:lumOff val="50000"/>
                          </a:schemeClr>
                        </a:solidFill>
                        <a:latin typeface="Calibri" pitchFamily="34" charset="0"/>
                        <a:ea typeface="+mn-ea"/>
                        <a:cs typeface="Calibri" pitchFamily="34" charset="0"/>
                      </a:endParaRPr>
                    </a:p>
                  </a:txBody>
                  <a:tcPr marL="0" marR="0" marT="0" marB="0"/>
                </a:tc>
                <a:tc>
                  <a:txBody>
                    <a:bodyPr/>
                    <a:lstStyle/>
                    <a:p>
                      <a:pPr algn="ctr">
                        <a:lnSpc>
                          <a:spcPct val="115000"/>
                        </a:lnSpc>
                        <a:spcBef>
                          <a:spcPts val="200"/>
                        </a:spcBef>
                        <a:spcAft>
                          <a:spcPts val="200"/>
                        </a:spcAft>
                      </a:pPr>
                      <a:r>
                        <a:rPr lang="en-US" sz="2000" kern="1200">
                          <a:solidFill>
                            <a:schemeClr val="tx1">
                              <a:lumMod val="50000"/>
                              <a:lumOff val="50000"/>
                            </a:schemeClr>
                          </a:solidFill>
                          <a:latin typeface="Calibri" pitchFamily="34" charset="0"/>
                          <a:ea typeface="+mn-ea"/>
                          <a:cs typeface="Calibri" pitchFamily="34" charset="0"/>
                        </a:rPr>
                        <a:t>Aranya Singh Chauhan</a:t>
                      </a:r>
                      <a:endParaRPr lang="en-IN" sz="2000" kern="1200">
                        <a:solidFill>
                          <a:schemeClr val="tx1">
                            <a:lumMod val="50000"/>
                            <a:lumOff val="50000"/>
                          </a:schemeClr>
                        </a:solidFill>
                        <a:latin typeface="Calibri" pitchFamily="34" charset="0"/>
                        <a:ea typeface="+mn-ea"/>
                        <a:cs typeface="Calibri" pitchFamily="34" charset="0"/>
                      </a:endParaRPr>
                    </a:p>
                  </a:txBody>
                  <a:tcPr marL="0" marR="0" marT="0" marB="0"/>
                </a:tc>
                <a:tc>
                  <a:txBody>
                    <a:bodyPr/>
                    <a:lstStyle/>
                    <a:p>
                      <a:pPr algn="ctr">
                        <a:lnSpc>
                          <a:spcPct val="115000"/>
                        </a:lnSpc>
                        <a:spcBef>
                          <a:spcPts val="200"/>
                        </a:spcBef>
                        <a:spcAft>
                          <a:spcPts val="200"/>
                        </a:spcAft>
                      </a:pPr>
                      <a:r>
                        <a:rPr lang="en-US" sz="2000" kern="1200">
                          <a:solidFill>
                            <a:schemeClr val="tx1">
                              <a:lumMod val="50000"/>
                              <a:lumOff val="50000"/>
                            </a:schemeClr>
                          </a:solidFill>
                          <a:latin typeface="Calibri" pitchFamily="34" charset="0"/>
                          <a:ea typeface="+mn-ea"/>
                          <a:cs typeface="Calibri" pitchFamily="34" charset="0"/>
                        </a:rPr>
                        <a:t>12/03</a:t>
                      </a:r>
                      <a:endParaRPr lang="en-IN" sz="2000" kern="1200">
                        <a:solidFill>
                          <a:schemeClr val="tx1">
                            <a:lumMod val="50000"/>
                            <a:lumOff val="50000"/>
                          </a:schemeClr>
                        </a:solidFill>
                        <a:latin typeface="Calibri" pitchFamily="34" charset="0"/>
                        <a:ea typeface="+mn-ea"/>
                        <a:cs typeface="Calibri" pitchFamily="34" charset="0"/>
                      </a:endParaRPr>
                    </a:p>
                  </a:txBody>
                  <a:tcPr marL="0" marR="0" marT="0" marB="0"/>
                </a:tc>
                <a:tc>
                  <a:txBody>
                    <a:bodyPr/>
                    <a:lstStyle/>
                    <a:p>
                      <a:pPr algn="ctr">
                        <a:lnSpc>
                          <a:spcPct val="115000"/>
                        </a:lnSpc>
                        <a:spcBef>
                          <a:spcPts val="200"/>
                        </a:spcBef>
                        <a:spcAft>
                          <a:spcPts val="200"/>
                        </a:spcAft>
                      </a:pPr>
                      <a:r>
                        <a:rPr lang="en-US" sz="2000" kern="1200">
                          <a:solidFill>
                            <a:schemeClr val="tx1">
                              <a:lumMod val="50000"/>
                              <a:lumOff val="50000"/>
                            </a:schemeClr>
                          </a:solidFill>
                          <a:latin typeface="Calibri" pitchFamily="34" charset="0"/>
                          <a:ea typeface="+mn-ea"/>
                          <a:cs typeface="Calibri" pitchFamily="34" charset="0"/>
                        </a:rPr>
                        <a:t>20/05</a:t>
                      </a:r>
                      <a:endParaRPr lang="en-IN" sz="2000" kern="1200">
                        <a:solidFill>
                          <a:schemeClr val="tx1">
                            <a:lumMod val="50000"/>
                            <a:lumOff val="50000"/>
                          </a:schemeClr>
                        </a:solidFill>
                        <a:latin typeface="Calibri" pitchFamily="34" charset="0"/>
                        <a:ea typeface="+mn-ea"/>
                        <a:cs typeface="Calibri" pitchFamily="34" charset="0"/>
                      </a:endParaRPr>
                    </a:p>
                  </a:txBody>
                  <a:tcPr marL="0" marR="0" marT="0" marB="0"/>
                </a:tc>
                <a:tc>
                  <a:txBody>
                    <a:bodyPr/>
                    <a:lstStyle/>
                    <a:p>
                      <a:pPr algn="ctr">
                        <a:lnSpc>
                          <a:spcPct val="115000"/>
                        </a:lnSpc>
                        <a:spcBef>
                          <a:spcPts val="200"/>
                        </a:spcBef>
                        <a:spcAft>
                          <a:spcPts val="200"/>
                        </a:spcAft>
                      </a:pPr>
                      <a:r>
                        <a:rPr lang="en-US" sz="2000" kern="1200" dirty="0">
                          <a:solidFill>
                            <a:schemeClr val="tx1">
                              <a:lumMod val="50000"/>
                              <a:lumOff val="50000"/>
                            </a:schemeClr>
                          </a:solidFill>
                          <a:latin typeface="Calibri" pitchFamily="34" charset="0"/>
                          <a:ea typeface="+mn-ea"/>
                          <a:cs typeface="Calibri" pitchFamily="34" charset="0"/>
                        </a:rPr>
                        <a:t>UPCOMING</a:t>
                      </a:r>
                      <a:endParaRPr lang="en-IN" sz="2000" kern="1200" dirty="0">
                        <a:solidFill>
                          <a:schemeClr val="tx1">
                            <a:lumMod val="50000"/>
                            <a:lumOff val="50000"/>
                          </a:schemeClr>
                        </a:solidFill>
                        <a:latin typeface="Calibri" pitchFamily="34" charset="0"/>
                        <a:ea typeface="+mn-ea"/>
                        <a:cs typeface="Calibri" pitchFamily="34" charset="0"/>
                      </a:endParaRPr>
                    </a:p>
                  </a:txBody>
                  <a:tcPr marL="0" marR="0" marT="0" marB="0"/>
                </a:tc>
                <a:extLst>
                  <a:ext uri="{0D108BD9-81ED-4DB2-BD59-A6C34878D82A}">
                    <a16:rowId xmlns:a16="http://schemas.microsoft.com/office/drawing/2014/main" val="3208745298"/>
                  </a:ext>
                </a:extLst>
              </a:tr>
            </a:tbl>
          </a:graphicData>
        </a:graphic>
      </p:graphicFrame>
    </p:spTree>
    <p:extLst>
      <p:ext uri="{BB962C8B-B14F-4D97-AF65-F5344CB8AC3E}">
        <p14:creationId xmlns:p14="http://schemas.microsoft.com/office/powerpoint/2010/main" val="15415287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BE771-F97E-4DA6-A4DE-8C8DA728D5B4}"/>
              </a:ext>
            </a:extLst>
          </p:cNvPr>
          <p:cNvSpPr>
            <a:spLocks noGrp="1"/>
          </p:cNvSpPr>
          <p:nvPr>
            <p:ph type="title"/>
          </p:nvPr>
        </p:nvSpPr>
        <p:spPr/>
        <p:txBody>
          <a:bodyPr/>
          <a:lstStyle/>
          <a:p>
            <a:r>
              <a:rPr lang="en-IN" dirty="0"/>
              <a:t>RISK IDENTIFICATION</a:t>
            </a:r>
          </a:p>
        </p:txBody>
      </p:sp>
      <p:sp>
        <p:nvSpPr>
          <p:cNvPr id="3" name="Content Placeholder 2">
            <a:extLst>
              <a:ext uri="{FF2B5EF4-FFF2-40B4-BE49-F238E27FC236}">
                <a16:creationId xmlns:a16="http://schemas.microsoft.com/office/drawing/2014/main" id="{BA74659B-E8F2-4F18-A94A-5FBF5C763C0D}"/>
              </a:ext>
            </a:extLst>
          </p:cNvPr>
          <p:cNvSpPr>
            <a:spLocks noGrp="1"/>
          </p:cNvSpPr>
          <p:nvPr>
            <p:ph idx="1"/>
          </p:nvPr>
        </p:nvSpPr>
        <p:spPr>
          <a:xfrm>
            <a:off x="1066800" y="1765299"/>
            <a:ext cx="10058400" cy="3924301"/>
          </a:xfrm>
        </p:spPr>
        <p:txBody>
          <a:bodyPr>
            <a:normAutofit/>
          </a:bodyPr>
          <a:lstStyle/>
          <a:p>
            <a:pPr marL="0" indent="0" algn="just">
              <a:lnSpc>
                <a:spcPct val="115000"/>
              </a:lnSpc>
              <a:spcAft>
                <a:spcPts val="1000"/>
              </a:spcAft>
              <a:buNone/>
            </a:pPr>
            <a:r>
              <a:rPr lang="en-US" sz="1800" dirty="0">
                <a:latin typeface="Calibri" panose="020F0502020204030204" pitchFamily="34" charset="0"/>
                <a:cs typeface="Calibri" panose="020F0502020204030204" pitchFamily="34" charset="0"/>
              </a:rPr>
              <a:t>After gathering basic requirement, feasibility study and studying functionality of proposed system we assessed collected project data for possible risks and found possible risks </a:t>
            </a:r>
            <a:endParaRPr lang="en-IN" sz="1800" dirty="0">
              <a:latin typeface="Calibri" panose="020F0502020204030204" pitchFamily="34" charset="0"/>
              <a:cs typeface="Calibri" panose="020F0502020204030204" pitchFamily="34" charset="0"/>
            </a:endParaRPr>
          </a:p>
          <a:p>
            <a:pPr lvl="0">
              <a:lnSpc>
                <a:spcPct val="115000"/>
              </a:lnSpc>
              <a:spcAft>
                <a:spcPts val="1000"/>
              </a:spcAft>
              <a:buSzPts val="900"/>
              <a:buFont typeface="+mj-lt"/>
              <a:buAutoNum type="arabicPeriod"/>
            </a:pPr>
            <a:r>
              <a:rPr lang="en-US" sz="1800" dirty="0">
                <a:latin typeface="Calibri" panose="020F0502020204030204" pitchFamily="34" charset="0"/>
                <a:cs typeface="Calibri" panose="020F0502020204030204" pitchFamily="34" charset="0"/>
              </a:rPr>
              <a:t>COST RISK: Cost risk is the degree of uncertainty associated with budgets and outlays for the project and its impact on the project </a:t>
            </a:r>
            <a:endParaRPr lang="en-IN" sz="1800" dirty="0">
              <a:latin typeface="Calibri" panose="020F0502020204030204" pitchFamily="34" charset="0"/>
              <a:cs typeface="Calibri" panose="020F0502020204030204" pitchFamily="34" charset="0"/>
            </a:endParaRPr>
          </a:p>
          <a:p>
            <a:pPr lvl="0">
              <a:lnSpc>
                <a:spcPct val="115000"/>
              </a:lnSpc>
              <a:spcAft>
                <a:spcPts val="1000"/>
              </a:spcAft>
              <a:buSzPts val="900"/>
              <a:buFont typeface="+mj-lt"/>
              <a:buAutoNum type="arabicPeriod"/>
            </a:pPr>
            <a:r>
              <a:rPr lang="en-US" sz="1800" dirty="0">
                <a:latin typeface="Calibri" panose="020F0502020204030204" pitchFamily="34" charset="0"/>
                <a:cs typeface="Calibri" panose="020F0502020204030204" pitchFamily="34" charset="0"/>
              </a:rPr>
              <a:t>PERFORMANCE RISK: Performance risk is the possibility that the system will be unable to deliver all or some of the anticipated benefits or will not perform according to the requirements. </a:t>
            </a:r>
            <a:endParaRPr lang="en-IN" sz="1800" dirty="0">
              <a:latin typeface="Calibri" panose="020F0502020204030204" pitchFamily="34" charset="0"/>
              <a:cs typeface="Calibri" panose="020F0502020204030204" pitchFamily="34" charset="0"/>
            </a:endParaRPr>
          </a:p>
          <a:p>
            <a:pPr lvl="0">
              <a:lnSpc>
                <a:spcPct val="115000"/>
              </a:lnSpc>
              <a:spcAft>
                <a:spcPts val="1000"/>
              </a:spcAft>
              <a:buSzPts val="900"/>
              <a:buFont typeface="+mj-lt"/>
              <a:buAutoNum type="arabicPeriod"/>
            </a:pPr>
            <a:r>
              <a:rPr lang="en-US" sz="1800" dirty="0">
                <a:latin typeface="Calibri" panose="020F0502020204030204" pitchFamily="34" charset="0"/>
                <a:cs typeface="Calibri" panose="020F0502020204030204" pitchFamily="34" charset="0"/>
              </a:rPr>
              <a:t>SCHEDULE RISK: Schedule risk is the degree of uncertainty associated with the project schedule or the ability of the project to achieve the specified milestone. </a:t>
            </a:r>
            <a:endParaRPr lang="en-IN" sz="1800" dirty="0">
              <a:effectLst/>
              <a:latin typeface="Calibri" panose="020F0502020204030204" pitchFamily="34" charset="0"/>
              <a:ea typeface="Calibri" panose="020F0502020204030204" pitchFamily="34" charset="0"/>
            </a:endParaRPr>
          </a:p>
          <a:p>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934671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5F316-1B87-4BD5-89D7-AB7B182F4467}"/>
              </a:ext>
            </a:extLst>
          </p:cNvPr>
          <p:cNvSpPr>
            <a:spLocks noGrp="1"/>
          </p:cNvSpPr>
          <p:nvPr>
            <p:ph type="title"/>
          </p:nvPr>
        </p:nvSpPr>
        <p:spPr>
          <a:xfrm>
            <a:off x="609600" y="771235"/>
            <a:ext cx="10972800" cy="950495"/>
          </a:xfrm>
        </p:spPr>
        <p:txBody>
          <a:bodyPr/>
          <a:lstStyle/>
          <a:p>
            <a:r>
              <a:rPr lang="en-IN" dirty="0"/>
              <a:t>LIST (DESCRIBE) REGISTER</a:t>
            </a:r>
          </a:p>
        </p:txBody>
      </p:sp>
      <p:graphicFrame>
        <p:nvGraphicFramePr>
          <p:cNvPr id="4" name="Table 3">
            <a:extLst>
              <a:ext uri="{FF2B5EF4-FFF2-40B4-BE49-F238E27FC236}">
                <a16:creationId xmlns:a16="http://schemas.microsoft.com/office/drawing/2014/main" id="{6B624176-A150-4D55-A6DB-11ABA9D46D37}"/>
              </a:ext>
            </a:extLst>
          </p:cNvPr>
          <p:cNvGraphicFramePr>
            <a:graphicFrameLocks noGrp="1"/>
          </p:cNvGraphicFramePr>
          <p:nvPr>
            <p:extLst>
              <p:ext uri="{D42A27DB-BD31-4B8C-83A1-F6EECF244321}">
                <p14:modId xmlns:p14="http://schemas.microsoft.com/office/powerpoint/2010/main" val="3731242090"/>
              </p:ext>
            </p:extLst>
          </p:nvPr>
        </p:nvGraphicFramePr>
        <p:xfrm>
          <a:off x="1223414" y="2388432"/>
          <a:ext cx="9745172" cy="3458188"/>
        </p:xfrm>
        <a:graphic>
          <a:graphicData uri="http://schemas.openxmlformats.org/drawingml/2006/table">
            <a:tbl>
              <a:tblPr>
                <a:tableStyleId>{5C22544A-7EE6-4342-B048-85BDC9FD1C3A}</a:tableStyleId>
              </a:tblPr>
              <a:tblGrid>
                <a:gridCol w="1586452">
                  <a:extLst>
                    <a:ext uri="{9D8B030D-6E8A-4147-A177-3AD203B41FA5}">
                      <a16:colId xmlns:a16="http://schemas.microsoft.com/office/drawing/2014/main" val="1857667215"/>
                    </a:ext>
                  </a:extLst>
                </a:gridCol>
                <a:gridCol w="5852859">
                  <a:extLst>
                    <a:ext uri="{9D8B030D-6E8A-4147-A177-3AD203B41FA5}">
                      <a16:colId xmlns:a16="http://schemas.microsoft.com/office/drawing/2014/main" val="2442415972"/>
                    </a:ext>
                  </a:extLst>
                </a:gridCol>
                <a:gridCol w="2305861">
                  <a:extLst>
                    <a:ext uri="{9D8B030D-6E8A-4147-A177-3AD203B41FA5}">
                      <a16:colId xmlns:a16="http://schemas.microsoft.com/office/drawing/2014/main" val="1880465222"/>
                    </a:ext>
                  </a:extLst>
                </a:gridCol>
              </a:tblGrid>
              <a:tr h="561834">
                <a:tc>
                  <a:txBody>
                    <a:bodyPr/>
                    <a:lstStyle/>
                    <a:p>
                      <a:pPr algn="ctr">
                        <a:lnSpc>
                          <a:spcPct val="115000"/>
                        </a:lnSpc>
                        <a:spcBef>
                          <a:spcPts val="200"/>
                        </a:spcBef>
                        <a:spcAft>
                          <a:spcPts val="200"/>
                        </a:spcAft>
                      </a:pPr>
                      <a:r>
                        <a:rPr lang="en-US" sz="2100" kern="1200">
                          <a:solidFill>
                            <a:schemeClr val="tx1">
                              <a:lumMod val="50000"/>
                              <a:lumOff val="50000"/>
                            </a:schemeClr>
                          </a:solidFill>
                          <a:latin typeface="Calibri" pitchFamily="34" charset="0"/>
                          <a:ea typeface="+mn-ea"/>
                          <a:cs typeface="Calibri" pitchFamily="34" charset="0"/>
                        </a:rPr>
                        <a:t>Risk ID (#)</a:t>
                      </a:r>
                      <a:endParaRPr lang="en-IN" sz="2100" kern="1200">
                        <a:solidFill>
                          <a:schemeClr val="tx1">
                            <a:lumMod val="50000"/>
                            <a:lumOff val="50000"/>
                          </a:schemeClr>
                        </a:solidFill>
                        <a:latin typeface="Calibri" pitchFamily="34" charset="0"/>
                        <a:ea typeface="+mn-ea"/>
                        <a:cs typeface="Calibri" pitchFamily="34" charset="0"/>
                      </a:endParaRPr>
                    </a:p>
                  </a:txBody>
                  <a:tcPr marL="0" marR="0" marT="0" marB="0"/>
                </a:tc>
                <a:tc>
                  <a:txBody>
                    <a:bodyPr/>
                    <a:lstStyle/>
                    <a:p>
                      <a:pPr algn="ctr">
                        <a:lnSpc>
                          <a:spcPct val="115000"/>
                        </a:lnSpc>
                        <a:spcBef>
                          <a:spcPts val="200"/>
                        </a:spcBef>
                        <a:spcAft>
                          <a:spcPts val="200"/>
                        </a:spcAft>
                      </a:pPr>
                      <a:r>
                        <a:rPr lang="en-US" sz="2100" kern="1200">
                          <a:solidFill>
                            <a:schemeClr val="tx1">
                              <a:lumMod val="50000"/>
                              <a:lumOff val="50000"/>
                            </a:schemeClr>
                          </a:solidFill>
                          <a:latin typeface="Calibri" pitchFamily="34" charset="0"/>
                          <a:ea typeface="+mn-ea"/>
                          <a:cs typeface="Calibri" pitchFamily="34" charset="0"/>
                        </a:rPr>
                        <a:t>Risk Description</a:t>
                      </a:r>
                      <a:endParaRPr lang="en-IN" sz="2100" kern="1200">
                        <a:solidFill>
                          <a:schemeClr val="tx1">
                            <a:lumMod val="50000"/>
                            <a:lumOff val="50000"/>
                          </a:schemeClr>
                        </a:solidFill>
                        <a:latin typeface="Calibri" pitchFamily="34" charset="0"/>
                        <a:ea typeface="+mn-ea"/>
                        <a:cs typeface="Calibri" pitchFamily="34" charset="0"/>
                      </a:endParaRPr>
                    </a:p>
                  </a:txBody>
                  <a:tcPr marL="0" marR="0" marT="0" marB="0"/>
                </a:tc>
                <a:tc>
                  <a:txBody>
                    <a:bodyPr/>
                    <a:lstStyle/>
                    <a:p>
                      <a:pPr algn="ctr">
                        <a:lnSpc>
                          <a:spcPct val="115000"/>
                        </a:lnSpc>
                        <a:spcBef>
                          <a:spcPts val="200"/>
                        </a:spcBef>
                        <a:spcAft>
                          <a:spcPts val="200"/>
                        </a:spcAft>
                      </a:pPr>
                      <a:r>
                        <a:rPr lang="en-US" sz="2100" kern="1200" dirty="0">
                          <a:solidFill>
                            <a:schemeClr val="tx1">
                              <a:lumMod val="50000"/>
                              <a:lumOff val="50000"/>
                            </a:schemeClr>
                          </a:solidFill>
                          <a:latin typeface="Calibri" pitchFamily="34" charset="0"/>
                          <a:ea typeface="+mn-ea"/>
                          <a:cs typeface="Calibri" pitchFamily="34" charset="0"/>
                        </a:rPr>
                        <a:t>Impact Description</a:t>
                      </a:r>
                      <a:endParaRPr lang="en-IN" sz="2100" kern="1200" dirty="0">
                        <a:solidFill>
                          <a:schemeClr val="tx1">
                            <a:lumMod val="50000"/>
                            <a:lumOff val="50000"/>
                          </a:schemeClr>
                        </a:solidFill>
                        <a:latin typeface="Calibri" pitchFamily="34" charset="0"/>
                        <a:ea typeface="+mn-ea"/>
                        <a:cs typeface="Calibri" pitchFamily="34" charset="0"/>
                      </a:endParaRPr>
                    </a:p>
                  </a:txBody>
                  <a:tcPr marL="0" marR="0" marT="0" marB="0"/>
                </a:tc>
                <a:extLst>
                  <a:ext uri="{0D108BD9-81ED-4DB2-BD59-A6C34878D82A}">
                    <a16:rowId xmlns:a16="http://schemas.microsoft.com/office/drawing/2014/main" val="4050779377"/>
                  </a:ext>
                </a:extLst>
              </a:tr>
              <a:tr h="786091">
                <a:tc>
                  <a:txBody>
                    <a:bodyPr/>
                    <a:lstStyle/>
                    <a:p>
                      <a:pPr algn="ctr">
                        <a:lnSpc>
                          <a:spcPct val="115000"/>
                        </a:lnSpc>
                        <a:spcBef>
                          <a:spcPts val="200"/>
                        </a:spcBef>
                        <a:spcAft>
                          <a:spcPts val="200"/>
                        </a:spcAft>
                      </a:pPr>
                      <a:r>
                        <a:rPr lang="en-US" sz="2100" kern="1200" dirty="0">
                          <a:solidFill>
                            <a:schemeClr val="tx1">
                              <a:lumMod val="50000"/>
                              <a:lumOff val="50000"/>
                            </a:schemeClr>
                          </a:solidFill>
                          <a:latin typeface="Calibri" pitchFamily="34" charset="0"/>
                          <a:ea typeface="+mn-ea"/>
                          <a:cs typeface="Calibri" pitchFamily="34" charset="0"/>
                        </a:rPr>
                        <a:t>01</a:t>
                      </a:r>
                      <a:endParaRPr lang="en-IN" sz="2100" kern="1200" dirty="0">
                        <a:solidFill>
                          <a:schemeClr val="tx1">
                            <a:lumMod val="50000"/>
                            <a:lumOff val="50000"/>
                          </a:schemeClr>
                        </a:solidFill>
                        <a:latin typeface="Calibri" pitchFamily="34" charset="0"/>
                        <a:ea typeface="+mn-ea"/>
                        <a:cs typeface="Calibri" pitchFamily="34" charset="0"/>
                      </a:endParaRPr>
                    </a:p>
                  </a:txBody>
                  <a:tcPr marL="0" marR="0" marT="0" marB="0"/>
                </a:tc>
                <a:tc>
                  <a:txBody>
                    <a:bodyPr/>
                    <a:lstStyle/>
                    <a:p>
                      <a:pPr algn="ctr">
                        <a:lnSpc>
                          <a:spcPct val="115000"/>
                        </a:lnSpc>
                        <a:spcBef>
                          <a:spcPts val="200"/>
                        </a:spcBef>
                        <a:spcAft>
                          <a:spcPts val="200"/>
                        </a:spcAft>
                      </a:pPr>
                      <a:r>
                        <a:rPr lang="en-US" sz="2100" kern="1200" dirty="0">
                          <a:solidFill>
                            <a:schemeClr val="tx1">
                              <a:lumMod val="50000"/>
                              <a:lumOff val="50000"/>
                            </a:schemeClr>
                          </a:solidFill>
                          <a:latin typeface="Calibri" pitchFamily="34" charset="0"/>
                          <a:ea typeface="+mn-ea"/>
                          <a:cs typeface="Calibri" pitchFamily="34" charset="0"/>
                        </a:rPr>
                        <a:t>The experience staff in the team leaves before the project finish</a:t>
                      </a:r>
                      <a:endParaRPr lang="en-IN" sz="2100" kern="1200" dirty="0">
                        <a:solidFill>
                          <a:schemeClr val="tx1">
                            <a:lumMod val="50000"/>
                            <a:lumOff val="50000"/>
                          </a:schemeClr>
                        </a:solidFill>
                        <a:latin typeface="Calibri" pitchFamily="34" charset="0"/>
                        <a:ea typeface="+mn-ea"/>
                        <a:cs typeface="Calibri" pitchFamily="34" charset="0"/>
                      </a:endParaRPr>
                    </a:p>
                  </a:txBody>
                  <a:tcPr marL="0" marR="0" marT="0" marB="0"/>
                </a:tc>
                <a:tc>
                  <a:txBody>
                    <a:bodyPr/>
                    <a:lstStyle/>
                    <a:p>
                      <a:pPr algn="ctr">
                        <a:lnSpc>
                          <a:spcPct val="115000"/>
                        </a:lnSpc>
                        <a:spcBef>
                          <a:spcPts val="200"/>
                        </a:spcBef>
                        <a:spcAft>
                          <a:spcPts val="200"/>
                        </a:spcAft>
                      </a:pPr>
                      <a:r>
                        <a:rPr lang="en-US" sz="2100" kern="1200">
                          <a:solidFill>
                            <a:schemeClr val="tx1">
                              <a:lumMod val="50000"/>
                              <a:lumOff val="50000"/>
                            </a:schemeClr>
                          </a:solidFill>
                          <a:latin typeface="Calibri" pitchFamily="34" charset="0"/>
                          <a:ea typeface="+mn-ea"/>
                          <a:cs typeface="Calibri" pitchFamily="34" charset="0"/>
                        </a:rPr>
                        <a:t>serious</a:t>
                      </a:r>
                      <a:endParaRPr lang="en-IN" sz="2100" kern="1200">
                        <a:solidFill>
                          <a:schemeClr val="tx1">
                            <a:lumMod val="50000"/>
                            <a:lumOff val="50000"/>
                          </a:schemeClr>
                        </a:solidFill>
                        <a:latin typeface="Calibri" pitchFamily="34" charset="0"/>
                        <a:ea typeface="+mn-ea"/>
                        <a:cs typeface="Calibri" pitchFamily="34" charset="0"/>
                      </a:endParaRPr>
                    </a:p>
                  </a:txBody>
                  <a:tcPr marL="0" marR="0" marT="0" marB="0"/>
                </a:tc>
                <a:extLst>
                  <a:ext uri="{0D108BD9-81ED-4DB2-BD59-A6C34878D82A}">
                    <a16:rowId xmlns:a16="http://schemas.microsoft.com/office/drawing/2014/main" val="4260054202"/>
                  </a:ext>
                </a:extLst>
              </a:tr>
              <a:tr h="786091">
                <a:tc>
                  <a:txBody>
                    <a:bodyPr/>
                    <a:lstStyle/>
                    <a:p>
                      <a:pPr algn="ctr">
                        <a:lnSpc>
                          <a:spcPct val="115000"/>
                        </a:lnSpc>
                        <a:spcBef>
                          <a:spcPts val="200"/>
                        </a:spcBef>
                        <a:spcAft>
                          <a:spcPts val="200"/>
                        </a:spcAft>
                      </a:pPr>
                      <a:r>
                        <a:rPr lang="en-US" sz="2100" kern="1200" dirty="0">
                          <a:solidFill>
                            <a:schemeClr val="tx1">
                              <a:lumMod val="50000"/>
                              <a:lumOff val="50000"/>
                            </a:schemeClr>
                          </a:solidFill>
                          <a:latin typeface="Calibri" pitchFamily="34" charset="0"/>
                          <a:ea typeface="+mn-ea"/>
                          <a:cs typeface="Calibri" pitchFamily="34" charset="0"/>
                        </a:rPr>
                        <a:t>02</a:t>
                      </a:r>
                      <a:endParaRPr lang="en-IN" sz="2100" kern="1200" dirty="0">
                        <a:solidFill>
                          <a:schemeClr val="tx1">
                            <a:lumMod val="50000"/>
                            <a:lumOff val="50000"/>
                          </a:schemeClr>
                        </a:solidFill>
                        <a:latin typeface="Calibri" pitchFamily="34" charset="0"/>
                        <a:ea typeface="+mn-ea"/>
                        <a:cs typeface="Calibri" pitchFamily="34" charset="0"/>
                      </a:endParaRPr>
                    </a:p>
                  </a:txBody>
                  <a:tcPr marL="0" marR="0" marT="0" marB="0"/>
                </a:tc>
                <a:tc>
                  <a:txBody>
                    <a:bodyPr/>
                    <a:lstStyle/>
                    <a:p>
                      <a:pPr algn="ctr">
                        <a:lnSpc>
                          <a:spcPct val="115000"/>
                        </a:lnSpc>
                        <a:spcBef>
                          <a:spcPts val="200"/>
                        </a:spcBef>
                        <a:spcAft>
                          <a:spcPts val="200"/>
                        </a:spcAft>
                      </a:pPr>
                      <a:r>
                        <a:rPr lang="en-US" sz="2100" kern="1200">
                          <a:solidFill>
                            <a:schemeClr val="tx1">
                              <a:lumMod val="50000"/>
                              <a:lumOff val="50000"/>
                            </a:schemeClr>
                          </a:solidFill>
                          <a:latin typeface="Calibri" pitchFamily="34" charset="0"/>
                          <a:ea typeface="+mn-ea"/>
                          <a:cs typeface="Calibri" pitchFamily="34" charset="0"/>
                        </a:rPr>
                        <a:t>The methodology chosen might not right to solve the problem</a:t>
                      </a:r>
                      <a:endParaRPr lang="en-IN" sz="2100" kern="1200">
                        <a:solidFill>
                          <a:schemeClr val="tx1">
                            <a:lumMod val="50000"/>
                            <a:lumOff val="50000"/>
                          </a:schemeClr>
                        </a:solidFill>
                        <a:latin typeface="Calibri" pitchFamily="34" charset="0"/>
                        <a:ea typeface="+mn-ea"/>
                        <a:cs typeface="Calibri" pitchFamily="34" charset="0"/>
                      </a:endParaRPr>
                    </a:p>
                  </a:txBody>
                  <a:tcPr marL="0" marR="0" marT="0" marB="0"/>
                </a:tc>
                <a:tc>
                  <a:txBody>
                    <a:bodyPr/>
                    <a:lstStyle/>
                    <a:p>
                      <a:pPr algn="ctr">
                        <a:lnSpc>
                          <a:spcPct val="115000"/>
                        </a:lnSpc>
                        <a:spcBef>
                          <a:spcPts val="200"/>
                        </a:spcBef>
                        <a:spcAft>
                          <a:spcPts val="200"/>
                        </a:spcAft>
                      </a:pPr>
                      <a:r>
                        <a:rPr lang="en-US" sz="2100" kern="1200">
                          <a:solidFill>
                            <a:schemeClr val="tx1">
                              <a:lumMod val="50000"/>
                              <a:lumOff val="50000"/>
                            </a:schemeClr>
                          </a:solidFill>
                          <a:latin typeface="Calibri" pitchFamily="34" charset="0"/>
                          <a:ea typeface="+mn-ea"/>
                          <a:cs typeface="Calibri" pitchFamily="34" charset="0"/>
                        </a:rPr>
                        <a:t>serious</a:t>
                      </a:r>
                      <a:endParaRPr lang="en-IN" sz="2100" kern="1200">
                        <a:solidFill>
                          <a:schemeClr val="tx1">
                            <a:lumMod val="50000"/>
                            <a:lumOff val="50000"/>
                          </a:schemeClr>
                        </a:solidFill>
                        <a:latin typeface="Calibri" pitchFamily="34" charset="0"/>
                        <a:ea typeface="+mn-ea"/>
                        <a:cs typeface="Calibri" pitchFamily="34" charset="0"/>
                      </a:endParaRPr>
                    </a:p>
                  </a:txBody>
                  <a:tcPr marL="0" marR="0" marT="0" marB="0"/>
                </a:tc>
                <a:extLst>
                  <a:ext uri="{0D108BD9-81ED-4DB2-BD59-A6C34878D82A}">
                    <a16:rowId xmlns:a16="http://schemas.microsoft.com/office/drawing/2014/main" val="555127880"/>
                  </a:ext>
                </a:extLst>
              </a:tr>
              <a:tr h="381169">
                <a:tc>
                  <a:txBody>
                    <a:bodyPr/>
                    <a:lstStyle/>
                    <a:p>
                      <a:pPr algn="ctr">
                        <a:lnSpc>
                          <a:spcPct val="115000"/>
                        </a:lnSpc>
                        <a:spcBef>
                          <a:spcPts val="200"/>
                        </a:spcBef>
                        <a:spcAft>
                          <a:spcPts val="200"/>
                        </a:spcAft>
                      </a:pPr>
                      <a:r>
                        <a:rPr lang="en-US" sz="2100" kern="1200" dirty="0">
                          <a:solidFill>
                            <a:schemeClr val="tx1">
                              <a:lumMod val="50000"/>
                              <a:lumOff val="50000"/>
                            </a:schemeClr>
                          </a:solidFill>
                          <a:latin typeface="Calibri" pitchFamily="34" charset="0"/>
                          <a:ea typeface="+mn-ea"/>
                          <a:cs typeface="Calibri" pitchFamily="34" charset="0"/>
                        </a:rPr>
                        <a:t>03</a:t>
                      </a:r>
                      <a:endParaRPr lang="en-IN" sz="2100" kern="1200" dirty="0">
                        <a:solidFill>
                          <a:schemeClr val="tx1">
                            <a:lumMod val="50000"/>
                            <a:lumOff val="50000"/>
                          </a:schemeClr>
                        </a:solidFill>
                        <a:latin typeface="Calibri" pitchFamily="34" charset="0"/>
                        <a:ea typeface="+mn-ea"/>
                        <a:cs typeface="Calibri" pitchFamily="34" charset="0"/>
                      </a:endParaRPr>
                    </a:p>
                  </a:txBody>
                  <a:tcPr marL="0" marR="0" marT="0" marB="0"/>
                </a:tc>
                <a:tc>
                  <a:txBody>
                    <a:bodyPr/>
                    <a:lstStyle/>
                    <a:p>
                      <a:pPr algn="ctr">
                        <a:lnSpc>
                          <a:spcPct val="115000"/>
                        </a:lnSpc>
                        <a:spcBef>
                          <a:spcPts val="200"/>
                        </a:spcBef>
                        <a:spcAft>
                          <a:spcPts val="200"/>
                        </a:spcAft>
                      </a:pPr>
                      <a:r>
                        <a:rPr lang="en-US" sz="2100" kern="1200">
                          <a:solidFill>
                            <a:schemeClr val="tx1">
                              <a:lumMod val="50000"/>
                              <a:lumOff val="50000"/>
                            </a:schemeClr>
                          </a:solidFill>
                          <a:latin typeface="Calibri" pitchFamily="34" charset="0"/>
                          <a:ea typeface="+mn-ea"/>
                          <a:cs typeface="Calibri" pitchFamily="34" charset="0"/>
                        </a:rPr>
                        <a:t>Budget issue</a:t>
                      </a:r>
                      <a:endParaRPr lang="en-IN" sz="2100" kern="1200">
                        <a:solidFill>
                          <a:schemeClr val="tx1">
                            <a:lumMod val="50000"/>
                            <a:lumOff val="50000"/>
                          </a:schemeClr>
                        </a:solidFill>
                        <a:latin typeface="Calibri" pitchFamily="34" charset="0"/>
                        <a:ea typeface="+mn-ea"/>
                        <a:cs typeface="Calibri" pitchFamily="34" charset="0"/>
                      </a:endParaRPr>
                    </a:p>
                  </a:txBody>
                  <a:tcPr marL="0" marR="0" marT="0" marB="0"/>
                </a:tc>
                <a:tc>
                  <a:txBody>
                    <a:bodyPr/>
                    <a:lstStyle/>
                    <a:p>
                      <a:pPr algn="ctr">
                        <a:lnSpc>
                          <a:spcPct val="115000"/>
                        </a:lnSpc>
                        <a:spcBef>
                          <a:spcPts val="200"/>
                        </a:spcBef>
                        <a:spcAft>
                          <a:spcPts val="200"/>
                        </a:spcAft>
                      </a:pPr>
                      <a:r>
                        <a:rPr lang="en-US" sz="2100" kern="1200">
                          <a:solidFill>
                            <a:schemeClr val="tx1">
                              <a:lumMod val="50000"/>
                              <a:lumOff val="50000"/>
                            </a:schemeClr>
                          </a:solidFill>
                          <a:latin typeface="Calibri" pitchFamily="34" charset="0"/>
                          <a:ea typeface="+mn-ea"/>
                          <a:cs typeface="Calibri" pitchFamily="34" charset="0"/>
                        </a:rPr>
                        <a:t>catastrophic</a:t>
                      </a:r>
                      <a:endParaRPr lang="en-IN" sz="2100" kern="1200">
                        <a:solidFill>
                          <a:schemeClr val="tx1">
                            <a:lumMod val="50000"/>
                            <a:lumOff val="50000"/>
                          </a:schemeClr>
                        </a:solidFill>
                        <a:latin typeface="Calibri" pitchFamily="34" charset="0"/>
                        <a:ea typeface="+mn-ea"/>
                        <a:cs typeface="Calibri" pitchFamily="34" charset="0"/>
                      </a:endParaRPr>
                    </a:p>
                  </a:txBody>
                  <a:tcPr marL="0" marR="0" marT="0" marB="0"/>
                </a:tc>
                <a:extLst>
                  <a:ext uri="{0D108BD9-81ED-4DB2-BD59-A6C34878D82A}">
                    <a16:rowId xmlns:a16="http://schemas.microsoft.com/office/drawing/2014/main" val="2173861725"/>
                  </a:ext>
                </a:extLst>
              </a:tr>
              <a:tr h="561834">
                <a:tc>
                  <a:txBody>
                    <a:bodyPr/>
                    <a:lstStyle/>
                    <a:p>
                      <a:pPr algn="ctr">
                        <a:lnSpc>
                          <a:spcPct val="115000"/>
                        </a:lnSpc>
                        <a:spcBef>
                          <a:spcPts val="200"/>
                        </a:spcBef>
                        <a:spcAft>
                          <a:spcPts val="200"/>
                        </a:spcAft>
                      </a:pPr>
                      <a:r>
                        <a:rPr lang="en-US" sz="2100" kern="1200" dirty="0">
                          <a:solidFill>
                            <a:schemeClr val="tx1">
                              <a:lumMod val="50000"/>
                              <a:lumOff val="50000"/>
                            </a:schemeClr>
                          </a:solidFill>
                          <a:latin typeface="Calibri" pitchFamily="34" charset="0"/>
                          <a:ea typeface="+mn-ea"/>
                          <a:cs typeface="Calibri" pitchFamily="34" charset="0"/>
                        </a:rPr>
                        <a:t>04</a:t>
                      </a:r>
                      <a:endParaRPr lang="en-IN" sz="2100" kern="1200" dirty="0">
                        <a:solidFill>
                          <a:schemeClr val="tx1">
                            <a:lumMod val="50000"/>
                            <a:lumOff val="50000"/>
                          </a:schemeClr>
                        </a:solidFill>
                        <a:latin typeface="Calibri" pitchFamily="34" charset="0"/>
                        <a:ea typeface="+mn-ea"/>
                        <a:cs typeface="Calibri" pitchFamily="34" charset="0"/>
                      </a:endParaRPr>
                    </a:p>
                  </a:txBody>
                  <a:tcPr marL="0" marR="0" marT="0" marB="0"/>
                </a:tc>
                <a:tc>
                  <a:txBody>
                    <a:bodyPr/>
                    <a:lstStyle/>
                    <a:p>
                      <a:pPr algn="ctr">
                        <a:lnSpc>
                          <a:spcPct val="115000"/>
                        </a:lnSpc>
                        <a:spcBef>
                          <a:spcPts val="200"/>
                        </a:spcBef>
                        <a:spcAft>
                          <a:spcPts val="200"/>
                        </a:spcAft>
                      </a:pPr>
                      <a:r>
                        <a:rPr lang="en-US" sz="2100" kern="1200">
                          <a:solidFill>
                            <a:schemeClr val="tx1">
                              <a:lumMod val="50000"/>
                              <a:lumOff val="50000"/>
                            </a:schemeClr>
                          </a:solidFill>
                          <a:latin typeface="Calibri" pitchFamily="34" charset="0"/>
                          <a:ea typeface="+mn-ea"/>
                          <a:cs typeface="Calibri" pitchFamily="34" charset="0"/>
                        </a:rPr>
                        <a:t>Package and development tools do not enough</a:t>
                      </a:r>
                      <a:endParaRPr lang="en-IN" sz="2100" kern="1200">
                        <a:solidFill>
                          <a:schemeClr val="tx1">
                            <a:lumMod val="50000"/>
                            <a:lumOff val="50000"/>
                          </a:schemeClr>
                        </a:solidFill>
                        <a:latin typeface="Calibri" pitchFamily="34" charset="0"/>
                        <a:ea typeface="+mn-ea"/>
                        <a:cs typeface="Calibri" pitchFamily="34" charset="0"/>
                      </a:endParaRPr>
                    </a:p>
                  </a:txBody>
                  <a:tcPr marL="0" marR="0" marT="0" marB="0"/>
                </a:tc>
                <a:tc>
                  <a:txBody>
                    <a:bodyPr/>
                    <a:lstStyle/>
                    <a:p>
                      <a:pPr algn="ctr">
                        <a:lnSpc>
                          <a:spcPct val="115000"/>
                        </a:lnSpc>
                        <a:spcBef>
                          <a:spcPts val="200"/>
                        </a:spcBef>
                        <a:spcAft>
                          <a:spcPts val="200"/>
                        </a:spcAft>
                      </a:pPr>
                      <a:r>
                        <a:rPr lang="en-US" sz="2100" kern="1200">
                          <a:solidFill>
                            <a:schemeClr val="tx1">
                              <a:lumMod val="50000"/>
                              <a:lumOff val="50000"/>
                            </a:schemeClr>
                          </a:solidFill>
                          <a:latin typeface="Calibri" pitchFamily="34" charset="0"/>
                          <a:ea typeface="+mn-ea"/>
                          <a:cs typeface="Calibri" pitchFamily="34" charset="0"/>
                        </a:rPr>
                        <a:t>serious</a:t>
                      </a:r>
                      <a:endParaRPr lang="en-IN" sz="2100" kern="1200">
                        <a:solidFill>
                          <a:schemeClr val="tx1">
                            <a:lumMod val="50000"/>
                            <a:lumOff val="50000"/>
                          </a:schemeClr>
                        </a:solidFill>
                        <a:latin typeface="Calibri" pitchFamily="34" charset="0"/>
                        <a:ea typeface="+mn-ea"/>
                        <a:cs typeface="Calibri" pitchFamily="34" charset="0"/>
                      </a:endParaRPr>
                    </a:p>
                  </a:txBody>
                  <a:tcPr marL="0" marR="0" marT="0" marB="0"/>
                </a:tc>
                <a:extLst>
                  <a:ext uri="{0D108BD9-81ED-4DB2-BD59-A6C34878D82A}">
                    <a16:rowId xmlns:a16="http://schemas.microsoft.com/office/drawing/2014/main" val="3924622883"/>
                  </a:ext>
                </a:extLst>
              </a:tr>
              <a:tr h="381169">
                <a:tc>
                  <a:txBody>
                    <a:bodyPr/>
                    <a:lstStyle/>
                    <a:p>
                      <a:pPr algn="ctr">
                        <a:lnSpc>
                          <a:spcPct val="115000"/>
                        </a:lnSpc>
                        <a:spcBef>
                          <a:spcPts val="200"/>
                        </a:spcBef>
                        <a:spcAft>
                          <a:spcPts val="200"/>
                        </a:spcAft>
                      </a:pPr>
                      <a:r>
                        <a:rPr lang="en-US" sz="2100" kern="1200" dirty="0">
                          <a:solidFill>
                            <a:schemeClr val="tx1">
                              <a:lumMod val="50000"/>
                              <a:lumOff val="50000"/>
                            </a:schemeClr>
                          </a:solidFill>
                          <a:latin typeface="Calibri" pitchFamily="34" charset="0"/>
                          <a:ea typeface="+mn-ea"/>
                          <a:cs typeface="Calibri" pitchFamily="34" charset="0"/>
                        </a:rPr>
                        <a:t>05</a:t>
                      </a:r>
                      <a:endParaRPr lang="en-IN" sz="2100" kern="1200" dirty="0">
                        <a:solidFill>
                          <a:schemeClr val="tx1">
                            <a:lumMod val="50000"/>
                            <a:lumOff val="50000"/>
                          </a:schemeClr>
                        </a:solidFill>
                        <a:latin typeface="Calibri" pitchFamily="34" charset="0"/>
                        <a:ea typeface="+mn-ea"/>
                        <a:cs typeface="Calibri" pitchFamily="34" charset="0"/>
                      </a:endParaRPr>
                    </a:p>
                  </a:txBody>
                  <a:tcPr marL="0" marR="0" marT="0" marB="0"/>
                </a:tc>
                <a:tc>
                  <a:txBody>
                    <a:bodyPr/>
                    <a:lstStyle/>
                    <a:p>
                      <a:pPr algn="ctr">
                        <a:lnSpc>
                          <a:spcPct val="115000"/>
                        </a:lnSpc>
                        <a:spcBef>
                          <a:spcPts val="200"/>
                        </a:spcBef>
                        <a:spcAft>
                          <a:spcPts val="200"/>
                        </a:spcAft>
                      </a:pPr>
                      <a:r>
                        <a:rPr lang="en-US" sz="2100" kern="1200">
                          <a:solidFill>
                            <a:schemeClr val="tx1">
                              <a:lumMod val="50000"/>
                              <a:lumOff val="50000"/>
                            </a:schemeClr>
                          </a:solidFill>
                          <a:latin typeface="Calibri" pitchFamily="34" charset="0"/>
                          <a:ea typeface="+mn-ea"/>
                          <a:cs typeface="Calibri" pitchFamily="34" charset="0"/>
                        </a:rPr>
                        <a:t>Marketing the product system</a:t>
                      </a:r>
                      <a:endParaRPr lang="en-IN" sz="2100" kern="1200">
                        <a:solidFill>
                          <a:schemeClr val="tx1">
                            <a:lumMod val="50000"/>
                            <a:lumOff val="50000"/>
                          </a:schemeClr>
                        </a:solidFill>
                        <a:latin typeface="Calibri" pitchFamily="34" charset="0"/>
                        <a:ea typeface="+mn-ea"/>
                        <a:cs typeface="Calibri" pitchFamily="34" charset="0"/>
                      </a:endParaRPr>
                    </a:p>
                  </a:txBody>
                  <a:tcPr marL="0" marR="0" marT="0" marB="0"/>
                </a:tc>
                <a:tc>
                  <a:txBody>
                    <a:bodyPr/>
                    <a:lstStyle/>
                    <a:p>
                      <a:pPr algn="ctr">
                        <a:lnSpc>
                          <a:spcPct val="115000"/>
                        </a:lnSpc>
                        <a:spcBef>
                          <a:spcPts val="200"/>
                        </a:spcBef>
                        <a:spcAft>
                          <a:spcPts val="200"/>
                        </a:spcAft>
                      </a:pPr>
                      <a:r>
                        <a:rPr lang="en-US" sz="2100" kern="1200" dirty="0">
                          <a:solidFill>
                            <a:schemeClr val="tx1">
                              <a:lumMod val="50000"/>
                              <a:lumOff val="50000"/>
                            </a:schemeClr>
                          </a:solidFill>
                          <a:latin typeface="Calibri" pitchFamily="34" charset="0"/>
                          <a:ea typeface="+mn-ea"/>
                          <a:cs typeface="Calibri" pitchFamily="34" charset="0"/>
                        </a:rPr>
                        <a:t>catastrophic</a:t>
                      </a:r>
                      <a:endParaRPr lang="en-IN" sz="2100" kern="1200" dirty="0">
                        <a:solidFill>
                          <a:schemeClr val="tx1">
                            <a:lumMod val="50000"/>
                            <a:lumOff val="50000"/>
                          </a:schemeClr>
                        </a:solidFill>
                        <a:latin typeface="Calibri" pitchFamily="34" charset="0"/>
                        <a:ea typeface="+mn-ea"/>
                        <a:cs typeface="Calibri" pitchFamily="34" charset="0"/>
                      </a:endParaRPr>
                    </a:p>
                  </a:txBody>
                  <a:tcPr marL="0" marR="0" marT="0" marB="0"/>
                </a:tc>
                <a:extLst>
                  <a:ext uri="{0D108BD9-81ED-4DB2-BD59-A6C34878D82A}">
                    <a16:rowId xmlns:a16="http://schemas.microsoft.com/office/drawing/2014/main" val="2065633553"/>
                  </a:ext>
                </a:extLst>
              </a:tr>
            </a:tbl>
          </a:graphicData>
        </a:graphic>
      </p:graphicFrame>
    </p:spTree>
    <p:extLst>
      <p:ext uri="{BB962C8B-B14F-4D97-AF65-F5344CB8AC3E}">
        <p14:creationId xmlns:p14="http://schemas.microsoft.com/office/powerpoint/2010/main" val="19222974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2DDD0-EFEA-474A-A297-103C91962FB5}"/>
              </a:ext>
            </a:extLst>
          </p:cNvPr>
          <p:cNvSpPr>
            <a:spLocks noGrp="1"/>
          </p:cNvSpPr>
          <p:nvPr>
            <p:ph type="title"/>
          </p:nvPr>
        </p:nvSpPr>
        <p:spPr>
          <a:xfrm>
            <a:off x="1066800" y="376156"/>
            <a:ext cx="10058400" cy="905147"/>
          </a:xfrm>
        </p:spPr>
        <p:txBody>
          <a:bodyPr/>
          <a:lstStyle/>
          <a:p>
            <a:r>
              <a:rPr lang="en-IN" dirty="0"/>
              <a:t>MANAGING RISKS</a:t>
            </a:r>
          </a:p>
        </p:txBody>
      </p:sp>
      <p:graphicFrame>
        <p:nvGraphicFramePr>
          <p:cNvPr id="7" name="Table 6">
            <a:extLst>
              <a:ext uri="{FF2B5EF4-FFF2-40B4-BE49-F238E27FC236}">
                <a16:creationId xmlns:a16="http://schemas.microsoft.com/office/drawing/2014/main" id="{33FCE217-6A18-4270-B1AC-91378B731F2D}"/>
              </a:ext>
            </a:extLst>
          </p:cNvPr>
          <p:cNvGraphicFramePr>
            <a:graphicFrameLocks noGrp="1"/>
          </p:cNvGraphicFramePr>
          <p:nvPr>
            <p:extLst>
              <p:ext uri="{D42A27DB-BD31-4B8C-83A1-F6EECF244321}">
                <p14:modId xmlns:p14="http://schemas.microsoft.com/office/powerpoint/2010/main" val="590223995"/>
              </p:ext>
            </p:extLst>
          </p:nvPr>
        </p:nvGraphicFramePr>
        <p:xfrm>
          <a:off x="771525" y="1352931"/>
          <a:ext cx="10648950" cy="4962144"/>
        </p:xfrm>
        <a:graphic>
          <a:graphicData uri="http://schemas.openxmlformats.org/drawingml/2006/table">
            <a:tbl>
              <a:tblPr>
                <a:tableStyleId>{5C22544A-7EE6-4342-B048-85BDC9FD1C3A}</a:tableStyleId>
              </a:tblPr>
              <a:tblGrid>
                <a:gridCol w="1323334">
                  <a:extLst>
                    <a:ext uri="{9D8B030D-6E8A-4147-A177-3AD203B41FA5}">
                      <a16:colId xmlns:a16="http://schemas.microsoft.com/office/drawing/2014/main" val="2504760242"/>
                    </a:ext>
                  </a:extLst>
                </a:gridCol>
                <a:gridCol w="1486541">
                  <a:extLst>
                    <a:ext uri="{9D8B030D-6E8A-4147-A177-3AD203B41FA5}">
                      <a16:colId xmlns:a16="http://schemas.microsoft.com/office/drawing/2014/main" val="1050593875"/>
                    </a:ext>
                  </a:extLst>
                </a:gridCol>
                <a:gridCol w="2638425">
                  <a:extLst>
                    <a:ext uri="{9D8B030D-6E8A-4147-A177-3AD203B41FA5}">
                      <a16:colId xmlns:a16="http://schemas.microsoft.com/office/drawing/2014/main" val="2519043738"/>
                    </a:ext>
                  </a:extLst>
                </a:gridCol>
                <a:gridCol w="3476625">
                  <a:extLst>
                    <a:ext uri="{9D8B030D-6E8A-4147-A177-3AD203B41FA5}">
                      <a16:colId xmlns:a16="http://schemas.microsoft.com/office/drawing/2014/main" val="4017711736"/>
                    </a:ext>
                  </a:extLst>
                </a:gridCol>
                <a:gridCol w="1724025">
                  <a:extLst>
                    <a:ext uri="{9D8B030D-6E8A-4147-A177-3AD203B41FA5}">
                      <a16:colId xmlns:a16="http://schemas.microsoft.com/office/drawing/2014/main" val="1000957374"/>
                    </a:ext>
                  </a:extLst>
                </a:gridCol>
              </a:tblGrid>
              <a:tr h="690660">
                <a:tc>
                  <a:txBody>
                    <a:bodyPr/>
                    <a:lstStyle/>
                    <a:p>
                      <a:pPr algn="ctr">
                        <a:lnSpc>
                          <a:spcPct val="115000"/>
                        </a:lnSpc>
                        <a:spcBef>
                          <a:spcPts val="200"/>
                        </a:spcBef>
                        <a:spcAft>
                          <a:spcPts val="200"/>
                        </a:spcAft>
                      </a:pPr>
                      <a:r>
                        <a:rPr lang="en-US" sz="1600" kern="1200">
                          <a:solidFill>
                            <a:schemeClr val="tx1">
                              <a:lumMod val="50000"/>
                              <a:lumOff val="50000"/>
                            </a:schemeClr>
                          </a:solidFill>
                          <a:latin typeface="Calibri" pitchFamily="34" charset="0"/>
                          <a:ea typeface="+mn-ea"/>
                          <a:cs typeface="Calibri" pitchFamily="34" charset="0"/>
                        </a:rPr>
                        <a:t>Risk ID (#)</a:t>
                      </a:r>
                      <a:endParaRPr lang="en-IN" sz="1600" kern="1200">
                        <a:solidFill>
                          <a:schemeClr val="tx1">
                            <a:lumMod val="50000"/>
                            <a:lumOff val="50000"/>
                          </a:schemeClr>
                        </a:solidFill>
                        <a:latin typeface="Calibri" pitchFamily="34" charset="0"/>
                        <a:ea typeface="+mn-ea"/>
                        <a:cs typeface="Calibri" pitchFamily="34" charset="0"/>
                      </a:endParaRPr>
                    </a:p>
                  </a:txBody>
                  <a:tcPr marL="0" marR="0" marT="0" marB="0"/>
                </a:tc>
                <a:tc>
                  <a:txBody>
                    <a:bodyPr/>
                    <a:lstStyle/>
                    <a:p>
                      <a:pPr algn="ctr">
                        <a:lnSpc>
                          <a:spcPct val="115000"/>
                        </a:lnSpc>
                        <a:spcBef>
                          <a:spcPts val="200"/>
                        </a:spcBef>
                        <a:spcAft>
                          <a:spcPts val="200"/>
                        </a:spcAft>
                      </a:pPr>
                      <a:r>
                        <a:rPr lang="en-US" sz="1600" kern="1200">
                          <a:solidFill>
                            <a:schemeClr val="tx1">
                              <a:lumMod val="50000"/>
                              <a:lumOff val="50000"/>
                            </a:schemeClr>
                          </a:solidFill>
                          <a:latin typeface="Calibri" pitchFamily="34" charset="0"/>
                          <a:ea typeface="+mn-ea"/>
                          <a:cs typeface="Calibri" pitchFamily="34" charset="0"/>
                        </a:rPr>
                        <a:t>Status [Open / Closed]</a:t>
                      </a:r>
                      <a:endParaRPr lang="en-IN" sz="1600" kern="1200">
                        <a:solidFill>
                          <a:schemeClr val="tx1">
                            <a:lumMod val="50000"/>
                            <a:lumOff val="50000"/>
                          </a:schemeClr>
                        </a:solidFill>
                        <a:latin typeface="Calibri" pitchFamily="34" charset="0"/>
                        <a:ea typeface="+mn-ea"/>
                        <a:cs typeface="Calibri" pitchFamily="34" charset="0"/>
                      </a:endParaRPr>
                    </a:p>
                  </a:txBody>
                  <a:tcPr marL="0" marR="0" marT="0" marB="0"/>
                </a:tc>
                <a:tc>
                  <a:txBody>
                    <a:bodyPr/>
                    <a:lstStyle/>
                    <a:p>
                      <a:pPr algn="ctr">
                        <a:lnSpc>
                          <a:spcPct val="115000"/>
                        </a:lnSpc>
                        <a:spcBef>
                          <a:spcPts val="200"/>
                        </a:spcBef>
                        <a:spcAft>
                          <a:spcPts val="200"/>
                        </a:spcAft>
                      </a:pPr>
                      <a:r>
                        <a:rPr lang="en-US" sz="1600" kern="1200">
                          <a:solidFill>
                            <a:schemeClr val="tx1">
                              <a:lumMod val="50000"/>
                              <a:lumOff val="50000"/>
                            </a:schemeClr>
                          </a:solidFill>
                          <a:latin typeface="Calibri" pitchFamily="34" charset="0"/>
                          <a:ea typeface="+mn-ea"/>
                          <a:cs typeface="Calibri" pitchFamily="34" charset="0"/>
                        </a:rPr>
                        <a:t>Risk Appetite [ Accept/ Mitigate/ Transfer/Avoid]</a:t>
                      </a:r>
                      <a:endParaRPr lang="en-IN" sz="1600" kern="1200">
                        <a:solidFill>
                          <a:schemeClr val="tx1">
                            <a:lumMod val="50000"/>
                            <a:lumOff val="50000"/>
                          </a:schemeClr>
                        </a:solidFill>
                        <a:latin typeface="Calibri" pitchFamily="34" charset="0"/>
                        <a:ea typeface="+mn-ea"/>
                        <a:cs typeface="Calibri" pitchFamily="34" charset="0"/>
                      </a:endParaRPr>
                    </a:p>
                  </a:txBody>
                  <a:tcPr marL="0" marR="0" marT="0" marB="0"/>
                </a:tc>
                <a:tc>
                  <a:txBody>
                    <a:bodyPr/>
                    <a:lstStyle/>
                    <a:p>
                      <a:pPr algn="ctr">
                        <a:lnSpc>
                          <a:spcPct val="115000"/>
                        </a:lnSpc>
                        <a:spcBef>
                          <a:spcPts val="200"/>
                        </a:spcBef>
                        <a:spcAft>
                          <a:spcPts val="200"/>
                        </a:spcAft>
                      </a:pPr>
                      <a:r>
                        <a:rPr lang="en-US" sz="1600" kern="1200" dirty="0">
                          <a:solidFill>
                            <a:schemeClr val="tx1">
                              <a:lumMod val="50000"/>
                              <a:lumOff val="50000"/>
                            </a:schemeClr>
                          </a:solidFill>
                          <a:latin typeface="Calibri" pitchFamily="34" charset="0"/>
                          <a:ea typeface="+mn-ea"/>
                          <a:cs typeface="Calibri" pitchFamily="34" charset="0"/>
                        </a:rPr>
                        <a:t>Action</a:t>
                      </a:r>
                      <a:endParaRPr lang="en-IN" sz="1600" kern="1200" dirty="0">
                        <a:solidFill>
                          <a:schemeClr val="tx1">
                            <a:lumMod val="50000"/>
                            <a:lumOff val="50000"/>
                          </a:schemeClr>
                        </a:solidFill>
                        <a:latin typeface="Calibri" pitchFamily="34" charset="0"/>
                        <a:ea typeface="+mn-ea"/>
                        <a:cs typeface="Calibri" pitchFamily="34" charset="0"/>
                      </a:endParaRPr>
                    </a:p>
                  </a:txBody>
                  <a:tcPr marL="0" marR="0" marT="0" marB="0"/>
                </a:tc>
                <a:tc>
                  <a:txBody>
                    <a:bodyPr/>
                    <a:lstStyle/>
                    <a:p>
                      <a:pPr algn="ctr">
                        <a:lnSpc>
                          <a:spcPct val="115000"/>
                        </a:lnSpc>
                        <a:spcBef>
                          <a:spcPts val="200"/>
                        </a:spcBef>
                        <a:spcAft>
                          <a:spcPts val="200"/>
                        </a:spcAft>
                      </a:pPr>
                      <a:r>
                        <a:rPr lang="en-US" sz="1600" kern="1200">
                          <a:solidFill>
                            <a:schemeClr val="tx1">
                              <a:lumMod val="50000"/>
                              <a:lumOff val="50000"/>
                            </a:schemeClr>
                          </a:solidFill>
                          <a:latin typeface="Calibri" pitchFamily="34" charset="0"/>
                          <a:ea typeface="+mn-ea"/>
                          <a:cs typeface="Calibri" pitchFamily="34" charset="0"/>
                        </a:rPr>
                        <a:t>Target Date</a:t>
                      </a:r>
                      <a:endParaRPr lang="en-IN" sz="1600" kern="1200">
                        <a:solidFill>
                          <a:schemeClr val="tx1">
                            <a:lumMod val="50000"/>
                            <a:lumOff val="50000"/>
                          </a:schemeClr>
                        </a:solidFill>
                        <a:latin typeface="Calibri" pitchFamily="34" charset="0"/>
                        <a:ea typeface="+mn-ea"/>
                        <a:cs typeface="Calibri" pitchFamily="34" charset="0"/>
                      </a:endParaRPr>
                    </a:p>
                  </a:txBody>
                  <a:tcPr marL="0" marR="0" marT="0" marB="0"/>
                </a:tc>
                <a:extLst>
                  <a:ext uri="{0D108BD9-81ED-4DB2-BD59-A6C34878D82A}">
                    <a16:rowId xmlns:a16="http://schemas.microsoft.com/office/drawing/2014/main" val="3423161508"/>
                  </a:ext>
                </a:extLst>
              </a:tr>
              <a:tr h="690660">
                <a:tc>
                  <a:txBody>
                    <a:bodyPr/>
                    <a:lstStyle/>
                    <a:p>
                      <a:pPr algn="ctr">
                        <a:lnSpc>
                          <a:spcPct val="115000"/>
                        </a:lnSpc>
                        <a:spcBef>
                          <a:spcPts val="200"/>
                        </a:spcBef>
                        <a:spcAft>
                          <a:spcPts val="200"/>
                        </a:spcAft>
                      </a:pPr>
                      <a:r>
                        <a:rPr lang="en-US" sz="1600" kern="1200" dirty="0">
                          <a:solidFill>
                            <a:schemeClr val="tx1">
                              <a:lumMod val="50000"/>
                              <a:lumOff val="50000"/>
                            </a:schemeClr>
                          </a:solidFill>
                          <a:latin typeface="Calibri" pitchFamily="34" charset="0"/>
                          <a:ea typeface="+mn-ea"/>
                          <a:cs typeface="Calibri" pitchFamily="34" charset="0"/>
                        </a:rPr>
                        <a:t>01</a:t>
                      </a:r>
                      <a:endParaRPr lang="en-IN" sz="1600" kern="1200" dirty="0">
                        <a:solidFill>
                          <a:schemeClr val="tx1">
                            <a:lumMod val="50000"/>
                            <a:lumOff val="50000"/>
                          </a:schemeClr>
                        </a:solidFill>
                        <a:latin typeface="Calibri" pitchFamily="34" charset="0"/>
                        <a:ea typeface="+mn-ea"/>
                        <a:cs typeface="Calibri" pitchFamily="34" charset="0"/>
                      </a:endParaRPr>
                    </a:p>
                  </a:txBody>
                  <a:tcPr marL="0" marR="0" marT="0" marB="0"/>
                </a:tc>
                <a:tc>
                  <a:txBody>
                    <a:bodyPr/>
                    <a:lstStyle/>
                    <a:p>
                      <a:pPr algn="ctr">
                        <a:lnSpc>
                          <a:spcPct val="115000"/>
                        </a:lnSpc>
                        <a:spcBef>
                          <a:spcPts val="200"/>
                        </a:spcBef>
                        <a:spcAft>
                          <a:spcPts val="200"/>
                        </a:spcAft>
                      </a:pPr>
                      <a:r>
                        <a:rPr lang="en-US" sz="1600" kern="1200">
                          <a:solidFill>
                            <a:schemeClr val="tx1">
                              <a:lumMod val="50000"/>
                              <a:lumOff val="50000"/>
                            </a:schemeClr>
                          </a:solidFill>
                          <a:latin typeface="Calibri" pitchFamily="34" charset="0"/>
                          <a:ea typeface="+mn-ea"/>
                          <a:cs typeface="Calibri" pitchFamily="34" charset="0"/>
                        </a:rPr>
                        <a:t>OPEN</a:t>
                      </a:r>
                      <a:endParaRPr lang="en-IN" sz="1600" kern="1200">
                        <a:solidFill>
                          <a:schemeClr val="tx1">
                            <a:lumMod val="50000"/>
                            <a:lumOff val="50000"/>
                          </a:schemeClr>
                        </a:solidFill>
                        <a:latin typeface="Calibri" pitchFamily="34" charset="0"/>
                        <a:ea typeface="+mn-ea"/>
                        <a:cs typeface="Calibri" pitchFamily="34" charset="0"/>
                      </a:endParaRPr>
                    </a:p>
                  </a:txBody>
                  <a:tcPr marL="0" marR="0" marT="0" marB="0"/>
                </a:tc>
                <a:tc>
                  <a:txBody>
                    <a:bodyPr/>
                    <a:lstStyle/>
                    <a:p>
                      <a:pPr algn="ctr">
                        <a:lnSpc>
                          <a:spcPct val="115000"/>
                        </a:lnSpc>
                        <a:spcBef>
                          <a:spcPts val="200"/>
                        </a:spcBef>
                        <a:spcAft>
                          <a:spcPts val="200"/>
                        </a:spcAft>
                      </a:pPr>
                      <a:r>
                        <a:rPr lang="en-US" sz="1600" kern="1200">
                          <a:solidFill>
                            <a:schemeClr val="tx1">
                              <a:lumMod val="50000"/>
                              <a:lumOff val="50000"/>
                            </a:schemeClr>
                          </a:solidFill>
                          <a:latin typeface="Calibri" pitchFamily="34" charset="0"/>
                          <a:ea typeface="+mn-ea"/>
                          <a:cs typeface="Calibri" pitchFamily="34" charset="0"/>
                        </a:rPr>
                        <a:t>Transfer</a:t>
                      </a:r>
                      <a:endParaRPr lang="en-IN" sz="1600" kern="1200">
                        <a:solidFill>
                          <a:schemeClr val="tx1">
                            <a:lumMod val="50000"/>
                            <a:lumOff val="50000"/>
                          </a:schemeClr>
                        </a:solidFill>
                        <a:latin typeface="Calibri" pitchFamily="34" charset="0"/>
                        <a:ea typeface="+mn-ea"/>
                        <a:cs typeface="Calibri" pitchFamily="34" charset="0"/>
                      </a:endParaRPr>
                    </a:p>
                  </a:txBody>
                  <a:tcPr marL="0" marR="0" marT="0" marB="0"/>
                </a:tc>
                <a:tc>
                  <a:txBody>
                    <a:bodyPr/>
                    <a:lstStyle/>
                    <a:p>
                      <a:pPr algn="ctr">
                        <a:lnSpc>
                          <a:spcPct val="115000"/>
                        </a:lnSpc>
                        <a:spcBef>
                          <a:spcPts val="200"/>
                        </a:spcBef>
                        <a:spcAft>
                          <a:spcPts val="200"/>
                        </a:spcAft>
                      </a:pPr>
                      <a:r>
                        <a:rPr lang="en-US" sz="1600" kern="1200">
                          <a:solidFill>
                            <a:schemeClr val="tx1">
                              <a:lumMod val="50000"/>
                              <a:lumOff val="50000"/>
                            </a:schemeClr>
                          </a:solidFill>
                          <a:latin typeface="Calibri" pitchFamily="34" charset="0"/>
                          <a:ea typeface="+mn-ea"/>
                          <a:cs typeface="Calibri" pitchFamily="34" charset="0"/>
                        </a:rPr>
                        <a:t>Someone who can take the place of the departing developer</a:t>
                      </a:r>
                      <a:endParaRPr lang="en-IN" sz="1600" kern="1200">
                        <a:solidFill>
                          <a:schemeClr val="tx1">
                            <a:lumMod val="50000"/>
                            <a:lumOff val="50000"/>
                          </a:schemeClr>
                        </a:solidFill>
                        <a:latin typeface="Calibri" pitchFamily="34" charset="0"/>
                        <a:ea typeface="+mn-ea"/>
                        <a:cs typeface="Calibri" pitchFamily="34" charset="0"/>
                      </a:endParaRPr>
                    </a:p>
                  </a:txBody>
                  <a:tcPr marL="0" marR="0" marT="0" marB="0"/>
                </a:tc>
                <a:tc>
                  <a:txBody>
                    <a:bodyPr/>
                    <a:lstStyle/>
                    <a:p>
                      <a:pPr algn="ctr">
                        <a:lnSpc>
                          <a:spcPct val="115000"/>
                        </a:lnSpc>
                        <a:spcBef>
                          <a:spcPts val="200"/>
                        </a:spcBef>
                        <a:spcAft>
                          <a:spcPts val="200"/>
                        </a:spcAft>
                      </a:pPr>
                      <a:r>
                        <a:rPr lang="en-US" sz="1600" kern="1200">
                          <a:solidFill>
                            <a:schemeClr val="tx1">
                              <a:lumMod val="50000"/>
                              <a:lumOff val="50000"/>
                            </a:schemeClr>
                          </a:solidFill>
                          <a:latin typeface="Calibri" pitchFamily="34" charset="0"/>
                          <a:ea typeface="+mn-ea"/>
                          <a:cs typeface="Calibri" pitchFamily="34" charset="0"/>
                        </a:rPr>
                        <a:t>01/03/21</a:t>
                      </a:r>
                      <a:endParaRPr lang="en-IN" sz="1600" kern="1200">
                        <a:solidFill>
                          <a:schemeClr val="tx1">
                            <a:lumMod val="50000"/>
                            <a:lumOff val="50000"/>
                          </a:schemeClr>
                        </a:solidFill>
                        <a:latin typeface="Calibri" pitchFamily="34" charset="0"/>
                        <a:ea typeface="+mn-ea"/>
                        <a:cs typeface="Calibri" pitchFamily="34" charset="0"/>
                      </a:endParaRPr>
                    </a:p>
                  </a:txBody>
                  <a:tcPr marL="0" marR="0" marT="0" marB="0"/>
                </a:tc>
                <a:extLst>
                  <a:ext uri="{0D108BD9-81ED-4DB2-BD59-A6C34878D82A}">
                    <a16:rowId xmlns:a16="http://schemas.microsoft.com/office/drawing/2014/main" val="3579885312"/>
                  </a:ext>
                </a:extLst>
              </a:tr>
              <a:tr h="728277">
                <a:tc>
                  <a:txBody>
                    <a:bodyPr/>
                    <a:lstStyle/>
                    <a:p>
                      <a:pPr algn="ctr">
                        <a:lnSpc>
                          <a:spcPct val="115000"/>
                        </a:lnSpc>
                        <a:spcBef>
                          <a:spcPts val="200"/>
                        </a:spcBef>
                        <a:spcAft>
                          <a:spcPts val="200"/>
                        </a:spcAft>
                      </a:pPr>
                      <a:r>
                        <a:rPr lang="en-US" sz="1600" kern="1200" dirty="0">
                          <a:solidFill>
                            <a:schemeClr val="tx1">
                              <a:lumMod val="50000"/>
                              <a:lumOff val="50000"/>
                            </a:schemeClr>
                          </a:solidFill>
                          <a:latin typeface="Calibri" pitchFamily="34" charset="0"/>
                          <a:ea typeface="+mn-ea"/>
                          <a:cs typeface="Calibri" pitchFamily="34" charset="0"/>
                        </a:rPr>
                        <a:t>02</a:t>
                      </a:r>
                      <a:endParaRPr lang="en-IN" sz="1600" kern="1200" dirty="0">
                        <a:solidFill>
                          <a:schemeClr val="tx1">
                            <a:lumMod val="50000"/>
                            <a:lumOff val="50000"/>
                          </a:schemeClr>
                        </a:solidFill>
                        <a:latin typeface="Calibri" pitchFamily="34" charset="0"/>
                        <a:ea typeface="+mn-ea"/>
                        <a:cs typeface="Calibri" pitchFamily="34" charset="0"/>
                      </a:endParaRPr>
                    </a:p>
                  </a:txBody>
                  <a:tcPr marL="0" marR="0" marT="0" marB="0"/>
                </a:tc>
                <a:tc>
                  <a:txBody>
                    <a:bodyPr/>
                    <a:lstStyle/>
                    <a:p>
                      <a:pPr algn="ctr">
                        <a:lnSpc>
                          <a:spcPct val="115000"/>
                        </a:lnSpc>
                        <a:spcBef>
                          <a:spcPts val="200"/>
                        </a:spcBef>
                        <a:spcAft>
                          <a:spcPts val="200"/>
                        </a:spcAft>
                      </a:pPr>
                      <a:r>
                        <a:rPr lang="en-US" sz="1600" kern="1200">
                          <a:solidFill>
                            <a:schemeClr val="tx1">
                              <a:lumMod val="50000"/>
                              <a:lumOff val="50000"/>
                            </a:schemeClr>
                          </a:solidFill>
                          <a:latin typeface="Calibri" pitchFamily="34" charset="0"/>
                          <a:ea typeface="+mn-ea"/>
                          <a:cs typeface="Calibri" pitchFamily="34" charset="0"/>
                        </a:rPr>
                        <a:t>OPEN</a:t>
                      </a:r>
                      <a:endParaRPr lang="en-IN" sz="1600" kern="1200">
                        <a:solidFill>
                          <a:schemeClr val="tx1">
                            <a:lumMod val="50000"/>
                            <a:lumOff val="50000"/>
                          </a:schemeClr>
                        </a:solidFill>
                        <a:latin typeface="Calibri" pitchFamily="34" charset="0"/>
                        <a:ea typeface="+mn-ea"/>
                        <a:cs typeface="Calibri" pitchFamily="34" charset="0"/>
                      </a:endParaRPr>
                    </a:p>
                  </a:txBody>
                  <a:tcPr marL="0" marR="0" marT="0" marB="0"/>
                </a:tc>
                <a:tc>
                  <a:txBody>
                    <a:bodyPr/>
                    <a:lstStyle/>
                    <a:p>
                      <a:pPr algn="ctr">
                        <a:lnSpc>
                          <a:spcPct val="115000"/>
                        </a:lnSpc>
                        <a:spcBef>
                          <a:spcPts val="200"/>
                        </a:spcBef>
                        <a:spcAft>
                          <a:spcPts val="200"/>
                        </a:spcAft>
                      </a:pPr>
                      <a:r>
                        <a:rPr lang="en-US" sz="1600" kern="1200">
                          <a:solidFill>
                            <a:schemeClr val="tx1">
                              <a:lumMod val="50000"/>
                              <a:lumOff val="50000"/>
                            </a:schemeClr>
                          </a:solidFill>
                          <a:latin typeface="Calibri" pitchFamily="34" charset="0"/>
                          <a:ea typeface="+mn-ea"/>
                          <a:cs typeface="Calibri" pitchFamily="34" charset="0"/>
                        </a:rPr>
                        <a:t>Mitigate</a:t>
                      </a:r>
                      <a:endParaRPr lang="en-IN" sz="1600" kern="1200">
                        <a:solidFill>
                          <a:schemeClr val="tx1">
                            <a:lumMod val="50000"/>
                            <a:lumOff val="50000"/>
                          </a:schemeClr>
                        </a:solidFill>
                        <a:latin typeface="Calibri" pitchFamily="34" charset="0"/>
                        <a:ea typeface="+mn-ea"/>
                        <a:cs typeface="Calibri" pitchFamily="34" charset="0"/>
                      </a:endParaRPr>
                    </a:p>
                  </a:txBody>
                  <a:tcPr marL="0" marR="0" marT="0" marB="0"/>
                </a:tc>
                <a:tc>
                  <a:txBody>
                    <a:bodyPr/>
                    <a:lstStyle/>
                    <a:p>
                      <a:pPr algn="ctr">
                        <a:lnSpc>
                          <a:spcPct val="115000"/>
                        </a:lnSpc>
                        <a:spcBef>
                          <a:spcPts val="200"/>
                        </a:spcBef>
                        <a:spcAft>
                          <a:spcPts val="200"/>
                        </a:spcAft>
                      </a:pPr>
                      <a:r>
                        <a:rPr lang="en-US" sz="1600" kern="1200">
                          <a:solidFill>
                            <a:schemeClr val="tx1">
                              <a:lumMod val="50000"/>
                              <a:lumOff val="50000"/>
                            </a:schemeClr>
                          </a:solidFill>
                          <a:latin typeface="Calibri" pitchFamily="34" charset="0"/>
                          <a:ea typeface="+mn-ea"/>
                          <a:cs typeface="Calibri" pitchFamily="34" charset="0"/>
                        </a:rPr>
                        <a:t>Someone with the necessary business or technical skills, must re-examine your methodology</a:t>
                      </a:r>
                      <a:endParaRPr lang="en-IN" sz="1600" kern="1200">
                        <a:solidFill>
                          <a:schemeClr val="tx1">
                            <a:lumMod val="50000"/>
                            <a:lumOff val="50000"/>
                          </a:schemeClr>
                        </a:solidFill>
                        <a:latin typeface="Calibri" pitchFamily="34" charset="0"/>
                        <a:ea typeface="+mn-ea"/>
                        <a:cs typeface="Calibri" pitchFamily="34" charset="0"/>
                      </a:endParaRPr>
                    </a:p>
                  </a:txBody>
                  <a:tcPr marL="0" marR="0" marT="0" marB="0"/>
                </a:tc>
                <a:tc>
                  <a:txBody>
                    <a:bodyPr/>
                    <a:lstStyle/>
                    <a:p>
                      <a:pPr algn="ctr">
                        <a:lnSpc>
                          <a:spcPct val="115000"/>
                        </a:lnSpc>
                        <a:spcBef>
                          <a:spcPts val="200"/>
                        </a:spcBef>
                        <a:spcAft>
                          <a:spcPts val="200"/>
                        </a:spcAft>
                      </a:pPr>
                      <a:r>
                        <a:rPr lang="en-US" sz="1600" kern="1200" dirty="0">
                          <a:solidFill>
                            <a:schemeClr val="tx1">
                              <a:lumMod val="50000"/>
                              <a:lumOff val="50000"/>
                            </a:schemeClr>
                          </a:solidFill>
                          <a:latin typeface="Calibri" pitchFamily="34" charset="0"/>
                          <a:ea typeface="+mn-ea"/>
                          <a:cs typeface="Calibri" pitchFamily="34" charset="0"/>
                        </a:rPr>
                        <a:t>02/03/21</a:t>
                      </a:r>
                      <a:endParaRPr lang="en-IN" sz="1600" kern="1200" dirty="0">
                        <a:solidFill>
                          <a:schemeClr val="tx1">
                            <a:lumMod val="50000"/>
                            <a:lumOff val="50000"/>
                          </a:schemeClr>
                        </a:solidFill>
                        <a:latin typeface="Calibri" pitchFamily="34" charset="0"/>
                        <a:ea typeface="+mn-ea"/>
                        <a:cs typeface="Calibri" pitchFamily="34" charset="0"/>
                      </a:endParaRPr>
                    </a:p>
                  </a:txBody>
                  <a:tcPr marL="0" marR="0" marT="0" marB="0"/>
                </a:tc>
                <a:extLst>
                  <a:ext uri="{0D108BD9-81ED-4DB2-BD59-A6C34878D82A}">
                    <a16:rowId xmlns:a16="http://schemas.microsoft.com/office/drawing/2014/main" val="2635335457"/>
                  </a:ext>
                </a:extLst>
              </a:tr>
              <a:tr h="695325">
                <a:tc>
                  <a:txBody>
                    <a:bodyPr/>
                    <a:lstStyle/>
                    <a:p>
                      <a:pPr algn="ctr">
                        <a:lnSpc>
                          <a:spcPct val="115000"/>
                        </a:lnSpc>
                        <a:spcBef>
                          <a:spcPts val="200"/>
                        </a:spcBef>
                        <a:spcAft>
                          <a:spcPts val="200"/>
                        </a:spcAft>
                      </a:pPr>
                      <a:r>
                        <a:rPr lang="en-US" sz="1600" kern="1200" dirty="0">
                          <a:solidFill>
                            <a:schemeClr val="tx1">
                              <a:lumMod val="50000"/>
                              <a:lumOff val="50000"/>
                            </a:schemeClr>
                          </a:solidFill>
                          <a:latin typeface="Calibri" pitchFamily="34" charset="0"/>
                          <a:ea typeface="+mn-ea"/>
                          <a:cs typeface="Calibri" pitchFamily="34" charset="0"/>
                        </a:rPr>
                        <a:t>03</a:t>
                      </a:r>
                      <a:endParaRPr lang="en-IN" sz="1600" kern="1200" dirty="0">
                        <a:solidFill>
                          <a:schemeClr val="tx1">
                            <a:lumMod val="50000"/>
                            <a:lumOff val="50000"/>
                          </a:schemeClr>
                        </a:solidFill>
                        <a:latin typeface="Calibri" pitchFamily="34" charset="0"/>
                        <a:ea typeface="+mn-ea"/>
                        <a:cs typeface="Calibri" pitchFamily="34" charset="0"/>
                      </a:endParaRPr>
                    </a:p>
                  </a:txBody>
                  <a:tcPr marL="0" marR="0" marT="0" marB="0"/>
                </a:tc>
                <a:tc>
                  <a:txBody>
                    <a:bodyPr/>
                    <a:lstStyle/>
                    <a:p>
                      <a:pPr algn="ctr">
                        <a:lnSpc>
                          <a:spcPct val="115000"/>
                        </a:lnSpc>
                        <a:spcBef>
                          <a:spcPts val="200"/>
                        </a:spcBef>
                        <a:spcAft>
                          <a:spcPts val="200"/>
                        </a:spcAft>
                      </a:pPr>
                      <a:r>
                        <a:rPr lang="en-US" sz="1600" kern="1200">
                          <a:solidFill>
                            <a:schemeClr val="tx1">
                              <a:lumMod val="50000"/>
                              <a:lumOff val="50000"/>
                            </a:schemeClr>
                          </a:solidFill>
                          <a:latin typeface="Calibri" pitchFamily="34" charset="0"/>
                          <a:ea typeface="+mn-ea"/>
                          <a:cs typeface="Calibri" pitchFamily="34" charset="0"/>
                        </a:rPr>
                        <a:t>CLOSED</a:t>
                      </a:r>
                      <a:endParaRPr lang="en-IN" sz="1600" kern="1200">
                        <a:solidFill>
                          <a:schemeClr val="tx1">
                            <a:lumMod val="50000"/>
                            <a:lumOff val="50000"/>
                          </a:schemeClr>
                        </a:solidFill>
                        <a:latin typeface="Calibri" pitchFamily="34" charset="0"/>
                        <a:ea typeface="+mn-ea"/>
                        <a:cs typeface="Calibri" pitchFamily="34" charset="0"/>
                      </a:endParaRPr>
                    </a:p>
                  </a:txBody>
                  <a:tcPr marL="0" marR="0" marT="0" marB="0"/>
                </a:tc>
                <a:tc>
                  <a:txBody>
                    <a:bodyPr/>
                    <a:lstStyle/>
                    <a:p>
                      <a:pPr algn="ctr">
                        <a:lnSpc>
                          <a:spcPct val="115000"/>
                        </a:lnSpc>
                        <a:spcBef>
                          <a:spcPts val="200"/>
                        </a:spcBef>
                        <a:spcAft>
                          <a:spcPts val="200"/>
                        </a:spcAft>
                      </a:pPr>
                      <a:r>
                        <a:rPr lang="en-US" sz="1600" kern="1200">
                          <a:solidFill>
                            <a:schemeClr val="tx1">
                              <a:lumMod val="50000"/>
                              <a:lumOff val="50000"/>
                            </a:schemeClr>
                          </a:solidFill>
                          <a:latin typeface="Calibri" pitchFamily="34" charset="0"/>
                          <a:ea typeface="+mn-ea"/>
                          <a:cs typeface="Calibri" pitchFamily="34" charset="0"/>
                        </a:rPr>
                        <a:t>Accept</a:t>
                      </a:r>
                      <a:endParaRPr lang="en-IN" sz="1600" kern="1200">
                        <a:solidFill>
                          <a:schemeClr val="tx1">
                            <a:lumMod val="50000"/>
                            <a:lumOff val="50000"/>
                          </a:schemeClr>
                        </a:solidFill>
                        <a:latin typeface="Calibri" pitchFamily="34" charset="0"/>
                        <a:ea typeface="+mn-ea"/>
                        <a:cs typeface="Calibri" pitchFamily="34" charset="0"/>
                      </a:endParaRPr>
                    </a:p>
                  </a:txBody>
                  <a:tcPr marL="0" marR="0" marT="0" marB="0"/>
                </a:tc>
                <a:tc>
                  <a:txBody>
                    <a:bodyPr/>
                    <a:lstStyle/>
                    <a:p>
                      <a:pPr algn="ctr">
                        <a:lnSpc>
                          <a:spcPct val="115000"/>
                        </a:lnSpc>
                        <a:spcBef>
                          <a:spcPts val="200"/>
                        </a:spcBef>
                        <a:spcAft>
                          <a:spcPts val="200"/>
                        </a:spcAft>
                      </a:pPr>
                      <a:r>
                        <a:rPr lang="en-US" sz="1600" kern="1200">
                          <a:solidFill>
                            <a:schemeClr val="tx1">
                              <a:lumMod val="50000"/>
                              <a:lumOff val="50000"/>
                            </a:schemeClr>
                          </a:solidFill>
                          <a:latin typeface="Calibri" pitchFamily="34" charset="0"/>
                          <a:ea typeface="+mn-ea"/>
                          <a:cs typeface="Calibri" pitchFamily="34" charset="0"/>
                        </a:rPr>
                        <a:t>Encouraging current investors and keep them up to date with what is happening on the project</a:t>
                      </a:r>
                      <a:endParaRPr lang="en-IN" sz="1600" kern="1200">
                        <a:solidFill>
                          <a:schemeClr val="tx1">
                            <a:lumMod val="50000"/>
                            <a:lumOff val="50000"/>
                          </a:schemeClr>
                        </a:solidFill>
                        <a:latin typeface="Calibri" pitchFamily="34" charset="0"/>
                        <a:ea typeface="+mn-ea"/>
                        <a:cs typeface="Calibri" pitchFamily="34" charset="0"/>
                      </a:endParaRPr>
                    </a:p>
                  </a:txBody>
                  <a:tcPr marL="0" marR="0" marT="0" marB="0"/>
                </a:tc>
                <a:tc>
                  <a:txBody>
                    <a:bodyPr/>
                    <a:lstStyle/>
                    <a:p>
                      <a:pPr algn="ctr">
                        <a:lnSpc>
                          <a:spcPct val="115000"/>
                        </a:lnSpc>
                        <a:spcBef>
                          <a:spcPts val="200"/>
                        </a:spcBef>
                        <a:spcAft>
                          <a:spcPts val="200"/>
                        </a:spcAft>
                      </a:pPr>
                      <a:r>
                        <a:rPr lang="en-US" sz="1600" kern="1200">
                          <a:solidFill>
                            <a:schemeClr val="tx1">
                              <a:lumMod val="50000"/>
                              <a:lumOff val="50000"/>
                            </a:schemeClr>
                          </a:solidFill>
                          <a:latin typeface="Calibri" pitchFamily="34" charset="0"/>
                          <a:ea typeface="+mn-ea"/>
                          <a:cs typeface="Calibri" pitchFamily="34" charset="0"/>
                        </a:rPr>
                        <a:t>03/03/21</a:t>
                      </a:r>
                      <a:endParaRPr lang="en-IN" sz="1600" kern="1200">
                        <a:solidFill>
                          <a:schemeClr val="tx1">
                            <a:lumMod val="50000"/>
                            <a:lumOff val="50000"/>
                          </a:schemeClr>
                        </a:solidFill>
                        <a:latin typeface="Calibri" pitchFamily="34" charset="0"/>
                        <a:ea typeface="+mn-ea"/>
                        <a:cs typeface="Calibri" pitchFamily="34" charset="0"/>
                      </a:endParaRPr>
                    </a:p>
                  </a:txBody>
                  <a:tcPr marL="0" marR="0" marT="0" marB="0"/>
                </a:tc>
                <a:extLst>
                  <a:ext uri="{0D108BD9-81ED-4DB2-BD59-A6C34878D82A}">
                    <a16:rowId xmlns:a16="http://schemas.microsoft.com/office/drawing/2014/main" val="1793719068"/>
                  </a:ext>
                </a:extLst>
              </a:tr>
              <a:tr h="962025">
                <a:tc>
                  <a:txBody>
                    <a:bodyPr/>
                    <a:lstStyle/>
                    <a:p>
                      <a:pPr algn="ctr">
                        <a:lnSpc>
                          <a:spcPct val="115000"/>
                        </a:lnSpc>
                        <a:spcBef>
                          <a:spcPts val="200"/>
                        </a:spcBef>
                        <a:spcAft>
                          <a:spcPts val="200"/>
                        </a:spcAft>
                      </a:pPr>
                      <a:r>
                        <a:rPr lang="en-US" sz="1600" kern="1200" dirty="0">
                          <a:solidFill>
                            <a:schemeClr val="tx1">
                              <a:lumMod val="50000"/>
                              <a:lumOff val="50000"/>
                            </a:schemeClr>
                          </a:solidFill>
                          <a:latin typeface="Calibri" pitchFamily="34" charset="0"/>
                          <a:ea typeface="+mn-ea"/>
                          <a:cs typeface="Calibri" pitchFamily="34" charset="0"/>
                        </a:rPr>
                        <a:t>04</a:t>
                      </a:r>
                      <a:endParaRPr lang="en-IN" sz="1600" kern="1200" dirty="0">
                        <a:solidFill>
                          <a:schemeClr val="tx1">
                            <a:lumMod val="50000"/>
                            <a:lumOff val="50000"/>
                          </a:schemeClr>
                        </a:solidFill>
                        <a:latin typeface="Calibri" pitchFamily="34" charset="0"/>
                        <a:ea typeface="+mn-ea"/>
                        <a:cs typeface="Calibri" pitchFamily="34" charset="0"/>
                      </a:endParaRPr>
                    </a:p>
                  </a:txBody>
                  <a:tcPr marL="0" marR="0" marT="0" marB="0"/>
                </a:tc>
                <a:tc>
                  <a:txBody>
                    <a:bodyPr/>
                    <a:lstStyle/>
                    <a:p>
                      <a:pPr algn="ctr">
                        <a:lnSpc>
                          <a:spcPct val="115000"/>
                        </a:lnSpc>
                        <a:spcBef>
                          <a:spcPts val="200"/>
                        </a:spcBef>
                        <a:spcAft>
                          <a:spcPts val="200"/>
                        </a:spcAft>
                      </a:pPr>
                      <a:r>
                        <a:rPr lang="en-US" sz="1600" kern="1200">
                          <a:solidFill>
                            <a:schemeClr val="tx1">
                              <a:lumMod val="50000"/>
                              <a:lumOff val="50000"/>
                            </a:schemeClr>
                          </a:solidFill>
                          <a:latin typeface="Calibri" pitchFamily="34" charset="0"/>
                          <a:ea typeface="+mn-ea"/>
                          <a:cs typeface="Calibri" pitchFamily="34" charset="0"/>
                        </a:rPr>
                        <a:t>CLOSED</a:t>
                      </a:r>
                      <a:endParaRPr lang="en-IN" sz="1600" kern="1200">
                        <a:solidFill>
                          <a:schemeClr val="tx1">
                            <a:lumMod val="50000"/>
                            <a:lumOff val="50000"/>
                          </a:schemeClr>
                        </a:solidFill>
                        <a:latin typeface="Calibri" pitchFamily="34" charset="0"/>
                        <a:ea typeface="+mn-ea"/>
                        <a:cs typeface="Calibri" pitchFamily="34" charset="0"/>
                      </a:endParaRPr>
                    </a:p>
                  </a:txBody>
                  <a:tcPr marL="0" marR="0" marT="0" marB="0"/>
                </a:tc>
                <a:tc>
                  <a:txBody>
                    <a:bodyPr/>
                    <a:lstStyle/>
                    <a:p>
                      <a:pPr algn="ctr">
                        <a:lnSpc>
                          <a:spcPct val="115000"/>
                        </a:lnSpc>
                        <a:spcBef>
                          <a:spcPts val="200"/>
                        </a:spcBef>
                        <a:spcAft>
                          <a:spcPts val="200"/>
                        </a:spcAft>
                      </a:pPr>
                      <a:r>
                        <a:rPr lang="en-US" sz="1600" kern="1200">
                          <a:solidFill>
                            <a:schemeClr val="tx1">
                              <a:lumMod val="50000"/>
                              <a:lumOff val="50000"/>
                            </a:schemeClr>
                          </a:solidFill>
                          <a:latin typeface="Calibri" pitchFamily="34" charset="0"/>
                          <a:ea typeface="+mn-ea"/>
                          <a:cs typeface="Calibri" pitchFamily="34" charset="0"/>
                        </a:rPr>
                        <a:t>Avoid</a:t>
                      </a:r>
                      <a:endParaRPr lang="en-IN" sz="1600" kern="1200">
                        <a:solidFill>
                          <a:schemeClr val="tx1">
                            <a:lumMod val="50000"/>
                            <a:lumOff val="50000"/>
                          </a:schemeClr>
                        </a:solidFill>
                        <a:latin typeface="Calibri" pitchFamily="34" charset="0"/>
                        <a:ea typeface="+mn-ea"/>
                        <a:cs typeface="Calibri" pitchFamily="34" charset="0"/>
                      </a:endParaRPr>
                    </a:p>
                  </a:txBody>
                  <a:tcPr marL="0" marR="0" marT="0" marB="0"/>
                </a:tc>
                <a:tc>
                  <a:txBody>
                    <a:bodyPr/>
                    <a:lstStyle/>
                    <a:p>
                      <a:pPr algn="ctr">
                        <a:lnSpc>
                          <a:spcPct val="115000"/>
                        </a:lnSpc>
                        <a:spcBef>
                          <a:spcPts val="200"/>
                        </a:spcBef>
                        <a:spcAft>
                          <a:spcPts val="200"/>
                        </a:spcAft>
                      </a:pPr>
                      <a:r>
                        <a:rPr lang="en-US" sz="1600" kern="1200">
                          <a:solidFill>
                            <a:schemeClr val="tx1">
                              <a:lumMod val="50000"/>
                              <a:lumOff val="50000"/>
                            </a:schemeClr>
                          </a:solidFill>
                          <a:latin typeface="Calibri" pitchFamily="34" charset="0"/>
                          <a:ea typeface="+mn-ea"/>
                          <a:cs typeface="Calibri" pitchFamily="34" charset="0"/>
                        </a:rPr>
                        <a:t>Before starting the project, a brief discussion on the package and development tools required with the development team</a:t>
                      </a:r>
                      <a:endParaRPr lang="en-IN" sz="1600" kern="1200">
                        <a:solidFill>
                          <a:schemeClr val="tx1">
                            <a:lumMod val="50000"/>
                            <a:lumOff val="50000"/>
                          </a:schemeClr>
                        </a:solidFill>
                        <a:latin typeface="Calibri" pitchFamily="34" charset="0"/>
                        <a:ea typeface="+mn-ea"/>
                        <a:cs typeface="Calibri" pitchFamily="34" charset="0"/>
                      </a:endParaRPr>
                    </a:p>
                  </a:txBody>
                  <a:tcPr marL="0" marR="0" marT="0" marB="0"/>
                </a:tc>
                <a:tc>
                  <a:txBody>
                    <a:bodyPr/>
                    <a:lstStyle/>
                    <a:p>
                      <a:pPr algn="ctr">
                        <a:lnSpc>
                          <a:spcPct val="115000"/>
                        </a:lnSpc>
                        <a:spcBef>
                          <a:spcPts val="200"/>
                        </a:spcBef>
                        <a:spcAft>
                          <a:spcPts val="200"/>
                        </a:spcAft>
                      </a:pPr>
                      <a:r>
                        <a:rPr lang="en-US" sz="1600" kern="1200" dirty="0">
                          <a:solidFill>
                            <a:schemeClr val="tx1">
                              <a:lumMod val="50000"/>
                              <a:lumOff val="50000"/>
                            </a:schemeClr>
                          </a:solidFill>
                          <a:latin typeface="Calibri" pitchFamily="34" charset="0"/>
                          <a:ea typeface="+mn-ea"/>
                          <a:cs typeface="Calibri" pitchFamily="34" charset="0"/>
                        </a:rPr>
                        <a:t>15/03/21</a:t>
                      </a:r>
                      <a:endParaRPr lang="en-IN" sz="1600" kern="1200" dirty="0">
                        <a:solidFill>
                          <a:schemeClr val="tx1">
                            <a:lumMod val="50000"/>
                            <a:lumOff val="50000"/>
                          </a:schemeClr>
                        </a:solidFill>
                        <a:latin typeface="Calibri" pitchFamily="34" charset="0"/>
                        <a:ea typeface="+mn-ea"/>
                        <a:cs typeface="Calibri" pitchFamily="34" charset="0"/>
                      </a:endParaRPr>
                    </a:p>
                  </a:txBody>
                  <a:tcPr marL="0" marR="0" marT="0" marB="0"/>
                </a:tc>
                <a:extLst>
                  <a:ext uri="{0D108BD9-81ED-4DB2-BD59-A6C34878D82A}">
                    <a16:rowId xmlns:a16="http://schemas.microsoft.com/office/drawing/2014/main" val="3907075262"/>
                  </a:ext>
                </a:extLst>
              </a:tr>
              <a:tr h="826194">
                <a:tc>
                  <a:txBody>
                    <a:bodyPr/>
                    <a:lstStyle/>
                    <a:p>
                      <a:pPr algn="ctr">
                        <a:lnSpc>
                          <a:spcPct val="115000"/>
                        </a:lnSpc>
                        <a:spcBef>
                          <a:spcPts val="200"/>
                        </a:spcBef>
                        <a:spcAft>
                          <a:spcPts val="200"/>
                        </a:spcAft>
                      </a:pPr>
                      <a:r>
                        <a:rPr lang="en-US" sz="1600" kern="1200" dirty="0">
                          <a:solidFill>
                            <a:schemeClr val="tx1">
                              <a:lumMod val="50000"/>
                              <a:lumOff val="50000"/>
                            </a:schemeClr>
                          </a:solidFill>
                          <a:latin typeface="Calibri" pitchFamily="34" charset="0"/>
                          <a:ea typeface="+mn-ea"/>
                          <a:cs typeface="Calibri" pitchFamily="34" charset="0"/>
                        </a:rPr>
                        <a:t>05</a:t>
                      </a:r>
                      <a:endParaRPr lang="en-IN" sz="1600" kern="1200" dirty="0">
                        <a:solidFill>
                          <a:schemeClr val="tx1">
                            <a:lumMod val="50000"/>
                            <a:lumOff val="50000"/>
                          </a:schemeClr>
                        </a:solidFill>
                        <a:latin typeface="Calibri" pitchFamily="34" charset="0"/>
                        <a:ea typeface="+mn-ea"/>
                        <a:cs typeface="Calibri" pitchFamily="34" charset="0"/>
                      </a:endParaRPr>
                    </a:p>
                  </a:txBody>
                  <a:tcPr marL="0" marR="0" marT="0" marB="0"/>
                </a:tc>
                <a:tc>
                  <a:txBody>
                    <a:bodyPr/>
                    <a:lstStyle/>
                    <a:p>
                      <a:pPr algn="ctr">
                        <a:lnSpc>
                          <a:spcPct val="115000"/>
                        </a:lnSpc>
                        <a:spcBef>
                          <a:spcPts val="200"/>
                        </a:spcBef>
                        <a:spcAft>
                          <a:spcPts val="200"/>
                        </a:spcAft>
                      </a:pPr>
                      <a:r>
                        <a:rPr lang="en-US" sz="1600" kern="1200">
                          <a:solidFill>
                            <a:schemeClr val="tx1">
                              <a:lumMod val="50000"/>
                              <a:lumOff val="50000"/>
                            </a:schemeClr>
                          </a:solidFill>
                          <a:latin typeface="Calibri" pitchFamily="34" charset="0"/>
                          <a:ea typeface="+mn-ea"/>
                          <a:cs typeface="Calibri" pitchFamily="34" charset="0"/>
                        </a:rPr>
                        <a:t>OPEN</a:t>
                      </a:r>
                      <a:endParaRPr lang="en-IN" sz="1600" kern="1200">
                        <a:solidFill>
                          <a:schemeClr val="tx1">
                            <a:lumMod val="50000"/>
                            <a:lumOff val="50000"/>
                          </a:schemeClr>
                        </a:solidFill>
                        <a:latin typeface="Calibri" pitchFamily="34" charset="0"/>
                        <a:ea typeface="+mn-ea"/>
                        <a:cs typeface="Calibri" pitchFamily="34" charset="0"/>
                      </a:endParaRPr>
                    </a:p>
                  </a:txBody>
                  <a:tcPr marL="0" marR="0" marT="0" marB="0"/>
                </a:tc>
                <a:tc>
                  <a:txBody>
                    <a:bodyPr/>
                    <a:lstStyle/>
                    <a:p>
                      <a:pPr algn="ctr">
                        <a:lnSpc>
                          <a:spcPct val="115000"/>
                        </a:lnSpc>
                        <a:spcBef>
                          <a:spcPts val="200"/>
                        </a:spcBef>
                        <a:spcAft>
                          <a:spcPts val="200"/>
                        </a:spcAft>
                      </a:pPr>
                      <a:r>
                        <a:rPr lang="en-US" sz="1600" kern="1200">
                          <a:solidFill>
                            <a:schemeClr val="tx1">
                              <a:lumMod val="50000"/>
                              <a:lumOff val="50000"/>
                            </a:schemeClr>
                          </a:solidFill>
                          <a:latin typeface="Calibri" pitchFamily="34" charset="0"/>
                          <a:ea typeface="+mn-ea"/>
                          <a:cs typeface="Calibri" pitchFamily="34" charset="0"/>
                        </a:rPr>
                        <a:t>Accept</a:t>
                      </a:r>
                      <a:endParaRPr lang="en-IN" sz="1600" kern="1200">
                        <a:solidFill>
                          <a:schemeClr val="tx1">
                            <a:lumMod val="50000"/>
                            <a:lumOff val="50000"/>
                          </a:schemeClr>
                        </a:solidFill>
                        <a:latin typeface="Calibri" pitchFamily="34" charset="0"/>
                        <a:ea typeface="+mn-ea"/>
                        <a:cs typeface="Calibri" pitchFamily="34" charset="0"/>
                      </a:endParaRPr>
                    </a:p>
                  </a:txBody>
                  <a:tcPr marL="0" marR="0" marT="0" marB="0"/>
                </a:tc>
                <a:tc>
                  <a:txBody>
                    <a:bodyPr/>
                    <a:lstStyle/>
                    <a:p>
                      <a:pPr algn="ctr">
                        <a:lnSpc>
                          <a:spcPct val="115000"/>
                        </a:lnSpc>
                        <a:spcBef>
                          <a:spcPts val="200"/>
                        </a:spcBef>
                        <a:spcAft>
                          <a:spcPts val="200"/>
                        </a:spcAft>
                      </a:pPr>
                      <a:r>
                        <a:rPr lang="en-US" sz="1600" kern="1200">
                          <a:solidFill>
                            <a:schemeClr val="tx1">
                              <a:lumMod val="50000"/>
                              <a:lumOff val="50000"/>
                            </a:schemeClr>
                          </a:solidFill>
                          <a:latin typeface="Calibri" pitchFamily="34" charset="0"/>
                          <a:ea typeface="+mn-ea"/>
                          <a:cs typeface="Calibri" pitchFamily="34" charset="0"/>
                        </a:rPr>
                        <a:t>Giving the marketing team a clear view with the help of storyboard that how the software can be helpful to the consumers.</a:t>
                      </a:r>
                      <a:endParaRPr lang="en-IN" sz="1600" kern="1200">
                        <a:solidFill>
                          <a:schemeClr val="tx1">
                            <a:lumMod val="50000"/>
                            <a:lumOff val="50000"/>
                          </a:schemeClr>
                        </a:solidFill>
                        <a:latin typeface="Calibri" pitchFamily="34" charset="0"/>
                        <a:ea typeface="+mn-ea"/>
                        <a:cs typeface="Calibri" pitchFamily="34" charset="0"/>
                      </a:endParaRPr>
                    </a:p>
                  </a:txBody>
                  <a:tcPr marL="0" marR="0" marT="0" marB="0"/>
                </a:tc>
                <a:tc>
                  <a:txBody>
                    <a:bodyPr/>
                    <a:lstStyle/>
                    <a:p>
                      <a:pPr algn="ctr">
                        <a:lnSpc>
                          <a:spcPct val="115000"/>
                        </a:lnSpc>
                        <a:spcBef>
                          <a:spcPts val="200"/>
                        </a:spcBef>
                        <a:spcAft>
                          <a:spcPts val="200"/>
                        </a:spcAft>
                      </a:pPr>
                      <a:r>
                        <a:rPr lang="en-US" sz="1600" kern="1200" dirty="0">
                          <a:solidFill>
                            <a:schemeClr val="tx1">
                              <a:lumMod val="50000"/>
                              <a:lumOff val="50000"/>
                            </a:schemeClr>
                          </a:solidFill>
                          <a:latin typeface="Calibri" pitchFamily="34" charset="0"/>
                          <a:ea typeface="+mn-ea"/>
                          <a:cs typeface="Calibri" pitchFamily="34" charset="0"/>
                        </a:rPr>
                        <a:t>31/03/21</a:t>
                      </a:r>
                      <a:endParaRPr lang="en-IN" sz="1600" kern="1200" dirty="0">
                        <a:solidFill>
                          <a:schemeClr val="tx1">
                            <a:lumMod val="50000"/>
                            <a:lumOff val="50000"/>
                          </a:schemeClr>
                        </a:solidFill>
                        <a:latin typeface="Calibri" pitchFamily="34" charset="0"/>
                        <a:ea typeface="+mn-ea"/>
                        <a:cs typeface="Calibri" pitchFamily="34" charset="0"/>
                      </a:endParaRPr>
                    </a:p>
                  </a:txBody>
                  <a:tcPr marL="0" marR="0" marT="0" marB="0"/>
                </a:tc>
                <a:extLst>
                  <a:ext uri="{0D108BD9-81ED-4DB2-BD59-A6C34878D82A}">
                    <a16:rowId xmlns:a16="http://schemas.microsoft.com/office/drawing/2014/main" val="3444392311"/>
                  </a:ext>
                </a:extLst>
              </a:tr>
            </a:tbl>
          </a:graphicData>
        </a:graphic>
      </p:graphicFrame>
    </p:spTree>
    <p:extLst>
      <p:ext uri="{BB962C8B-B14F-4D97-AF65-F5344CB8AC3E}">
        <p14:creationId xmlns:p14="http://schemas.microsoft.com/office/powerpoint/2010/main" val="6147184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7201D-29C4-4555-9D17-8339DF9505E4}"/>
              </a:ext>
            </a:extLst>
          </p:cNvPr>
          <p:cNvSpPr>
            <a:spLocks noGrp="1"/>
          </p:cNvSpPr>
          <p:nvPr>
            <p:ph type="title"/>
          </p:nvPr>
        </p:nvSpPr>
        <p:spPr>
          <a:xfrm>
            <a:off x="2728716" y="831361"/>
            <a:ext cx="5902171" cy="3352358"/>
          </a:xfrm>
        </p:spPr>
        <p:txBody>
          <a:bodyPr>
            <a:normAutofit/>
          </a:bodyPr>
          <a:lstStyle/>
          <a:p>
            <a:pPr algn="ctr"/>
            <a:r>
              <a:rPr lang="en-IN" sz="7000" dirty="0"/>
              <a:t>THANK </a:t>
            </a:r>
            <a:br>
              <a:rPr lang="en-IN" sz="7000" dirty="0"/>
            </a:br>
            <a:r>
              <a:rPr lang="en-IN" sz="7000" dirty="0"/>
              <a:t>YOU</a:t>
            </a:r>
          </a:p>
        </p:txBody>
      </p:sp>
    </p:spTree>
    <p:extLst>
      <p:ext uri="{BB962C8B-B14F-4D97-AF65-F5344CB8AC3E}">
        <p14:creationId xmlns:p14="http://schemas.microsoft.com/office/powerpoint/2010/main" val="1626273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728D249-1983-451D-8451-059C0BA5C7BA}">
  <ds:schemaRefs>
    <ds:schemaRef ds:uri="http://schemas.microsoft.com/office/2006/documentManagement/types"/>
    <ds:schemaRef ds:uri="http://schemas.microsoft.com/office/2006/metadata/properties"/>
    <ds:schemaRef ds:uri="71af3243-3dd4-4a8d-8c0d-dd76da1f02a5"/>
    <ds:schemaRef ds:uri="http://purl.org/dc/terms/"/>
    <ds:schemaRef ds:uri="http://purl.org/dc/dcmitype/"/>
    <ds:schemaRef ds:uri="http://schemas.openxmlformats.org/package/2006/metadata/core-properties"/>
    <ds:schemaRef ds:uri="16c05727-aa75-4e4a-9b5f-8a80a1165891"/>
    <ds:schemaRef ds:uri="http://schemas.microsoft.com/office/infopath/2007/PartnerControls"/>
    <ds:schemaRef ds:uri="http://www.w3.org/XML/1998/namespace"/>
    <ds:schemaRef ds:uri="http://purl.org/dc/elements/1.1/"/>
  </ds:schemaRefs>
</ds:datastoreItem>
</file>

<file path=customXml/itemProps2.xml><?xml version="1.0" encoding="utf-8"?>
<ds:datastoreItem xmlns:ds="http://schemas.openxmlformats.org/officeDocument/2006/customXml" ds:itemID="{4C1B96DA-D61E-4352-8013-F432E69A2633}">
  <ds:schemaRefs>
    <ds:schemaRef ds:uri="http://schemas.microsoft.com/sharepoint/v3/contenttype/forms"/>
  </ds:schemaRefs>
</ds:datastoreItem>
</file>

<file path=customXml/itemProps3.xml><?xml version="1.0" encoding="utf-8"?>
<ds:datastoreItem xmlns:ds="http://schemas.openxmlformats.org/officeDocument/2006/customXml" ds:itemID="{E8CC0DF8-A3C6-4F0C-AAB6-327115DBBEC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Executive</Template>
  <TotalTime>1813</TotalTime>
  <Words>459</Words>
  <Application>Microsoft Office PowerPoint</Application>
  <PresentationFormat>Widescreen</PresentationFormat>
  <Paragraphs>84</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Century Gothic</vt:lpstr>
      <vt:lpstr>Courier New</vt:lpstr>
      <vt:lpstr>Palatino Linotype</vt:lpstr>
      <vt:lpstr>Executive</vt:lpstr>
      <vt:lpstr>RESTAURANT FOOD ORDERING SYSTEM</vt:lpstr>
      <vt:lpstr>WBS AND RISK MANAGEMENT PLAN</vt:lpstr>
      <vt:lpstr>EXECUTIVE SUMMARY</vt:lpstr>
      <vt:lpstr>WBS WITH PROJECT SCHEDULE</vt:lpstr>
      <vt:lpstr>RISK IDENTIFICATION</vt:lpstr>
      <vt:lpstr>LIST (DESCRIBE) REGISTER</vt:lpstr>
      <vt:lpstr>MANAGING RISKS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Aranya</dc:creator>
  <cp:lastModifiedBy>Pranit Tandon</cp:lastModifiedBy>
  <cp:revision>32</cp:revision>
  <dcterms:created xsi:type="dcterms:W3CDTF">2021-02-11T20:45:02Z</dcterms:created>
  <dcterms:modified xsi:type="dcterms:W3CDTF">2021-03-09T06:08:07Z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