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6" r:id="rId6"/>
    <p:sldId id="260" r:id="rId7"/>
    <p:sldId id="261" r:id="rId8"/>
    <p:sldId id="262" r:id="rId9"/>
    <p:sldId id="267" r:id="rId10"/>
    <p:sldId id="268" r:id="rId11"/>
    <p:sldId id="263" r:id="rId12"/>
    <p:sldId id="269" r:id="rId13"/>
    <p:sldId id="264"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96" d="100"/>
          <a:sy n="96" d="100"/>
        </p:scale>
        <p:origin x="-134"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2/2/2021</a:t>
            </a:fld>
            <a:endParaRPr lang="en-US"/>
          </a:p>
        </p:txBody>
      </p:sp>
      <p:sp>
        <p:nvSpPr>
          <p:cNvPr id="8" name="Slide Number Placeholder 7"/>
          <p:cNvSpPr>
            <a:spLocks noGrp="1"/>
          </p:cNvSpPr>
          <p:nvPr>
            <p:ph type="sldNum" sz="quarter" idx="11"/>
          </p:nvPr>
        </p:nvSpPr>
        <p:spPr/>
        <p:txBody>
          <a:bodyPr/>
          <a:lstStyle/>
          <a:p>
            <a:fld id="{9B618960-8005-486C-9A75-10CB2AAC16F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3A1C593-65D0-4073-BCC9-577B9352EA9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3A1C593-65D0-4073-BCC9-577B9352EA97}"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C593-65D0-4073-BCC9-577B9352EA97}"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3A1C593-65D0-4073-BCC9-577B9352EA97}" type="datetimeFigureOut">
              <a:rPr lang="en-US" smtClean="0"/>
              <a:t>2/2/2021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618960-8005-486C-9A75-10CB2AAC16F9}"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865" y="1388829"/>
            <a:ext cx="10363200" cy="4267200"/>
          </a:xfrm>
        </p:spPr>
        <p:txBody>
          <a:bodyPr/>
          <a:lstStyle/>
          <a:p>
            <a:r>
              <a:rPr lang="en-IN" altLang="en-US" dirty="0" smtClean="0">
                <a:ln/>
                <a:solidFill>
                  <a:schemeClr val="accent4"/>
                </a:solidFill>
                <a:effectLst/>
              </a:rPr>
              <a:t/>
            </a:r>
            <a:br>
              <a:rPr lang="en-IN" altLang="en-US" dirty="0" smtClean="0">
                <a:ln/>
                <a:solidFill>
                  <a:schemeClr val="accent4"/>
                </a:solidFill>
                <a:effectLst/>
              </a:rPr>
            </a:br>
            <a:r>
              <a:rPr lang="en-IN" altLang="en-US" dirty="0">
                <a:ln/>
                <a:solidFill>
                  <a:schemeClr val="accent4"/>
                </a:solidFill>
                <a:effectLst/>
              </a:rPr>
              <a:t/>
            </a:r>
            <a:br>
              <a:rPr lang="en-IN" altLang="en-US" dirty="0">
                <a:ln/>
                <a:solidFill>
                  <a:schemeClr val="accent4"/>
                </a:solidFill>
                <a:effectLst/>
              </a:rPr>
            </a:br>
            <a:r>
              <a:rPr lang="en-IN" altLang="en-US" sz="4500" dirty="0">
                <a:ln/>
                <a:solidFill>
                  <a:schemeClr val="accent4"/>
                </a:solidFill>
                <a:effectLst/>
              </a:rPr>
              <a:t>SEPM PROJECT</a:t>
            </a:r>
            <a:r>
              <a:rPr lang="en-IN" altLang="en-US" sz="4500" dirty="0">
                <a:ln/>
                <a:solidFill>
                  <a:schemeClr val="accent4"/>
                </a:solidFill>
              </a:rPr>
              <a:t/>
            </a:r>
            <a:br>
              <a:rPr lang="en-IN" altLang="en-US" sz="4500" dirty="0">
                <a:ln/>
                <a:solidFill>
                  <a:schemeClr val="accent4"/>
                </a:solidFill>
              </a:rPr>
            </a:br>
            <a:r>
              <a:rPr lang="en-IN" altLang="en-US" sz="4500" dirty="0">
                <a:ln/>
                <a:solidFill>
                  <a:schemeClr val="accent4"/>
                </a:solidFill>
              </a:rPr>
              <a:t/>
            </a:r>
            <a:br>
              <a:rPr lang="en-IN" altLang="en-US" sz="4500" dirty="0">
                <a:ln/>
                <a:solidFill>
                  <a:schemeClr val="accent4"/>
                </a:solidFill>
              </a:rPr>
            </a:br>
            <a:r>
              <a:rPr lang="en-IN" altLang="en-US" sz="4500" dirty="0" smtClean="0">
                <a:ln w="22225">
                  <a:solidFill>
                    <a:schemeClr val="accent2"/>
                  </a:solidFill>
                  <a:prstDash val="solid"/>
                </a:ln>
                <a:solidFill>
                  <a:schemeClr val="accent2">
                    <a:lumMod val="40000"/>
                    <a:lumOff val="60000"/>
                  </a:schemeClr>
                </a:solidFill>
                <a:effectLst/>
              </a:rPr>
              <a:t>RESTAURANT FOOD ORDERING SYSTEM</a:t>
            </a:r>
            <a:r>
              <a:rPr lang="en-IN" altLang="en-US" dirty="0">
                <a:ln w="22225">
                  <a:solidFill>
                    <a:schemeClr val="accent2"/>
                  </a:solidFill>
                  <a:prstDash val="solid"/>
                </a:ln>
                <a:solidFill>
                  <a:schemeClr val="accent2">
                    <a:lumMod val="40000"/>
                    <a:lumOff val="60000"/>
                  </a:schemeClr>
                </a:solidFill>
                <a:effectLst/>
              </a:rPr>
              <a:t/>
            </a:r>
            <a:br>
              <a:rPr lang="en-IN" altLang="en-US" dirty="0">
                <a:ln w="22225">
                  <a:solidFill>
                    <a:schemeClr val="accent2"/>
                  </a:solidFill>
                  <a:prstDash val="solid"/>
                </a:ln>
                <a:solidFill>
                  <a:schemeClr val="accent2">
                    <a:lumMod val="40000"/>
                    <a:lumOff val="60000"/>
                  </a:schemeClr>
                </a:solidFill>
                <a:effectLst/>
              </a:rPr>
            </a:br>
            <a:r>
              <a:rPr lang="en-IN" altLang="en-US" dirty="0">
                <a:ln w="22225">
                  <a:solidFill>
                    <a:schemeClr val="accent2"/>
                  </a:solidFill>
                  <a:prstDash val="solid"/>
                </a:ln>
                <a:solidFill>
                  <a:schemeClr val="accent2">
                    <a:lumMod val="40000"/>
                    <a:lumOff val="60000"/>
                  </a:schemeClr>
                </a:solidFill>
                <a:effectLst/>
              </a:rPr>
              <a:t/>
            </a:r>
            <a:br>
              <a:rPr lang="en-IN" altLang="en-US" dirty="0">
                <a:ln w="22225">
                  <a:solidFill>
                    <a:schemeClr val="accent2"/>
                  </a:solidFill>
                  <a:prstDash val="solid"/>
                </a:ln>
                <a:solidFill>
                  <a:schemeClr val="accent2">
                    <a:lumMod val="40000"/>
                    <a:lumOff val="60000"/>
                  </a:schemeClr>
                </a:solidFill>
                <a:effectLst/>
              </a:rPr>
            </a:br>
            <a:endParaRPr lang="en-IN" alt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1884460" y="3346835"/>
            <a:ext cx="8534400" cy="1219200"/>
          </a:xfrm>
        </p:spPr>
        <p:txBody>
          <a:bodyPr>
            <a:noAutofit/>
          </a:bodyPr>
          <a:lstStyle/>
          <a:p>
            <a:endParaRPr lang="en-IN" altLang="en-US" sz="1600" dirty="0"/>
          </a:p>
          <a:p>
            <a:endParaRPr lang="en-IN" altLang="en-US" sz="1600" dirty="0"/>
          </a:p>
          <a:p>
            <a:endParaRPr lang="en-IN" altLang="en-US" sz="1600" dirty="0"/>
          </a:p>
          <a:p>
            <a:endParaRPr lang="en-IN" altLang="en-US" sz="1600" dirty="0"/>
          </a:p>
          <a:p>
            <a:endParaRPr lang="en-IN" altLang="en-US" sz="1600" dirty="0"/>
          </a:p>
          <a:p>
            <a:r>
              <a:rPr lang="en-IN" altLang="en-US" sz="1600" dirty="0">
                <a:solidFill>
                  <a:schemeClr val="tx1"/>
                </a:solidFill>
              </a:rPr>
              <a:t>TEAM </a:t>
            </a:r>
            <a:r>
              <a:rPr lang="en-IN" altLang="en-US" sz="1600" dirty="0" smtClean="0">
                <a:solidFill>
                  <a:schemeClr val="tx1"/>
                </a:solidFill>
              </a:rPr>
              <a:t>MEMBERS: </a:t>
            </a:r>
          </a:p>
          <a:p>
            <a:r>
              <a:rPr lang="en-IN" altLang="en-US" sz="1600" dirty="0" smtClean="0">
                <a:solidFill>
                  <a:schemeClr val="tx1"/>
                </a:solidFill>
              </a:rPr>
              <a:t>ARANYA SINGH CHAUHAN(RA1911028010008)</a:t>
            </a:r>
            <a:endParaRPr lang="en-IN" altLang="en-US" sz="1600" dirty="0">
              <a:solidFill>
                <a:schemeClr val="tx1"/>
              </a:solidFill>
            </a:endParaRPr>
          </a:p>
          <a:p>
            <a:r>
              <a:rPr lang="en-IN" altLang="en-US" sz="1600" dirty="0" smtClean="0">
                <a:solidFill>
                  <a:schemeClr val="tx1"/>
                </a:solidFill>
              </a:rPr>
              <a:t>PRANIT TANDON(RA1911028010014)</a:t>
            </a:r>
            <a:endParaRPr lang="en-IN" altLang="en-US" sz="1600" dirty="0">
              <a:solidFill>
                <a:schemeClr val="tx1"/>
              </a:solidFill>
            </a:endParaRPr>
          </a:p>
          <a:p>
            <a:endParaRPr lang="en-IN" altLang="en-US" sz="1600" dirty="0"/>
          </a:p>
          <a:p>
            <a:endParaRPr lang="en-IN" altLang="en-US" sz="1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698" y="1409370"/>
            <a:ext cx="10972800" cy="4525963"/>
          </a:xfrm>
        </p:spPr>
        <p:txBody>
          <a:bodyPr/>
          <a:lstStyle/>
          <a:p>
            <a:pPr lvl="0"/>
            <a:r>
              <a:rPr lang="en-IN" u="sng" dirty="0"/>
              <a:t>Time to Serve:</a:t>
            </a:r>
            <a:endParaRPr lang="en-IN" dirty="0"/>
          </a:p>
          <a:p>
            <a:pPr lvl="0"/>
            <a:r>
              <a:rPr lang="en-IN" dirty="0"/>
              <a:t>The menu includes the approximate time to be served of a particular food item.</a:t>
            </a:r>
          </a:p>
          <a:p>
            <a:pPr lvl="0"/>
            <a:r>
              <a:rPr lang="en-IN" dirty="0"/>
              <a:t>This will help the customer to select the food item accordingly.</a:t>
            </a:r>
          </a:p>
          <a:p>
            <a:pPr marL="0" indent="0">
              <a:buNone/>
            </a:pPr>
            <a:r>
              <a:rPr lang="en-IN" dirty="0"/>
              <a:t> </a:t>
            </a:r>
          </a:p>
          <a:p>
            <a:pPr lvl="0"/>
            <a:r>
              <a:rPr lang="en-IN" u="sng" dirty="0"/>
              <a:t>Modifiable Menu:</a:t>
            </a:r>
            <a:endParaRPr lang="en-IN" dirty="0"/>
          </a:p>
          <a:p>
            <a:pPr lvl="0"/>
            <a:r>
              <a:rPr lang="en-IN" dirty="0"/>
              <a:t>The menu can be modified by the Kitchen manager.</a:t>
            </a:r>
          </a:p>
          <a:p>
            <a:pPr lvl="0"/>
            <a:r>
              <a:rPr lang="en-IN" dirty="0"/>
              <a:t>The items which are not available in a particular time period are not displayed on the menu card.</a:t>
            </a:r>
          </a:p>
          <a:p>
            <a:endParaRPr lang="en-IN" dirty="0"/>
          </a:p>
          <a:p>
            <a:endParaRPr lang="en-IN" dirty="0"/>
          </a:p>
        </p:txBody>
      </p:sp>
    </p:spTree>
    <p:extLst>
      <p:ext uri="{BB962C8B-B14F-4D97-AF65-F5344CB8AC3E}">
        <p14:creationId xmlns:p14="http://schemas.microsoft.com/office/powerpoint/2010/main" val="193104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ADVANTAGES OF THE PROJECT</a:t>
            </a:r>
            <a:endPar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601649" y="1910302"/>
            <a:ext cx="10972800" cy="4525963"/>
          </a:xfrm>
        </p:spPr>
        <p:txBody>
          <a:bodyPr>
            <a:normAutofit/>
          </a:bodyPr>
          <a:lstStyle/>
          <a:p>
            <a:r>
              <a:rPr lang="en-IN" dirty="0" smtClean="0"/>
              <a:t>1</a:t>
            </a:r>
            <a:r>
              <a:rPr lang="en-IN" dirty="0"/>
              <a:t>. </a:t>
            </a:r>
            <a:r>
              <a:rPr lang="id-ID" dirty="0" smtClean="0"/>
              <a:t>An automated system would</a:t>
            </a:r>
            <a:r>
              <a:rPr lang="en-IN" dirty="0" smtClean="0"/>
              <a:t> </a:t>
            </a:r>
            <a:r>
              <a:rPr lang="en-IN" dirty="0"/>
              <a:t>speed up the ordering process. </a:t>
            </a:r>
          </a:p>
          <a:p>
            <a:pPr marL="0" indent="0">
              <a:buNone/>
            </a:pPr>
            <a:r>
              <a:rPr lang="id-ID" dirty="0"/>
              <a:t> </a:t>
            </a:r>
            <a:endParaRPr lang="en-IN" dirty="0"/>
          </a:p>
          <a:p>
            <a:r>
              <a:rPr lang="en-IN" dirty="0"/>
              <a:t>2. The system will help to reduce labour cost involved.</a:t>
            </a:r>
          </a:p>
          <a:p>
            <a:pPr marL="0" indent="0">
              <a:buNone/>
            </a:pPr>
            <a:r>
              <a:rPr lang="id-ID" dirty="0"/>
              <a:t> </a:t>
            </a:r>
            <a:endParaRPr lang="en-IN" dirty="0"/>
          </a:p>
          <a:p>
            <a:r>
              <a:rPr lang="en-IN" dirty="0"/>
              <a:t>3. This will avoid long queues at the counter due to the speed of execution and number of optimum screens to accommodate the maximum throughput. </a:t>
            </a:r>
          </a:p>
          <a:p>
            <a:endParaRPr lang="en-IN" dirty="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4. The system will be less probable to make mistake, since it’s a machine. </a:t>
            </a:r>
          </a:p>
          <a:p>
            <a:endParaRPr lang="id-ID" dirty="0" smtClean="0"/>
          </a:p>
          <a:p>
            <a:r>
              <a:rPr lang="en-IN" dirty="0" smtClean="0"/>
              <a:t>5</a:t>
            </a:r>
            <a:r>
              <a:rPr lang="en-IN" dirty="0"/>
              <a:t>. The top benefit of online ordering was a savings in labour, since employees are not tied up on the phone or at the counter. </a:t>
            </a:r>
          </a:p>
          <a:p>
            <a:pPr marL="0" indent="0">
              <a:buNone/>
            </a:pPr>
            <a:r>
              <a:rPr lang="id-ID" dirty="0"/>
              <a:t> </a:t>
            </a:r>
            <a:endParaRPr lang="en-IN" dirty="0"/>
          </a:p>
          <a:p>
            <a:r>
              <a:rPr lang="en-IN" dirty="0"/>
              <a:t>6. Order accuracy </a:t>
            </a:r>
            <a:r>
              <a:rPr lang="en-IN" dirty="0" smtClean="0"/>
              <a:t>is another </a:t>
            </a:r>
            <a:r>
              <a:rPr lang="en-IN" dirty="0"/>
              <a:t>benefit for </a:t>
            </a:r>
            <a:r>
              <a:rPr lang="en-IN" dirty="0" smtClean="0"/>
              <a:t>the restaurant</a:t>
            </a:r>
            <a:r>
              <a:rPr lang="id-ID" dirty="0"/>
              <a:t>.</a:t>
            </a:r>
            <a:r>
              <a:rPr lang="id-ID" b="1" u="sng" dirty="0"/>
              <a:t> </a:t>
            </a:r>
            <a:endParaRPr lang="en-US" dirty="0"/>
          </a:p>
          <a:p>
            <a:endParaRPr lang="en-IN" dirty="0"/>
          </a:p>
        </p:txBody>
      </p:sp>
    </p:spTree>
    <p:extLst>
      <p:ext uri="{BB962C8B-B14F-4D97-AF65-F5344CB8AC3E}">
        <p14:creationId xmlns:p14="http://schemas.microsoft.com/office/powerpoint/2010/main" val="2480283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t>SCOPE OF THE PROJECT</a:t>
            </a:r>
            <a:endParaRPr lang="en-IN" altLang="en-US" dirty="0"/>
          </a:p>
        </p:txBody>
      </p:sp>
      <p:sp>
        <p:nvSpPr>
          <p:cNvPr id="3" name="Content Placeholder 2"/>
          <p:cNvSpPr>
            <a:spLocks noGrp="1"/>
          </p:cNvSpPr>
          <p:nvPr>
            <p:ph idx="1"/>
          </p:nvPr>
        </p:nvSpPr>
        <p:spPr>
          <a:xfrm>
            <a:off x="609600" y="1958010"/>
            <a:ext cx="10972800" cy="4525963"/>
          </a:xfrm>
        </p:spPr>
        <p:txBody>
          <a:bodyPr>
            <a:normAutofit fontScale="92500" lnSpcReduction="10000"/>
          </a:bodyPr>
          <a:lstStyle/>
          <a:p>
            <a:r>
              <a:rPr lang="id-ID" sz="2800" dirty="0" smtClean="0"/>
              <a:t>1. To </a:t>
            </a:r>
            <a:r>
              <a:rPr lang="id-ID" sz="2800" dirty="0"/>
              <a:t>assist the staff in capturing the effort spent on their respective working areas.</a:t>
            </a:r>
            <a:endParaRPr lang="en-IN" sz="2800" dirty="0"/>
          </a:p>
          <a:p>
            <a:pPr marL="0" indent="0">
              <a:buNone/>
            </a:pPr>
            <a:r>
              <a:rPr lang="id-ID" sz="2800" dirty="0"/>
              <a:t> </a:t>
            </a:r>
            <a:endParaRPr lang="en-IN" sz="2800" dirty="0"/>
          </a:p>
          <a:p>
            <a:r>
              <a:rPr lang="id-ID" sz="2800" dirty="0"/>
              <a:t>2. To utilize resources in an efficient manner by increasing their productivity through automation.</a:t>
            </a:r>
            <a:endParaRPr lang="en-IN" sz="2800" dirty="0"/>
          </a:p>
          <a:p>
            <a:pPr marL="0" indent="0">
              <a:buNone/>
            </a:pPr>
            <a:r>
              <a:rPr lang="id-ID" sz="2800" dirty="0"/>
              <a:t> </a:t>
            </a:r>
            <a:endParaRPr lang="en-IN" sz="2800" dirty="0"/>
          </a:p>
          <a:p>
            <a:r>
              <a:rPr lang="id-ID" sz="2800" dirty="0"/>
              <a:t>3. To satisfy the user requirement.</a:t>
            </a:r>
            <a:endParaRPr lang="en-IN" sz="2800" dirty="0"/>
          </a:p>
          <a:p>
            <a:pPr marL="0" indent="0">
              <a:buNone/>
            </a:pPr>
            <a:r>
              <a:rPr lang="id-ID" sz="2800" dirty="0"/>
              <a:t> </a:t>
            </a:r>
            <a:endParaRPr lang="en-IN" sz="2800" dirty="0"/>
          </a:p>
          <a:p>
            <a:r>
              <a:rPr lang="id-ID" sz="2800" dirty="0"/>
              <a:t>4. Be easy to understand by the user and operator.</a:t>
            </a:r>
            <a:endParaRPr lang="en-IN" sz="2800" dirty="0"/>
          </a:p>
          <a:p>
            <a:pPr marL="0" indent="0">
              <a:buNone/>
            </a:pPr>
            <a:r>
              <a:rPr lang="id-ID" sz="2800" dirty="0"/>
              <a:t> </a:t>
            </a:r>
            <a:endParaRPr lang="en-IN" sz="2800" dirty="0"/>
          </a:p>
          <a:p>
            <a:endParaRPr lang="en-I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5. Be easy to operate.</a:t>
            </a:r>
            <a:endParaRPr lang="en-IN" dirty="0"/>
          </a:p>
          <a:p>
            <a:pPr marL="0" indent="0">
              <a:buNone/>
            </a:pPr>
            <a:r>
              <a:rPr lang="id-ID" dirty="0"/>
              <a:t> </a:t>
            </a:r>
            <a:endParaRPr lang="en-IN" dirty="0"/>
          </a:p>
          <a:p>
            <a:r>
              <a:rPr lang="id-ID" dirty="0"/>
              <a:t>6. Have a good user interface.</a:t>
            </a:r>
            <a:endParaRPr lang="en-IN" dirty="0"/>
          </a:p>
          <a:p>
            <a:pPr marL="0" indent="0">
              <a:buNone/>
            </a:pPr>
            <a:r>
              <a:rPr lang="id-ID" dirty="0"/>
              <a:t> </a:t>
            </a:r>
            <a:endParaRPr lang="en-IN" dirty="0"/>
          </a:p>
          <a:p>
            <a:r>
              <a:rPr lang="id-ID" dirty="0"/>
              <a:t>7. Be expandable.</a:t>
            </a:r>
            <a:endParaRPr lang="en-IN" dirty="0"/>
          </a:p>
          <a:p>
            <a:pPr marL="0" indent="0">
              <a:buNone/>
            </a:pPr>
            <a:r>
              <a:rPr lang="id-ID" dirty="0"/>
              <a:t> </a:t>
            </a:r>
            <a:endParaRPr lang="en-IN" dirty="0"/>
          </a:p>
          <a:p>
            <a:r>
              <a:rPr lang="id-ID" dirty="0"/>
              <a:t>8. Delivered on schedule within the budget.</a:t>
            </a:r>
            <a:endParaRPr lang="en-IN" dirty="0"/>
          </a:p>
          <a:p>
            <a:endParaRPr lang="en-IN" dirty="0"/>
          </a:p>
        </p:txBody>
      </p:sp>
    </p:spTree>
    <p:extLst>
      <p:ext uri="{BB962C8B-B14F-4D97-AF65-F5344CB8AC3E}">
        <p14:creationId xmlns:p14="http://schemas.microsoft.com/office/powerpoint/2010/main" val="862258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02" y="2138900"/>
            <a:ext cx="10972800" cy="1600200"/>
          </a:xfrm>
        </p:spPr>
        <p:txBody>
          <a:bodyPr/>
          <a:lstStyle/>
          <a:p>
            <a:r>
              <a:rPr lang="en-IN" altLang="en-US" dirty="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a:t>
            </a:r>
            <a:r>
              <a:rPr lang="id-ID" altLang="en-US" dirty="0" smtClean="0">
                <a:effectLst>
                  <a:outerShdw blurRad="38100" dist="38100" dir="2700000" algn="tl">
                    <a:srgbClr val="000000">
                      <a:alpha val="43137"/>
                    </a:srgbClr>
                  </a:outerShdw>
                </a:effectLst>
              </a:rPr>
              <a:t>ROBLEM</a:t>
            </a:r>
            <a:r>
              <a:rPr lang="id-ID" altLang="en-US" dirty="0" smtClean="0">
                <a:effectLst>
                  <a:outerShdw blurRad="38100" dist="38100" dir="2700000" algn="tl" rotWithShape="0">
                    <a:srgbClr val="000000">
                      <a:alpha val="43137"/>
                    </a:srgbClr>
                  </a:outerShdw>
                </a:effectLst>
              </a:rPr>
              <a:t> </a:t>
            </a:r>
            <a:r>
              <a:rPr lang="id-ID" altLang="en-US" dirty="0" smtClean="0"/>
              <a:t>STATEMENT</a:t>
            </a:r>
            <a:endParaRPr lang="en-IN" altLang="en-US" dirty="0"/>
          </a:p>
        </p:txBody>
      </p:sp>
      <p:sp>
        <p:nvSpPr>
          <p:cNvPr id="3" name="Content Placeholder 2"/>
          <p:cNvSpPr>
            <a:spLocks noGrp="1"/>
          </p:cNvSpPr>
          <p:nvPr>
            <p:ph idx="1"/>
          </p:nvPr>
        </p:nvSpPr>
        <p:spPr>
          <a:xfrm>
            <a:off x="617552" y="1838740"/>
            <a:ext cx="10972800" cy="4525963"/>
          </a:xfrm>
        </p:spPr>
        <p:txBody>
          <a:bodyPr/>
          <a:lstStyle/>
          <a:p>
            <a:r>
              <a:rPr lang="en-US" dirty="0"/>
              <a:t>The basic problem in the food service industry is that restaurants are not realizing efficiencies that would result from better applications of technology in their daily operations. Every fast food has counter where you can place your order and then make the payment. So every fast food needs an employee for taking the order and processing the payment. Labor rates are increasing every now and then and it is difficult to find employees </a:t>
            </a:r>
            <a:r>
              <a:rPr lang="id-ID" dirty="0" smtClean="0"/>
              <a:t>these days.</a:t>
            </a:r>
            <a:endParaRPr lang="en-IN"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45" y="469127"/>
            <a:ext cx="10972800" cy="1600200"/>
          </a:xfrm>
        </p:spPr>
        <p:txBody>
          <a:bodyPr/>
          <a:lstStyle/>
          <a:p>
            <a:r>
              <a:rPr lang="id-ID"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NEED FOR SUCH A SYSTEM</a:t>
            </a:r>
            <a:endParaRPr lang="en-IN" altLang="en-US" dirty="0"/>
          </a:p>
        </p:txBody>
      </p:sp>
      <p:sp>
        <p:nvSpPr>
          <p:cNvPr id="3" name="Content Placeholder 2"/>
          <p:cNvSpPr>
            <a:spLocks noGrp="1"/>
          </p:cNvSpPr>
          <p:nvPr>
            <p:ph idx="1"/>
          </p:nvPr>
        </p:nvSpPr>
        <p:spPr>
          <a:xfrm>
            <a:off x="744772" y="2204500"/>
            <a:ext cx="10972800" cy="4525963"/>
          </a:xfrm>
        </p:spPr>
        <p:txBody>
          <a:bodyPr/>
          <a:lstStyle/>
          <a:p>
            <a:r>
              <a:rPr lang="en-IN" dirty="0"/>
              <a:t>The </a:t>
            </a:r>
            <a:r>
              <a:rPr lang="id-ID" dirty="0"/>
              <a:t>development of Restaurant</a:t>
            </a:r>
            <a:r>
              <a:rPr lang="en-IN" dirty="0"/>
              <a:t> Food Ordering System has been </a:t>
            </a:r>
            <a:r>
              <a:rPr lang="id-ID" dirty="0"/>
              <a:t>planned</a:t>
            </a:r>
            <a:r>
              <a:rPr lang="en-IN" dirty="0"/>
              <a:t> to override the problems prevailing in practicing </a:t>
            </a:r>
            <a:r>
              <a:rPr lang="id-ID" dirty="0"/>
              <a:t>the </a:t>
            </a:r>
            <a:r>
              <a:rPr lang="en-IN" dirty="0"/>
              <a:t>manual</a:t>
            </a:r>
            <a:r>
              <a:rPr lang="id-ID" dirty="0"/>
              <a:t>/traditional</a:t>
            </a:r>
            <a:r>
              <a:rPr lang="en-IN" dirty="0"/>
              <a:t> system</a:t>
            </a:r>
            <a:r>
              <a:rPr lang="id-ID" dirty="0"/>
              <a:t> for ordering food items</a:t>
            </a:r>
            <a:r>
              <a:rPr lang="en-IN" dirty="0"/>
              <a:t>. This software </a:t>
            </a:r>
            <a:r>
              <a:rPr lang="en-IN" dirty="0" smtClean="0"/>
              <a:t>would be</a:t>
            </a:r>
            <a:r>
              <a:rPr lang="en-IN" dirty="0" smtClean="0"/>
              <a:t> </a:t>
            </a:r>
            <a:r>
              <a:rPr lang="en-IN" dirty="0"/>
              <a:t>supported to eliminate and in some cases reduce the hardships faced by </a:t>
            </a:r>
            <a:r>
              <a:rPr lang="en-IN" dirty="0" err="1"/>
              <a:t>th</a:t>
            </a:r>
            <a:r>
              <a:rPr lang="id-ID" dirty="0"/>
              <a:t>e</a:t>
            </a:r>
            <a:r>
              <a:rPr lang="en-IN" dirty="0"/>
              <a:t> existing system. Moreover this system is designed for the particular need of the company to carry out operations in a smooth and effective manner.</a:t>
            </a:r>
          </a:p>
          <a:p>
            <a:endParaRPr lang="en-IN" altLang="en-US" dirty="0"/>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038" y="326003"/>
            <a:ext cx="10972800" cy="1600200"/>
          </a:xfrm>
        </p:spPr>
        <p:txBody>
          <a:bodyPr/>
          <a:lstStyle/>
          <a:p>
            <a:r>
              <a:rPr lang="en-IN" altLang="en-US" dirty="0"/>
              <a:t>AIM OF OUR </a:t>
            </a:r>
            <a:r>
              <a:rPr lang="en-IN" altLang="en-US" dirty="0" smtClean="0"/>
              <a:t>SYSTEM</a:t>
            </a:r>
            <a:endParaRPr lang="en-IN" altLang="en-US" dirty="0"/>
          </a:p>
        </p:txBody>
      </p:sp>
      <p:sp>
        <p:nvSpPr>
          <p:cNvPr id="3" name="Content Placeholder 2"/>
          <p:cNvSpPr>
            <a:spLocks noGrp="1"/>
          </p:cNvSpPr>
          <p:nvPr>
            <p:ph idx="1"/>
          </p:nvPr>
        </p:nvSpPr>
        <p:spPr>
          <a:xfrm>
            <a:off x="665260" y="2117035"/>
            <a:ext cx="10972800" cy="4525963"/>
          </a:xfrm>
        </p:spPr>
        <p:txBody>
          <a:bodyPr>
            <a:normAutofit/>
          </a:bodyPr>
          <a:lstStyle/>
          <a:p>
            <a:r>
              <a:rPr lang="en-IN" dirty="0"/>
              <a:t>The project aims to build a system for restaurant</a:t>
            </a:r>
            <a:r>
              <a:rPr lang="id-ID" dirty="0"/>
              <a:t>s</a:t>
            </a:r>
            <a:r>
              <a:rPr lang="en-IN" dirty="0"/>
              <a:t>, which automates food ordering system</a:t>
            </a:r>
            <a:r>
              <a:rPr lang="en-IN" dirty="0" smtClean="0"/>
              <a:t>.</a:t>
            </a:r>
            <a:endParaRPr lang="id-ID" dirty="0" smtClean="0"/>
          </a:p>
          <a:p>
            <a:r>
              <a:rPr lang="id-ID" dirty="0" smtClean="0"/>
              <a:t>Such an automated system would </a:t>
            </a:r>
            <a:r>
              <a:rPr lang="en-US" dirty="0" smtClean="0"/>
              <a:t>simplify </a:t>
            </a:r>
            <a:r>
              <a:rPr lang="en-US" dirty="0"/>
              <a:t>the food ordering process for both </a:t>
            </a:r>
            <a:r>
              <a:rPr lang="en-US" dirty="0" smtClean="0"/>
              <a:t>the </a:t>
            </a:r>
            <a:r>
              <a:rPr lang="en-US" dirty="0"/>
              <a:t>customer and the restaurant</a:t>
            </a:r>
            <a:r>
              <a:rPr lang="en-US" dirty="0" smtClean="0"/>
              <a:t>.</a:t>
            </a:r>
            <a:endParaRPr lang="id-ID" dirty="0" smtClean="0"/>
          </a:p>
          <a:p>
            <a:r>
              <a:rPr lang="id-ID" dirty="0" smtClean="0"/>
              <a:t>The pruposed system would speed up the entire process of ordering food and also, would lead to a reduction in the labour cost that is spent by a restaurant.</a:t>
            </a:r>
          </a:p>
        </p:txBody>
      </p:sp>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449" y="-2403943"/>
            <a:ext cx="10363200" cy="4267200"/>
          </a:xfrm>
        </p:spPr>
        <p:txBody>
          <a:bodyPr/>
          <a:lstStyle/>
          <a:p>
            <a:r>
              <a:rPr lang="id-ID" sz="5400" dirty="0" smtClean="0"/>
              <a:t>AIM (CONTINUED)</a:t>
            </a:r>
            <a:endParaRPr lang="en-IN" sz="5400" dirty="0"/>
          </a:p>
        </p:txBody>
      </p:sp>
      <p:sp>
        <p:nvSpPr>
          <p:cNvPr id="3" name="Subtitle 2"/>
          <p:cNvSpPr>
            <a:spLocks noGrp="1"/>
          </p:cNvSpPr>
          <p:nvPr>
            <p:ph type="subTitle" idx="1"/>
          </p:nvPr>
        </p:nvSpPr>
        <p:spPr>
          <a:xfrm>
            <a:off x="1773141" y="2209800"/>
            <a:ext cx="8534400" cy="1219200"/>
          </a:xfrm>
        </p:spPr>
        <p:txBody>
          <a:bodyPr>
            <a:noAutofit/>
          </a:bodyPr>
          <a:lstStyle/>
          <a:p>
            <a:pPr algn="l"/>
            <a:r>
              <a:rPr lang="id-ID" dirty="0"/>
              <a:t>The said system would also rid restaurants of</a:t>
            </a:r>
            <a:r>
              <a:rPr lang="en-US" dirty="0"/>
              <a:t> long queues at the counter </a:t>
            </a:r>
            <a:r>
              <a:rPr lang="id-ID" dirty="0"/>
              <a:t>(</a:t>
            </a:r>
            <a:r>
              <a:rPr lang="en-US" dirty="0"/>
              <a:t>due to the speed of execution and number of optimum screens</a:t>
            </a:r>
            <a:r>
              <a:rPr lang="id-ID" dirty="0"/>
              <a:t>)</a:t>
            </a:r>
            <a:r>
              <a:rPr lang="en-US" dirty="0"/>
              <a:t> </a:t>
            </a:r>
            <a:r>
              <a:rPr lang="id-ID" dirty="0"/>
              <a:t>which would result in  a hassle free experience for the customer.</a:t>
            </a:r>
            <a:r>
              <a:rPr lang="en-US" dirty="0"/>
              <a:t> </a:t>
            </a:r>
            <a:endParaRPr lang="id-ID" dirty="0"/>
          </a:p>
          <a:p>
            <a:pPr algn="l"/>
            <a:endParaRPr lang="en-IN" dirty="0"/>
          </a:p>
        </p:txBody>
      </p:sp>
    </p:spTree>
    <p:extLst>
      <p:ext uri="{BB962C8B-B14F-4D97-AF65-F5344CB8AC3E}">
        <p14:creationId xmlns:p14="http://schemas.microsoft.com/office/powerpoint/2010/main" val="1624593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51" y="182880"/>
            <a:ext cx="10972800" cy="1600200"/>
          </a:xfrm>
        </p:spPr>
        <p:txBody>
          <a:bodyPr/>
          <a:lstStyle/>
          <a:p>
            <a:r>
              <a:rPr lang="id-ID" altLang="en-US" dirty="0" smtClean="0"/>
              <a:t>WORKING OF THE SYSTEM</a:t>
            </a:r>
            <a:endParaRPr lang="en-IN" altLang="en-US" dirty="0"/>
          </a:p>
        </p:txBody>
      </p:sp>
      <p:sp>
        <p:nvSpPr>
          <p:cNvPr id="3" name="Content Placeholder 2"/>
          <p:cNvSpPr>
            <a:spLocks noGrp="1"/>
          </p:cNvSpPr>
          <p:nvPr>
            <p:ph idx="1"/>
          </p:nvPr>
        </p:nvSpPr>
        <p:spPr>
          <a:xfrm>
            <a:off x="593697" y="2101133"/>
            <a:ext cx="10972800" cy="4525963"/>
          </a:xfrm>
        </p:spPr>
        <p:txBody>
          <a:bodyPr>
            <a:normAutofit/>
          </a:bodyPr>
          <a:lstStyle/>
          <a:p>
            <a:r>
              <a:rPr lang="en-IN" sz="2600" dirty="0"/>
              <a:t>The project contains an admin and user side. All the </a:t>
            </a:r>
            <a:r>
              <a:rPr lang="en-IN" sz="2600" dirty="0" smtClean="0"/>
              <a:t>managerial tasks </a:t>
            </a:r>
            <a:r>
              <a:rPr lang="en-IN" sz="2600" dirty="0"/>
              <a:t>like editing site contents, adding staff, updating food items, and checking order status can be managed from the admin side. The admin has an important role in the management of this system.</a:t>
            </a:r>
          </a:p>
          <a:p>
            <a:r>
              <a:rPr lang="en-IN" sz="2600" dirty="0"/>
              <a:t>It will also help the management to manage the online orders and view the status</a:t>
            </a:r>
            <a:r>
              <a:rPr lang="en-IN" sz="2600" dirty="0" smtClean="0"/>
              <a:t>.</a:t>
            </a:r>
            <a:r>
              <a:rPr lang="en-IN" sz="2600" dirty="0"/>
              <a:t> </a:t>
            </a:r>
          </a:p>
          <a:p>
            <a:endParaRPr lang="en-IN"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WORKING</a:t>
            </a:r>
            <a:r>
              <a:rPr lang="id-ID" altLang="en-US" dirty="0" smtClean="0"/>
              <a:t> (CONTINUED)</a:t>
            </a:r>
            <a:endParaRPr lang="en-IN" altLang="en-US" dirty="0"/>
          </a:p>
        </p:txBody>
      </p:sp>
      <p:sp>
        <p:nvSpPr>
          <p:cNvPr id="3" name="Content Placeholder 2"/>
          <p:cNvSpPr>
            <a:spLocks noGrp="1"/>
          </p:cNvSpPr>
          <p:nvPr>
            <p:ph idx="1"/>
          </p:nvPr>
        </p:nvSpPr>
        <p:spPr/>
        <p:txBody>
          <a:bodyPr/>
          <a:lstStyle/>
          <a:p>
            <a:r>
              <a:rPr lang="en-IN" dirty="0"/>
              <a:t>For the user section, the </a:t>
            </a:r>
            <a:r>
              <a:rPr lang="id-ID" dirty="0"/>
              <a:t>customers are the users. The customers will have access to an easy-to-use user interface (UI), using which they can book a table at a restaurant, add/remove items from their cart, make payments, browse through past payments, mark food items as favoutites etc.</a:t>
            </a:r>
            <a:endParaRPr lang="en-IN" dirty="0"/>
          </a:p>
          <a:p>
            <a:r>
              <a:rPr lang="en-IN" dirty="0"/>
              <a:t>This system increases quality and speed of service. This system also increases attraction of place for large range of customers. Implementing this system gives a cost-efficient opportunity to give your customers a personalized service experience where they are in control choosing what they want, when they want it – from dining to ordering to payment and feedback.</a:t>
            </a:r>
            <a:endParaRPr lang="en-US"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t>FEATURES OF THE SYSTEM</a:t>
            </a:r>
            <a:endParaRPr lang="en-IN" altLang="en-US" dirty="0"/>
          </a:p>
        </p:txBody>
      </p:sp>
      <p:sp>
        <p:nvSpPr>
          <p:cNvPr id="3" name="Content Placeholder 2"/>
          <p:cNvSpPr>
            <a:spLocks noGrp="1"/>
          </p:cNvSpPr>
          <p:nvPr>
            <p:ph idx="1"/>
          </p:nvPr>
        </p:nvSpPr>
        <p:spPr/>
        <p:txBody>
          <a:bodyPr>
            <a:normAutofit/>
          </a:bodyPr>
          <a:lstStyle/>
          <a:p>
            <a:pPr lvl="0"/>
            <a:r>
              <a:rPr lang="en-IN" u="sng" dirty="0"/>
              <a:t>Tablet on table</a:t>
            </a:r>
            <a:r>
              <a:rPr lang="en-IN" u="sng" dirty="0" smtClean="0"/>
              <a:t>:</a:t>
            </a:r>
            <a:endParaRPr lang="en-IN" dirty="0"/>
          </a:p>
          <a:p>
            <a:pPr lvl="0"/>
            <a:r>
              <a:rPr lang="en-IN" dirty="0"/>
              <a:t>This will allow the customers to browse </a:t>
            </a:r>
            <a:r>
              <a:rPr lang="en-IN" dirty="0" smtClean="0"/>
              <a:t>through the list of food </a:t>
            </a:r>
            <a:r>
              <a:rPr lang="en-IN" dirty="0"/>
              <a:t>items.</a:t>
            </a:r>
          </a:p>
          <a:p>
            <a:pPr marL="0" indent="0">
              <a:buNone/>
            </a:pPr>
            <a:r>
              <a:rPr lang="en-IN" dirty="0"/>
              <a:t> </a:t>
            </a:r>
          </a:p>
          <a:p>
            <a:pPr lvl="0"/>
            <a:r>
              <a:rPr lang="en-IN" u="sng" dirty="0"/>
              <a:t>Customer feedback:</a:t>
            </a:r>
            <a:endParaRPr lang="en-IN" dirty="0"/>
          </a:p>
          <a:p>
            <a:pPr lvl="0"/>
            <a:r>
              <a:rPr lang="en-IN" dirty="0"/>
              <a:t>Customer can enter the feedback about the service and the food served.</a:t>
            </a:r>
          </a:p>
          <a:p>
            <a:pPr lvl="0"/>
            <a:r>
              <a:rPr lang="en-IN" dirty="0"/>
              <a:t>This helps the Restaurant owner to analyse the service and make necessary changes if needed.</a:t>
            </a:r>
          </a:p>
          <a:p>
            <a:pPr lvl="0"/>
            <a:r>
              <a:rPr lang="en-IN" dirty="0"/>
              <a:t>This also helps the Customer’s to decide a particular food item with a positive feedback.</a:t>
            </a:r>
          </a:p>
          <a:p>
            <a:endParaRPr lang="en-IN" dirty="0"/>
          </a:p>
          <a:p>
            <a:endParaRPr lang="en-US" sz="2400" dirty="0"/>
          </a:p>
        </p:txBody>
      </p:sp>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697" y="1329857"/>
            <a:ext cx="10972800" cy="4525963"/>
          </a:xfrm>
        </p:spPr>
        <p:txBody>
          <a:bodyPr>
            <a:normAutofit fontScale="92500" lnSpcReduction="10000"/>
          </a:bodyPr>
          <a:lstStyle/>
          <a:p>
            <a:pPr lvl="0"/>
            <a:r>
              <a:rPr lang="en-IN" u="sng" dirty="0"/>
              <a:t>Searching Item:</a:t>
            </a:r>
            <a:endParaRPr lang="en-IN" dirty="0"/>
          </a:p>
          <a:p>
            <a:pPr lvl="0"/>
            <a:r>
              <a:rPr lang="en-IN" dirty="0"/>
              <a:t>Customer can search a particular food item according to name, price, category etc. saving a lot of time.</a:t>
            </a:r>
          </a:p>
          <a:p>
            <a:pPr marL="0" indent="0">
              <a:buNone/>
            </a:pPr>
            <a:r>
              <a:rPr lang="en-IN" dirty="0"/>
              <a:t> </a:t>
            </a:r>
          </a:p>
          <a:p>
            <a:pPr lvl="0"/>
            <a:r>
              <a:rPr lang="en-IN" u="sng" dirty="0"/>
              <a:t>Offers for Customer:</a:t>
            </a:r>
            <a:endParaRPr lang="en-IN" dirty="0"/>
          </a:p>
          <a:p>
            <a:pPr lvl="0"/>
            <a:r>
              <a:rPr lang="en-IN" dirty="0"/>
              <a:t>The Restaurant owner can post various offers on tablet.</a:t>
            </a:r>
          </a:p>
          <a:p>
            <a:pPr lvl="0"/>
            <a:r>
              <a:rPr lang="en-IN" dirty="0"/>
              <a:t>This will help the customer as well as the restaurant owners.</a:t>
            </a:r>
          </a:p>
          <a:p>
            <a:pPr marL="0" indent="0">
              <a:buNone/>
            </a:pPr>
            <a:r>
              <a:rPr lang="en-IN" dirty="0"/>
              <a:t> </a:t>
            </a:r>
          </a:p>
          <a:p>
            <a:pPr lvl="0"/>
            <a:r>
              <a:rPr lang="en-IN" u="sng" dirty="0"/>
              <a:t>Sorting an Item:</a:t>
            </a:r>
            <a:endParaRPr lang="en-IN" dirty="0"/>
          </a:p>
          <a:p>
            <a:pPr lvl="0"/>
            <a:r>
              <a:rPr lang="en-IN" dirty="0"/>
              <a:t>The food items will be sorted according to price, season and user ratings.</a:t>
            </a:r>
          </a:p>
          <a:p>
            <a:pPr lvl="0"/>
            <a:r>
              <a:rPr lang="en-IN" dirty="0"/>
              <a:t>This helps the customer to find or select a food item which has a good rating and which is liked by many customers.</a:t>
            </a:r>
          </a:p>
          <a:p>
            <a:endParaRPr lang="en-IN" dirty="0"/>
          </a:p>
        </p:txBody>
      </p:sp>
    </p:spTree>
    <p:extLst>
      <p:ext uri="{BB962C8B-B14F-4D97-AF65-F5344CB8AC3E}">
        <p14:creationId xmlns:p14="http://schemas.microsoft.com/office/powerpoint/2010/main" val="2873893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661</TotalTime>
  <Words>639</Words>
  <Application>Microsoft Office PowerPoint</Application>
  <PresentationFormat>Custom</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  SEPM PROJECT  RESTAURANT FOOD ORDERING SYSTEM  </vt:lpstr>
      <vt:lpstr>PROBLEM STATEMENT</vt:lpstr>
      <vt:lpstr>NEED FOR SUCH A SYSTEM</vt:lpstr>
      <vt:lpstr>AIM OF OUR SYSTEM</vt:lpstr>
      <vt:lpstr>AIM (CONTINUED)</vt:lpstr>
      <vt:lpstr>WORKING OF THE SYSTEM</vt:lpstr>
      <vt:lpstr>WORKING (CONTINUED)</vt:lpstr>
      <vt:lpstr>FEATURES OF THE SYSTEM</vt:lpstr>
      <vt:lpstr>PowerPoint Presentation</vt:lpstr>
      <vt:lpstr>PowerPoint Presentation</vt:lpstr>
      <vt:lpstr>ADVANTAGES OF THE PROJECT</vt:lpstr>
      <vt:lpstr>PowerPoint Presentation</vt:lpstr>
      <vt:lpstr>SCOPE OF THE PROJECT</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SEPM PROJECT   HEALTH PREDICTION SYSTEM  </dc:title>
  <dc:creator/>
  <cp:lastModifiedBy>Acer</cp:lastModifiedBy>
  <cp:revision>9</cp:revision>
  <dcterms:created xsi:type="dcterms:W3CDTF">2021-02-01T06:39:35Z</dcterms:created>
  <dcterms:modified xsi:type="dcterms:W3CDTF">2021-02-02T05:00:28Z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