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4"/>
  </p:sldMasterIdLst>
  <p:notesMasterIdLst>
    <p:notesMasterId r:id="rId31"/>
  </p:notesMasterIdLst>
  <p:sldIdLst>
    <p:sldId id="287" r:id="rId5"/>
    <p:sldId id="257" r:id="rId6"/>
    <p:sldId id="259" r:id="rId7"/>
    <p:sldId id="308" r:id="rId8"/>
    <p:sldId id="279" r:id="rId9"/>
    <p:sldId id="285" r:id="rId10"/>
    <p:sldId id="278" r:id="rId11"/>
    <p:sldId id="286" r:id="rId12"/>
    <p:sldId id="291" r:id="rId13"/>
    <p:sldId id="288" r:id="rId14"/>
    <p:sldId id="292" r:id="rId15"/>
    <p:sldId id="304" r:id="rId16"/>
    <p:sldId id="272" r:id="rId17"/>
    <p:sldId id="294" r:id="rId18"/>
    <p:sldId id="300" r:id="rId19"/>
    <p:sldId id="309" r:id="rId20"/>
    <p:sldId id="305" r:id="rId21"/>
    <p:sldId id="306" r:id="rId22"/>
    <p:sldId id="296" r:id="rId23"/>
    <p:sldId id="307" r:id="rId24"/>
    <p:sldId id="301" r:id="rId25"/>
    <p:sldId id="298" r:id="rId26"/>
    <p:sldId id="303" r:id="rId27"/>
    <p:sldId id="302" r:id="rId28"/>
    <p:sldId id="280"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70" d="100"/>
          <a:sy n="70" d="100"/>
        </p:scale>
        <p:origin x="955" y="33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6EA23-0339-4E46-9F25-7D838E79EF17}" type="datetimeFigureOut">
              <a:rPr lang="en-US" smtClean="0"/>
              <a:t>6/7/2021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81925-CA98-455D-A45B-7A71D36D9055}" type="slidenum">
              <a:rPr lang="en-US" smtClean="0"/>
              <a:t>‹#›</a:t>
            </a:fld>
            <a:endParaRPr lang="en-US" dirty="0"/>
          </a:p>
        </p:txBody>
      </p:sp>
    </p:spTree>
    <p:extLst>
      <p:ext uri="{BB962C8B-B14F-4D97-AF65-F5344CB8AC3E}">
        <p14:creationId xmlns:p14="http://schemas.microsoft.com/office/powerpoint/2010/main" val="62909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C2E5755-BE71-42AB-90F6-2F0E564E55A6}" type="datetime1">
              <a:rPr lang="en-US" smtClean="0"/>
              <a:t>6/7/2021</a:t>
            </a:fld>
            <a:endParaRPr lang="en-US" dirty="0"/>
          </a:p>
        </p:txBody>
      </p:sp>
      <p:sp>
        <p:nvSpPr>
          <p:cNvPr id="8" name="Slide Number Placeholder 7"/>
          <p:cNvSpPr>
            <a:spLocks noGrp="1"/>
          </p:cNvSpPr>
          <p:nvPr>
            <p:ph type="sldNum" sz="quarter" idx="11"/>
          </p:nvPr>
        </p:nvSpPr>
        <p:spPr/>
        <p:txBody>
          <a:bodyPr/>
          <a:lstStyle/>
          <a:p>
            <a:fld id="{4FAB73BC-B049-4115-A692-8D63A059BFB8}"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8EC607-3EF5-436E-A362-C37FB4F54254}"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CCAF28-6DF0-4504-9918-536BB1B9FA11}"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E68CF-544E-4644-A5ED-8BFA55AC904A}"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3"/>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0DED0-842D-4236-8DE2-847A33CFA49E}"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E865-D6F4-43E8-B056-5F77FF98F8C7}"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3392656-D9E5-45DE-AB78-A02B96C0D337}" type="datetime1">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DD20B-CD57-45CB-9DE3-30B0CB335A7F}" type="datetime1">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BF8FB-3BFB-4C6B-BFA1-0EF9A6BEF927}" type="datetime1">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9B5E6-956A-4BA4-975A-E7DEF0A26FCD}"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4AE70-3B2E-4296-B975-61046C051972}"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4758159-BAD0-408E-BBE1-96B668F1C589}" type="datetime1">
              <a:rPr lang="en-US" smtClean="0"/>
              <a:t>6/7/2021</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FAB73BC-B049-4115-A692-8D63A059BFB8}"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26AE06C-CFD8-4FEF-B40F-369A5B066269}"/>
              </a:ext>
            </a:extLst>
          </p:cNvPr>
          <p:cNvSpPr>
            <a:spLocks noGrp="1"/>
          </p:cNvSpPr>
          <p:nvPr>
            <p:ph type="ctrTitle"/>
          </p:nvPr>
        </p:nvSpPr>
        <p:spPr>
          <a:xfrm>
            <a:off x="882315" y="438742"/>
            <a:ext cx="10018294" cy="2461504"/>
          </a:xfrm>
        </p:spPr>
        <p:txBody>
          <a:bodyPr>
            <a:normAutofit/>
          </a:bodyPr>
          <a:lstStyle/>
          <a:p>
            <a:r>
              <a:rPr lang="en-US" sz="4000" b="1" dirty="0"/>
              <a:t>RESTAURANT FOOD ORDERING SYSTEM</a:t>
            </a:r>
            <a:endParaRPr lang="en-US" sz="4000" dirty="0"/>
          </a:p>
        </p:txBody>
      </p:sp>
      <p:sp>
        <p:nvSpPr>
          <p:cNvPr id="3" name="Subtitle 2">
            <a:extLst>
              <a:ext uri="{FF2B5EF4-FFF2-40B4-BE49-F238E27FC236}">
                <a16:creationId xmlns:a16="http://schemas.microsoft.com/office/drawing/2014/main" id="{66CBB618-D822-4C25-B8B8-6F165AAF9046}"/>
              </a:ext>
            </a:extLst>
          </p:cNvPr>
          <p:cNvSpPr>
            <a:spLocks noGrp="1"/>
          </p:cNvSpPr>
          <p:nvPr>
            <p:ph type="subTitle" idx="1"/>
          </p:nvPr>
        </p:nvSpPr>
        <p:spPr>
          <a:xfrm>
            <a:off x="4431324" y="4130216"/>
            <a:ext cx="7297616" cy="1162754"/>
          </a:xfrm>
        </p:spPr>
        <p:txBody>
          <a:bodyPr>
            <a:noAutofit/>
          </a:bodyPr>
          <a:lstStyle/>
          <a:p>
            <a:pPr marL="285750" indent="-285750" algn="r">
              <a:spcAft>
                <a:spcPts val="600"/>
              </a:spcAft>
              <a:buFontTx/>
              <a:buChar char="-"/>
            </a:pPr>
            <a:r>
              <a:rPr lang="en-US" b="1" dirty="0"/>
              <a:t>ARANYA SINGH CHAUHAN : RA1911028010008</a:t>
            </a:r>
          </a:p>
          <a:p>
            <a:pPr marL="285750" indent="-285750" algn="r">
              <a:spcAft>
                <a:spcPts val="600"/>
              </a:spcAft>
              <a:buFontTx/>
              <a:buChar char="-"/>
            </a:pPr>
            <a:r>
              <a:rPr lang="en-US" b="1" dirty="0"/>
              <a:t>PRANIT TANDON : RA1911028010014</a:t>
            </a:r>
          </a:p>
        </p:txBody>
      </p:sp>
    </p:spTree>
    <p:extLst>
      <p:ext uri="{BB962C8B-B14F-4D97-AF65-F5344CB8AC3E}">
        <p14:creationId xmlns:p14="http://schemas.microsoft.com/office/powerpoint/2010/main" val="18659685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DDD0-EFEA-474A-A297-103C91962FB5}"/>
              </a:ext>
            </a:extLst>
          </p:cNvPr>
          <p:cNvSpPr>
            <a:spLocks noGrp="1"/>
          </p:cNvSpPr>
          <p:nvPr>
            <p:ph type="title"/>
          </p:nvPr>
        </p:nvSpPr>
        <p:spPr>
          <a:xfrm>
            <a:off x="1066800" y="508208"/>
            <a:ext cx="10058400" cy="1371600"/>
          </a:xfrm>
        </p:spPr>
        <p:txBody>
          <a:bodyPr/>
          <a:lstStyle/>
          <a:p>
            <a:r>
              <a:rPr lang="en-IN" dirty="0"/>
              <a:t>SYSTEM REQUIREMENTS (</a:t>
            </a:r>
            <a:r>
              <a:rPr lang="en-IN" dirty="0" err="1"/>
              <a:t>Devs</a:t>
            </a:r>
            <a:r>
              <a:rPr lang="en-IN" dirty="0"/>
              <a:t>)</a:t>
            </a:r>
          </a:p>
        </p:txBody>
      </p:sp>
      <p:sp>
        <p:nvSpPr>
          <p:cNvPr id="3" name="Content Placeholder 2">
            <a:extLst>
              <a:ext uri="{FF2B5EF4-FFF2-40B4-BE49-F238E27FC236}">
                <a16:creationId xmlns:a16="http://schemas.microsoft.com/office/drawing/2014/main" id="{88ED39E5-E271-489E-82BF-07A9711DC094}"/>
              </a:ext>
            </a:extLst>
          </p:cNvPr>
          <p:cNvSpPr>
            <a:spLocks noGrp="1"/>
          </p:cNvSpPr>
          <p:nvPr>
            <p:ph idx="1"/>
          </p:nvPr>
        </p:nvSpPr>
        <p:spPr>
          <a:xfrm>
            <a:off x="1066800" y="2103120"/>
            <a:ext cx="10058400" cy="4253292"/>
          </a:xfrm>
        </p:spPr>
        <p:txBody>
          <a:bodyPr>
            <a:normAutofit/>
          </a:bodyPr>
          <a:lstStyle/>
          <a:p>
            <a:pPr algn="just">
              <a:spcAft>
                <a:spcPts val="1200"/>
              </a:spcAft>
            </a:pPr>
            <a:endParaRPr lang="en-GB" sz="1800" u="sng"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5" name="Content Placeholder 2">
            <a:extLst>
              <a:ext uri="{FF2B5EF4-FFF2-40B4-BE49-F238E27FC236}">
                <a16:creationId xmlns:a16="http://schemas.microsoft.com/office/drawing/2014/main" id="{37C664D3-D0C1-48BE-A5F4-39511B6DE2CA}"/>
              </a:ext>
            </a:extLst>
          </p:cNvPr>
          <p:cNvSpPr txBox="1">
            <a:spLocks/>
          </p:cNvSpPr>
          <p:nvPr/>
        </p:nvSpPr>
        <p:spPr>
          <a:xfrm>
            <a:off x="1066800" y="1951997"/>
            <a:ext cx="10058400" cy="45808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spcAft>
                <a:spcPts val="1200"/>
              </a:spcAft>
              <a:buClr>
                <a:prstClr val="black">
                  <a:lumMod val="85000"/>
                  <a:lumOff val="15000"/>
                </a:prstClr>
              </a:buClr>
            </a:pPr>
            <a:r>
              <a:rPr lang="en-GB" u="sng" dirty="0">
                <a:solidFill>
                  <a:prstClr val="black"/>
                </a:solidFill>
                <a:latin typeface="Calibri" panose="020F0502020204030204" pitchFamily="34" charset="0"/>
                <a:ea typeface="Calibri" panose="020F0502020204030204" pitchFamily="34" charset="0"/>
                <a:cs typeface="Calibri" panose="020F0502020204030204" pitchFamily="34" charset="0"/>
              </a:rPr>
              <a:t>HARDWARE REQUIREMENTS:</a:t>
            </a: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buClr>
                <a:prstClr val="black">
                  <a:lumMod val="85000"/>
                  <a:lumOff val="15000"/>
                </a:prstClr>
              </a:buClr>
            </a:pPr>
            <a:r>
              <a:rPr lang="en-GB" dirty="0">
                <a:solidFill>
                  <a:prstClr val="black"/>
                </a:solidFill>
                <a:latin typeface="Calibri" panose="020F0502020204030204" pitchFamily="34" charset="0"/>
                <a:ea typeface="Calibri" panose="020F0502020204030204" pitchFamily="34" charset="0"/>
                <a:cs typeface="Calibri" panose="020F0502020204030204" pitchFamily="34" charset="0"/>
              </a:rPr>
              <a:t>• Disk space: 20 GB minimum for storage of program files and their backup.</a:t>
            </a: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buClr>
                <a:prstClr val="black">
                  <a:lumMod val="85000"/>
                  <a:lumOff val="15000"/>
                </a:prstClr>
              </a:buClr>
            </a:pPr>
            <a:r>
              <a:rPr lang="en-GB" dirty="0">
                <a:solidFill>
                  <a:prstClr val="black"/>
                </a:solidFill>
                <a:latin typeface="Calibri" panose="020F0502020204030204" pitchFamily="34" charset="0"/>
                <a:ea typeface="Calibri" panose="020F0502020204030204" pitchFamily="34" charset="0"/>
                <a:cs typeface="Calibri" panose="020F0502020204030204" pitchFamily="34" charset="0"/>
              </a:rPr>
              <a:t>• Backups: to keep backups of the site</a:t>
            </a: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buClr>
                <a:prstClr val="black">
                  <a:lumMod val="85000"/>
                  <a:lumOff val="15000"/>
                </a:prstClr>
              </a:buClr>
            </a:pPr>
            <a:r>
              <a:rPr lang="en-GB" dirty="0">
                <a:solidFill>
                  <a:prstClr val="black"/>
                </a:solidFill>
                <a:latin typeface="Calibri" panose="020F0502020204030204" pitchFamily="34" charset="0"/>
                <a:ea typeface="Calibri" panose="020F0502020204030204" pitchFamily="34" charset="0"/>
                <a:cs typeface="Calibri" panose="020F0502020204030204" pitchFamily="34" charset="0"/>
              </a:rPr>
              <a:t>• Memory: 256 MB (min), 1GB or more is strongly recommended.</a:t>
            </a:r>
          </a:p>
          <a:p>
            <a:pPr algn="just">
              <a:buClr>
                <a:prstClr val="black">
                  <a:lumMod val="85000"/>
                  <a:lumOff val="15000"/>
                </a:prstClr>
              </a:buClr>
            </a:pP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spcAft>
                <a:spcPts val="1200"/>
              </a:spcAft>
              <a:buClr>
                <a:prstClr val="black">
                  <a:lumMod val="85000"/>
                  <a:lumOff val="15000"/>
                </a:prstClr>
              </a:buClr>
            </a:pPr>
            <a:r>
              <a:rPr lang="en-GB" u="sng" dirty="0">
                <a:solidFill>
                  <a:prstClr val="black"/>
                </a:solidFill>
                <a:latin typeface="Calibri" panose="020F0502020204030204" pitchFamily="34" charset="0"/>
                <a:ea typeface="Calibri" panose="020F0502020204030204" pitchFamily="34" charset="0"/>
                <a:cs typeface="Calibri" panose="020F0502020204030204" pitchFamily="34" charset="0"/>
              </a:rPr>
              <a:t>SOFTWARE REQUIREMENTS:</a:t>
            </a: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buClr>
                <a:prstClr val="black">
                  <a:lumMod val="85000"/>
                  <a:lumOff val="15000"/>
                </a:prstClr>
              </a:buClr>
            </a:pPr>
            <a:r>
              <a:rPr lang="en-GB" dirty="0">
                <a:solidFill>
                  <a:prstClr val="black"/>
                </a:solidFill>
                <a:latin typeface="Calibri" panose="020F0502020204030204" pitchFamily="34" charset="0"/>
                <a:ea typeface="Calibri" panose="020F0502020204030204" pitchFamily="34" charset="0"/>
                <a:cs typeface="Calibri" panose="020F0502020204030204" pitchFamily="34" charset="0"/>
              </a:rPr>
              <a:t>• Web server</a:t>
            </a: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buClr>
                <a:prstClr val="black">
                  <a:lumMod val="85000"/>
                  <a:lumOff val="15000"/>
                </a:prstClr>
              </a:buClr>
            </a:pPr>
            <a:r>
              <a:rPr lang="en-GB" dirty="0">
                <a:solidFill>
                  <a:prstClr val="black"/>
                </a:solidFill>
                <a:latin typeface="Calibri" panose="020F0502020204030204" pitchFamily="34" charset="0"/>
                <a:ea typeface="Calibri" panose="020F0502020204030204" pitchFamily="34" charset="0"/>
                <a:cs typeface="Calibri" panose="020F0502020204030204" pitchFamily="34" charset="0"/>
              </a:rPr>
              <a:t>• Cloud storage</a:t>
            </a:r>
            <a:endParaRPr lang="en-IN" dirty="0">
              <a:solidFill>
                <a:prstClr val="black"/>
              </a:solidFill>
              <a:latin typeface="Calibri" panose="020F0502020204030204" pitchFamily="34" charset="0"/>
              <a:ea typeface="Calibri" panose="020F0502020204030204" pitchFamily="34" charset="0"/>
              <a:cs typeface="Latha" panose="020B0604020202020204" pitchFamily="34" charset="0"/>
            </a:endParaRPr>
          </a:p>
          <a:p>
            <a:pPr algn="just">
              <a:buClr>
                <a:prstClr val="black">
                  <a:lumMod val="85000"/>
                  <a:lumOff val="15000"/>
                </a:prstClr>
              </a:buClr>
            </a:pPr>
            <a:r>
              <a:rPr lang="en-GB" dirty="0">
                <a:solidFill>
                  <a:prstClr val="black"/>
                </a:solidFill>
                <a:latin typeface="Calibri" panose="020F0502020204030204" pitchFamily="34" charset="0"/>
                <a:ea typeface="Calibri" panose="020F0502020204030204" pitchFamily="34" charset="0"/>
                <a:cs typeface="Calibri" panose="020F0502020204030204" pitchFamily="34" charset="0"/>
              </a:rPr>
              <a:t>• Programming languages: PHP, SQL, CSS, HTML and JavaScript</a:t>
            </a:r>
          </a:p>
          <a:p>
            <a:pPr>
              <a:buClr>
                <a:prstClr val="black">
                  <a:lumMod val="85000"/>
                  <a:lumOff val="15000"/>
                </a:prstClr>
              </a:buClr>
            </a:pPr>
            <a:endParaRPr lang="en-IN" dirty="0">
              <a:solidFill>
                <a:prstClr val="black"/>
              </a:solidFill>
            </a:endParaRPr>
          </a:p>
        </p:txBody>
      </p:sp>
    </p:spTree>
    <p:extLst>
      <p:ext uri="{BB962C8B-B14F-4D97-AF65-F5344CB8AC3E}">
        <p14:creationId xmlns:p14="http://schemas.microsoft.com/office/powerpoint/2010/main" val="137972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0758DD-5F7B-4E61-A1AF-1212B06836B3}"/>
              </a:ext>
            </a:extLst>
          </p:cNvPr>
          <p:cNvSpPr>
            <a:spLocks noGrp="1"/>
          </p:cNvSpPr>
          <p:nvPr>
            <p:ph type="title"/>
          </p:nvPr>
        </p:nvSpPr>
        <p:spPr>
          <a:xfrm>
            <a:off x="609600" y="575186"/>
            <a:ext cx="10972800" cy="1025013"/>
          </a:xfrm>
        </p:spPr>
        <p:txBody>
          <a:bodyPr>
            <a:normAutofit/>
          </a:bodyPr>
          <a:lstStyle/>
          <a:p>
            <a:r>
              <a:rPr lang="en-IN" sz="4000" dirty="0"/>
              <a:t>INFRASTRUCTURE REQUIREMENTS </a:t>
            </a:r>
          </a:p>
        </p:txBody>
      </p:sp>
      <p:sp>
        <p:nvSpPr>
          <p:cNvPr id="3" name="Content Placeholder 2">
            <a:extLst>
              <a:ext uri="{FF2B5EF4-FFF2-40B4-BE49-F238E27FC236}">
                <a16:creationId xmlns:a16="http://schemas.microsoft.com/office/drawing/2014/main" id="{7F733FE1-D65A-48D5-B411-FFA79A546E8F}"/>
              </a:ext>
            </a:extLst>
          </p:cNvPr>
          <p:cNvSpPr>
            <a:spLocks noGrp="1"/>
          </p:cNvSpPr>
          <p:nvPr>
            <p:ph idx="1"/>
          </p:nvPr>
        </p:nvSpPr>
        <p:spPr>
          <a:xfrm>
            <a:off x="609600" y="2038965"/>
            <a:ext cx="10972800" cy="3340509"/>
          </a:xfrm>
        </p:spPr>
        <p:txBody>
          <a:bodyPr>
            <a:normAutofit fontScale="92500" lnSpcReduction="10000"/>
          </a:bodyPr>
          <a:lstStyle/>
          <a:p>
            <a:r>
              <a:rPr lang="en-US" sz="2800" dirty="0">
                <a:latin typeface="Calibri" panose="020F0502020204030204" pitchFamily="34" charset="0"/>
                <a:cs typeface="Calibri" panose="020F0502020204030204" pitchFamily="34" charset="0"/>
              </a:rPr>
              <a:t>Infrastructure requirements define the capabilities, features or qualities that are necessary (or desired) for an infrastructure on which application is executed.</a:t>
            </a:r>
          </a:p>
          <a:p>
            <a:pPr marL="0" indent="0">
              <a:buNone/>
            </a:pPr>
            <a:endParaRPr lang="en-US" sz="105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Development Machine with 6 GB Ram and 4 Cores </a:t>
            </a:r>
          </a:p>
          <a:p>
            <a:pPr lvl="1"/>
            <a:r>
              <a:rPr lang="en-US" sz="2000" dirty="0">
                <a:latin typeface="Calibri" panose="020F0502020204030204" pitchFamily="34" charset="0"/>
                <a:cs typeface="Calibri" panose="020F0502020204030204" pitchFamily="34" charset="0"/>
              </a:rPr>
              <a:t>Code Repository </a:t>
            </a:r>
          </a:p>
          <a:p>
            <a:pPr lvl="1"/>
            <a:r>
              <a:rPr lang="en-US" sz="2000" dirty="0">
                <a:latin typeface="Calibri" panose="020F0502020204030204" pitchFamily="34" charset="0"/>
                <a:cs typeface="Calibri" panose="020F0502020204030204" pitchFamily="34" charset="0"/>
              </a:rPr>
              <a:t>AWS S3 Bucket</a:t>
            </a:r>
          </a:p>
          <a:p>
            <a:pPr lvl="1"/>
            <a:r>
              <a:rPr lang="en-US" sz="2000" dirty="0">
                <a:latin typeface="Calibri" panose="020F0502020204030204" pitchFamily="34" charset="0"/>
                <a:cs typeface="Calibri" panose="020F0502020204030204" pitchFamily="34" charset="0"/>
              </a:rPr>
              <a:t>IDE – Eclipse </a:t>
            </a:r>
          </a:p>
          <a:p>
            <a:pPr lvl="1"/>
            <a:r>
              <a:rPr lang="en-US" sz="2000" dirty="0" err="1">
                <a:latin typeface="Calibri" panose="020F0502020204030204" pitchFamily="34" charset="0"/>
                <a:cs typeface="Calibri" panose="020F0502020204030204" pitchFamily="34" charset="0"/>
              </a:rPr>
              <a:t>MySql</a:t>
            </a:r>
            <a:r>
              <a:rPr lang="en-US" sz="2000" dirty="0">
                <a:latin typeface="Calibri" panose="020F0502020204030204" pitchFamily="34" charset="0"/>
                <a:cs typeface="Calibri" panose="020F0502020204030204" pitchFamily="34" charset="0"/>
              </a:rPr>
              <a:t> Administrator</a:t>
            </a:r>
          </a:p>
          <a:p>
            <a:pPr lvl="1"/>
            <a:r>
              <a:rPr lang="en-US" sz="2000" dirty="0">
                <a:latin typeface="Calibri" panose="020F0502020204030204" pitchFamily="34" charset="0"/>
                <a:cs typeface="Calibri" panose="020F0502020204030204" pitchFamily="34" charset="0"/>
              </a:rPr>
              <a:t>Microsoft SQL Server</a:t>
            </a:r>
          </a:p>
          <a:p>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71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54AA-1BE0-4DCD-84E1-B42036939F67}"/>
              </a:ext>
            </a:extLst>
          </p:cNvPr>
          <p:cNvSpPr>
            <a:spLocks noGrp="1"/>
          </p:cNvSpPr>
          <p:nvPr>
            <p:ph type="title"/>
          </p:nvPr>
        </p:nvSpPr>
        <p:spPr>
          <a:xfrm>
            <a:off x="1066800" y="2954585"/>
            <a:ext cx="10058400" cy="948829"/>
          </a:xfrm>
        </p:spPr>
        <p:txBody>
          <a:bodyPr>
            <a:noAutofit/>
          </a:bodyPr>
          <a:lstStyle/>
          <a:p>
            <a:pPr>
              <a:lnSpc>
                <a:spcPct val="100000"/>
              </a:lnSpc>
            </a:pPr>
            <a:r>
              <a:rPr lang="en-US" dirty="0">
                <a:effectLst/>
              </a:rPr>
              <a:t>Design State</a:t>
            </a:r>
            <a:endParaRPr lang="en-IN" dirty="0"/>
          </a:p>
        </p:txBody>
      </p:sp>
    </p:spTree>
    <p:extLst>
      <p:ext uri="{BB962C8B-B14F-4D97-AF65-F5344CB8AC3E}">
        <p14:creationId xmlns:p14="http://schemas.microsoft.com/office/powerpoint/2010/main" val="356744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048" y="1600200"/>
            <a:ext cx="7233903" cy="512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3054933" y="4882567"/>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8637586" y="4882567"/>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rot="10800000">
            <a:off x="3736723" y="4882567"/>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rot="10800000">
            <a:off x="7891626" y="4882568"/>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0FADE889-5C57-4E26-94CC-94523EBB400E}"/>
              </a:ext>
            </a:extLst>
          </p:cNvPr>
          <p:cNvSpPr>
            <a:spLocks noGrp="1"/>
          </p:cNvSpPr>
          <p:nvPr>
            <p:ph type="title"/>
          </p:nvPr>
        </p:nvSpPr>
        <p:spPr>
          <a:xfrm>
            <a:off x="609600" y="509949"/>
            <a:ext cx="10972800" cy="931985"/>
          </a:xfrm>
        </p:spPr>
        <p:txBody>
          <a:bodyPr/>
          <a:lstStyle/>
          <a:p>
            <a:r>
              <a:rPr lang="en-IN" spc="38" dirty="0"/>
              <a:t>Architecture Diagram</a:t>
            </a:r>
            <a:endParaRPr lang="en-IN" dirty="0"/>
          </a:p>
        </p:txBody>
      </p:sp>
    </p:spTree>
    <p:extLst>
      <p:ext uri="{BB962C8B-B14F-4D97-AF65-F5344CB8AC3E}">
        <p14:creationId xmlns:p14="http://schemas.microsoft.com/office/powerpoint/2010/main" val="154152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578419" y="1597934"/>
            <a:ext cx="7035162" cy="5003999"/>
          </a:xfrm>
          <a:prstGeom prst="rect">
            <a:avLst/>
          </a:prstGeom>
        </p:spPr>
      </p:pic>
      <p:sp>
        <p:nvSpPr>
          <p:cNvPr id="4" name="Title 1">
            <a:extLst>
              <a:ext uri="{FF2B5EF4-FFF2-40B4-BE49-F238E27FC236}">
                <a16:creationId xmlns:a16="http://schemas.microsoft.com/office/drawing/2014/main" id="{BAAFEF8D-DD57-4019-8CEB-9F19952D7A7E}"/>
              </a:ext>
            </a:extLst>
          </p:cNvPr>
          <p:cNvSpPr>
            <a:spLocks noGrp="1"/>
          </p:cNvSpPr>
          <p:nvPr>
            <p:ph type="title"/>
          </p:nvPr>
        </p:nvSpPr>
        <p:spPr>
          <a:xfrm>
            <a:off x="609600" y="256067"/>
            <a:ext cx="10972800" cy="1080358"/>
          </a:xfrm>
        </p:spPr>
        <p:txBody>
          <a:bodyPr/>
          <a:lstStyle/>
          <a:p>
            <a:r>
              <a:rPr lang="en-IN" spc="38" dirty="0"/>
              <a:t>Collaboration Diagram</a:t>
            </a:r>
            <a:endParaRPr lang="en-IN" dirty="0"/>
          </a:p>
        </p:txBody>
      </p:sp>
    </p:spTree>
    <p:extLst>
      <p:ext uri="{BB962C8B-B14F-4D97-AF65-F5344CB8AC3E}">
        <p14:creationId xmlns:p14="http://schemas.microsoft.com/office/powerpoint/2010/main" val="329833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489797" y="2058813"/>
            <a:ext cx="9212406" cy="4201311"/>
          </a:xfrm>
          <a:prstGeom prst="rect">
            <a:avLst/>
          </a:prstGeom>
        </p:spPr>
      </p:pic>
      <p:sp>
        <p:nvSpPr>
          <p:cNvPr id="4" name="Title 1">
            <a:extLst>
              <a:ext uri="{FF2B5EF4-FFF2-40B4-BE49-F238E27FC236}">
                <a16:creationId xmlns:a16="http://schemas.microsoft.com/office/drawing/2014/main" id="{079C3209-23D7-4A71-BD92-2EBCE3FA9B6F}"/>
              </a:ext>
            </a:extLst>
          </p:cNvPr>
          <p:cNvSpPr>
            <a:spLocks noGrp="1"/>
          </p:cNvSpPr>
          <p:nvPr>
            <p:ph type="title"/>
          </p:nvPr>
        </p:nvSpPr>
        <p:spPr>
          <a:xfrm>
            <a:off x="609600" y="597876"/>
            <a:ext cx="10972800" cy="1002323"/>
          </a:xfrm>
        </p:spPr>
        <p:txBody>
          <a:bodyPr/>
          <a:lstStyle/>
          <a:p>
            <a:r>
              <a:rPr lang="en-IN" dirty="0"/>
              <a:t>State Diagram</a:t>
            </a:r>
          </a:p>
        </p:txBody>
      </p:sp>
    </p:spTree>
    <p:extLst>
      <p:ext uri="{BB962C8B-B14F-4D97-AF65-F5344CB8AC3E}">
        <p14:creationId xmlns:p14="http://schemas.microsoft.com/office/powerpoint/2010/main" val="412860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AFEF8D-DD57-4019-8CEB-9F19952D7A7E}"/>
              </a:ext>
            </a:extLst>
          </p:cNvPr>
          <p:cNvSpPr>
            <a:spLocks noGrp="1"/>
          </p:cNvSpPr>
          <p:nvPr>
            <p:ph type="title"/>
          </p:nvPr>
        </p:nvSpPr>
        <p:spPr>
          <a:xfrm>
            <a:off x="609600" y="256067"/>
            <a:ext cx="10972800" cy="1080358"/>
          </a:xfrm>
        </p:spPr>
        <p:txBody>
          <a:bodyPr/>
          <a:lstStyle/>
          <a:p>
            <a:r>
              <a:rPr lang="en-IN" spc="38" dirty="0"/>
              <a:t>DFD Diagram</a:t>
            </a:r>
            <a:endParaRPr lang="en-IN" dirty="0"/>
          </a:p>
        </p:txBody>
      </p:sp>
      <p:pic>
        <p:nvPicPr>
          <p:cNvPr id="5" name="Picture 4">
            <a:extLst>
              <a:ext uri="{FF2B5EF4-FFF2-40B4-BE49-F238E27FC236}">
                <a16:creationId xmlns:a16="http://schemas.microsoft.com/office/drawing/2014/main" id="{F06A1A91-CC45-483E-8842-5F39E1FB8226}"/>
              </a:ext>
            </a:extLst>
          </p:cNvPr>
          <p:cNvPicPr>
            <a:picLocks noChangeAspect="1"/>
          </p:cNvPicPr>
          <p:nvPr/>
        </p:nvPicPr>
        <p:blipFill>
          <a:blip r:embed="rId2"/>
          <a:stretch>
            <a:fillRect/>
          </a:stretch>
        </p:blipFill>
        <p:spPr>
          <a:xfrm>
            <a:off x="2948482" y="1899981"/>
            <a:ext cx="6295035" cy="4358972"/>
          </a:xfrm>
          <a:prstGeom prst="rect">
            <a:avLst/>
          </a:prstGeom>
        </p:spPr>
      </p:pic>
    </p:spTree>
    <p:extLst>
      <p:ext uri="{BB962C8B-B14F-4D97-AF65-F5344CB8AC3E}">
        <p14:creationId xmlns:p14="http://schemas.microsoft.com/office/powerpoint/2010/main" val="408966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54AA-1BE0-4DCD-84E1-B42036939F67}"/>
              </a:ext>
            </a:extLst>
          </p:cNvPr>
          <p:cNvSpPr>
            <a:spLocks noGrp="1"/>
          </p:cNvSpPr>
          <p:nvPr>
            <p:ph type="title"/>
          </p:nvPr>
        </p:nvSpPr>
        <p:spPr>
          <a:xfrm>
            <a:off x="1066800" y="2715385"/>
            <a:ext cx="10058400" cy="970029"/>
          </a:xfrm>
        </p:spPr>
        <p:txBody>
          <a:bodyPr>
            <a:noAutofit/>
          </a:bodyPr>
          <a:lstStyle/>
          <a:p>
            <a:pPr algn="ctr">
              <a:lnSpc>
                <a:spcPct val="100000"/>
              </a:lnSpc>
            </a:pPr>
            <a:r>
              <a:rPr lang="en-US" sz="5000" dirty="0"/>
              <a:t>MODULES</a:t>
            </a:r>
            <a:endParaRPr lang="en-IN" sz="5000" dirty="0"/>
          </a:p>
        </p:txBody>
      </p:sp>
    </p:spTree>
    <p:extLst>
      <p:ext uri="{BB962C8B-B14F-4D97-AF65-F5344CB8AC3E}">
        <p14:creationId xmlns:p14="http://schemas.microsoft.com/office/powerpoint/2010/main" val="432393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FD4A-C808-454A-8E3A-6986C426CFCE}"/>
              </a:ext>
            </a:extLst>
          </p:cNvPr>
          <p:cNvSpPr>
            <a:spLocks noGrp="1"/>
          </p:cNvSpPr>
          <p:nvPr>
            <p:ph type="title"/>
          </p:nvPr>
        </p:nvSpPr>
        <p:spPr>
          <a:xfrm>
            <a:off x="609600" y="545813"/>
            <a:ext cx="10972800" cy="1025013"/>
          </a:xfrm>
        </p:spPr>
        <p:txBody>
          <a:bodyPr/>
          <a:lstStyle/>
          <a:p>
            <a:r>
              <a:rPr lang="en-IN" dirty="0"/>
              <a:t>LOGIN</a:t>
            </a:r>
          </a:p>
        </p:txBody>
      </p:sp>
      <p:pic>
        <p:nvPicPr>
          <p:cNvPr id="5" name="Picture 4">
            <a:extLst>
              <a:ext uri="{FF2B5EF4-FFF2-40B4-BE49-F238E27FC236}">
                <a16:creationId xmlns:a16="http://schemas.microsoft.com/office/drawing/2014/main" id="{009F1276-4FA6-45DA-BBE6-75F1071D0A34}"/>
              </a:ext>
            </a:extLst>
          </p:cNvPr>
          <p:cNvPicPr>
            <a:picLocks noChangeAspect="1"/>
          </p:cNvPicPr>
          <p:nvPr/>
        </p:nvPicPr>
        <p:blipFill>
          <a:blip r:embed="rId2"/>
          <a:stretch>
            <a:fillRect/>
          </a:stretch>
        </p:blipFill>
        <p:spPr>
          <a:xfrm>
            <a:off x="0" y="1570826"/>
            <a:ext cx="12192000" cy="5069941"/>
          </a:xfrm>
          <a:prstGeom prst="rect">
            <a:avLst/>
          </a:prstGeom>
        </p:spPr>
      </p:pic>
    </p:spTree>
    <p:extLst>
      <p:ext uri="{BB962C8B-B14F-4D97-AF65-F5344CB8AC3E}">
        <p14:creationId xmlns:p14="http://schemas.microsoft.com/office/powerpoint/2010/main" val="41534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FD4A-C808-454A-8E3A-6986C426CFCE}"/>
              </a:ext>
            </a:extLst>
          </p:cNvPr>
          <p:cNvSpPr>
            <a:spLocks noGrp="1"/>
          </p:cNvSpPr>
          <p:nvPr>
            <p:ph type="title"/>
          </p:nvPr>
        </p:nvSpPr>
        <p:spPr>
          <a:xfrm>
            <a:off x="609600" y="241013"/>
            <a:ext cx="10972800" cy="1025013"/>
          </a:xfrm>
        </p:spPr>
        <p:txBody>
          <a:bodyPr/>
          <a:lstStyle/>
          <a:p>
            <a:r>
              <a:rPr lang="en-IN" dirty="0"/>
              <a:t>About</a:t>
            </a:r>
          </a:p>
        </p:txBody>
      </p:sp>
      <p:pic>
        <p:nvPicPr>
          <p:cNvPr id="5" name="Picture 4">
            <a:extLst>
              <a:ext uri="{FF2B5EF4-FFF2-40B4-BE49-F238E27FC236}">
                <a16:creationId xmlns:a16="http://schemas.microsoft.com/office/drawing/2014/main" id="{6DB0C68F-1FD7-47EB-899C-CE9EEB1020C1}"/>
              </a:ext>
            </a:extLst>
          </p:cNvPr>
          <p:cNvPicPr>
            <a:picLocks noChangeAspect="1"/>
          </p:cNvPicPr>
          <p:nvPr/>
        </p:nvPicPr>
        <p:blipFill>
          <a:blip r:embed="rId2"/>
          <a:stretch>
            <a:fillRect/>
          </a:stretch>
        </p:blipFill>
        <p:spPr>
          <a:xfrm>
            <a:off x="0" y="1440096"/>
            <a:ext cx="12192000" cy="5176891"/>
          </a:xfrm>
          <a:prstGeom prst="rect">
            <a:avLst/>
          </a:prstGeom>
        </p:spPr>
      </p:pic>
    </p:spTree>
    <p:extLst>
      <p:ext uri="{BB962C8B-B14F-4D97-AF65-F5344CB8AC3E}">
        <p14:creationId xmlns:p14="http://schemas.microsoft.com/office/powerpoint/2010/main" val="318727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262"/>
            <a:ext cx="10972800" cy="1600200"/>
          </a:xfrm>
        </p:spPr>
        <p:txBody>
          <a:bodyPr/>
          <a:lstStyle/>
          <a:p>
            <a:r>
              <a:rPr lang="en-IN" altLang="en-US" dirty="0"/>
              <a:t>P</a:t>
            </a:r>
            <a:r>
              <a:rPr lang="id-ID" altLang="en-US" dirty="0">
                <a:effectLst>
                  <a:outerShdw blurRad="38100" dist="38100" dir="2700000" algn="tl">
                    <a:srgbClr val="000000">
                      <a:alpha val="43137"/>
                    </a:srgbClr>
                  </a:outerShdw>
                </a:effectLst>
              </a:rPr>
              <a:t>ROBLEM</a:t>
            </a:r>
            <a:r>
              <a:rPr lang="id-ID" altLang="en-US" dirty="0">
                <a:effectLst>
                  <a:outerShdw blurRad="38100" dist="38100" dir="2700000" algn="tl" rotWithShape="0">
                    <a:srgbClr val="000000">
                      <a:alpha val="43137"/>
                    </a:srgbClr>
                  </a:outerShdw>
                </a:effectLst>
              </a:rPr>
              <a:t> </a:t>
            </a:r>
            <a:r>
              <a:rPr lang="id-ID" altLang="en-US" dirty="0"/>
              <a:t>STATEMENT</a:t>
            </a:r>
            <a:endParaRPr lang="en-IN" altLang="en-US" dirty="0"/>
          </a:p>
        </p:txBody>
      </p:sp>
      <p:sp>
        <p:nvSpPr>
          <p:cNvPr id="3" name="Content Placeholder 2"/>
          <p:cNvSpPr>
            <a:spLocks noGrp="1"/>
          </p:cNvSpPr>
          <p:nvPr>
            <p:ph idx="1"/>
          </p:nvPr>
        </p:nvSpPr>
        <p:spPr>
          <a:xfrm>
            <a:off x="617552" y="2454202"/>
            <a:ext cx="10972800" cy="3208045"/>
          </a:xfrm>
        </p:spPr>
        <p:txBody>
          <a:bodyPr/>
          <a:lstStyle/>
          <a:p>
            <a:r>
              <a:rPr lang="en-US" dirty="0"/>
              <a:t>The basic problem in the food service industry is that restaurants are not realizing efficiencies that would result from better applications of technology in their daily operations. Every fast food has counter where you can place your order and then make the payment. So every fast food needs an employee for taking the order and processing the payment. Labor rates are increasing every now and then and it is difficult to find employees </a:t>
            </a:r>
            <a:r>
              <a:rPr lang="id-ID" dirty="0"/>
              <a:t>these days.</a:t>
            </a:r>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FD4A-C808-454A-8E3A-6986C426CFCE}"/>
              </a:ext>
            </a:extLst>
          </p:cNvPr>
          <p:cNvSpPr>
            <a:spLocks noGrp="1"/>
          </p:cNvSpPr>
          <p:nvPr>
            <p:ph type="title"/>
          </p:nvPr>
        </p:nvSpPr>
        <p:spPr>
          <a:xfrm>
            <a:off x="609600" y="241013"/>
            <a:ext cx="10972800" cy="1025013"/>
          </a:xfrm>
        </p:spPr>
        <p:txBody>
          <a:bodyPr/>
          <a:lstStyle/>
          <a:p>
            <a:r>
              <a:rPr lang="en-IN" dirty="0"/>
              <a:t>Contact</a:t>
            </a:r>
          </a:p>
        </p:txBody>
      </p:sp>
      <p:pic>
        <p:nvPicPr>
          <p:cNvPr id="4" name="Picture 3">
            <a:extLst>
              <a:ext uri="{FF2B5EF4-FFF2-40B4-BE49-F238E27FC236}">
                <a16:creationId xmlns:a16="http://schemas.microsoft.com/office/drawing/2014/main" id="{7918C667-AA20-4F81-AF58-18D62AE4068F}"/>
              </a:ext>
            </a:extLst>
          </p:cNvPr>
          <p:cNvPicPr>
            <a:picLocks noChangeAspect="1"/>
          </p:cNvPicPr>
          <p:nvPr/>
        </p:nvPicPr>
        <p:blipFill>
          <a:blip r:embed="rId2"/>
          <a:stretch>
            <a:fillRect/>
          </a:stretch>
        </p:blipFill>
        <p:spPr>
          <a:xfrm>
            <a:off x="0" y="1346175"/>
            <a:ext cx="12192000" cy="5175300"/>
          </a:xfrm>
          <a:prstGeom prst="rect">
            <a:avLst/>
          </a:prstGeom>
        </p:spPr>
      </p:pic>
    </p:spTree>
    <p:extLst>
      <p:ext uri="{BB962C8B-B14F-4D97-AF65-F5344CB8AC3E}">
        <p14:creationId xmlns:p14="http://schemas.microsoft.com/office/powerpoint/2010/main" val="23818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42C5FA-3691-464E-9B1D-D313D2234C90}"/>
              </a:ext>
            </a:extLst>
          </p:cNvPr>
          <p:cNvSpPr>
            <a:spLocks noGrp="1"/>
          </p:cNvSpPr>
          <p:nvPr>
            <p:ph type="title"/>
          </p:nvPr>
        </p:nvSpPr>
        <p:spPr>
          <a:xfrm>
            <a:off x="609600" y="241013"/>
            <a:ext cx="10972800" cy="1025013"/>
          </a:xfrm>
        </p:spPr>
        <p:txBody>
          <a:bodyPr/>
          <a:lstStyle/>
          <a:p>
            <a:r>
              <a:rPr lang="en-IN" dirty="0"/>
              <a:t>Update User Profile Page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3399"/>
            <a:ext cx="12087726" cy="43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0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42C5FA-3691-464E-9B1D-D313D2234C90}"/>
              </a:ext>
            </a:extLst>
          </p:cNvPr>
          <p:cNvSpPr>
            <a:spLocks noGrp="1"/>
          </p:cNvSpPr>
          <p:nvPr>
            <p:ph type="title"/>
          </p:nvPr>
        </p:nvSpPr>
        <p:spPr>
          <a:xfrm>
            <a:off x="609600" y="241013"/>
            <a:ext cx="10972800" cy="1025013"/>
          </a:xfrm>
        </p:spPr>
        <p:txBody>
          <a:bodyPr/>
          <a:lstStyle/>
          <a:p>
            <a:r>
              <a:rPr lang="en-IN" dirty="0"/>
              <a:t>Sample Menu Page</a:t>
            </a:r>
          </a:p>
        </p:txBody>
      </p:sp>
      <p:pic>
        <p:nvPicPr>
          <p:cNvPr id="2050" name="Picture 2" descr="C:\Users\Acer\Desktop\11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5586" r="14932"/>
          <a:stretch/>
        </p:blipFill>
        <p:spPr bwMode="auto">
          <a:xfrm>
            <a:off x="1922205" y="1413510"/>
            <a:ext cx="8347589" cy="458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7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cer\Desktop\3333.png"/>
          <p:cNvPicPr>
            <a:picLocks noChangeAspect="1" noChangeArrowheads="1"/>
          </p:cNvPicPr>
          <p:nvPr/>
        </p:nvPicPr>
        <p:blipFill rotWithShape="1">
          <a:blip r:embed="rId2">
            <a:extLst>
              <a:ext uri="{28A0092B-C50C-407E-A947-70E740481C1C}">
                <a14:useLocalDpi xmlns:a14="http://schemas.microsoft.com/office/drawing/2010/main" val="0"/>
              </a:ext>
            </a:extLst>
          </a:blip>
          <a:srcRect l="18739" r="18453"/>
          <a:stretch/>
        </p:blipFill>
        <p:spPr bwMode="auto">
          <a:xfrm>
            <a:off x="2313038" y="1168400"/>
            <a:ext cx="7565923"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1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cer\Desktop\4444.png"/>
          <p:cNvPicPr>
            <a:picLocks noChangeAspect="1" noChangeArrowheads="1"/>
          </p:cNvPicPr>
          <p:nvPr/>
        </p:nvPicPr>
        <p:blipFill rotWithShape="1">
          <a:blip r:embed="rId2">
            <a:extLst>
              <a:ext uri="{28A0092B-C50C-407E-A947-70E740481C1C}">
                <a14:useLocalDpi xmlns:a14="http://schemas.microsoft.com/office/drawing/2010/main" val="0"/>
              </a:ext>
            </a:extLst>
          </a:blip>
          <a:srcRect l="18583" r="17561"/>
          <a:stretch/>
        </p:blipFill>
        <p:spPr bwMode="auto">
          <a:xfrm>
            <a:off x="2254045" y="1152525"/>
            <a:ext cx="7683909"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30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9242-536E-433F-8FE5-2DB97547546C}"/>
              </a:ext>
            </a:extLst>
          </p:cNvPr>
          <p:cNvSpPr>
            <a:spLocks noGrp="1"/>
          </p:cNvSpPr>
          <p:nvPr>
            <p:ph type="title"/>
          </p:nvPr>
        </p:nvSpPr>
        <p:spPr/>
        <p:txBody>
          <a:bodyPr/>
          <a:lstStyle/>
          <a:p>
            <a:r>
              <a:rPr lang="en-IN" dirty="0"/>
              <a:t>Test Cases</a:t>
            </a:r>
          </a:p>
        </p:txBody>
      </p:sp>
      <p:graphicFrame>
        <p:nvGraphicFramePr>
          <p:cNvPr id="6" name="Table 5">
            <a:extLst>
              <a:ext uri="{FF2B5EF4-FFF2-40B4-BE49-F238E27FC236}">
                <a16:creationId xmlns:a16="http://schemas.microsoft.com/office/drawing/2014/main" id="{995C98EF-F5A3-4C1D-AEC7-C12E9E05766C}"/>
              </a:ext>
            </a:extLst>
          </p:cNvPr>
          <p:cNvGraphicFramePr>
            <a:graphicFrameLocks noGrp="1"/>
          </p:cNvGraphicFramePr>
          <p:nvPr>
            <p:extLst>
              <p:ext uri="{D42A27DB-BD31-4B8C-83A1-F6EECF244321}">
                <p14:modId xmlns:p14="http://schemas.microsoft.com/office/powerpoint/2010/main" val="1160753811"/>
              </p:ext>
            </p:extLst>
          </p:nvPr>
        </p:nvGraphicFramePr>
        <p:xfrm>
          <a:off x="609600" y="1866280"/>
          <a:ext cx="10972800" cy="4165065"/>
        </p:xfrm>
        <a:graphic>
          <a:graphicData uri="http://schemas.openxmlformats.org/drawingml/2006/table">
            <a:tbl>
              <a:tblPr bandRow="1">
                <a:tableStyleId>{5C22544A-7EE6-4342-B048-85BDC9FD1C3A}</a:tableStyleId>
              </a:tblPr>
              <a:tblGrid>
                <a:gridCol w="757382">
                  <a:extLst>
                    <a:ext uri="{9D8B030D-6E8A-4147-A177-3AD203B41FA5}">
                      <a16:colId xmlns:a16="http://schemas.microsoft.com/office/drawing/2014/main" val="3118063812"/>
                    </a:ext>
                  </a:extLst>
                </a:gridCol>
                <a:gridCol w="1283854">
                  <a:extLst>
                    <a:ext uri="{9D8B030D-6E8A-4147-A177-3AD203B41FA5}">
                      <a16:colId xmlns:a16="http://schemas.microsoft.com/office/drawing/2014/main" val="2074155115"/>
                    </a:ext>
                  </a:extLst>
                </a:gridCol>
                <a:gridCol w="1814183">
                  <a:extLst>
                    <a:ext uri="{9D8B030D-6E8A-4147-A177-3AD203B41FA5}">
                      <a16:colId xmlns:a16="http://schemas.microsoft.com/office/drawing/2014/main" val="2021072781"/>
                    </a:ext>
                  </a:extLst>
                </a:gridCol>
                <a:gridCol w="2203636">
                  <a:extLst>
                    <a:ext uri="{9D8B030D-6E8A-4147-A177-3AD203B41FA5}">
                      <a16:colId xmlns:a16="http://schemas.microsoft.com/office/drawing/2014/main" val="3237000956"/>
                    </a:ext>
                  </a:extLst>
                </a:gridCol>
                <a:gridCol w="1884218">
                  <a:extLst>
                    <a:ext uri="{9D8B030D-6E8A-4147-A177-3AD203B41FA5}">
                      <a16:colId xmlns:a16="http://schemas.microsoft.com/office/drawing/2014/main" val="1290925604"/>
                    </a:ext>
                  </a:extLst>
                </a:gridCol>
                <a:gridCol w="1512802">
                  <a:extLst>
                    <a:ext uri="{9D8B030D-6E8A-4147-A177-3AD203B41FA5}">
                      <a16:colId xmlns:a16="http://schemas.microsoft.com/office/drawing/2014/main" val="4179038990"/>
                    </a:ext>
                  </a:extLst>
                </a:gridCol>
                <a:gridCol w="679597">
                  <a:extLst>
                    <a:ext uri="{9D8B030D-6E8A-4147-A177-3AD203B41FA5}">
                      <a16:colId xmlns:a16="http://schemas.microsoft.com/office/drawing/2014/main" val="413370648"/>
                    </a:ext>
                  </a:extLst>
                </a:gridCol>
                <a:gridCol w="837128">
                  <a:extLst>
                    <a:ext uri="{9D8B030D-6E8A-4147-A177-3AD203B41FA5}">
                      <a16:colId xmlns:a16="http://schemas.microsoft.com/office/drawing/2014/main" val="2662811773"/>
                    </a:ext>
                  </a:extLst>
                </a:gridCol>
              </a:tblGrid>
              <a:tr h="404938">
                <a:tc>
                  <a:txBody>
                    <a:bodyPr/>
                    <a:lstStyle/>
                    <a:p>
                      <a:pPr algn="ctr"/>
                      <a:r>
                        <a:rPr lang="en-SG" sz="1400" b="1" u="none" dirty="0">
                          <a:effectLst/>
                        </a:rPr>
                        <a:t>Test ID</a:t>
                      </a:r>
                      <a:endParaRPr lang="en-IN" sz="1400" b="1" u="none" dirty="0">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a:effectLst/>
                        </a:rPr>
                        <a:t>Test Scenario</a:t>
                      </a:r>
                      <a:endParaRPr lang="en-IN" sz="1400" b="1" u="none">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a:effectLst/>
                        </a:rPr>
                        <a:t>Test Case </a:t>
                      </a:r>
                      <a:endParaRPr lang="en-IN" sz="1400" b="1" u="none">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a:effectLst/>
                        </a:rPr>
                        <a:t>Execution Steps  </a:t>
                      </a:r>
                      <a:endParaRPr lang="en-IN" sz="1400" b="1" u="none">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a:effectLst/>
                        </a:rPr>
                        <a:t>Expected Outcome</a:t>
                      </a:r>
                      <a:endParaRPr lang="en-IN" sz="1400" b="1" u="none">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dirty="0">
                          <a:effectLst/>
                        </a:rPr>
                        <a:t>Actual Outcome</a:t>
                      </a:r>
                      <a:endParaRPr lang="en-IN" sz="1400" b="1" u="none" dirty="0">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a:effectLst/>
                        </a:rPr>
                        <a:t>Status</a:t>
                      </a:r>
                      <a:endParaRPr lang="en-IN" sz="1400" b="1" u="none">
                        <a:effectLst/>
                        <a:latin typeface="Times New Roman" panose="02020603050405020304" pitchFamily="18" charset="0"/>
                        <a:ea typeface="Times New Roman" panose="02020603050405020304" pitchFamily="18" charset="0"/>
                      </a:endParaRPr>
                    </a:p>
                  </a:txBody>
                  <a:tcPr marL="47475" marR="47475" marT="0" marB="0"/>
                </a:tc>
                <a:tc>
                  <a:txBody>
                    <a:bodyPr/>
                    <a:lstStyle/>
                    <a:p>
                      <a:pPr algn="ctr"/>
                      <a:r>
                        <a:rPr lang="en-SG" sz="1400" b="1" u="none" dirty="0">
                          <a:effectLst/>
                        </a:rPr>
                        <a:t>Remarks</a:t>
                      </a:r>
                      <a:endParaRPr lang="en-IN" sz="1400" b="1" u="none" dirty="0">
                        <a:effectLst/>
                        <a:latin typeface="Times New Roman" panose="02020603050405020304" pitchFamily="18" charset="0"/>
                        <a:ea typeface="Times New Roman" panose="02020603050405020304" pitchFamily="18" charset="0"/>
                      </a:endParaRPr>
                    </a:p>
                  </a:txBody>
                  <a:tcPr marL="47475" marR="47475" marT="0" marB="0"/>
                </a:tc>
                <a:extLst>
                  <a:ext uri="{0D108BD9-81ED-4DB2-BD59-A6C34878D82A}">
                    <a16:rowId xmlns:a16="http://schemas.microsoft.com/office/drawing/2014/main" val="4116293422"/>
                  </a:ext>
                </a:extLst>
              </a:tr>
              <a:tr h="944855">
                <a:tc>
                  <a:txBody>
                    <a:bodyPr/>
                    <a:lstStyle/>
                    <a:p>
                      <a:r>
                        <a:rPr lang="en-SG" sz="1400">
                          <a:effectLst/>
                        </a:rPr>
                        <a:t>T1</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dirty="0">
                          <a:effectLst/>
                        </a:rPr>
                        <a:t>Entering email ID </a:t>
                      </a:r>
                      <a:endParaRPr lang="en-IN" sz="1400" dirty="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dirty="0">
                          <a:effectLst/>
                        </a:rPr>
                        <a:t>Accept Valid email ID </a:t>
                      </a:r>
                      <a:endParaRPr lang="en-IN" sz="1400" dirty="0">
                        <a:effectLst/>
                        <a:latin typeface="Times New Roman" panose="02020603050405020304" pitchFamily="18" charset="0"/>
                        <a:ea typeface="Times New Roman" panose="02020603050405020304" pitchFamily="18" charset="0"/>
                      </a:endParaRPr>
                    </a:p>
                  </a:txBody>
                  <a:tcPr marL="47475" marR="47475" marT="0" marB="0"/>
                </a:tc>
                <a:tc>
                  <a:txBody>
                    <a:bodyPr/>
                    <a:lstStyle/>
                    <a:p>
                      <a:pPr marL="342900" lvl="0" indent="-342900">
                        <a:buFont typeface="+mj-lt"/>
                        <a:buAutoNum type="arabicPeriod"/>
                      </a:pPr>
                      <a:r>
                        <a:rPr lang="en-SG" sz="1400" dirty="0">
                          <a:effectLst/>
                        </a:rPr>
                        <a:t>User clicks on Sign up </a:t>
                      </a:r>
                      <a:endParaRPr lang="en-IN" sz="1400" dirty="0">
                        <a:effectLst/>
                      </a:endParaRPr>
                    </a:p>
                    <a:p>
                      <a:pPr marL="342900" lvl="0" indent="-342900">
                        <a:buFont typeface="+mj-lt"/>
                        <a:buAutoNum type="arabicPeriod"/>
                      </a:pPr>
                      <a:r>
                        <a:rPr lang="en-SG" sz="1400" dirty="0">
                          <a:effectLst/>
                        </a:rPr>
                        <a:t>Enter their email ID </a:t>
                      </a:r>
                      <a:endParaRPr lang="en-IN" sz="1400" dirty="0">
                        <a:effectLst/>
                      </a:endParaRPr>
                    </a:p>
                    <a:p>
                      <a:pPr marL="228600"/>
                      <a:r>
                        <a:rPr lang="en-SG" sz="1400" dirty="0">
                          <a:effectLst/>
                        </a:rPr>
                        <a:t> </a:t>
                      </a:r>
                      <a:endParaRPr lang="en-IN" sz="1400" dirty="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should be taken to the next line for entering password </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was taken to the next line for entering password</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Pass </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Success</a:t>
                      </a:r>
                      <a:endParaRPr lang="en-IN" sz="1400">
                        <a:effectLst/>
                      </a:endParaRPr>
                    </a:p>
                    <a:p>
                      <a:r>
                        <a:rPr lang="en-SG" sz="1400">
                          <a:effectLst/>
                        </a:rPr>
                        <a:t> </a:t>
                      </a:r>
                      <a:endParaRPr lang="en-IN" sz="1400">
                        <a:effectLst/>
                        <a:latin typeface="Times New Roman" panose="02020603050405020304" pitchFamily="18" charset="0"/>
                        <a:ea typeface="Times New Roman" panose="02020603050405020304" pitchFamily="18" charset="0"/>
                      </a:endParaRPr>
                    </a:p>
                  </a:txBody>
                  <a:tcPr marL="47475" marR="47475" marT="0" marB="0"/>
                </a:tc>
                <a:extLst>
                  <a:ext uri="{0D108BD9-81ED-4DB2-BD59-A6C34878D82A}">
                    <a16:rowId xmlns:a16="http://schemas.microsoft.com/office/drawing/2014/main" val="1370899367"/>
                  </a:ext>
                </a:extLst>
              </a:tr>
              <a:tr h="1235854">
                <a:tc>
                  <a:txBody>
                    <a:bodyPr/>
                    <a:lstStyle/>
                    <a:p>
                      <a:r>
                        <a:rPr lang="en-SG" sz="1400">
                          <a:effectLst/>
                        </a:rPr>
                        <a:t>T2</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Entering password</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dirty="0">
                          <a:effectLst/>
                        </a:rPr>
                        <a:t>Don’t Accept password that is less than 8 characters</a:t>
                      </a:r>
                      <a:endParaRPr lang="en-IN" sz="1400" dirty="0">
                        <a:effectLst/>
                        <a:latin typeface="Times New Roman" panose="02020603050405020304" pitchFamily="18" charset="0"/>
                        <a:ea typeface="Times New Roman" panose="02020603050405020304" pitchFamily="18" charset="0"/>
                      </a:endParaRPr>
                    </a:p>
                  </a:txBody>
                  <a:tcPr marL="47475" marR="47475" marT="0" marB="0"/>
                </a:tc>
                <a:tc>
                  <a:txBody>
                    <a:bodyPr/>
                    <a:lstStyle/>
                    <a:p>
                      <a:pPr marL="342900" lvl="0" indent="-342900">
                        <a:buClr>
                          <a:srgbClr val="000000"/>
                        </a:buClr>
                        <a:buFont typeface="+mj-lt"/>
                        <a:buAutoNum type="arabicPeriod"/>
                      </a:pPr>
                      <a:r>
                        <a:rPr lang="en-IN" sz="1400">
                          <a:effectLst/>
                        </a:rPr>
                        <a:t>User enters valid email ID</a:t>
                      </a:r>
                    </a:p>
                    <a:p>
                      <a:pPr marL="342900" lvl="0" indent="-342900">
                        <a:buClr>
                          <a:srgbClr val="000000"/>
                        </a:buClr>
                        <a:buFont typeface="+mj-lt"/>
                        <a:buAutoNum type="arabicPeriod"/>
                      </a:pPr>
                      <a:r>
                        <a:rPr lang="en-IN" sz="1400">
                          <a:effectLst/>
                        </a:rPr>
                        <a:t>User enters a password of more than 8 characters</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should be signed up</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was signed up</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Pass</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dirty="0">
                          <a:effectLst/>
                        </a:rPr>
                        <a:t>Success</a:t>
                      </a:r>
                      <a:endParaRPr lang="en-IN" sz="1400" dirty="0">
                        <a:effectLst/>
                      </a:endParaRPr>
                    </a:p>
                    <a:p>
                      <a:r>
                        <a:rPr lang="en-SG" sz="1400" dirty="0">
                          <a:effectLst/>
                        </a:rPr>
                        <a:t> </a:t>
                      </a:r>
                      <a:endParaRPr lang="en-IN" sz="1400" dirty="0">
                        <a:effectLst/>
                        <a:latin typeface="Times New Roman" panose="02020603050405020304" pitchFamily="18" charset="0"/>
                        <a:ea typeface="Times New Roman" panose="02020603050405020304" pitchFamily="18" charset="0"/>
                      </a:endParaRPr>
                    </a:p>
                  </a:txBody>
                  <a:tcPr marL="47475" marR="47475" marT="0" marB="0"/>
                </a:tc>
                <a:extLst>
                  <a:ext uri="{0D108BD9-81ED-4DB2-BD59-A6C34878D82A}">
                    <a16:rowId xmlns:a16="http://schemas.microsoft.com/office/drawing/2014/main" val="452041066"/>
                  </a:ext>
                </a:extLst>
              </a:tr>
              <a:tr h="775855">
                <a:tc>
                  <a:txBody>
                    <a:bodyPr/>
                    <a:lstStyle/>
                    <a:p>
                      <a:r>
                        <a:rPr lang="en-SG" sz="1400">
                          <a:effectLst/>
                        </a:rPr>
                        <a:t>T3</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dirty="0">
                          <a:effectLst/>
                        </a:rPr>
                        <a:t>Signing in through Google</a:t>
                      </a:r>
                      <a:endParaRPr lang="en-IN" sz="1400" dirty="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Let the user use their google ID</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pPr marL="342900" lvl="0" indent="-342900">
                        <a:buFont typeface="+mj-lt"/>
                        <a:buAutoNum type="arabicPeriod"/>
                      </a:pPr>
                      <a:r>
                        <a:rPr lang="en-IN" sz="1400">
                          <a:effectLst/>
                        </a:rPr>
                        <a:t>User clicks on Sign up</a:t>
                      </a:r>
                    </a:p>
                    <a:p>
                      <a:pPr marL="342900" lvl="0" indent="-342900">
                        <a:buFont typeface="+mj-lt"/>
                        <a:buAutoNum type="arabicPeriod"/>
                      </a:pPr>
                      <a:r>
                        <a:rPr lang="en-IN" sz="1400">
                          <a:effectLst/>
                        </a:rPr>
                        <a:t>User selects google </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should be taken to a new window to use their google ID</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was taken to a new window</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Pass</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Success</a:t>
                      </a:r>
                      <a:endParaRPr lang="en-IN" sz="1400">
                        <a:effectLst/>
                      </a:endParaRPr>
                    </a:p>
                    <a:p>
                      <a:r>
                        <a:rPr lang="en-SG" sz="1400">
                          <a:effectLst/>
                        </a:rPr>
                        <a:t> </a:t>
                      </a:r>
                      <a:endParaRPr lang="en-IN" sz="1400">
                        <a:effectLst/>
                        <a:latin typeface="Times New Roman" panose="02020603050405020304" pitchFamily="18" charset="0"/>
                        <a:ea typeface="Times New Roman" panose="02020603050405020304" pitchFamily="18" charset="0"/>
                      </a:endParaRPr>
                    </a:p>
                  </a:txBody>
                  <a:tcPr marL="47475" marR="47475" marT="0" marB="0"/>
                </a:tc>
                <a:extLst>
                  <a:ext uri="{0D108BD9-81ED-4DB2-BD59-A6C34878D82A}">
                    <a16:rowId xmlns:a16="http://schemas.microsoft.com/office/drawing/2014/main" val="4008276266"/>
                  </a:ext>
                </a:extLst>
              </a:tr>
              <a:tr h="803563">
                <a:tc>
                  <a:txBody>
                    <a:bodyPr/>
                    <a:lstStyle/>
                    <a:p>
                      <a:r>
                        <a:rPr lang="en-SG" sz="1400">
                          <a:effectLst/>
                        </a:rPr>
                        <a:t>T4 </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Signing in through Facebook</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Let the user use their Facebook ID</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pPr marL="342900" lvl="0" indent="-342900">
                        <a:buFont typeface="+mj-lt"/>
                        <a:buAutoNum type="arabicPeriod"/>
                      </a:pPr>
                      <a:r>
                        <a:rPr lang="en-IN" sz="1400" dirty="0">
                          <a:effectLst/>
                        </a:rPr>
                        <a:t>User clicks on Sign up</a:t>
                      </a:r>
                    </a:p>
                    <a:p>
                      <a:pPr marL="342900" lvl="0" indent="-342900">
                        <a:buFont typeface="+mj-lt"/>
                        <a:buAutoNum type="arabicPeriod"/>
                      </a:pPr>
                      <a:r>
                        <a:rPr lang="en-IN" sz="1400" dirty="0">
                          <a:effectLst/>
                        </a:rPr>
                        <a:t>User selects Facebook</a:t>
                      </a:r>
                      <a:endParaRPr lang="en-IN" sz="1400" dirty="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should be taken to a new window to use their Facebook ID</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User was taken to a new window</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a:effectLst/>
                        </a:rPr>
                        <a:t>Pass</a:t>
                      </a:r>
                      <a:endParaRPr lang="en-IN" sz="1400">
                        <a:effectLst/>
                        <a:latin typeface="Times New Roman" panose="02020603050405020304" pitchFamily="18" charset="0"/>
                        <a:ea typeface="Times New Roman" panose="02020603050405020304" pitchFamily="18" charset="0"/>
                      </a:endParaRPr>
                    </a:p>
                  </a:txBody>
                  <a:tcPr marL="47475" marR="47475" marT="0" marB="0"/>
                </a:tc>
                <a:tc>
                  <a:txBody>
                    <a:bodyPr/>
                    <a:lstStyle/>
                    <a:p>
                      <a:r>
                        <a:rPr lang="en-SG" sz="1400" dirty="0">
                          <a:effectLst/>
                        </a:rPr>
                        <a:t>Success</a:t>
                      </a:r>
                      <a:endParaRPr lang="en-IN" sz="1400" dirty="0">
                        <a:effectLst/>
                      </a:endParaRPr>
                    </a:p>
                    <a:p>
                      <a:r>
                        <a:rPr lang="en-SG" sz="1400" dirty="0">
                          <a:effectLst/>
                        </a:rPr>
                        <a:t> </a:t>
                      </a:r>
                      <a:endParaRPr lang="en-IN" sz="1400" dirty="0">
                        <a:effectLst/>
                        <a:latin typeface="Times New Roman" panose="02020603050405020304" pitchFamily="18" charset="0"/>
                        <a:ea typeface="Times New Roman" panose="02020603050405020304" pitchFamily="18" charset="0"/>
                      </a:endParaRPr>
                    </a:p>
                  </a:txBody>
                  <a:tcPr marL="47475" marR="47475" marT="0" marB="0"/>
                </a:tc>
                <a:extLst>
                  <a:ext uri="{0D108BD9-81ED-4DB2-BD59-A6C34878D82A}">
                    <a16:rowId xmlns:a16="http://schemas.microsoft.com/office/drawing/2014/main" val="3068823693"/>
                  </a:ext>
                </a:extLst>
              </a:tr>
            </a:tbl>
          </a:graphicData>
        </a:graphic>
      </p:graphicFrame>
    </p:spTree>
    <p:extLst>
      <p:ext uri="{BB962C8B-B14F-4D97-AF65-F5344CB8AC3E}">
        <p14:creationId xmlns:p14="http://schemas.microsoft.com/office/powerpoint/2010/main" val="249871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201D-29C4-4555-9D17-8339DF9505E4}"/>
              </a:ext>
            </a:extLst>
          </p:cNvPr>
          <p:cNvSpPr>
            <a:spLocks noGrp="1"/>
          </p:cNvSpPr>
          <p:nvPr>
            <p:ph type="title"/>
          </p:nvPr>
        </p:nvSpPr>
        <p:spPr>
          <a:xfrm>
            <a:off x="2728716" y="831361"/>
            <a:ext cx="5902171" cy="3352358"/>
          </a:xfrm>
        </p:spPr>
        <p:txBody>
          <a:bodyPr>
            <a:normAutofit/>
          </a:bodyPr>
          <a:lstStyle/>
          <a:p>
            <a:pPr algn="ctr"/>
            <a:r>
              <a:rPr lang="en-IN" sz="7000" dirty="0"/>
              <a:t>THANK </a:t>
            </a:r>
            <a:br>
              <a:rPr lang="en-IN" sz="7000" dirty="0"/>
            </a:br>
            <a:r>
              <a:rPr lang="en-IN" sz="7000" dirty="0"/>
              <a:t>YOU</a:t>
            </a:r>
          </a:p>
        </p:txBody>
      </p:sp>
    </p:spTree>
    <p:extLst>
      <p:ext uri="{BB962C8B-B14F-4D97-AF65-F5344CB8AC3E}">
        <p14:creationId xmlns:p14="http://schemas.microsoft.com/office/powerpoint/2010/main" val="16262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038" y="501453"/>
            <a:ext cx="10972800" cy="1115042"/>
          </a:xfrm>
        </p:spPr>
        <p:txBody>
          <a:bodyPr/>
          <a:lstStyle/>
          <a:p>
            <a:r>
              <a:rPr lang="en-IN" altLang="en-US" dirty="0"/>
              <a:t>AIM OF OUR SYSTEM</a:t>
            </a:r>
          </a:p>
        </p:txBody>
      </p:sp>
      <p:sp>
        <p:nvSpPr>
          <p:cNvPr id="3" name="Content Placeholder 2"/>
          <p:cNvSpPr>
            <a:spLocks noGrp="1"/>
          </p:cNvSpPr>
          <p:nvPr>
            <p:ph idx="1"/>
          </p:nvPr>
        </p:nvSpPr>
        <p:spPr>
          <a:xfrm>
            <a:off x="665260" y="2117035"/>
            <a:ext cx="10972800" cy="4525963"/>
          </a:xfrm>
        </p:spPr>
        <p:txBody>
          <a:bodyPr>
            <a:normAutofit/>
          </a:bodyPr>
          <a:lstStyle/>
          <a:p>
            <a:r>
              <a:rPr lang="en-IN" dirty="0"/>
              <a:t>The project aims to build a system for restaurant</a:t>
            </a:r>
            <a:r>
              <a:rPr lang="id-ID" dirty="0"/>
              <a:t>s</a:t>
            </a:r>
            <a:r>
              <a:rPr lang="en-IN" dirty="0"/>
              <a:t>, which automates food ordering system.</a:t>
            </a:r>
            <a:endParaRPr lang="id-ID" dirty="0"/>
          </a:p>
          <a:p>
            <a:r>
              <a:rPr lang="id-ID" dirty="0"/>
              <a:t>Such an automated system would </a:t>
            </a:r>
            <a:r>
              <a:rPr lang="en-US" dirty="0"/>
              <a:t>simplify the food ordering process for both the customer and the restaurant.</a:t>
            </a:r>
            <a:endParaRPr lang="id-ID" dirty="0"/>
          </a:p>
          <a:p>
            <a:r>
              <a:rPr lang="id-ID" dirty="0"/>
              <a:t>The pruposed system would speed up the entire process of ordering food and also, would lead to a reduction in the labour cost that is spent by a restaurant.</a:t>
            </a:r>
            <a:endParaRPr lang="en-IN" dirty="0"/>
          </a:p>
          <a:p>
            <a:r>
              <a:rPr lang="id-ID" dirty="0"/>
              <a:t>The said system would also rid restaurants of</a:t>
            </a:r>
            <a:r>
              <a:rPr lang="en-US" dirty="0"/>
              <a:t> long queues at the counter </a:t>
            </a:r>
            <a:r>
              <a:rPr lang="id-ID" dirty="0"/>
              <a:t>which would result in a hassle free experience for the customer.</a:t>
            </a:r>
            <a:r>
              <a:rPr lang="en-US" dirty="0"/>
              <a:t> </a:t>
            </a:r>
            <a:endParaRPr lang="en-IN" dirty="0"/>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B042F3-2D35-42A0-80CA-3E860E908F9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17" b="99789" l="346" r="97578">
                        <a14:foregroundMark x1="42215" y1="38901" x2="38178" y2="49260"/>
                        <a14:foregroundMark x1="38178" y1="49260" x2="28604" y2="45455"/>
                        <a14:foregroundMark x1="28604" y1="45455" x2="39331" y2="45032"/>
                        <a14:foregroundMark x1="39331" y1="45032" x2="50865" y2="46723"/>
                        <a14:foregroundMark x1="50865" y1="46723" x2="65283" y2="60042"/>
                        <a14:foregroundMark x1="65283" y1="60042" x2="65283" y2="61522"/>
                        <a14:foregroundMark x1="35640" y1="59408" x2="28489" y2="61945"/>
                        <a14:foregroundMark x1="28489" y1="61945" x2="32872" y2="60465"/>
                        <a14:foregroundMark x1="37716" y1="72516" x2="14764" y2="75687"/>
                        <a14:foregroundMark x1="14764" y1="75687" x2="27220" y2="72727"/>
                        <a14:foregroundMark x1="27220" y1="72727" x2="28143" y2="72727"/>
                        <a14:foregroundMark x1="72664" y1="53911" x2="70473" y2="53700"/>
                        <a14:foregroundMark x1="89965" y1="20085" x2="78662" y2="29387"/>
                        <a14:foregroundMark x1="78662" y1="29387" x2="84429" y2="22410"/>
                        <a14:foregroundMark x1="84429" y1="22410" x2="92042" y2="26004"/>
                        <a14:foregroundMark x1="92042" y1="26004" x2="88927" y2="36786"/>
                        <a14:foregroundMark x1="88927" y1="36786" x2="84198" y2="45243"/>
                        <a14:foregroundMark x1="84198" y1="45243" x2="78893" y2="36575"/>
                        <a14:foregroundMark x1="78893" y1="36575" x2="84544" y2="21987"/>
                        <a14:foregroundMark x1="89504" y1="9937" x2="82122" y2="8879"/>
                        <a14:foregroundMark x1="82122" y1="8879" x2="88581" y2="7400"/>
                        <a14:foregroundMark x1="88581" y1="7400" x2="84544" y2="18816"/>
                        <a14:foregroundMark x1="84544" y1="18816" x2="90311" y2="20085"/>
                        <a14:foregroundMark x1="91926" y1="29387" x2="96309" y2="44397"/>
                        <a14:foregroundMark x1="96309" y1="44397" x2="95617" y2="52643"/>
                        <a14:foregroundMark x1="93541" y1="32135" x2="93541" y2="43975"/>
                        <a14:foregroundMark x1="93541" y1="43975" x2="87889" y2="48203"/>
                        <a14:foregroundMark x1="87889" y1="48203" x2="81661" y2="44609"/>
                        <a14:foregroundMark x1="81661" y1="44609" x2="89158" y2="37844"/>
                        <a14:foregroundMark x1="89158" y1="37844" x2="89158" y2="37421"/>
                        <a14:foregroundMark x1="87774" y1="48837" x2="79815" y2="53488"/>
                        <a14:foregroundMark x1="79815" y1="53488" x2="92388" y2="46723"/>
                        <a14:foregroundMark x1="92388" y1="46723" x2="90196" y2="46300"/>
                        <a14:foregroundMark x1="86621" y1="46089" x2="73241" y2="45243"/>
                        <a14:foregroundMark x1="71511" y1="8245" x2="73472" y2="74841"/>
                        <a14:foregroundMark x1="94464" y1="9725" x2="96655" y2="82030"/>
                        <a14:foregroundMark x1="60438" y1="4017" x2="96078" y2="9091"/>
                        <a14:foregroundMark x1="49135" y1="6131" x2="41061" y2="53066"/>
                        <a14:foregroundMark x1="41061" y1="53066" x2="41061" y2="53700"/>
                        <a14:foregroundMark x1="7958" y1="56237" x2="3460" y2="98520"/>
                        <a14:foregroundMark x1="3460" y1="98520" x2="3460" y2="99789"/>
                        <a14:foregroundMark x1="2076" y1="94292" x2="23299" y2="89641"/>
                        <a14:foregroundMark x1="23299" y1="89641" x2="53518" y2="90486"/>
                        <a14:foregroundMark x1="97693" y1="94292" x2="95617" y2="5708"/>
                        <a14:foregroundMark x1="346" y1="35729" x2="29758" y2="34884"/>
                        <a14:foregroundMark x1="29758" y1="34884" x2="29873" y2="34884"/>
                        <a14:foregroundMark x1="52364" y1="44186" x2="60323" y2="45032"/>
                        <a14:foregroundMark x1="56055" y1="42706" x2="39562" y2="50740"/>
                        <a14:foregroundMark x1="39562" y1="50740" x2="58016" y2="47357"/>
                        <a14:foregroundMark x1="58016" y1="47357" x2="29181" y2="49471"/>
                        <a14:foregroundMark x1="29181" y1="49471" x2="25260" y2="64059"/>
                        <a14:backgroundMark x1="4037" y1="7822" x2="12341" y2="20085"/>
                        <a14:backgroundMark x1="12341" y1="20085" x2="25952" y2="18182"/>
                        <a14:backgroundMark x1="25952" y1="18182" x2="23414" y2="6131"/>
                        <a14:backgroundMark x1="23414" y1="6131" x2="5075" y2="6554"/>
                      </a14:backgroundRemoval>
                    </a14:imgEffect>
                  </a14:imgLayer>
                </a14:imgProps>
              </a:ext>
            </a:extLst>
          </a:blip>
          <a:stretch>
            <a:fillRect/>
          </a:stretch>
        </p:blipFill>
        <p:spPr>
          <a:xfrm>
            <a:off x="1674411" y="1016760"/>
            <a:ext cx="8843178" cy="4824479"/>
          </a:xfrm>
          <a:prstGeom prst="rect">
            <a:avLst/>
          </a:prstGeom>
        </p:spPr>
      </p:pic>
    </p:spTree>
    <p:extLst>
      <p:ext uri="{BB962C8B-B14F-4D97-AF65-F5344CB8AC3E}">
        <p14:creationId xmlns:p14="http://schemas.microsoft.com/office/powerpoint/2010/main" val="49580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5D752-6851-4FFA-9480-A014099B43CC}"/>
              </a:ext>
            </a:extLst>
          </p:cNvPr>
          <p:cNvSpPr>
            <a:spLocks noGrp="1"/>
          </p:cNvSpPr>
          <p:nvPr>
            <p:ph type="title"/>
          </p:nvPr>
        </p:nvSpPr>
        <p:spPr/>
        <p:txBody>
          <a:bodyPr>
            <a:normAutofit/>
          </a:bodyPr>
          <a:lstStyle/>
          <a:p>
            <a:r>
              <a:rPr lang="en-IN" sz="4000" dirty="0"/>
              <a:t>FUNCTIONAL REQUIREMENTS </a:t>
            </a:r>
          </a:p>
        </p:txBody>
      </p:sp>
      <p:sp>
        <p:nvSpPr>
          <p:cNvPr id="3" name="Content Placeholder 2">
            <a:extLst>
              <a:ext uri="{FF2B5EF4-FFF2-40B4-BE49-F238E27FC236}">
                <a16:creationId xmlns:a16="http://schemas.microsoft.com/office/drawing/2014/main" id="{3463441E-3956-44D7-8A9A-E4B17D141586}"/>
              </a:ext>
            </a:extLst>
          </p:cNvPr>
          <p:cNvSpPr>
            <a:spLocks noGrp="1"/>
          </p:cNvSpPr>
          <p:nvPr>
            <p:ph idx="1"/>
          </p:nvPr>
        </p:nvSpPr>
        <p:spPr>
          <a:xfrm>
            <a:off x="1066800" y="2103120"/>
            <a:ext cx="10058400" cy="4244414"/>
          </a:xfrm>
        </p:spPr>
        <p:txBody>
          <a:bodyPr>
            <a:noAutofit/>
          </a:bodyPr>
          <a:lstStyle/>
          <a:p>
            <a:r>
              <a:rPr lang="en-US" sz="2200" dirty="0">
                <a:latin typeface="Calibri" panose="020F0502020204030204" pitchFamily="34" charset="0"/>
                <a:cs typeface="Calibri" panose="020F0502020204030204" pitchFamily="34" charset="0"/>
              </a:rPr>
              <a:t>Requirements, which are related to functional aspect of software fall into this category.</a:t>
            </a:r>
          </a:p>
          <a:p>
            <a:r>
              <a:rPr lang="en-US" sz="2200" dirty="0">
                <a:latin typeface="Calibri" panose="020F0502020204030204" pitchFamily="34" charset="0"/>
                <a:cs typeface="Calibri" panose="020F0502020204030204" pitchFamily="34" charset="0"/>
              </a:rPr>
              <a:t>They define functions and functionality within and from the software system.</a:t>
            </a:r>
          </a:p>
          <a:p>
            <a:r>
              <a:rPr lang="en-US" sz="2200" dirty="0">
                <a:latin typeface="Calibri" panose="020F0502020204030204" pitchFamily="34" charset="0"/>
                <a:cs typeface="Calibri" panose="020F0502020204030204" pitchFamily="34" charset="0"/>
              </a:rPr>
              <a:t>In HRMS Software functional requirements are:</a:t>
            </a:r>
          </a:p>
          <a:p>
            <a:pPr lvl="1"/>
            <a:r>
              <a:rPr lang="en-US" sz="2200" dirty="0">
                <a:latin typeface="Calibri" panose="020F0502020204030204" pitchFamily="34" charset="0"/>
                <a:cs typeface="Calibri" panose="020F0502020204030204" pitchFamily="34" charset="0"/>
              </a:rPr>
              <a:t>Everyone using the software would have their specific IDs. (Staff would need to have an account while Customers would be given a choice).</a:t>
            </a:r>
          </a:p>
          <a:p>
            <a:pPr lvl="1"/>
            <a:r>
              <a:rPr lang="en-US" sz="2200" dirty="0">
                <a:latin typeface="Calibri" panose="020F0502020204030204" pitchFamily="34" charset="0"/>
                <a:cs typeface="Calibri" panose="020F0502020204030204" pitchFamily="34" charset="0"/>
              </a:rPr>
              <a:t>Adding or modifying details on the menu would be an available option.</a:t>
            </a:r>
          </a:p>
          <a:p>
            <a:pPr lvl="1"/>
            <a:r>
              <a:rPr lang="en-US" sz="2200" dirty="0">
                <a:latin typeface="Calibri" panose="020F0502020204030204" pitchFamily="34" charset="0"/>
                <a:cs typeface="Calibri" panose="020F0502020204030204" pitchFamily="34" charset="0"/>
              </a:rPr>
              <a:t>Adding Offers for the customers would be an available option.</a:t>
            </a:r>
          </a:p>
          <a:p>
            <a:pPr lvl="1"/>
            <a:r>
              <a:rPr lang="en-US" sz="2200" dirty="0">
                <a:latin typeface="Calibri" panose="020F0502020204030204" pitchFamily="34" charset="0"/>
                <a:cs typeface="Calibri" panose="020F0502020204030204" pitchFamily="34" charset="0"/>
              </a:rPr>
              <a:t>Users (customers) would have the option to update their details.</a:t>
            </a:r>
          </a:p>
          <a:p>
            <a:pPr lvl="1"/>
            <a:endParaRPr lang="en-US" sz="2200" dirty="0">
              <a:latin typeface="Calibri" panose="020F0502020204030204" pitchFamily="34" charset="0"/>
              <a:cs typeface="Calibri" panose="020F0502020204030204" pitchFamily="34" charset="0"/>
            </a:endParaRPr>
          </a:p>
          <a:p>
            <a:pPr lvl="1"/>
            <a:endParaRPr lang="en-US"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04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F0F0-EDC0-4E49-86A6-4B6F2310A80C}"/>
              </a:ext>
            </a:extLst>
          </p:cNvPr>
          <p:cNvSpPr>
            <a:spLocks noGrp="1"/>
          </p:cNvSpPr>
          <p:nvPr>
            <p:ph type="title"/>
          </p:nvPr>
        </p:nvSpPr>
        <p:spPr/>
        <p:txBody>
          <a:bodyPr>
            <a:normAutofit/>
          </a:bodyPr>
          <a:lstStyle/>
          <a:p>
            <a:r>
              <a:rPr lang="en-IN" sz="4000" dirty="0"/>
              <a:t>FUNCTIONAL REQUIREMENTS </a:t>
            </a:r>
          </a:p>
        </p:txBody>
      </p:sp>
      <p:sp>
        <p:nvSpPr>
          <p:cNvPr id="3" name="Content Placeholder 2">
            <a:extLst>
              <a:ext uri="{FF2B5EF4-FFF2-40B4-BE49-F238E27FC236}">
                <a16:creationId xmlns:a16="http://schemas.microsoft.com/office/drawing/2014/main" id="{4C9CE98F-9638-4D89-8615-47C676DBE0D6}"/>
              </a:ext>
            </a:extLst>
          </p:cNvPr>
          <p:cNvSpPr>
            <a:spLocks noGrp="1"/>
          </p:cNvSpPr>
          <p:nvPr>
            <p:ph idx="1"/>
          </p:nvPr>
        </p:nvSpPr>
        <p:spPr>
          <a:xfrm>
            <a:off x="617621" y="2009275"/>
            <a:ext cx="10972800" cy="4525963"/>
          </a:xfrm>
        </p:spPr>
        <p:txBody>
          <a:bodyPr>
            <a:normAutofit/>
          </a:bodyPr>
          <a:lstStyle/>
          <a:p>
            <a:pPr lvl="1"/>
            <a:endParaRPr lang="en-US"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A workshop for the staff to understand the working of the software.</a:t>
            </a:r>
          </a:p>
          <a:p>
            <a:pPr lvl="1"/>
            <a:r>
              <a:rPr lang="en-US" sz="2200" dirty="0">
                <a:latin typeface="Calibri" panose="020F0502020204030204" pitchFamily="34" charset="0"/>
                <a:cs typeface="Calibri" panose="020F0502020204030204" pitchFamily="34" charset="0"/>
              </a:rPr>
              <a:t>Provide ability to view and keep record of receipts.</a:t>
            </a:r>
          </a:p>
          <a:p>
            <a:pPr lvl="1"/>
            <a:r>
              <a:rPr lang="en-US" sz="2200" dirty="0">
                <a:latin typeface="Calibri" panose="020F0502020204030204" pitchFamily="34" charset="0"/>
                <a:cs typeface="Calibri" panose="020F0502020204030204" pitchFamily="34" charset="0"/>
              </a:rPr>
              <a:t>Provide regular report generation of employee, salary, attendance, training and vacation.</a:t>
            </a:r>
          </a:p>
          <a:p>
            <a:pPr lvl="1"/>
            <a:r>
              <a:rPr lang="en-US" sz="2200" dirty="0">
                <a:latin typeface="Calibri" panose="020F0502020204030204" pitchFamily="34" charset="0"/>
                <a:cs typeface="Calibri" panose="020F0502020204030204" pitchFamily="34" charset="0"/>
              </a:rPr>
              <a:t>The system would generate monthly revenue reports for the restaurant.</a:t>
            </a:r>
          </a:p>
          <a:p>
            <a:pPr lvl="1"/>
            <a:r>
              <a:rPr lang="en-US" sz="2200" dirty="0">
                <a:latin typeface="Calibri" panose="020F0502020204030204" pitchFamily="34" charset="0"/>
                <a:cs typeface="Calibri" panose="020F0502020204030204" pitchFamily="34" charset="0"/>
              </a:rPr>
              <a:t>All new user entries, changes in descriptions/details will be accommodated via the database.</a:t>
            </a:r>
          </a:p>
          <a:p>
            <a:pPr lvl="1"/>
            <a:endParaRPr lang="en-US" sz="2200" dirty="0">
              <a:latin typeface="Calibri" panose="020F0502020204030204" pitchFamily="34" charset="0"/>
              <a:cs typeface="Calibri" panose="020F0502020204030204" pitchFamily="34" charset="0"/>
            </a:endParaRPr>
          </a:p>
          <a:p>
            <a:pPr lvl="1"/>
            <a:endParaRPr lang="en-US" sz="22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127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4292-0631-4E52-AD17-5CA7D2B4340B}"/>
              </a:ext>
            </a:extLst>
          </p:cNvPr>
          <p:cNvSpPr>
            <a:spLocks noGrp="1"/>
          </p:cNvSpPr>
          <p:nvPr>
            <p:ph type="title"/>
          </p:nvPr>
        </p:nvSpPr>
        <p:spPr/>
        <p:txBody>
          <a:bodyPr>
            <a:normAutofit/>
          </a:bodyPr>
          <a:lstStyle/>
          <a:p>
            <a:r>
              <a:rPr lang="en-IN" sz="4000" dirty="0"/>
              <a:t>NON-FUNCTIONAL REQUIREMENTS </a:t>
            </a:r>
          </a:p>
        </p:txBody>
      </p:sp>
      <p:sp>
        <p:nvSpPr>
          <p:cNvPr id="6" name="Content Placeholder 5">
            <a:extLst>
              <a:ext uri="{FF2B5EF4-FFF2-40B4-BE49-F238E27FC236}">
                <a16:creationId xmlns:a16="http://schemas.microsoft.com/office/drawing/2014/main" id="{0EC32F65-543F-46E1-B845-5F3F34A3CF44}"/>
              </a:ext>
            </a:extLst>
          </p:cNvPr>
          <p:cNvSpPr>
            <a:spLocks noGrp="1"/>
          </p:cNvSpPr>
          <p:nvPr>
            <p:ph idx="1"/>
          </p:nvPr>
        </p:nvSpPr>
        <p:spPr>
          <a:xfrm>
            <a:off x="625642" y="1816770"/>
            <a:ext cx="10972800" cy="4525963"/>
          </a:xfrm>
        </p:spPr>
        <p:txBody>
          <a:bodyPr>
            <a:normAutofit/>
          </a:bodyPr>
          <a:lstStyle/>
          <a:p>
            <a:r>
              <a:rPr lang="en-US" dirty="0">
                <a:latin typeface="Calibri" panose="020F0502020204030204" pitchFamily="34" charset="0"/>
                <a:cs typeface="Calibri" panose="020F0502020204030204" pitchFamily="34" charset="0"/>
              </a:rPr>
              <a:t>Requirements, which are not related to functional aspect of software, fall into this category. They are implicit or expected characteristics of software, which users make assumption of.</a:t>
            </a:r>
          </a:p>
          <a:p>
            <a:r>
              <a:rPr lang="en-US" dirty="0">
                <a:latin typeface="Calibri" panose="020F0502020204030204" pitchFamily="34" charset="0"/>
                <a:cs typeface="Calibri" panose="020F0502020204030204" pitchFamily="34" charset="0"/>
              </a:rPr>
              <a:t>Non- Functional requirements are:</a:t>
            </a:r>
          </a:p>
          <a:p>
            <a:pPr lvl="1"/>
            <a:r>
              <a:rPr lang="en-US" dirty="0">
                <a:latin typeface="Calibri" panose="020F0502020204030204" pitchFamily="34" charset="0"/>
                <a:cs typeface="Calibri" panose="020F0502020204030204" pitchFamily="34" charset="0"/>
              </a:rPr>
              <a:t>Performance: All pages should load within 3 seconds </a:t>
            </a:r>
          </a:p>
          <a:p>
            <a:pPr lvl="1"/>
            <a:r>
              <a:rPr lang="en-US" dirty="0">
                <a:latin typeface="Calibri" panose="020F0502020204030204" pitchFamily="34" charset="0"/>
                <a:cs typeface="Calibri" panose="020F0502020204030204" pitchFamily="34" charset="0"/>
              </a:rPr>
              <a:t>Performance: Search should bring the results less than 7 seconds  </a:t>
            </a:r>
          </a:p>
          <a:p>
            <a:pPr lvl="1"/>
            <a:r>
              <a:rPr lang="en-US" dirty="0">
                <a:latin typeface="Calibri" panose="020F0502020204030204" pitchFamily="34" charset="0"/>
                <a:cs typeface="Calibri" panose="020F0502020204030204" pitchFamily="34" charset="0"/>
              </a:rPr>
              <a:t>Availability: Application should be available for 24x7</a:t>
            </a:r>
          </a:p>
          <a:p>
            <a:pPr lvl="1"/>
            <a:r>
              <a:rPr lang="en-US" dirty="0">
                <a:latin typeface="Calibri" panose="020F0502020204030204" pitchFamily="34" charset="0"/>
                <a:cs typeface="Calibri" panose="020F0502020204030204" pitchFamily="34" charset="0"/>
              </a:rPr>
              <a:t>Scalability: Registration Service should scale to serve 1000 request per second over 5 minutes timespan</a:t>
            </a:r>
          </a:p>
          <a:p>
            <a:pPr lvl="1"/>
            <a:r>
              <a:rPr lang="en-US" dirty="0">
                <a:latin typeface="Calibri" panose="020F0502020204030204" pitchFamily="34" charset="0"/>
                <a:cs typeface="Calibri" panose="020F0502020204030204" pitchFamily="34" charset="0"/>
              </a:rPr>
              <a:t>Confidentiality: The users should not have permissions to view details about other users.</a:t>
            </a:r>
          </a:p>
          <a:p>
            <a:pPr lvl="1"/>
            <a:r>
              <a:rPr lang="en-US" dirty="0">
                <a:latin typeface="Calibri" panose="020F0502020204030204" pitchFamily="34" charset="0"/>
                <a:cs typeface="Calibri" panose="020F0502020204030204" pitchFamily="34" charset="0"/>
              </a:rPr>
              <a:t>Usability: The system is planned to be made user friendly with an easy-to-use UI.</a:t>
            </a:r>
          </a:p>
          <a:p>
            <a:pPr lvl="1"/>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95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4292-0631-4E52-AD17-5CA7D2B4340B}"/>
              </a:ext>
            </a:extLst>
          </p:cNvPr>
          <p:cNvSpPr>
            <a:spLocks noGrp="1"/>
          </p:cNvSpPr>
          <p:nvPr>
            <p:ph type="title"/>
          </p:nvPr>
        </p:nvSpPr>
        <p:spPr/>
        <p:txBody>
          <a:bodyPr>
            <a:normAutofit/>
          </a:bodyPr>
          <a:lstStyle/>
          <a:p>
            <a:r>
              <a:rPr lang="en-IN" sz="4000" dirty="0"/>
              <a:t>NON-FUNCTIONAL REQUIREMENTS </a:t>
            </a:r>
          </a:p>
        </p:txBody>
      </p:sp>
      <p:sp>
        <p:nvSpPr>
          <p:cNvPr id="6" name="Content Placeholder 5">
            <a:extLst>
              <a:ext uri="{FF2B5EF4-FFF2-40B4-BE49-F238E27FC236}">
                <a16:creationId xmlns:a16="http://schemas.microsoft.com/office/drawing/2014/main" id="{0EC32F65-543F-46E1-B845-5F3F34A3CF44}"/>
              </a:ext>
            </a:extLst>
          </p:cNvPr>
          <p:cNvSpPr>
            <a:spLocks noGrp="1"/>
          </p:cNvSpPr>
          <p:nvPr>
            <p:ph idx="1"/>
          </p:nvPr>
        </p:nvSpPr>
        <p:spPr>
          <a:xfrm>
            <a:off x="601579" y="1776664"/>
            <a:ext cx="10972800" cy="4525963"/>
          </a:xfrm>
        </p:spPr>
        <p:txBody>
          <a:bodyPr>
            <a:normAutofit/>
          </a:bodyPr>
          <a:lstStyle/>
          <a:p>
            <a:pPr lvl="1"/>
            <a:endParaRPr lang="en-US" sz="2200"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Security: The system will be secured and information files will be encrypted</a:t>
            </a:r>
          </a:p>
          <a:p>
            <a:pPr lvl="1"/>
            <a:r>
              <a:rPr lang="en-US" sz="2200" dirty="0">
                <a:latin typeface="Calibri" panose="020F0502020204030204" pitchFamily="34" charset="0"/>
                <a:cs typeface="Calibri" panose="020F0502020204030204" pitchFamily="34" charset="0"/>
              </a:rPr>
              <a:t>Traceability: The status of each progress will be made traceable.</a:t>
            </a:r>
          </a:p>
          <a:p>
            <a:pPr lvl="1"/>
            <a:r>
              <a:rPr lang="en-US" sz="2200" dirty="0">
                <a:latin typeface="Calibri" panose="020F0502020204030204" pitchFamily="34" charset="0"/>
                <a:cs typeface="Calibri" panose="020F0502020204030204" pitchFamily="34" charset="0"/>
              </a:rPr>
              <a:t>Flexibility: The platform will be made alterable wherein specifications can be added at any time</a:t>
            </a:r>
          </a:p>
          <a:p>
            <a:pPr lvl="1"/>
            <a:r>
              <a:rPr lang="en-US" sz="2200" dirty="0">
                <a:latin typeface="Calibri" panose="020F0502020204030204" pitchFamily="34" charset="0"/>
                <a:cs typeface="Calibri" panose="020F0502020204030204" pitchFamily="34" charset="0"/>
              </a:rPr>
              <a:t>Extensibility: Service should be extensible to other countries </a:t>
            </a:r>
          </a:p>
          <a:p>
            <a:pPr lvl="1"/>
            <a:r>
              <a:rPr lang="en-US" sz="2200" dirty="0">
                <a:latin typeface="Calibri" panose="020F0502020204030204" pitchFamily="34" charset="0"/>
                <a:cs typeface="Calibri" panose="020F0502020204030204" pitchFamily="34" charset="0"/>
              </a:rPr>
              <a:t>Interoperability: A number of pcs will be interconnected and share the database</a:t>
            </a:r>
          </a:p>
          <a:p>
            <a:pPr lvl="1"/>
            <a:r>
              <a:rPr lang="en-US" sz="2200" dirty="0">
                <a:latin typeface="Calibri" panose="020F0502020204030204" pitchFamily="34" charset="0"/>
                <a:cs typeface="Calibri" panose="020F0502020204030204" pitchFamily="34" charset="0"/>
              </a:rPr>
              <a:t>Reliability: Reliability testing will be done to ensure effective operation.</a:t>
            </a:r>
          </a:p>
          <a:p>
            <a:pPr lvl="1"/>
            <a:r>
              <a:rPr lang="en-US" sz="2200" dirty="0">
                <a:latin typeface="Calibri" panose="020F0502020204030204" pitchFamily="34" charset="0"/>
                <a:cs typeface="Calibri" panose="020F0502020204030204" pitchFamily="34" charset="0"/>
              </a:rPr>
              <a:t>Rapidity: Integrate New Payment Integrator</a:t>
            </a:r>
          </a:p>
          <a:p>
            <a:pPr lvl="1"/>
            <a:endParaRPr lang="en-US"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205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A508-83EA-4250-BB56-8B724F2ECCC8}"/>
              </a:ext>
            </a:extLst>
          </p:cNvPr>
          <p:cNvSpPr>
            <a:spLocks noGrp="1"/>
          </p:cNvSpPr>
          <p:nvPr>
            <p:ph type="title"/>
          </p:nvPr>
        </p:nvSpPr>
        <p:spPr>
          <a:xfrm>
            <a:off x="601579" y="649706"/>
            <a:ext cx="10972800" cy="1600200"/>
          </a:xfrm>
        </p:spPr>
        <p:txBody>
          <a:bodyPr/>
          <a:lstStyle/>
          <a:p>
            <a:r>
              <a:rPr lang="en-IN" dirty="0"/>
              <a:t>SYSTEM REQUIREMENTS </a:t>
            </a:r>
            <a:br>
              <a:rPr lang="en-IN" dirty="0"/>
            </a:br>
            <a:r>
              <a:rPr lang="en-IN" dirty="0"/>
              <a:t>(Client)</a:t>
            </a:r>
          </a:p>
        </p:txBody>
      </p:sp>
      <p:sp>
        <p:nvSpPr>
          <p:cNvPr id="3" name="Content Placeholder 2">
            <a:extLst>
              <a:ext uri="{FF2B5EF4-FFF2-40B4-BE49-F238E27FC236}">
                <a16:creationId xmlns:a16="http://schemas.microsoft.com/office/drawing/2014/main" id="{7CE08135-63BF-4AE3-8A25-30D578406727}"/>
              </a:ext>
            </a:extLst>
          </p:cNvPr>
          <p:cNvSpPr>
            <a:spLocks noGrp="1"/>
          </p:cNvSpPr>
          <p:nvPr>
            <p:ph idx="1"/>
          </p:nvPr>
        </p:nvSpPr>
        <p:spPr>
          <a:xfrm>
            <a:off x="593558" y="2332037"/>
            <a:ext cx="10972800" cy="4525963"/>
          </a:xfrm>
        </p:spPr>
        <p:txBody>
          <a:bodyPr>
            <a:normAutofit/>
          </a:bodyPr>
          <a:lstStyle/>
          <a:p>
            <a:r>
              <a:rPr lang="en-US" sz="2100" dirty="0">
                <a:latin typeface="Calibri" pitchFamily="34" charset="0"/>
                <a:cs typeface="Calibri" pitchFamily="34" charset="0"/>
              </a:rPr>
              <a:t>1. Hardware Limitations: The minimum hardware requirement for the system to run the software :	</a:t>
            </a:r>
            <a:r>
              <a:rPr lang="en-IN" sz="2000" b="1" dirty="0"/>
              <a:t>CPU SPEED</a:t>
            </a:r>
            <a:r>
              <a:rPr lang="en-IN" sz="2000" dirty="0"/>
              <a:t>: 2 GHz.</a:t>
            </a:r>
          </a:p>
          <a:p>
            <a:pPr marL="0" indent="0">
              <a:buNone/>
            </a:pPr>
            <a:r>
              <a:rPr lang="en-IN" sz="2000" b="1" dirty="0"/>
              <a:t>		RAM</a:t>
            </a:r>
            <a:r>
              <a:rPr lang="en-IN" sz="2000" dirty="0"/>
              <a:t>: 2 GB (</a:t>
            </a:r>
            <a:r>
              <a:rPr lang="en-IN" sz="2000" b="1" dirty="0"/>
              <a:t>Windows XP</a:t>
            </a:r>
            <a:r>
              <a:rPr lang="en-IN" sz="2000" dirty="0"/>
              <a:t>) 2.5 GB (</a:t>
            </a:r>
            <a:r>
              <a:rPr lang="en-IN" sz="2000" b="1" dirty="0"/>
              <a:t>Windows Vista</a:t>
            </a:r>
            <a:r>
              <a:rPr lang="en-IN" sz="2000" dirty="0"/>
              <a:t>)</a:t>
            </a:r>
          </a:p>
          <a:p>
            <a:pPr marL="0" indent="0">
              <a:buNone/>
            </a:pPr>
            <a:r>
              <a:rPr lang="en-IN" sz="2000" dirty="0"/>
              <a:t>		Operating System: </a:t>
            </a:r>
            <a:r>
              <a:rPr lang="en-IN" sz="2000" b="1" dirty="0"/>
              <a:t>Windows Vista</a:t>
            </a:r>
            <a:r>
              <a:rPr lang="en-IN" sz="2000" dirty="0"/>
              <a:t> - Service Pack 1 / XP - Service Pack 3 		/ </a:t>
            </a:r>
            <a:r>
              <a:rPr lang="en-IN" sz="2000" b="1" dirty="0"/>
              <a:t>Windows 7</a:t>
            </a:r>
            <a:r>
              <a:rPr lang="en-IN" sz="2000" dirty="0"/>
              <a:t>/8/10</a:t>
            </a:r>
          </a:p>
          <a:p>
            <a:pPr algn="just"/>
            <a:endParaRPr lang="en-US" sz="2100" dirty="0">
              <a:latin typeface="Calibri" pitchFamily="34" charset="0"/>
              <a:cs typeface="Calibri" pitchFamily="34" charset="0"/>
            </a:endParaRPr>
          </a:p>
          <a:p>
            <a:pPr algn="just"/>
            <a:r>
              <a:rPr lang="en-US" sz="2100" dirty="0">
                <a:latin typeface="Calibri" pitchFamily="34" charset="0"/>
                <a:cs typeface="Calibri" pitchFamily="34" charset="0"/>
              </a:rPr>
              <a:t>2. Others: Lack of training about how the software is to be used.</a:t>
            </a:r>
            <a:endParaRPr lang="en-IN" sz="2100" dirty="0">
              <a:solidFill>
                <a:schemeClr val="bg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1754467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B96DA-D61E-4352-8013-F432E69A2633}">
  <ds:schemaRefs>
    <ds:schemaRef ds:uri="http://schemas.microsoft.com/sharepoint/v3/contenttype/forms"/>
  </ds:schemaRefs>
</ds:datastoreItem>
</file>

<file path=customXml/itemProps2.xml><?xml version="1.0" encoding="utf-8"?>
<ds:datastoreItem xmlns:ds="http://schemas.openxmlformats.org/officeDocument/2006/customXml" ds:itemID="{E8CC0DF8-A3C6-4F0C-AAB6-327115DBB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28D249-1983-451D-8451-059C0BA5C7BA}">
  <ds:schemaRefs>
    <ds:schemaRef ds:uri="http://schemas.microsoft.com/office/2006/documentManagement/types"/>
    <ds:schemaRef ds:uri="http://schemas.microsoft.com/office/2006/metadata/properties"/>
    <ds:schemaRef ds:uri="71af3243-3dd4-4a8d-8c0d-dd76da1f02a5"/>
    <ds:schemaRef ds:uri="http://purl.org/dc/terms/"/>
    <ds:schemaRef ds:uri="http://purl.org/dc/dcmitype/"/>
    <ds:schemaRef ds:uri="http://schemas.openxmlformats.org/package/2006/metadata/core-properties"/>
    <ds:schemaRef ds:uri="16c05727-aa75-4e4a-9b5f-8a80a1165891"/>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Executive</Template>
  <TotalTime>2090</TotalTime>
  <Words>963</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Courier New</vt:lpstr>
      <vt:lpstr>Garamond</vt:lpstr>
      <vt:lpstr>Palatino Linotype</vt:lpstr>
      <vt:lpstr>Times New Roman</vt:lpstr>
      <vt:lpstr>Executive</vt:lpstr>
      <vt:lpstr>RESTAURANT FOOD ORDERING SYSTEM</vt:lpstr>
      <vt:lpstr>PROBLEM STATEMENT</vt:lpstr>
      <vt:lpstr>AIM OF OUR SYSTEM</vt:lpstr>
      <vt:lpstr>PowerPoint Presentation</vt:lpstr>
      <vt:lpstr>FUNCTIONAL REQUIREMENTS </vt:lpstr>
      <vt:lpstr>FUNCTIONAL REQUIREMENTS </vt:lpstr>
      <vt:lpstr>NON-FUNCTIONAL REQUIREMENTS </vt:lpstr>
      <vt:lpstr>NON-FUNCTIONAL REQUIREMENTS </vt:lpstr>
      <vt:lpstr>SYSTEM REQUIREMENTS  (Client)</vt:lpstr>
      <vt:lpstr>SYSTEM REQUIREMENTS (Devs)</vt:lpstr>
      <vt:lpstr>INFRASTRUCTURE REQUIREMENTS </vt:lpstr>
      <vt:lpstr>Design State</vt:lpstr>
      <vt:lpstr>Architecture Diagram</vt:lpstr>
      <vt:lpstr>Collaboration Diagram</vt:lpstr>
      <vt:lpstr>State Diagram</vt:lpstr>
      <vt:lpstr>DFD Diagram</vt:lpstr>
      <vt:lpstr>MODULES</vt:lpstr>
      <vt:lpstr>LOGIN</vt:lpstr>
      <vt:lpstr>About</vt:lpstr>
      <vt:lpstr>Contact</vt:lpstr>
      <vt:lpstr>Update User Profile Page</vt:lpstr>
      <vt:lpstr>Sample Menu Page</vt:lpstr>
      <vt:lpstr>PowerPoint Presentation</vt:lpstr>
      <vt:lpstr>PowerPoint Presentation</vt:lpstr>
      <vt:lpstr>Test Cases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Aranya</dc:creator>
  <cp:lastModifiedBy>Pranit Tandon</cp:lastModifiedBy>
  <cp:revision>40</cp:revision>
  <dcterms:created xsi:type="dcterms:W3CDTF">2021-02-11T20:45:02Z</dcterms:created>
  <dcterms:modified xsi:type="dcterms:W3CDTF">2021-06-07T16:44:27Z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