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yan Chabra" initials="A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522" y="-58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2-14T12:14:06.384" idx="3">
    <p:pos x="4054" y="2210"/>
    <p:text/>
  </p:cm>
  <p:cm authorId="0" dt="2021-02-14T12:26:23.132" idx="4">
    <p:pos x="7617" y="22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2-14T12:14:06.384" idx="1">
    <p:pos x="4054" y="2210"/>
    <p:text/>
    <p:extLst>
      <p:ext uri="{C676402C-5697-4E1C-873F-D02D1690AC5C}">
        <p15:threadingInfo xmlns="" xmlns:m="http://schemas.openxmlformats.org/officeDocument/2006/math" xmlns:a14="http://schemas.microsoft.com/office/drawing/2010/main" xmlns:p15="http://schemas.microsoft.com/office/powerpoint/2012/main" timeZoneBias="-330"/>
      </p:ext>
    </p:extLst>
  </p:cm>
  <p:cm authorId="0" dt="2021-02-14T12:26:23.132" idx="2">
    <p:pos x="7617" y="2210"/>
    <p:text/>
    <p:extLst>
      <p:ext uri="{C676402C-5697-4E1C-873F-D02D1690AC5C}">
        <p15:threadingInfo xmlns="" xmlns:m="http://schemas.openxmlformats.org/officeDocument/2006/math" xmlns:a14="http://schemas.microsoft.com/office/drawing/2010/main"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8928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94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19202"/>
            <a:ext cx="20726400" cy="8534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9906000"/>
            <a:ext cx="17068800" cy="2438400"/>
          </a:xfrm>
        </p:spPr>
        <p:txBody>
          <a:bodyPr>
            <a:normAutofit/>
          </a:bodyPr>
          <a:lstStyle>
            <a:lvl1pPr marL="0" indent="0" algn="ctr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0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9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7"/>
            <a:ext cx="54864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7"/>
            <a:ext cx="160528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8" y="2743201"/>
            <a:ext cx="20726400" cy="5010150"/>
          </a:xfrm>
        </p:spPr>
        <p:txBody>
          <a:bodyPr anchor="b"/>
          <a:lstStyle>
            <a:lvl1pPr algn="ctr" defTabSz="217709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1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8" y="8137527"/>
            <a:ext cx="20726400" cy="2263774"/>
          </a:xfrm>
        </p:spPr>
        <p:txBody>
          <a:bodyPr anchor="t"/>
          <a:lstStyle>
            <a:lvl1pPr marL="0" indent="0" algn="ctr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54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09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64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19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273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2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1983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8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988800" y="7848600"/>
            <a:ext cx="226059" cy="1695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522200" y="7848600"/>
            <a:ext cx="226059" cy="1695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57941" y="7848600"/>
            <a:ext cx="226059" cy="1695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0769600" cy="9051926"/>
          </a:xfrm>
        </p:spPr>
        <p:txBody>
          <a:bodyPr/>
          <a:lstStyle>
            <a:lvl1pPr>
              <a:defRPr sz="5700"/>
            </a:lvl1pPr>
            <a:lvl2pPr>
              <a:defRPr sz="3800"/>
            </a:lvl2pPr>
            <a:lvl3pPr>
              <a:defRPr sz="38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5360" y="3200400"/>
            <a:ext cx="10777728" cy="9052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10773835" cy="1219200"/>
          </a:xfrm>
        </p:spPr>
        <p:txBody>
          <a:bodyPr anchor="b">
            <a:noAutofit/>
          </a:bodyPr>
          <a:lstStyle>
            <a:lvl1pPr marL="0" indent="0" algn="ctr">
              <a:buNone/>
              <a:defRPr sz="5700" b="0"/>
            </a:lvl1pPr>
            <a:lvl2pPr marL="1088547" indent="0">
              <a:buNone/>
              <a:defRPr sz="4800" b="1"/>
            </a:lvl2pPr>
            <a:lvl3pPr marL="2177095" indent="0">
              <a:buNone/>
              <a:defRPr sz="4300" b="1"/>
            </a:lvl3pPr>
            <a:lvl4pPr marL="3265642" indent="0">
              <a:buNone/>
              <a:defRPr sz="3800" b="1"/>
            </a:lvl4pPr>
            <a:lvl5pPr marL="4354190" indent="0">
              <a:buNone/>
              <a:defRPr sz="3800" b="1"/>
            </a:lvl5pPr>
            <a:lvl6pPr marL="5442737" indent="0">
              <a:buNone/>
              <a:defRPr sz="3800" b="1"/>
            </a:lvl6pPr>
            <a:lvl7pPr marL="6531285" indent="0">
              <a:buNone/>
              <a:defRPr sz="3800" b="1"/>
            </a:lvl7pPr>
            <a:lvl8pPr marL="7619832" indent="0">
              <a:buNone/>
              <a:defRPr sz="3800" b="1"/>
            </a:lvl8pPr>
            <a:lvl9pPr marL="8708380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95201" y="3200400"/>
            <a:ext cx="10778067" cy="1219200"/>
          </a:xfrm>
        </p:spPr>
        <p:txBody>
          <a:bodyPr anchor="b">
            <a:noAutofit/>
          </a:bodyPr>
          <a:lstStyle>
            <a:lvl1pPr marL="0" indent="0" algn="ctr">
              <a:buNone/>
              <a:defRPr sz="5700" b="0"/>
            </a:lvl1pPr>
            <a:lvl2pPr marL="1088547" indent="0">
              <a:buNone/>
              <a:defRPr sz="4800" b="1"/>
            </a:lvl2pPr>
            <a:lvl3pPr marL="2177095" indent="0">
              <a:buNone/>
              <a:defRPr sz="4300" b="1"/>
            </a:lvl3pPr>
            <a:lvl4pPr marL="3265642" indent="0">
              <a:buNone/>
              <a:defRPr sz="3800" b="1"/>
            </a:lvl4pPr>
            <a:lvl5pPr marL="4354190" indent="0">
              <a:buNone/>
              <a:defRPr sz="3800" b="1"/>
            </a:lvl5pPr>
            <a:lvl6pPr marL="5442737" indent="0">
              <a:buNone/>
              <a:defRPr sz="3800" b="1"/>
            </a:lvl6pPr>
            <a:lvl7pPr marL="6531285" indent="0">
              <a:buNone/>
              <a:defRPr sz="3800" b="1"/>
            </a:lvl7pPr>
            <a:lvl8pPr marL="7619832" indent="0">
              <a:buNone/>
              <a:defRPr sz="3800" b="1"/>
            </a:lvl8pPr>
            <a:lvl9pPr marL="8708380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4425696"/>
            <a:ext cx="10777728" cy="7827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2460224" y="4425697"/>
            <a:ext cx="10777728" cy="78263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2233" y="533400"/>
            <a:ext cx="8022168" cy="4191000"/>
          </a:xfrm>
        </p:spPr>
        <p:txBody>
          <a:bodyPr anchor="b"/>
          <a:lstStyle>
            <a:lvl1pPr algn="ctr">
              <a:lnSpc>
                <a:spcPct val="100000"/>
              </a:lnSpc>
              <a:defRPr sz="6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700" y="546101"/>
            <a:ext cx="13322301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52233" y="4876801"/>
            <a:ext cx="8022168" cy="737552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3800"/>
            </a:lvl1pPr>
            <a:lvl2pPr marL="1088547" indent="0">
              <a:buNone/>
              <a:defRPr sz="2900"/>
            </a:lvl2pPr>
            <a:lvl3pPr marL="2177095" indent="0">
              <a:buNone/>
              <a:defRPr sz="2400"/>
            </a:lvl3pPr>
            <a:lvl4pPr marL="3265642" indent="0">
              <a:buNone/>
              <a:defRPr sz="2100"/>
            </a:lvl4pPr>
            <a:lvl5pPr marL="4354190" indent="0">
              <a:buNone/>
              <a:defRPr sz="2100"/>
            </a:lvl5pPr>
            <a:lvl6pPr marL="5442737" indent="0">
              <a:buNone/>
              <a:defRPr sz="2100"/>
            </a:lvl6pPr>
            <a:lvl7pPr marL="6531285" indent="0">
              <a:buNone/>
              <a:defRPr sz="2100"/>
            </a:lvl7pPr>
            <a:lvl8pPr marL="7619832" indent="0">
              <a:buNone/>
              <a:defRPr sz="2100"/>
            </a:lvl8pPr>
            <a:lvl9pPr marL="8708380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869" y="457200"/>
            <a:ext cx="15231531" cy="1790700"/>
          </a:xfrm>
        </p:spPr>
        <p:txBody>
          <a:bodyPr anchor="b"/>
          <a:lstStyle>
            <a:lvl1pPr algn="ctr">
              <a:lnSpc>
                <a:spcPct val="100000"/>
              </a:lnSpc>
              <a:defRPr sz="6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1669" y="2286000"/>
            <a:ext cx="16145931" cy="908208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7600"/>
            </a:lvl1pPr>
            <a:lvl2pPr marL="1088547" indent="0">
              <a:buNone/>
              <a:defRPr sz="6700"/>
            </a:lvl2pPr>
            <a:lvl3pPr marL="2177095" indent="0">
              <a:buNone/>
              <a:defRPr sz="5700"/>
            </a:lvl3pPr>
            <a:lvl4pPr marL="3265642" indent="0">
              <a:buNone/>
              <a:defRPr sz="4800"/>
            </a:lvl4pPr>
            <a:lvl5pPr marL="4354190" indent="0">
              <a:buNone/>
              <a:defRPr sz="4800"/>
            </a:lvl5pPr>
            <a:lvl6pPr marL="5442737" indent="0">
              <a:buNone/>
              <a:defRPr sz="4800"/>
            </a:lvl6pPr>
            <a:lvl7pPr marL="6531285" indent="0">
              <a:buNone/>
              <a:defRPr sz="4800"/>
            </a:lvl7pPr>
            <a:lvl8pPr marL="7619832" indent="0">
              <a:buNone/>
              <a:defRPr sz="4800"/>
            </a:lvl8pPr>
            <a:lvl9pPr marL="870838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869" y="11620500"/>
            <a:ext cx="15231531" cy="1066800"/>
          </a:xfrm>
        </p:spPr>
        <p:txBody>
          <a:bodyPr>
            <a:normAutofit/>
          </a:bodyPr>
          <a:lstStyle>
            <a:lvl1pPr marL="0" indent="0" algn="ctr">
              <a:buNone/>
              <a:defRPr sz="3800"/>
            </a:lvl1pPr>
            <a:lvl2pPr marL="1088547" indent="0">
              <a:buNone/>
              <a:defRPr sz="2900"/>
            </a:lvl2pPr>
            <a:lvl3pPr marL="2177095" indent="0">
              <a:buNone/>
              <a:defRPr sz="2400"/>
            </a:lvl3pPr>
            <a:lvl4pPr marL="3265642" indent="0">
              <a:buNone/>
              <a:defRPr sz="2100"/>
            </a:lvl4pPr>
            <a:lvl5pPr marL="4354190" indent="0">
              <a:buNone/>
              <a:defRPr sz="2100"/>
            </a:lvl5pPr>
            <a:lvl6pPr marL="5442737" indent="0">
              <a:buNone/>
              <a:defRPr sz="2100"/>
            </a:lvl6pPr>
            <a:lvl7pPr marL="6531285" indent="0">
              <a:buNone/>
              <a:defRPr sz="2100"/>
            </a:lvl7pPr>
            <a:lvl8pPr marL="7619832" indent="0">
              <a:buNone/>
              <a:defRPr sz="2100"/>
            </a:lvl8pPr>
            <a:lvl9pPr marL="8708380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0"/>
            <a:ext cx="21945600" cy="3200400"/>
          </a:xfrm>
          <a:prstGeom prst="rect">
            <a:avLst/>
          </a:prstGeom>
        </p:spPr>
        <p:txBody>
          <a:bodyPr vert="horz" lIns="217709" tIns="108855" rIns="217709" bIns="108855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200401"/>
            <a:ext cx="21945600" cy="9051926"/>
          </a:xfrm>
          <a:prstGeom prst="rect">
            <a:avLst/>
          </a:prstGeom>
        </p:spPr>
        <p:txBody>
          <a:bodyPr vert="horz" lIns="217709" tIns="108855" rIns="217709" bIns="1088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68927" y="12712701"/>
            <a:ext cx="5562600" cy="730250"/>
          </a:xfrm>
          <a:prstGeom prst="rect">
            <a:avLst/>
          </a:prstGeom>
        </p:spPr>
        <p:txBody>
          <a:bodyPr vert="horz" lIns="217709" tIns="108855" rIns="108855" bIns="108855" rtlCol="0" anchor="ctr"/>
          <a:lstStyle>
            <a:lvl1pPr algn="r">
              <a:defRPr sz="2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775" y="12712701"/>
            <a:ext cx="7594600" cy="730250"/>
          </a:xfrm>
          <a:prstGeom prst="rect">
            <a:avLst/>
          </a:prstGeom>
        </p:spPr>
        <p:txBody>
          <a:bodyPr vert="horz" lIns="108855" tIns="108855" rIns="217709" bIns="108855" rtlCol="0" anchor="ctr"/>
          <a:lstStyle>
            <a:lvl1pPr algn="l">
              <a:defRPr sz="2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82076" y="12712701"/>
            <a:ext cx="1498600" cy="730250"/>
          </a:xfrm>
          <a:prstGeom prst="rect">
            <a:avLst/>
          </a:prstGeom>
        </p:spPr>
        <p:txBody>
          <a:bodyPr vert="horz" lIns="65313" tIns="108855" rIns="108855" bIns="108855" rtlCol="0" anchor="ctr"/>
          <a:lstStyle>
            <a:lvl1pPr algn="l">
              <a:defRPr sz="2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2554027" y="12998768"/>
            <a:ext cx="226059" cy="1695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marL="0" algn="ctr" defTabSz="2177095" rtl="0" eaLnBrk="1" latinLnBrk="0" hangingPunct="1"/>
            <a:endParaRPr lang="en-US" sz="43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17651" y="12998768"/>
            <a:ext cx="226059" cy="1695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2177095" rtl="0" eaLnBrk="1" latinLnBrk="0" hangingPunct="1">
        <a:lnSpc>
          <a:spcPts val="13809"/>
        </a:lnSpc>
        <a:spcBef>
          <a:spcPct val="0"/>
        </a:spcBef>
        <a:buNone/>
        <a:defRPr sz="12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816411" indent="-816411" algn="l" defTabSz="2177095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1768890" indent="-680342" algn="l" defTabSz="2177095" rtl="0" eaLnBrk="1" latinLnBrk="0" hangingPunct="1">
        <a:spcBef>
          <a:spcPct val="20000"/>
        </a:spcBef>
        <a:buFont typeface="Courier New" pitchFamily="49" charset="0"/>
        <a:buChar char="o"/>
        <a:defRPr sz="3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2721369" indent="-544274" algn="l" defTabSz="2177095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3809916" indent="-544274" algn="l" defTabSz="2177095" rtl="0" eaLnBrk="1" latinLnBrk="0" hangingPunct="1">
        <a:spcBef>
          <a:spcPct val="20000"/>
        </a:spcBef>
        <a:buFont typeface="Courier New" pitchFamily="49" charset="0"/>
        <a:buChar char="o"/>
        <a:defRPr sz="3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4898464" indent="-544274" algn="l" defTabSz="2177095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5987011" indent="-544274" algn="l" defTabSz="2177095" rtl="0" eaLnBrk="1" latinLnBrk="0" hangingPunct="1">
        <a:spcBef>
          <a:spcPct val="20000"/>
        </a:spcBef>
        <a:buFont typeface="Courier New" pitchFamily="49" charset="0"/>
        <a:buChar char="o"/>
        <a:defRPr sz="3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7075559" indent="-544274" algn="l" defTabSz="2177095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8164106" indent="-544274" algn="l" defTabSz="2177095" rtl="0" eaLnBrk="1" latinLnBrk="0" hangingPunct="1">
        <a:spcBef>
          <a:spcPct val="20000"/>
        </a:spcBef>
        <a:buFont typeface="Courier New" pitchFamily="49" charset="0"/>
        <a:buChar char="o"/>
        <a:defRPr sz="3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9252654" indent="-544274" algn="l" defTabSz="2177095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4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9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64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19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73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28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83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838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2informatik.de/en/smartpedia/stakeholde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volving stakeholders from the beginning is the single most impact full step developers can take but identifying stake holders isn’t that easy though."/>
          <p:cNvSpPr txBox="1">
            <a:spLocks noGrp="1"/>
          </p:cNvSpPr>
          <p:nvPr>
            <p:ph type="subTitle" idx="1"/>
          </p:nvPr>
        </p:nvSpPr>
        <p:spPr>
          <a:xfrm>
            <a:off x="2171589" y="7841828"/>
            <a:ext cx="20002722" cy="8645772"/>
          </a:xfrm>
          <a:prstGeom prst="rect">
            <a:avLst/>
          </a:prstGeom>
        </p:spPr>
        <p:txBody>
          <a:bodyPr>
            <a:normAutofit/>
          </a:bodyPr>
          <a:lstStyle>
            <a:lvl1pPr defTabSz="652145">
              <a:defRPr sz="4582" u="sng">
                <a:solidFill>
                  <a:srgbClr val="E4EF65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IN" sz="6500" b="1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RESTAURANT FOOD ORDERING SYSTEM: </a:t>
            </a:r>
          </a:p>
          <a:p>
            <a:r>
              <a:rPr lang="en-IN" sz="6500" b="1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STAKEHOLDER ANALYSIS</a:t>
            </a:r>
          </a:p>
          <a:p>
            <a:endParaRPr lang="en-IN" sz="6000" b="1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IN" sz="5000" b="1" u="none" dirty="0" err="1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Pranit</a:t>
            </a:r>
            <a:r>
              <a:rPr lang="en-IN" sz="5000" b="1" u="none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IN" sz="5000" b="1" u="none" dirty="0" err="1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Tandon</a:t>
            </a:r>
            <a:r>
              <a:rPr lang="en-IN" sz="5000" b="1" u="none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(RA1911028010014)</a:t>
            </a:r>
          </a:p>
          <a:p>
            <a:pPr algn="r"/>
            <a:r>
              <a:rPr lang="en-IN" sz="5000" b="1" u="none" dirty="0" err="1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Aranya</a:t>
            </a:r>
            <a:r>
              <a:rPr lang="en-IN" sz="5000" b="1" u="none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Singh </a:t>
            </a:r>
            <a:r>
              <a:rPr lang="en-IN" sz="5000" b="1" u="none" dirty="0" err="1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Chauhan</a:t>
            </a:r>
            <a:r>
              <a:rPr lang="en-IN" sz="5000" b="1" u="none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(RA1911028010008)</a:t>
            </a:r>
            <a:endParaRPr lang="en-IN" sz="5000" b="1" u="none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Acer\Desktop\Stakehold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45900" cy="786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13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hank You"/>
          <p:cNvSpPr txBox="1">
            <a:spLocks noGrp="1"/>
          </p:cNvSpPr>
          <p:nvPr>
            <p:ph type="title"/>
          </p:nvPr>
        </p:nvSpPr>
        <p:spPr>
          <a:xfrm>
            <a:off x="-1129480" y="4553744"/>
            <a:ext cx="21437600" cy="3429000"/>
          </a:xfrm>
          <a:prstGeom prst="rect">
            <a:avLst/>
          </a:prstGeom>
        </p:spPr>
        <p:txBody>
          <a:bodyPr/>
          <a:lstStyle>
            <a:lvl1pPr>
              <a:defRPr sz="14700">
                <a:gradFill flip="none" rotWithShape="1">
                  <a:gsLst>
                    <a:gs pos="0">
                      <a:srgbClr val="BE38F3"/>
                    </a:gs>
                    <a:gs pos="100000">
                      <a:srgbClr val="FFF76B"/>
                    </a:gs>
                  </a:gsLst>
                  <a:lin ang="5400000" scaled="0"/>
                </a:gradFill>
              </a:defRPr>
            </a:lvl1pPr>
          </a:lstStyle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           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Stakeholders?"/>
          <p:cNvSpPr txBox="1">
            <a:spLocks noGrp="1"/>
          </p:cNvSpPr>
          <p:nvPr>
            <p:ph type="ctrTitle"/>
          </p:nvPr>
        </p:nvSpPr>
        <p:spPr>
          <a:xfrm>
            <a:off x="1678832" y="521296"/>
            <a:ext cx="21437601" cy="49276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IN" sz="15000" dirty="0" smtClean="0">
                <a:latin typeface="+mn-lt"/>
              </a:rPr>
              <a:t>Why Stakeholders?</a:t>
            </a:r>
            <a:endParaRPr lang="en-IN" sz="15000" dirty="0">
              <a:latin typeface="+mn-lt"/>
            </a:endParaRPr>
          </a:p>
        </p:txBody>
      </p:sp>
      <p:sp>
        <p:nvSpPr>
          <p:cNvPr id="124" name="Involving stakeholders from the beginning is the single most impact full step developers can take but identifying stake holders isn’t that easy though."/>
          <p:cNvSpPr txBox="1">
            <a:spLocks noGrp="1"/>
          </p:cNvSpPr>
          <p:nvPr>
            <p:ph type="subTitle" idx="1"/>
          </p:nvPr>
        </p:nvSpPr>
        <p:spPr>
          <a:xfrm>
            <a:off x="3479032" y="7074024"/>
            <a:ext cx="17068800" cy="2438400"/>
          </a:xfrm>
          <a:prstGeom prst="rect">
            <a:avLst/>
          </a:prstGeom>
        </p:spPr>
        <p:txBody>
          <a:bodyPr>
            <a:noAutofit/>
          </a:bodyPr>
          <a:lstStyle>
            <a:lvl1pPr defTabSz="652145">
              <a:defRPr sz="4582" u="sng">
                <a:solidFill>
                  <a:srgbClr val="E4EF65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defRPr>
            </a:lvl1pPr>
          </a:lstStyle>
          <a:p>
            <a:r>
              <a:rPr sz="50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Involving stakeholders from the beginning is the single most impact full step developers can take but identifying stake holders isn’t that easy though.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y Stakeholders?"/>
          <p:cNvSpPr txBox="1">
            <a:spLocks/>
          </p:cNvSpPr>
          <p:nvPr/>
        </p:nvSpPr>
        <p:spPr>
          <a:xfrm>
            <a:off x="1713136" y="1313384"/>
            <a:ext cx="21437601" cy="4927601"/>
          </a:xfrm>
          <a:prstGeom prst="rect">
            <a:avLst/>
          </a:prstGeom>
        </p:spPr>
        <p:txBody>
          <a:bodyPr vert="horz" lIns="217709" tIns="108855" rIns="217709" bIns="108855" rtlCol="0" anchor="b">
            <a:noAutofit/>
          </a:bodyPr>
          <a:lstStyle>
            <a:lvl1pPr algn="ctr" defTabSz="2177095" rtl="0" eaLnBrk="1" latinLnBrk="0" hangingPunct="1">
              <a:lnSpc>
                <a:spcPts val="13809"/>
              </a:lnSpc>
              <a:spcBef>
                <a:spcPct val="0"/>
              </a:spcBef>
              <a:buNone/>
              <a:defRPr sz="129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CONSIDERATIONS TAKEN FOR IDENTIFICATION OF STAKEHOLDERS.</a:t>
            </a:r>
            <a:endParaRPr lang="en-IN" sz="1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Involving stakeholders from the beginning is the single most impact full step developers can take but identifying stake holders isn’t that easy though."/>
          <p:cNvSpPr txBox="1">
            <a:spLocks/>
          </p:cNvSpPr>
          <p:nvPr/>
        </p:nvSpPr>
        <p:spPr>
          <a:xfrm>
            <a:off x="1713136" y="7074024"/>
            <a:ext cx="20992032" cy="2438400"/>
          </a:xfrm>
          <a:prstGeom prst="rect">
            <a:avLst/>
          </a:prstGeom>
        </p:spPr>
        <p:txBody>
          <a:bodyPr vert="horz" lIns="217709" tIns="108855" rIns="217709" bIns="108855" rtlCol="0" anchor="t">
            <a:noAutofit/>
          </a:bodyPr>
          <a:lstStyle>
            <a:lvl1pPr marL="0" indent="0" algn="l" defTabSz="652145" rtl="0" eaLnBrk="1" latinLnBrk="0" hangingPunct="1">
              <a:spcBef>
                <a:spcPts val="0"/>
              </a:spcBef>
              <a:buSzTx/>
              <a:buFont typeface="Arial" pitchFamily="34" charset="0"/>
              <a:buNone/>
              <a:defRPr sz="4582" u="sng" kern="1200">
                <a:solidFill>
                  <a:srgbClr val="E4EF65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  <a:latin typeface="+mj-lt"/>
                <a:ea typeface="+mn-ea"/>
                <a:cs typeface="+mn-cs"/>
              </a:defRPr>
            </a:lvl1pPr>
            <a:lvl2pPr marL="0" indent="0" algn="l" defTabSz="2177095" rtl="0" eaLnBrk="1" latinLnBrk="0" hangingPunct="1">
              <a:spcBef>
                <a:spcPts val="0"/>
              </a:spcBef>
              <a:buSzTx/>
              <a:buFont typeface="Courier New" pitchFamily="49" charset="0"/>
              <a:buNone/>
              <a:defRPr sz="5800" kern="1200">
                <a:solidFill>
                  <a:srgbClr val="73BFFF"/>
                </a:solidFill>
                <a:latin typeface="+mj-lt"/>
                <a:ea typeface="+mn-ea"/>
                <a:cs typeface="+mn-cs"/>
              </a:defRPr>
            </a:lvl2pPr>
            <a:lvl3pPr marL="0" indent="0" algn="l" defTabSz="2177095" rtl="0" eaLnBrk="1" latinLnBrk="0" hangingPunct="1">
              <a:spcBef>
                <a:spcPts val="0"/>
              </a:spcBef>
              <a:buSzTx/>
              <a:buFont typeface="Arial" pitchFamily="34" charset="0"/>
              <a:buNone/>
              <a:defRPr sz="5800" kern="1200">
                <a:solidFill>
                  <a:srgbClr val="73BFFF"/>
                </a:solidFill>
                <a:latin typeface="+mj-lt"/>
                <a:ea typeface="+mn-ea"/>
                <a:cs typeface="+mn-cs"/>
              </a:defRPr>
            </a:lvl3pPr>
            <a:lvl4pPr marL="0" indent="0" algn="l" defTabSz="2177095" rtl="0" eaLnBrk="1" latinLnBrk="0" hangingPunct="1">
              <a:spcBef>
                <a:spcPts val="0"/>
              </a:spcBef>
              <a:buSzTx/>
              <a:buFont typeface="Courier New" pitchFamily="49" charset="0"/>
              <a:buNone/>
              <a:defRPr sz="5800" kern="1200">
                <a:solidFill>
                  <a:srgbClr val="73BFFF"/>
                </a:solidFill>
                <a:latin typeface="+mj-lt"/>
                <a:ea typeface="+mn-ea"/>
                <a:cs typeface="+mn-cs"/>
              </a:defRPr>
            </a:lvl4pPr>
            <a:lvl5pPr marL="0" indent="0" algn="l" defTabSz="2177095" rtl="0" eaLnBrk="1" latinLnBrk="0" hangingPunct="1">
              <a:spcBef>
                <a:spcPts val="0"/>
              </a:spcBef>
              <a:buSzTx/>
              <a:buFont typeface="Arial" pitchFamily="34" charset="0"/>
              <a:buNone/>
              <a:defRPr sz="5800" kern="1200">
                <a:solidFill>
                  <a:srgbClr val="73BFFF"/>
                </a:solidFill>
                <a:latin typeface="+mj-lt"/>
                <a:ea typeface="+mn-ea"/>
                <a:cs typeface="+mn-cs"/>
              </a:defRPr>
            </a:lvl5pPr>
            <a:lvl6pPr marL="5987011" indent="-544274" algn="l" defTabSz="2177095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38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7075559" indent="-544274" algn="l" defTabSz="21770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8164106" indent="-544274" algn="l" defTabSz="2177095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38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9252654" indent="-544274" algn="l" defTabSz="21770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defTabSz="503555">
              <a:defRPr sz="3538">
                <a:effectLst>
                  <a:outerShdw blurRad="30988" dist="23241" dir="5400000" rotWithShape="0">
                    <a:srgbClr val="000000"/>
                  </a:outerShdw>
                </a:effectLst>
              </a:defRPr>
            </a:pPr>
            <a:r>
              <a:rPr lang="en-US" sz="54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-First thing taken into consideration was that who is affected positively and negatively by the </a:t>
            </a:r>
          </a:p>
          <a:p>
            <a:pPr defTabSz="503555">
              <a:defRPr sz="3538">
                <a:effectLst>
                  <a:outerShdw blurRad="30988" dist="23241" dir="5400000" rotWithShape="0">
                    <a:srgbClr val="000000"/>
                  </a:outerShdw>
                </a:effectLst>
              </a:defRPr>
            </a:pPr>
            <a:r>
              <a:rPr lang="en-US" sz="54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-Second thing taken into consideration was that who are the suppliers and the end users and who has the influence over the stakeholders.</a:t>
            </a:r>
          </a:p>
          <a:p>
            <a:pPr defTabSz="503555">
              <a:defRPr sz="3538">
                <a:effectLst>
                  <a:outerShdw blurRad="30988" dist="23241" dir="5400000" rotWithShape="0">
                    <a:srgbClr val="000000"/>
                  </a:outerShdw>
                </a:effectLst>
              </a:defRPr>
            </a:pPr>
            <a:endParaRPr lang="en-US" sz="5400" u="none" dirty="0"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defTabSz="503555">
              <a:defRPr sz="3538">
                <a:effectLst>
                  <a:outerShdw blurRad="30988" dist="23241" dir="5400000" rotWithShape="0">
                    <a:srgbClr val="000000"/>
                  </a:outerShdw>
                </a:effectLst>
              </a:defRPr>
            </a:pPr>
            <a:r>
              <a:rPr lang="en-US" sz="54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And finally the must question </a:t>
            </a:r>
            <a:r>
              <a:rPr lang="en-US" sz="5400" u="none" dirty="0" smtClean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arises, who </a:t>
            </a:r>
            <a:r>
              <a:rPr lang="en-US" sz="54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can solve all the potential problems arising with the project?</a:t>
            </a:r>
            <a:endParaRPr lang="en-US" sz="5400" u="none" dirty="0"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ho can be the Stakeholder ?"/>
          <p:cNvSpPr txBox="1">
            <a:spLocks noGrp="1"/>
          </p:cNvSpPr>
          <p:nvPr>
            <p:ph type="ctrTitle"/>
          </p:nvPr>
        </p:nvSpPr>
        <p:spPr>
          <a:xfrm>
            <a:off x="1606824" y="28600"/>
            <a:ext cx="21437601" cy="4927601"/>
          </a:xfrm>
          <a:prstGeom prst="rect">
            <a:avLst/>
          </a:prstGeom>
        </p:spPr>
        <p:txBody>
          <a:bodyPr/>
          <a:lstStyle/>
          <a:p>
            <a:r>
              <a:rPr sz="15000" b="1" dirty="0"/>
              <a:t>Who can be the Stakeholder ?</a:t>
            </a:r>
          </a:p>
        </p:txBody>
      </p:sp>
      <p:pic>
        <p:nvPicPr>
          <p:cNvPr id="131" name="IMG_0083.jpeg" descr="IMG_008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312" y="4687416"/>
            <a:ext cx="12213172" cy="8617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G_0084.png" descr="IMG_0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312" y="5993904"/>
            <a:ext cx="13168325" cy="739493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volving stakeholders from the beginning is the single most impact full step developers can take but identifying stake holders isn’t that easy though."/>
          <p:cNvSpPr txBox="1">
            <a:spLocks/>
          </p:cNvSpPr>
          <p:nvPr/>
        </p:nvSpPr>
        <p:spPr>
          <a:xfrm>
            <a:off x="1534816" y="1097360"/>
            <a:ext cx="20992032" cy="2438400"/>
          </a:xfrm>
          <a:prstGeom prst="rect">
            <a:avLst/>
          </a:prstGeom>
        </p:spPr>
        <p:txBody>
          <a:bodyPr vert="horz" lIns="217709" tIns="108855" rIns="217709" bIns="108855" rtlCol="0" anchor="t">
            <a:noAutofit/>
          </a:bodyPr>
          <a:lstStyle>
            <a:lvl1pPr marL="0" indent="0" algn="l" defTabSz="652145" rtl="0" eaLnBrk="1" latinLnBrk="0" hangingPunct="1">
              <a:spcBef>
                <a:spcPts val="0"/>
              </a:spcBef>
              <a:buSzTx/>
              <a:buFont typeface="Arial" pitchFamily="34" charset="0"/>
              <a:buNone/>
              <a:defRPr sz="4582" u="sng" kern="1200">
                <a:solidFill>
                  <a:srgbClr val="E4EF65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  <a:latin typeface="+mj-lt"/>
                <a:ea typeface="+mn-ea"/>
                <a:cs typeface="+mn-cs"/>
              </a:defRPr>
            </a:lvl1pPr>
            <a:lvl2pPr marL="0" indent="0" algn="l" defTabSz="2177095" rtl="0" eaLnBrk="1" latinLnBrk="0" hangingPunct="1">
              <a:spcBef>
                <a:spcPts val="0"/>
              </a:spcBef>
              <a:buSzTx/>
              <a:buFont typeface="Courier New" pitchFamily="49" charset="0"/>
              <a:buNone/>
              <a:defRPr sz="5800" kern="1200">
                <a:solidFill>
                  <a:srgbClr val="73BFFF"/>
                </a:solidFill>
                <a:latin typeface="+mj-lt"/>
                <a:ea typeface="+mn-ea"/>
                <a:cs typeface="+mn-cs"/>
              </a:defRPr>
            </a:lvl2pPr>
            <a:lvl3pPr marL="0" indent="0" algn="l" defTabSz="2177095" rtl="0" eaLnBrk="1" latinLnBrk="0" hangingPunct="1">
              <a:spcBef>
                <a:spcPts val="0"/>
              </a:spcBef>
              <a:buSzTx/>
              <a:buFont typeface="Arial" pitchFamily="34" charset="0"/>
              <a:buNone/>
              <a:defRPr sz="5800" kern="1200">
                <a:solidFill>
                  <a:srgbClr val="73BFFF"/>
                </a:solidFill>
                <a:latin typeface="+mj-lt"/>
                <a:ea typeface="+mn-ea"/>
                <a:cs typeface="+mn-cs"/>
              </a:defRPr>
            </a:lvl3pPr>
            <a:lvl4pPr marL="0" indent="0" algn="l" defTabSz="2177095" rtl="0" eaLnBrk="1" latinLnBrk="0" hangingPunct="1">
              <a:spcBef>
                <a:spcPts val="0"/>
              </a:spcBef>
              <a:buSzTx/>
              <a:buFont typeface="Courier New" pitchFamily="49" charset="0"/>
              <a:buNone/>
              <a:defRPr sz="5800" kern="1200">
                <a:solidFill>
                  <a:srgbClr val="73BFFF"/>
                </a:solidFill>
                <a:latin typeface="+mj-lt"/>
                <a:ea typeface="+mn-ea"/>
                <a:cs typeface="+mn-cs"/>
              </a:defRPr>
            </a:lvl4pPr>
            <a:lvl5pPr marL="0" indent="0" algn="l" defTabSz="2177095" rtl="0" eaLnBrk="1" latinLnBrk="0" hangingPunct="1">
              <a:spcBef>
                <a:spcPts val="0"/>
              </a:spcBef>
              <a:buSzTx/>
              <a:buFont typeface="Arial" pitchFamily="34" charset="0"/>
              <a:buNone/>
              <a:defRPr sz="5800" kern="1200">
                <a:solidFill>
                  <a:srgbClr val="73BFFF"/>
                </a:solidFill>
                <a:latin typeface="+mj-lt"/>
                <a:ea typeface="+mn-ea"/>
                <a:cs typeface="+mn-cs"/>
              </a:defRPr>
            </a:lvl5pPr>
            <a:lvl6pPr marL="5987011" indent="-544274" algn="l" defTabSz="2177095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38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7075559" indent="-544274" algn="l" defTabSz="21770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8164106" indent="-544274" algn="l" defTabSz="2177095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38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9252654" indent="-544274" algn="l" defTabSz="21770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defTabSz="503555">
              <a:defRPr sz="3538">
                <a:effectLst>
                  <a:outerShdw blurRad="30988" dist="23241" dir="5400000" rotWithShape="0">
                    <a:srgbClr val="000000"/>
                  </a:outerShdw>
                </a:effectLst>
              </a:defRPr>
            </a:pPr>
            <a:r>
              <a:rPr lang="en-US" sz="54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  <a:sym typeface="Helvetica Neue"/>
              </a:rPr>
              <a:t>Stakeholder identification therefore takes place before the stakeholder analysis. It aims to identify all </a:t>
            </a:r>
            <a:r>
              <a:rPr lang="en-US" sz="5400" u="none" dirty="0" err="1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  <a:sym typeface="Helvetica Neue"/>
              </a:rPr>
              <a:t>organisations</a:t>
            </a:r>
            <a:r>
              <a:rPr lang="en-US" sz="54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  <a:sym typeface="Helvetica Neue"/>
              </a:rPr>
              <a:t> and individuals who are directly or indirectly affected by a company’s activities or who have a specific interest in these activities. The result should be a list of all </a:t>
            </a:r>
            <a:r>
              <a:rPr lang="en-US" sz="54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  <a:sym typeface="Helvetica Neue"/>
                <a:hlinkClick r:id="rId3"/>
              </a:rPr>
              <a:t>stakeholders</a:t>
            </a:r>
            <a:r>
              <a:rPr lang="en-US" sz="54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  <a:sym typeface="Helvetica Neue"/>
              </a:rPr>
              <a:t>.</a:t>
            </a:r>
            <a:endParaRPr lang="en-US" sz="5400" u="none" dirty="0"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takeholder Management"/>
          <p:cNvSpPr txBox="1">
            <a:spLocks noGrp="1"/>
          </p:cNvSpPr>
          <p:nvPr>
            <p:ph type="ctrTitle"/>
          </p:nvPr>
        </p:nvSpPr>
        <p:spPr>
          <a:xfrm>
            <a:off x="742728" y="-1710952"/>
            <a:ext cx="22661737" cy="4927601"/>
          </a:xfrm>
          <a:prstGeom prst="rect">
            <a:avLst/>
          </a:prstGeom>
        </p:spPr>
        <p:txBody>
          <a:bodyPr/>
          <a:lstStyle/>
          <a:p>
            <a:r>
              <a:rPr sz="15000" dirty="0"/>
              <a:t>Stakeholder Management</a:t>
            </a:r>
          </a:p>
        </p:txBody>
      </p:sp>
      <p:graphicFrame>
        <p:nvGraphicFramePr>
          <p:cNvPr id="138" name="Table"/>
          <p:cNvGraphicFramePr/>
          <p:nvPr>
            <p:extLst>
              <p:ext uri="{D42A27DB-BD31-4B8C-83A1-F6EECF244321}">
                <p14:modId xmlns:p14="http://schemas.microsoft.com/office/powerpoint/2010/main" val="3424042486"/>
              </p:ext>
            </p:extLst>
          </p:nvPr>
        </p:nvGraphicFramePr>
        <p:xfrm>
          <a:off x="2182888" y="3473624"/>
          <a:ext cx="20090232" cy="938293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022558"/>
                <a:gridCol w="5022558"/>
                <a:gridCol w="5022558"/>
                <a:gridCol w="5022558"/>
              </a:tblGrid>
              <a:tr h="1237066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Stakeholder Name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6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Area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Interest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6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Influence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26844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Database Administration 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Storage</a:t>
                      </a: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</a:t>
                      </a:r>
                      <a:r>
                        <a:rPr lang="en-IN" sz="4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management 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of data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High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High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237066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Restaurant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End user </a:t>
                      </a: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(Customer)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High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High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237066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Chef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Knows</a:t>
                      </a:r>
                      <a:r>
                        <a:rPr lang="en-IN" sz="4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the menu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Low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High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26844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Developer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Develop and </a:t>
                      </a: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U</a:t>
                      </a:r>
                      <a:r>
                        <a:rPr sz="4200" dirty="0" err="1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pdate</a:t>
                      </a:r>
                      <a:r>
                        <a:rPr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the application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High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High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26844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Manager 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Responsible for the strategic reputation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Low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High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26844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Waiters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42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Implementing the software</a:t>
                      </a:r>
                      <a:endParaRPr sz="4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High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Low 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*Weekly progress meetings among the team(Marketing manager,concerned doctors and the developers).…"/>
          <p:cNvSpPr txBox="1">
            <a:spLocks noGrp="1"/>
          </p:cNvSpPr>
          <p:nvPr>
            <p:ph type="subTitle" idx="1"/>
          </p:nvPr>
        </p:nvSpPr>
        <p:spPr>
          <a:xfrm>
            <a:off x="3767064" y="5777880"/>
            <a:ext cx="17068800" cy="2438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sz="5400" dirty="0">
                <a:latin typeface="Calibri" pitchFamily="34" charset="0"/>
                <a:cs typeface="Calibri" pitchFamily="34" charset="0"/>
              </a:rPr>
              <a:t>Weekly progress meetings among the team (manager, chef, developer, waiters</a:t>
            </a:r>
            <a:r>
              <a:rPr lang="en-US" sz="5400" dirty="0" smtClean="0">
                <a:latin typeface="Calibri" pitchFamily="34" charset="0"/>
                <a:cs typeface="Calibri" pitchFamily="34" charset="0"/>
              </a:rPr>
              <a:t>)</a:t>
            </a:r>
            <a:endParaRPr lang="en-IN" sz="54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5400" dirty="0">
                <a:latin typeface="Calibri" pitchFamily="34" charset="0"/>
                <a:cs typeface="Calibri" pitchFamily="34" charset="0"/>
              </a:rPr>
              <a:t>Weekly progress report will be taken</a:t>
            </a:r>
            <a:r>
              <a:rPr lang="en-US" sz="5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IN" sz="54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5400" dirty="0">
                <a:latin typeface="Calibri" pitchFamily="34" charset="0"/>
                <a:cs typeface="Calibri" pitchFamily="34" charset="0"/>
              </a:rPr>
              <a:t>We will have a customer satisfaction survey. </a:t>
            </a:r>
            <a:endParaRPr lang="en-IN" sz="54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5400" dirty="0">
                <a:latin typeface="Calibri" pitchFamily="34" charset="0"/>
                <a:cs typeface="Calibri" pitchFamily="34" charset="0"/>
              </a:rPr>
              <a:t>Walk through of progress to High Interest and High Influence stakeholders.</a:t>
            </a:r>
            <a:endParaRPr lang="en-IN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Who can be the Stakeholder ?"/>
          <p:cNvSpPr txBox="1">
            <a:spLocks/>
          </p:cNvSpPr>
          <p:nvPr/>
        </p:nvSpPr>
        <p:spPr>
          <a:xfrm>
            <a:off x="1606824" y="28600"/>
            <a:ext cx="21437601" cy="4927601"/>
          </a:xfrm>
          <a:prstGeom prst="rect">
            <a:avLst/>
          </a:prstGeom>
        </p:spPr>
        <p:txBody>
          <a:bodyPr vert="horz" lIns="217709" tIns="108855" rIns="217709" bIns="108855" rtlCol="0" anchor="b">
            <a:noAutofit/>
          </a:bodyPr>
          <a:lstStyle>
            <a:lvl1pPr algn="ctr" defTabSz="217709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15000" dirty="0">
                <a:solidFill>
                  <a:schemeClr val="tx2">
                    <a:lumMod val="75000"/>
                  </a:schemeClr>
                </a:solidFill>
              </a:rPr>
              <a:t>Communication Plan For Stakeholders</a:t>
            </a:r>
            <a:endParaRPr lang="en-US" sz="15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ork tasks by Stakeholders Explained"/>
          <p:cNvSpPr txBox="1">
            <a:spLocks noGrp="1"/>
          </p:cNvSpPr>
          <p:nvPr>
            <p:ph type="ctrTitle"/>
          </p:nvPr>
        </p:nvSpPr>
        <p:spPr>
          <a:xfrm>
            <a:off x="1246784" y="233264"/>
            <a:ext cx="21437601" cy="4927601"/>
          </a:xfrm>
          <a:prstGeom prst="rect">
            <a:avLst/>
          </a:prstGeom>
        </p:spPr>
        <p:txBody>
          <a:bodyPr/>
          <a:lstStyle/>
          <a:p>
            <a:r>
              <a:rPr sz="15000" dirty="0"/>
              <a:t>Work tasks by Stakeholders Explained</a:t>
            </a:r>
          </a:p>
        </p:txBody>
      </p:sp>
      <p:sp>
        <p:nvSpPr>
          <p:cNvPr id="144" name="Database Administration - It involves the management of the data at the servers by the data administrators.…"/>
          <p:cNvSpPr txBox="1">
            <a:spLocks noGrp="1"/>
          </p:cNvSpPr>
          <p:nvPr>
            <p:ph type="subTitle" idx="1"/>
          </p:nvPr>
        </p:nvSpPr>
        <p:spPr>
          <a:xfrm>
            <a:off x="1678832" y="6497960"/>
            <a:ext cx="20537461" cy="560578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30200">
              <a:defRPr sz="3880">
                <a:effectLst>
                  <a:outerShdw blurRad="20320" dist="15240" dir="5400000" rotWithShape="0">
                    <a:srgbClr val="000000"/>
                  </a:outerShdw>
                </a:effectLst>
              </a:defRPr>
            </a:pPr>
            <a:r>
              <a:rPr sz="5080" dirty="0"/>
              <a:t>Database Administration - It involves the management of the data at the servers by the data administrators.</a:t>
            </a:r>
          </a:p>
          <a:p>
            <a:pPr defTabSz="330200">
              <a:defRPr sz="3880">
                <a:effectLst>
                  <a:outerShdw blurRad="20320" dist="15240" dir="5400000" rotWithShape="0">
                    <a:srgbClr val="000000"/>
                  </a:outerShdw>
                </a:effectLst>
              </a:defRPr>
            </a:pPr>
            <a:r>
              <a:rPr lang="en-IN" sz="5080" dirty="0" smtClean="0"/>
              <a:t>Customers- Have access to main UI, using which they can order food, book tables.</a:t>
            </a:r>
            <a:r>
              <a:rPr sz="5080" dirty="0" smtClean="0"/>
              <a:t>.</a:t>
            </a:r>
            <a:endParaRPr sz="5080" dirty="0"/>
          </a:p>
          <a:p>
            <a:pPr defTabSz="330200">
              <a:defRPr sz="3880">
                <a:effectLst>
                  <a:outerShdw blurRad="20320" dist="15240" dir="5400000" rotWithShape="0">
                    <a:srgbClr val="000000"/>
                  </a:outerShdw>
                </a:effectLst>
              </a:defRPr>
            </a:pPr>
            <a:r>
              <a:rPr lang="en-IN" sz="5080" dirty="0" smtClean="0"/>
              <a:t>Chef</a:t>
            </a:r>
            <a:r>
              <a:rPr sz="5080" dirty="0" smtClean="0"/>
              <a:t>-</a:t>
            </a:r>
            <a:r>
              <a:rPr lang="en-IN" sz="5080" dirty="0"/>
              <a:t> </a:t>
            </a:r>
            <a:r>
              <a:rPr lang="en-IN" sz="5080" dirty="0" smtClean="0"/>
              <a:t>Can make amendments to the menu.</a:t>
            </a:r>
            <a:endParaRPr sz="5080" dirty="0"/>
          </a:p>
          <a:p>
            <a:pPr defTabSz="330200">
              <a:defRPr sz="3880">
                <a:effectLst>
                  <a:outerShdw blurRad="20320" dist="15240" dir="5400000" rotWithShape="0">
                    <a:srgbClr val="000000"/>
                  </a:outerShdw>
                </a:effectLst>
              </a:defRPr>
            </a:pPr>
            <a:r>
              <a:rPr lang="en-IN" sz="5080" dirty="0" smtClean="0"/>
              <a:t>Developer-Can modify and update the entire software/application.</a:t>
            </a:r>
            <a:endParaRPr sz="5080" dirty="0"/>
          </a:p>
          <a:p>
            <a:pPr defTabSz="330200">
              <a:defRPr sz="3880">
                <a:effectLst>
                  <a:outerShdw blurRad="20320" dist="15240" dir="5400000" rotWithShape="0">
                    <a:srgbClr val="000000"/>
                  </a:outerShdw>
                </a:effectLst>
              </a:defRPr>
            </a:pPr>
            <a:endParaRPr sz="5080" dirty="0"/>
          </a:p>
          <a:p>
            <a:pPr defTabSz="330200">
              <a:defRPr sz="3880">
                <a:effectLst>
                  <a:outerShdw blurRad="20320" dist="15240" dir="5400000" rotWithShape="0">
                    <a:srgbClr val="000000"/>
                  </a:outerShdw>
                </a:effectLst>
              </a:defRPr>
            </a:pPr>
            <a:endParaRPr sz="5080" dirty="0"/>
          </a:p>
          <a:p>
            <a:pPr defTabSz="330200">
              <a:defRPr sz="3880">
                <a:solidFill>
                  <a:srgbClr val="FF8648"/>
                </a:solidFill>
                <a:effectLst>
                  <a:outerShdw blurRad="20320" dist="15240" dir="5400000" rotWithShape="0">
                    <a:srgbClr val="000000"/>
                  </a:outerShdw>
                </a:effectLst>
              </a:defRPr>
            </a:pPr>
            <a:endParaRPr sz="508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nclusion"/>
          <p:cNvSpPr txBox="1">
            <a:spLocks noGrp="1"/>
          </p:cNvSpPr>
          <p:nvPr>
            <p:ph type="ctrTitle"/>
          </p:nvPr>
        </p:nvSpPr>
        <p:spPr>
          <a:xfrm>
            <a:off x="1534816" y="-702840"/>
            <a:ext cx="21437601" cy="4927601"/>
          </a:xfrm>
          <a:prstGeom prst="rect">
            <a:avLst/>
          </a:prstGeom>
        </p:spPr>
        <p:txBody>
          <a:bodyPr/>
          <a:lstStyle/>
          <a:p>
            <a:r>
              <a:rPr lang="en-IN" sz="15000" dirty="0" smtClean="0"/>
              <a:t>CONCLUSION</a:t>
            </a:r>
            <a:endParaRPr sz="15000" dirty="0"/>
          </a:p>
        </p:txBody>
      </p:sp>
      <p:sp>
        <p:nvSpPr>
          <p:cNvPr id="147" name="The stakeholders of our project are identified and selected with…"/>
          <p:cNvSpPr txBox="1">
            <a:spLocks noGrp="1"/>
          </p:cNvSpPr>
          <p:nvPr>
            <p:ph type="subTitle" idx="1"/>
          </p:nvPr>
        </p:nvSpPr>
        <p:spPr>
          <a:xfrm>
            <a:off x="1390800" y="4913784"/>
            <a:ext cx="21437601" cy="421466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35634">
              <a:defRPr sz="4466">
                <a:solidFill>
                  <a:srgbClr val="F4A4C0"/>
                </a:solidFill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rPr sz="5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 stakeholders of our project are identified and selected with </a:t>
            </a:r>
          </a:p>
          <a:p>
            <a:pPr defTabSz="635634">
              <a:defRPr sz="4466">
                <a:solidFill>
                  <a:srgbClr val="F4A4C0"/>
                </a:solidFill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rPr sz="5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5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50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espect</a:t>
            </a:r>
            <a:r>
              <a:rPr sz="5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5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to the crucial skill sets needed for the operations of the respective jobs</a:t>
            </a:r>
            <a:r>
              <a:rPr sz="5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IN" sz="5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5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Every </a:t>
            </a:r>
            <a:r>
              <a:rPr sz="5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stakeholder has the skill set to solve the </a:t>
            </a:r>
          </a:p>
          <a:p>
            <a:pPr defTabSz="635634">
              <a:defRPr sz="4466">
                <a:solidFill>
                  <a:srgbClr val="F4A4C0"/>
                </a:solidFill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rPr sz="5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Potential problems related to the </a:t>
            </a:r>
            <a:r>
              <a:rPr sz="5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project. The </a:t>
            </a:r>
            <a:r>
              <a:rPr sz="5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stakeholders identified </a:t>
            </a:r>
          </a:p>
          <a:p>
            <a:pPr defTabSz="635634">
              <a:defRPr sz="4466">
                <a:solidFill>
                  <a:srgbClr val="F4A4C0"/>
                </a:solidFill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rPr sz="5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has the vested interest in our project and can affect for the positives for the whole </a:t>
            </a:r>
          </a:p>
          <a:p>
            <a:pPr defTabSz="635634">
              <a:defRPr sz="4466">
                <a:solidFill>
                  <a:srgbClr val="F4A4C0"/>
                </a:solidFill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rPr sz="5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involved assets.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444</TotalTime>
  <Words>390</Words>
  <Application>Microsoft Office PowerPoint</Application>
  <PresentationFormat>Custom</PresentationFormat>
  <Paragraphs>61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Why Stakeholders?</vt:lpstr>
      <vt:lpstr>PowerPoint Presentation</vt:lpstr>
      <vt:lpstr>Who can be the Stakeholder ?</vt:lpstr>
      <vt:lpstr>PowerPoint Presentation</vt:lpstr>
      <vt:lpstr>Stakeholder Management</vt:lpstr>
      <vt:lpstr>PowerPoint Presentation</vt:lpstr>
      <vt:lpstr>Work tasks by Stakeholders Explained</vt:lpstr>
      <vt:lpstr>CONCLUSION</vt:lpstr>
      <vt:lpstr>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 HEALTH PREDICTION</dc:title>
  <cp:lastModifiedBy>Acer</cp:lastModifiedBy>
  <cp:revision>11</cp:revision>
  <dcterms:modified xsi:type="dcterms:W3CDTF">2021-02-15T18:49:07Z</dcterms:modified>
</cp:coreProperties>
</file>