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66" r:id="rId1"/>
  </p:sldMasterIdLst>
  <p:notesMasterIdLst>
    <p:notesMasterId r:id="rId16"/>
  </p:notesMasterIdLst>
  <p:sldIdLst>
    <p:sldId id="256" r:id="rId2"/>
    <p:sldId id="257" r:id="rId3"/>
    <p:sldId id="271" r:id="rId4"/>
    <p:sldId id="258" r:id="rId5"/>
    <p:sldId id="260" r:id="rId6"/>
    <p:sldId id="261" r:id="rId7"/>
    <p:sldId id="262" r:id="rId8"/>
    <p:sldId id="272" r:id="rId9"/>
    <p:sldId id="273" r:id="rId10"/>
    <p:sldId id="274" r:id="rId11"/>
    <p:sldId id="269" r:id="rId12"/>
    <p:sldId id="275" r:id="rId13"/>
    <p:sldId id="263"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3" autoAdjust="0"/>
    <p:restoredTop sz="94624" autoAdjust="0"/>
  </p:normalViewPr>
  <p:slideViewPr>
    <p:cSldViewPr>
      <p:cViewPr>
        <p:scale>
          <a:sx n="75" d="100"/>
          <a:sy n="75" d="100"/>
        </p:scale>
        <p:origin x="-498" y="3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1D8BD707-D9CF-40AE-B4C6-C98DA3205C09}" type="datetimeFigureOut">
              <a:rPr lang="en-US" smtClean="0"/>
              <a:pPr/>
              <a:t>8/28/2025</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8/28/2025</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8/28/2025</a:t>
            </a:fld>
            <a:endParaRPr lang="en-US"/>
          </a:p>
        </p:txBody>
      </p:sp>
      <p:sp>
        <p:nvSpPr>
          <p:cNvPr id="10" name="Slide Number Placeholder 9"/>
          <p:cNvSpPr>
            <a:spLocks noGrp="1"/>
          </p:cNvSpPr>
          <p:nvPr>
            <p:ph type="sldNum" sz="quarter" idx="16"/>
          </p:nvPr>
        </p:nvSpPr>
        <p:spPr/>
        <p:txBody>
          <a:bodyPr rtlCol="0"/>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8/28/2025</a:t>
            </a:fld>
            <a:endParaRPr lang="en-US"/>
          </a:p>
        </p:txBody>
      </p:sp>
      <p:sp>
        <p:nvSpPr>
          <p:cNvPr id="12" name="Slide Number Placeholder 11"/>
          <p:cNvSpPr>
            <a:spLocks noGrp="1"/>
          </p:cNvSpPr>
          <p:nvPr>
            <p:ph type="sldNum" sz="quarter" idx="16"/>
          </p:nvPr>
        </p:nvSpPr>
        <p:spPr/>
        <p:txBody>
          <a:bodyPr rtlCol="0"/>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1D8BD707-D9CF-40AE-B4C6-C98DA3205C09}" type="datetimeFigureOut">
              <a:rPr lang="en-US" smtClean="0"/>
              <a:pPr/>
              <a:t>8/28/2025</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8/28/2025</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0" y="714356"/>
            <a:ext cx="10215634" cy="693780"/>
          </a:xfrm>
          <a:prstGeom prst="rect">
            <a:avLst/>
          </a:prstGeom>
        </p:spPr>
        <p:txBody>
          <a:bodyPr vert="horz" wrap="square" lIns="0" tIns="16510" rIns="0" bIns="0" rtlCol="0">
            <a:spAutoFit/>
          </a:bodyPr>
          <a:lstStyle/>
          <a:p>
            <a:pPr marL="3213735">
              <a:spcBef>
                <a:spcPts val="130"/>
              </a:spcBef>
            </a:pPr>
            <a:r>
              <a:rPr lang="en-US" b="1" i="0" dirty="0" smtClean="0">
                <a:solidFill>
                  <a:schemeClr val="tx1"/>
                </a:solidFill>
                <a:effectLst/>
                <a:latin typeface="Segoe UI Emoji" pitchFamily="34" charset="0"/>
                <a:ea typeface="Segoe UI Emoji" pitchFamily="34" charset="0"/>
                <a:cs typeface="Times New Roman" panose="02020603050405020304" pitchFamily="18" charset="0"/>
              </a:rPr>
              <a:t>Digital  </a:t>
            </a:r>
            <a:r>
              <a:rPr lang="en-US" dirty="0" smtClean="0">
                <a:solidFill>
                  <a:schemeClr val="tx1"/>
                </a:solidFill>
                <a:effectLst/>
                <a:latin typeface="Segoe UI Emoji" pitchFamily="34" charset="0"/>
                <a:ea typeface="Segoe UI Emoji" pitchFamily="34" charset="0"/>
                <a:cs typeface="Times New Roman" panose="02020603050405020304" pitchFamily="18" charset="0"/>
              </a:rPr>
              <a:t>Portfolio</a:t>
            </a:r>
            <a:endParaRPr spc="15" dirty="0">
              <a:solidFill>
                <a:schemeClr val="tx1"/>
              </a:solidFill>
              <a:latin typeface="Segoe UI Emoji" pitchFamily="34" charset="0"/>
              <a:ea typeface="Segoe UI Emoji" pitchFamily="34" charset="0"/>
            </a:endParaRPr>
          </a:p>
        </p:txBody>
      </p:sp>
      <p:sp>
        <p:nvSpPr>
          <p:cNvPr id="11" name="object 11"/>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flipV="1">
            <a:off x="11310977" y="5610332"/>
            <a:ext cx="68484" cy="176122"/>
          </a:xfrm>
          <a:prstGeom prst="rect">
            <a:avLst/>
          </a:prstGeom>
        </p:spPr>
        <p:style>
          <a:lnRef idx="1">
            <a:schemeClr val="accent6"/>
          </a:lnRef>
          <a:fillRef idx="2">
            <a:schemeClr val="accent6"/>
          </a:fillRef>
          <a:effectRef idx="1">
            <a:schemeClr val="accent6"/>
          </a:effectRef>
          <a:fontRef idx="minor">
            <a:schemeClr val="dk1"/>
          </a:fontRef>
        </p:style>
        <p:txBody>
          <a:bodyPr wrap="square" lIns="91440" tIns="45720" rIns="91440" bIns="45720" rtlCol="0" anchor="t">
            <a:prstTxWarp prst="textPlain">
              <a:avLst/>
            </a:prstTxWarp>
            <a:spAutoFit/>
          </a:bodyPr>
          <a:lstStyle/>
          <a:p>
            <a:r>
              <a:rPr lang="en-US" sz="2400" dirty="0"/>
              <a:t>STUDENT </a:t>
            </a:r>
            <a:r>
              <a:rPr lang="en-US" sz="2400" dirty="0" smtClean="0"/>
              <a:t>NAME           :  MOHAN RAJ .A</a:t>
            </a:r>
            <a:endParaRPr lang="en-US" sz="2400" dirty="0"/>
          </a:p>
          <a:p>
            <a:r>
              <a:rPr lang="en-US" sz="2400" dirty="0"/>
              <a:t>REGISTER NO AND </a:t>
            </a:r>
            <a:r>
              <a:rPr lang="en-US" sz="2400" dirty="0" smtClean="0"/>
              <a:t>NMID   : </a:t>
            </a:r>
            <a:endParaRPr lang="en-US" sz="2400" dirty="0">
              <a:cs typeface="Calibri"/>
            </a:endParaRPr>
          </a:p>
          <a:p>
            <a:r>
              <a:rPr lang="en-US" sz="2400" dirty="0"/>
              <a:t>DEPARTMENT: </a:t>
            </a:r>
            <a:r>
              <a:rPr lang="en-US" sz="2400" dirty="0" smtClean="0"/>
              <a:t> </a:t>
            </a:r>
            <a:r>
              <a:rPr lang="en-US" sz="2400" dirty="0" err="1" smtClean="0"/>
              <a:t>B.s.c.Computer</a:t>
            </a:r>
            <a:r>
              <a:rPr lang="en-US" sz="2400" dirty="0" smtClean="0"/>
              <a:t> science</a:t>
            </a:r>
            <a:endParaRPr lang="en-US" sz="2400" dirty="0"/>
          </a:p>
          <a:p>
            <a:r>
              <a:rPr lang="en-US" sz="2400" dirty="0"/>
              <a:t>COLLEGE: COLLEGE/ </a:t>
            </a:r>
            <a:r>
              <a:rPr lang="en-US" sz="2400" dirty="0" smtClean="0"/>
              <a:t>UNIVERSITY: </a:t>
            </a:r>
            <a:r>
              <a:rPr lang="en-US" sz="2400" dirty="0" err="1" smtClean="0"/>
              <a:t>Annamalai</a:t>
            </a:r>
            <a:r>
              <a:rPr lang="en-US" sz="2400" dirty="0" smtClean="0"/>
              <a:t> University</a:t>
            </a:r>
            <a:endParaRPr lang="en-US" sz="2400" dirty="0"/>
          </a:p>
          <a:p>
            <a:r>
              <a:rPr lang="en-US" sz="2400" dirty="0"/>
              <a:t>           </a:t>
            </a:r>
            <a:endParaRPr lang="en-IN" sz="2400" dirty="0"/>
          </a:p>
        </p:txBody>
      </p:sp>
      <p:sp>
        <p:nvSpPr>
          <p:cNvPr id="12" name="TextBox 11"/>
          <p:cNvSpPr txBox="1"/>
          <p:nvPr/>
        </p:nvSpPr>
        <p:spPr>
          <a:xfrm>
            <a:off x="0" y="2786058"/>
            <a:ext cx="2857520" cy="1200329"/>
          </a:xfrm>
          <a:prstGeom prst="rect">
            <a:avLst/>
          </a:prstGeom>
          <a:noFill/>
        </p:spPr>
        <p:txBody>
          <a:bodyPr wrap="square" rtlCol="0" anchor="t">
            <a:spAutoFit/>
          </a:bodyPr>
          <a:lstStyle/>
          <a:p>
            <a:pPr algn="r"/>
            <a:r>
              <a:rPr lang="en-US" sz="2400" dirty="0" smtClean="0"/>
              <a:t>STUDENT  NAME :</a:t>
            </a:r>
            <a:r>
              <a:rPr lang="en-US" sz="2400" dirty="0" smtClean="0">
                <a:solidFill>
                  <a:schemeClr val="bg1"/>
                </a:solidFill>
              </a:rPr>
              <a:t>     </a:t>
            </a:r>
          </a:p>
          <a:p>
            <a:pPr algn="just"/>
            <a:r>
              <a:rPr lang="en-US" sz="2400" dirty="0" smtClean="0">
                <a:solidFill>
                  <a:schemeClr val="bg1"/>
                </a:solidFill>
              </a:rPr>
              <a:t>                                   </a:t>
            </a:r>
          </a:p>
          <a:p>
            <a:pPr algn="r"/>
            <a:r>
              <a:rPr lang="en-US" sz="2400" dirty="0" smtClean="0"/>
              <a:t>    </a:t>
            </a:r>
            <a:endParaRPr lang="en-US" sz="2400" dirty="0"/>
          </a:p>
        </p:txBody>
      </p:sp>
      <p:sp>
        <p:nvSpPr>
          <p:cNvPr id="16" name="Rectangle 15"/>
          <p:cNvSpPr/>
          <p:nvPr/>
        </p:nvSpPr>
        <p:spPr>
          <a:xfrm>
            <a:off x="166646" y="3714752"/>
            <a:ext cx="3449021" cy="461665"/>
          </a:xfrm>
          <a:prstGeom prst="rect">
            <a:avLst/>
          </a:prstGeom>
        </p:spPr>
        <p:txBody>
          <a:bodyPr wrap="none">
            <a:spAutoFit/>
          </a:bodyPr>
          <a:lstStyle/>
          <a:p>
            <a:r>
              <a:rPr lang="en-US" sz="2400" dirty="0" smtClean="0"/>
              <a:t>RIGISTER NO AND NMID:</a:t>
            </a:r>
            <a:endParaRPr lang="en-US" sz="2400" dirty="0"/>
          </a:p>
        </p:txBody>
      </p:sp>
      <p:sp>
        <p:nvSpPr>
          <p:cNvPr id="17" name="Rectangle 16"/>
          <p:cNvSpPr/>
          <p:nvPr/>
        </p:nvSpPr>
        <p:spPr>
          <a:xfrm>
            <a:off x="166646" y="4357694"/>
            <a:ext cx="3455113" cy="461665"/>
          </a:xfrm>
          <a:prstGeom prst="rect">
            <a:avLst/>
          </a:prstGeom>
        </p:spPr>
        <p:txBody>
          <a:bodyPr wrap="none">
            <a:spAutoFit/>
          </a:bodyPr>
          <a:lstStyle/>
          <a:p>
            <a:r>
              <a:rPr lang="en-US" sz="2400" dirty="0" smtClean="0"/>
              <a:t>COLLEGE / UNIVERSITY:</a:t>
            </a:r>
            <a:endParaRPr lang="en-US" sz="2400" dirty="0"/>
          </a:p>
        </p:txBody>
      </p:sp>
      <p:sp>
        <p:nvSpPr>
          <p:cNvPr id="18" name="Rectangle 17"/>
          <p:cNvSpPr/>
          <p:nvPr/>
        </p:nvSpPr>
        <p:spPr>
          <a:xfrm>
            <a:off x="5310186" y="3500438"/>
            <a:ext cx="6332183" cy="523220"/>
          </a:xfrm>
          <a:prstGeom prst="rect">
            <a:avLst/>
          </a:prstGeom>
        </p:spPr>
        <p:txBody>
          <a:bodyPr wrap="none">
            <a:spAutoFit/>
          </a:bodyPr>
          <a:lstStyle/>
          <a:p>
            <a:r>
              <a:rPr lang="en-US" sz="2400" dirty="0" smtClean="0">
                <a:solidFill>
                  <a:srgbClr val="0F0F0F"/>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24131041802522045 </a:t>
            </a:r>
            <a:r>
              <a:rPr lang="en-US" sz="2800" dirty="0" smtClean="0">
                <a:latin typeface="Times New Roman" panose="02020603050405020304" pitchFamily="18" charset="0"/>
                <a:cs typeface="Times New Roman" panose="02020603050405020304" pitchFamily="18" charset="0"/>
              </a:rPr>
              <a:t>&amp; </a:t>
            </a:r>
            <a:r>
              <a:rPr lang="en-US" sz="2800" dirty="0" smtClean="0">
                <a:latin typeface="Times New Roman" panose="02020603050405020304" pitchFamily="18" charset="0"/>
                <a:cs typeface="Times New Roman" panose="02020603050405020304" pitchFamily="18" charset="0"/>
              </a:rPr>
              <a:t>asanm10424cs31 </a:t>
            </a:r>
            <a:endParaRPr lang="en-US" sz="2800" dirty="0"/>
          </a:p>
        </p:txBody>
      </p:sp>
      <p:sp>
        <p:nvSpPr>
          <p:cNvPr id="19" name="Rectangle 18"/>
          <p:cNvSpPr/>
          <p:nvPr/>
        </p:nvSpPr>
        <p:spPr>
          <a:xfrm>
            <a:off x="5381620" y="2714620"/>
            <a:ext cx="4071966" cy="646331"/>
          </a:xfrm>
          <a:prstGeom prst="rect">
            <a:avLst/>
          </a:prstGeom>
        </p:spPr>
        <p:txBody>
          <a:bodyPr wrap="square">
            <a:spAutoFit/>
          </a:bodyPr>
          <a:lstStyle/>
          <a:p>
            <a:r>
              <a:rPr lang="en-US" sz="3600" dirty="0" smtClean="0"/>
              <a:t>VISHNU PRIYA. D</a:t>
            </a:r>
            <a:endParaRPr lang="en-US" sz="3600" dirty="0"/>
          </a:p>
        </p:txBody>
      </p:sp>
      <p:sp>
        <p:nvSpPr>
          <p:cNvPr id="20" name="Rectangle 19"/>
          <p:cNvSpPr/>
          <p:nvPr/>
        </p:nvSpPr>
        <p:spPr>
          <a:xfrm>
            <a:off x="5381620" y="4214823"/>
            <a:ext cx="5896358" cy="584775"/>
          </a:xfrm>
          <a:prstGeom prst="rect">
            <a:avLst/>
          </a:prstGeom>
        </p:spPr>
        <p:txBody>
          <a:bodyPr wrap="none">
            <a:spAutoFit/>
          </a:bodyPr>
          <a:lstStyle/>
          <a:p>
            <a:r>
              <a:rPr lang="en-US" sz="3200" dirty="0" smtClean="0">
                <a:latin typeface="Times New Roman" panose="02020603050405020304" pitchFamily="18" charset="0"/>
                <a:cs typeface="Times New Roman" panose="02020603050405020304" pitchFamily="18" charset="0"/>
              </a:rPr>
              <a:t>JAWAHAR SCIENCE COLLEGE</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46" y="285728"/>
            <a:ext cx="9656064" cy="1143000"/>
          </a:xfrm>
        </p:spPr>
        <p:txBody>
          <a:bodyPr>
            <a:normAutofit fontScale="90000"/>
          </a:bodyPr>
          <a:lstStyle/>
          <a:p>
            <a:r>
              <a:rPr lang="en-IN" sz="3600" dirty="0" smtClean="0">
                <a:ln w="18415" cmpd="sng">
                  <a:solidFill>
                    <a:srgbClr val="FFFFFF"/>
                  </a:solidFill>
                  <a:prstDash val="solid"/>
                </a:ln>
                <a:solidFill>
                  <a:schemeClr val="tx1"/>
                </a:solidFill>
                <a:effectLst>
                  <a:outerShdw blurRad="63500" dir="3600000" algn="tl" rotWithShape="0">
                    <a:srgbClr val="000000">
                      <a:alpha val="70000"/>
                    </a:srgbClr>
                  </a:outerShdw>
                </a:effectLst>
                <a:latin typeface="Arial Black" pitchFamily="34" charset="0"/>
                <a:cs typeface="Trebuchet MS"/>
              </a:rPr>
              <a:t>POTFOLIO DESIGN AND LAYOUT</a:t>
            </a:r>
            <a:r>
              <a:rPr lang="en-I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cs typeface="Trebuchet MS"/>
              </a:rPr>
              <a:t/>
            </a:r>
            <a:br>
              <a:rPr lang="en-I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cs typeface="Trebuchet MS"/>
              </a:rPr>
            </a:br>
            <a:endParaRPr lang="en-US" dirty="0"/>
          </a:p>
        </p:txBody>
      </p:sp>
      <p:sp>
        <p:nvSpPr>
          <p:cNvPr id="3" name="Rectangle 2"/>
          <p:cNvSpPr/>
          <p:nvPr/>
        </p:nvSpPr>
        <p:spPr>
          <a:xfrm>
            <a:off x="452398" y="1643050"/>
            <a:ext cx="10072758" cy="4093428"/>
          </a:xfrm>
          <a:prstGeom prst="rect">
            <a:avLst/>
          </a:prstGeom>
        </p:spPr>
        <p:txBody>
          <a:bodyPr wrap="square">
            <a:spAutoFit/>
          </a:bodyPr>
          <a:lstStyle/>
          <a:p>
            <a:pPr marL="457200" indent="-457200">
              <a:buAutoNum type="arabicPeriod"/>
            </a:pPr>
            <a:r>
              <a:rPr lang="en-US" sz="2000" dirty="0" smtClean="0"/>
              <a:t>Cover </a:t>
            </a:r>
            <a:r>
              <a:rPr lang="en-US" sz="2000" dirty="0" err="1" smtClean="0"/>
              <a:t>PageName</a:t>
            </a:r>
            <a:r>
              <a:rPr lang="en-US" sz="2000" dirty="0" smtClean="0"/>
              <a:t>, title (e.g., "Student Portfolio" / "Web Developer Portfolio")A professional photo or logo</a:t>
            </a:r>
          </a:p>
          <a:p>
            <a:pPr marL="457200" indent="-457200">
              <a:buAutoNum type="arabicPeriod"/>
            </a:pPr>
            <a:r>
              <a:rPr lang="en-US" sz="2000" dirty="0" smtClean="0"/>
              <a:t> Introduction / About </a:t>
            </a:r>
            <a:r>
              <a:rPr lang="en-US" sz="2000" dirty="0" err="1" smtClean="0"/>
              <a:t>MeShort</a:t>
            </a:r>
            <a:r>
              <a:rPr lang="en-US" sz="2000" dirty="0" smtClean="0"/>
              <a:t> bio about who you </a:t>
            </a:r>
            <a:r>
              <a:rPr lang="en-US" sz="2000" dirty="0" err="1" smtClean="0"/>
              <a:t>areCareer</a:t>
            </a:r>
            <a:r>
              <a:rPr lang="en-US" sz="2000" dirty="0" smtClean="0"/>
              <a:t> goals or personal statement</a:t>
            </a:r>
          </a:p>
          <a:p>
            <a:pPr marL="457200" indent="-457200">
              <a:buAutoNum type="arabicPeriod"/>
            </a:pPr>
            <a:r>
              <a:rPr lang="en-US" sz="2000" dirty="0" smtClean="0"/>
              <a:t> Table of Contents (optional in digital, useful in printed)</a:t>
            </a:r>
          </a:p>
          <a:p>
            <a:pPr marL="457200" indent="-457200">
              <a:buAutoNum type="arabicPeriod"/>
            </a:pPr>
            <a:r>
              <a:rPr lang="en-US" sz="2000" dirty="0" smtClean="0"/>
              <a:t> Education / </a:t>
            </a:r>
            <a:r>
              <a:rPr lang="en-US" sz="2000" dirty="0" err="1" smtClean="0"/>
              <a:t>QualificationsAcademic</a:t>
            </a:r>
            <a:r>
              <a:rPr lang="en-US" sz="2000" dirty="0" smtClean="0"/>
              <a:t> background, certifications</a:t>
            </a:r>
          </a:p>
          <a:p>
            <a:pPr marL="457200" indent="-457200">
              <a:buAutoNum type="arabicPeriod"/>
            </a:pPr>
            <a:r>
              <a:rPr lang="en-US" sz="2000" dirty="0" smtClean="0"/>
              <a:t> </a:t>
            </a:r>
            <a:r>
              <a:rPr lang="en-US" sz="2000" dirty="0" err="1" smtClean="0"/>
              <a:t>SkillsTechnical</a:t>
            </a:r>
            <a:r>
              <a:rPr lang="en-US" sz="2000" dirty="0" smtClean="0"/>
              <a:t> skills (coding, design, tools)Soft skills (communication, teamwork, creativity)</a:t>
            </a:r>
          </a:p>
          <a:p>
            <a:pPr marL="457200" indent="-457200">
              <a:buAutoNum type="arabicPeriod"/>
            </a:pPr>
            <a:r>
              <a:rPr lang="en-US" sz="2000" dirty="0" smtClean="0"/>
              <a:t> Projects / Work </a:t>
            </a:r>
            <a:r>
              <a:rPr lang="en-US" sz="2000" dirty="0" err="1" smtClean="0"/>
              <a:t>SamplesEach</a:t>
            </a:r>
            <a:r>
              <a:rPr lang="en-US" sz="2000" dirty="0" smtClean="0"/>
              <a:t> project with title, description, tools used, screenshots or </a:t>
            </a:r>
            <a:r>
              <a:rPr lang="en-US" sz="2000" dirty="0" err="1" smtClean="0"/>
              <a:t>linksHighlight</a:t>
            </a:r>
            <a:r>
              <a:rPr lang="en-US" sz="2000" dirty="0" smtClean="0"/>
              <a:t> your role in the project</a:t>
            </a:r>
          </a:p>
          <a:p>
            <a:pPr marL="457200" indent="-457200">
              <a:buAutoNum type="arabicPeriod"/>
            </a:pPr>
            <a:r>
              <a:rPr lang="en-US" sz="2000" dirty="0" smtClean="0"/>
              <a:t>Achievements &amp; </a:t>
            </a:r>
            <a:r>
              <a:rPr lang="en-US" sz="2000" dirty="0" err="1" smtClean="0"/>
              <a:t>AwardsAny</a:t>
            </a:r>
            <a:r>
              <a:rPr lang="en-US" sz="2000" dirty="0" smtClean="0"/>
              <a:t> recognition, competitions, or certificates</a:t>
            </a:r>
          </a:p>
          <a:p>
            <a:pPr marL="457200" indent="-457200">
              <a:buAutoNum type="arabicPeriod"/>
            </a:pPr>
            <a:r>
              <a:rPr lang="en-US" sz="2000" dirty="0" smtClean="0"/>
              <a:t> Experience (if any)Internships, jobs, volunteer work</a:t>
            </a:r>
          </a:p>
          <a:p>
            <a:pPr marL="457200" indent="-457200">
              <a:buAutoNum type="arabicPeriod"/>
            </a:pPr>
            <a:r>
              <a:rPr lang="en-US" sz="2000" dirty="0" smtClean="0"/>
              <a:t> Contact </a:t>
            </a:r>
            <a:r>
              <a:rPr lang="en-US" sz="2000" dirty="0" err="1" smtClean="0"/>
              <a:t>InformationEmail</a:t>
            </a:r>
            <a:r>
              <a:rPr lang="en-US" sz="2000" dirty="0" smtClean="0"/>
              <a:t>, phone, LinkedIn, </a:t>
            </a:r>
            <a:r>
              <a:rPr lang="en-US" sz="2000" dirty="0" err="1" smtClean="0"/>
              <a:t>GitHub</a:t>
            </a:r>
            <a:r>
              <a:rPr lang="en-US" sz="2000" dirty="0" smtClean="0"/>
              <a:t>, portfolio website</a:t>
            </a:r>
          </a:p>
          <a:p>
            <a:pPr marL="457200" indent="-457200">
              <a:buAutoNum type="arabicPeriod"/>
            </a:pPr>
            <a:r>
              <a:rPr lang="en-US" sz="2000" dirty="0" smtClean="0"/>
              <a:t> Design &amp; Layout </a:t>
            </a:r>
            <a:r>
              <a:rPr lang="en-US" sz="2000" dirty="0" err="1" smtClean="0"/>
              <a:t>TipsUse</a:t>
            </a:r>
            <a:r>
              <a:rPr lang="en-US" sz="2000" dirty="0" smtClean="0"/>
              <a:t> consistent fonts and </a:t>
            </a:r>
            <a:r>
              <a:rPr lang="en-US" sz="2000" dirty="0" err="1" smtClean="0"/>
              <a:t>colorsKeep</a:t>
            </a:r>
            <a:r>
              <a:rPr lang="en-US" sz="2000" dirty="0" smtClean="0"/>
              <a:t> spacing and alignment </a:t>
            </a:r>
            <a:r>
              <a:rPr lang="en-US" sz="2000" dirty="0" err="1" smtClean="0"/>
              <a:t>neatAdd</a:t>
            </a:r>
            <a:r>
              <a:rPr lang="en-US" sz="2000" dirty="0" smtClean="0"/>
              <a:t> visuals (icons, images, </a:t>
            </a:r>
            <a:r>
              <a:rPr lang="en-US" sz="2000" dirty="0" err="1" smtClean="0"/>
              <a:t>infographics</a:t>
            </a:r>
            <a:r>
              <a:rPr lang="en-US" sz="2000" dirty="0" smtClean="0"/>
              <a:t>)Prefer a minimalist, professional style</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solidFill>
                  <a:schemeClr val="tx1"/>
                </a:solidFill>
              </a:rPr>
              <a:t>FEATURES AND FUNCTIONALITY</a:t>
            </a:r>
          </a:p>
        </p:txBody>
      </p:sp>
      <p:sp>
        <p:nvSpPr>
          <p:cNvPr id="3" name="Rectangle 2"/>
          <p:cNvSpPr/>
          <p:nvPr/>
        </p:nvSpPr>
        <p:spPr>
          <a:xfrm>
            <a:off x="523836" y="1714488"/>
            <a:ext cx="9787007" cy="1446550"/>
          </a:xfrm>
          <a:prstGeom prst="rect">
            <a:avLst/>
          </a:prstGeom>
        </p:spPr>
        <p:txBody>
          <a:bodyPr wrap="square">
            <a:spAutoFit/>
          </a:bodyPr>
          <a:lstStyle/>
          <a:p>
            <a:pPr marL="342900" indent="-342900"/>
            <a:endParaRPr lang="en-US" sz="2400" dirty="0" smtClean="0"/>
          </a:p>
          <a:p>
            <a:pPr marL="342900" indent="-342900"/>
            <a:endParaRPr lang="en-US" sz="3200" dirty="0" smtClean="0"/>
          </a:p>
          <a:p>
            <a:pPr marL="342900" indent="-342900"/>
            <a:r>
              <a:rPr lang="en-US" sz="3200" dirty="0" smtClean="0"/>
              <a:t> </a:t>
            </a:r>
            <a:endParaRPr lang="en-US" sz="2400" dirty="0" smtClean="0"/>
          </a:p>
        </p:txBody>
      </p:sp>
      <p:sp>
        <p:nvSpPr>
          <p:cNvPr id="7" name="Rectangle 6"/>
          <p:cNvSpPr/>
          <p:nvPr/>
        </p:nvSpPr>
        <p:spPr>
          <a:xfrm>
            <a:off x="2309786" y="1357298"/>
            <a:ext cx="8286808" cy="3847207"/>
          </a:xfrm>
          <a:prstGeom prst="rect">
            <a:avLst/>
          </a:prstGeom>
        </p:spPr>
        <p:txBody>
          <a:bodyPr wrap="square">
            <a:spAutoFit/>
          </a:bodyPr>
          <a:lstStyle/>
          <a:p>
            <a:endParaRPr lang="en-US" sz="2000" dirty="0" smtClean="0"/>
          </a:p>
          <a:p>
            <a:r>
              <a:rPr lang="en-US" sz="2800" dirty="0" smtClean="0"/>
              <a:t>User-friendly Interface – Simple and clean design for easy </a:t>
            </a:r>
            <a:r>
              <a:rPr lang="en-US" sz="2800" dirty="0" err="1" smtClean="0"/>
              <a:t>navigation.Form</a:t>
            </a:r>
            <a:r>
              <a:rPr lang="en-US" sz="2800" dirty="0" smtClean="0"/>
              <a:t> Validation – Ensures all required details are correctly filled (name, age, documents, etc.).Data Storage – Stores student information securely in a database (if backend is used).Print/Download Option – Allows users to print or save the admission </a:t>
            </a:r>
            <a:r>
              <a:rPr lang="en-US" sz="2800" dirty="0" err="1" smtClean="0"/>
              <a:t>form.Responsive</a:t>
            </a:r>
            <a:r>
              <a:rPr lang="en-US" sz="2800" dirty="0" smtClean="0"/>
              <a:t> Design – Works well on desktop, tablet, and mobile devices</a:t>
            </a:r>
            <a:endParaRPr lang="en-US" sz="2800" dirty="0"/>
          </a:p>
        </p:txBody>
      </p:sp>
    </p:spTree>
    <p:extLst>
      <p:ext uri="{BB962C8B-B14F-4D97-AF65-F5344CB8AC3E}">
        <p14:creationId xmlns=""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Functionality:</a:t>
            </a:r>
            <a:endParaRPr lang="en-US" dirty="0">
              <a:solidFill>
                <a:schemeClr val="tx1"/>
              </a:solidFill>
            </a:endParaRPr>
          </a:p>
        </p:txBody>
      </p:sp>
      <p:sp>
        <p:nvSpPr>
          <p:cNvPr id="3" name="Rectangle 2"/>
          <p:cNvSpPr/>
          <p:nvPr/>
        </p:nvSpPr>
        <p:spPr>
          <a:xfrm>
            <a:off x="1952596" y="1928802"/>
            <a:ext cx="9572692" cy="3108543"/>
          </a:xfrm>
          <a:prstGeom prst="rect">
            <a:avLst/>
          </a:prstGeom>
        </p:spPr>
        <p:txBody>
          <a:bodyPr wrap="square">
            <a:spAutoFit/>
          </a:bodyPr>
          <a:lstStyle/>
          <a:p>
            <a:r>
              <a:rPr lang="en-US" sz="2800" dirty="0" smtClean="0"/>
              <a:t>Students fill out the admission form with personal and academic </a:t>
            </a:r>
            <a:r>
              <a:rPr lang="en-US" sz="2800" dirty="0" err="1" smtClean="0"/>
              <a:t>details.The</a:t>
            </a:r>
            <a:r>
              <a:rPr lang="en-US" sz="2800" dirty="0" smtClean="0"/>
              <a:t> system validates input (e.g., email format, mandatory fields).Submitted data is saved for further processing by the admission </a:t>
            </a:r>
            <a:r>
              <a:rPr lang="en-US" sz="2800" dirty="0" err="1" smtClean="0"/>
              <a:t>office.Admission</a:t>
            </a:r>
            <a:r>
              <a:rPr lang="en-US" sz="2800" dirty="0" smtClean="0"/>
              <a:t> staff can review, approve, or reject </a:t>
            </a:r>
            <a:r>
              <a:rPr lang="en-US" sz="2800" dirty="0" err="1" smtClean="0"/>
              <a:t>applications.Users</a:t>
            </a:r>
            <a:r>
              <a:rPr lang="en-US" sz="2800" dirty="0" smtClean="0"/>
              <a:t> can edit or update details before final submission</a:t>
            </a:r>
          </a:p>
          <a:p>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8" y="6486040"/>
            <a:ext cx="1773556"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8" y="16954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4" y="58959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38089" y="3071815"/>
            <a:ext cx="2466975" cy="3419475"/>
          </a:xfrm>
          <a:prstGeom prst="rect">
            <a:avLst/>
          </a:prstGeom>
        </p:spPr>
      </p:pic>
      <p:sp>
        <p:nvSpPr>
          <p:cNvPr id="7" name="object 7"/>
          <p:cNvSpPr txBox="1">
            <a:spLocks noGrp="1"/>
          </p:cNvSpPr>
          <p:nvPr>
            <p:ph type="title"/>
          </p:nvPr>
        </p:nvSpPr>
        <p:spPr>
          <a:xfrm>
            <a:off x="739781"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20" y="6473340"/>
            <a:ext cx="228601"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3" y="2354710"/>
            <a:ext cx="853402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descr="WhatsApp Image 2025-08-28 at 7.35.53 PM.jpeg"/>
          <p:cNvPicPr>
            <a:picLocks noChangeAspect="1"/>
          </p:cNvPicPr>
          <p:nvPr/>
        </p:nvPicPr>
        <p:blipFill>
          <a:blip r:embed="rId3"/>
          <a:stretch>
            <a:fillRect/>
          </a:stretch>
        </p:blipFill>
        <p:spPr>
          <a:xfrm>
            <a:off x="2881290" y="1643050"/>
            <a:ext cx="5829317" cy="49720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7" y="6467475"/>
            <a:ext cx="76201" cy="177800"/>
          </a:xfrm>
          <a:prstGeom prst="rect">
            <a:avLst/>
          </a:prstGeom>
        </p:spPr>
      </p:pic>
      <p:sp>
        <p:nvSpPr>
          <p:cNvPr id="7" name="object 7"/>
          <p:cNvSpPr txBox="1">
            <a:spLocks noGrp="1"/>
          </p:cNvSpPr>
          <p:nvPr>
            <p:ph type="title"/>
          </p:nvPr>
        </p:nvSpPr>
        <p:spPr>
          <a:xfrm>
            <a:off x="755335" y="385447"/>
            <a:ext cx="4578668" cy="598241"/>
          </a:xfrm>
          <a:prstGeom prst="rect">
            <a:avLst/>
          </a:prstGeom>
        </p:spPr>
        <p:txBody>
          <a:bodyPr vert="horz" wrap="square" lIns="0" tIns="13335" rIns="0" bIns="0" rtlCol="0">
            <a:spAutoFit/>
          </a:bodyPr>
          <a:lstStyle/>
          <a:p>
            <a:pPr marL="12700">
              <a:lnSpc>
                <a:spcPct val="100000"/>
              </a:lnSpc>
              <a:spcBef>
                <a:spcPts val="105"/>
              </a:spcBef>
            </a:pPr>
            <a:r>
              <a:rPr lang="en-IN" dirty="0" smtClean="0">
                <a:solidFill>
                  <a:schemeClr val="tx1"/>
                </a:solidFill>
              </a:rPr>
              <a:t>CONCLUSION :</a:t>
            </a:r>
            <a:endParaRPr dirty="0">
              <a:solidFill>
                <a:schemeClr val="tx1"/>
              </a:solidFill>
            </a:endParaRPr>
          </a:p>
        </p:txBody>
      </p:sp>
      <p:sp>
        <p:nvSpPr>
          <p:cNvPr id="9" name="object 9"/>
          <p:cNvSpPr txBox="1"/>
          <p:nvPr/>
        </p:nvSpPr>
        <p:spPr>
          <a:xfrm>
            <a:off x="11277220" y="6473340"/>
            <a:ext cx="228601"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11" name="Rectangle 10"/>
          <p:cNvSpPr/>
          <p:nvPr/>
        </p:nvSpPr>
        <p:spPr>
          <a:xfrm>
            <a:off x="1595406" y="1500174"/>
            <a:ext cx="7977222" cy="3970318"/>
          </a:xfrm>
          <a:prstGeom prst="rect">
            <a:avLst/>
          </a:prstGeom>
        </p:spPr>
        <p:txBody>
          <a:bodyPr wrap="square">
            <a:spAutoFit/>
          </a:bodyPr>
          <a:lstStyle/>
          <a:p>
            <a:r>
              <a:rPr lang="en-US" sz="2800" dirty="0" smtClean="0"/>
              <a:t>The project demonstrates how HTML, CSS, and JavaScript can be effectively used to create an interactive, user-friendly, and efficient system. It simplifies processes, reduces manual effort, and ensures accuracy in data handling. This work highlights the importance of web technologies in solving real-world problems. In the future, it can be further improved by adding database connectivity, automation, and advanced features for better usability</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9382149" y="6858001"/>
            <a:ext cx="2809852"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solidFill>
              <a:schemeClr val="accent1"/>
            </a:solidFill>
          </a:ln>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3"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grpSp>
      <p:sp>
        <p:nvSpPr>
          <p:cNvPr id="13" name="object 13"/>
          <p:cNvSpPr/>
          <p:nvPr/>
        </p:nvSpPr>
        <p:spPr>
          <a:xfrm>
            <a:off x="2" y="4010032"/>
            <a:ext cx="447675" cy="2847975"/>
          </a:xfrm>
          <a:custGeom>
            <a:avLst/>
            <a:gdLst/>
            <a:ahLst/>
            <a:cxnLst/>
            <a:rect l="l" t="t" r="r" b="b"/>
            <a:pathLst>
              <a:path w="447675" h="2847975">
                <a:moveTo>
                  <a:pt x="0" y="0"/>
                </a:moveTo>
                <a:lnTo>
                  <a:pt x="0" y="2847975"/>
                </a:lnTo>
                <a:lnTo>
                  <a:pt x="447675" y="2847975"/>
                </a:lnTo>
                <a:lnTo>
                  <a:pt x="0" y="0"/>
                </a:lnTo>
                <a:close/>
              </a:path>
            </a:pathLst>
          </a:custGeom>
        </p:spPr>
        <p:style>
          <a:lnRef idx="2">
            <a:schemeClr val="accent4"/>
          </a:lnRef>
          <a:fillRef idx="1">
            <a:schemeClr val="lt1"/>
          </a:fillRef>
          <a:effectRef idx="0">
            <a:schemeClr val="accent4"/>
          </a:effectRef>
          <a:fontRef idx="minor">
            <a:schemeClr val="dk1"/>
          </a:fontRef>
        </p:style>
        <p:txBody>
          <a:bodyPr wrap="square" lIns="0" tIns="0" rIns="0" bIns="0" rtlCol="0"/>
          <a:lstStyle/>
          <a:p>
            <a:endParaRPr/>
          </a:p>
        </p:txBody>
      </p:sp>
      <p:sp>
        <p:nvSpPr>
          <p:cNvPr id="17" name="object 17"/>
          <p:cNvSpPr txBox="1">
            <a:spLocks noGrp="1"/>
          </p:cNvSpPr>
          <p:nvPr>
            <p:ph type="title"/>
          </p:nvPr>
        </p:nvSpPr>
        <p:spPr>
          <a:xfrm>
            <a:off x="2309785" y="2714621"/>
            <a:ext cx="7072363" cy="601447"/>
          </a:xfrm>
          <a:prstGeom prst="rect">
            <a:avLst/>
          </a:prstGeom>
        </p:spPr>
        <p:txBody>
          <a:bodyPr vert="horz" wrap="square" lIns="0" tIns="16510" rIns="0" bIns="0" rtlCol="0">
            <a:spAutoFit/>
          </a:bodyPr>
          <a:lstStyle/>
          <a:p>
            <a:pPr marL="12700">
              <a:lnSpc>
                <a:spcPct val="100000"/>
              </a:lnSpc>
              <a:spcBef>
                <a:spcPts val="130"/>
              </a:spcBef>
            </a:pPr>
            <a:r>
              <a:rPr lang="en-US" dirty="0" smtClean="0">
                <a:solidFill>
                  <a:schemeClr val="tx1"/>
                </a:solidFill>
                <a:effectLst>
                  <a:outerShdw blurRad="38100" dist="38100" dir="2700000" algn="tl">
                    <a:srgbClr val="000000">
                      <a:alpha val="43137"/>
                    </a:srgbClr>
                  </a:outerShdw>
                </a:effectLst>
                <a:latin typeface="Algerian" pitchFamily="82" charset="0"/>
              </a:rPr>
              <a:t>Simple web    Tabulation</a:t>
            </a:r>
            <a:endParaRPr>
              <a:solidFill>
                <a:schemeClr val="tx1"/>
              </a:solidFill>
              <a:effectLst>
                <a:outerShdw blurRad="38100" dist="38100" dir="2700000" algn="tl">
                  <a:srgbClr val="000000">
                    <a:alpha val="43137"/>
                  </a:srgbClr>
                </a:outerShdw>
              </a:effectLst>
              <a:latin typeface="Algerian" pitchFamily="82" charset="0"/>
            </a:endParaRPr>
          </a:p>
        </p:txBody>
      </p:sp>
      <p:sp>
        <p:nvSpPr>
          <p:cNvPr id="22" name="object 22"/>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Rectangle 22"/>
          <p:cNvSpPr/>
          <p:nvPr/>
        </p:nvSpPr>
        <p:spPr>
          <a:xfrm>
            <a:off x="3238480" y="500042"/>
            <a:ext cx="4729563"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accent3"/>
                </a:solidFill>
                <a:effectLst>
                  <a:outerShdw blurRad="41275" dist="20320" dir="1800000" algn="tl" rotWithShape="0">
                    <a:srgbClr val="000000">
                      <a:alpha val="40000"/>
                    </a:srgbClr>
                  </a:outerShdw>
                </a:effectLst>
              </a:rPr>
              <a:t>Project Name</a:t>
            </a:r>
            <a:endParaRPr lang="en-US" sz="5400" b="1" cap="none" spc="0" dirty="0">
              <a:ln w="12700">
                <a:solidFill>
                  <a:schemeClr val="tx2">
                    <a:satMod val="155000"/>
                  </a:schemeClr>
                </a:solidFill>
                <a:prstDash val="solid"/>
              </a:ln>
              <a:solidFill>
                <a:schemeClr val="accent3"/>
              </a:solidFill>
              <a:effectLst>
                <a:outerShdw blurRad="41275" dist="20320" dir="1800000" algn="tl" rotWithShape="0">
                  <a:srgbClr val="000000">
                    <a:alpha val="4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12" y="357166"/>
            <a:ext cx="9656064" cy="1143000"/>
          </a:xfrm>
          <a:solidFill>
            <a:schemeClr val="bg1"/>
          </a:solidFill>
          <a:ln>
            <a:solidFill>
              <a:schemeClr val="accent1"/>
            </a:solidFill>
          </a:ln>
        </p:spPr>
        <p:txBody>
          <a:bodyPr/>
          <a:lstStyle/>
          <a:p>
            <a:pPr algn="ctr"/>
            <a:r>
              <a:rPr lang="en-US" i="1" dirty="0" smtClean="0">
                <a:solidFill>
                  <a:schemeClr val="tx1"/>
                </a:solidFill>
              </a:rPr>
              <a:t>PROBLAM STSTEMENT:</a:t>
            </a:r>
            <a:endParaRPr lang="en-US" i="1" dirty="0">
              <a:solidFill>
                <a:schemeClr val="tx1"/>
              </a:solidFill>
            </a:endParaRPr>
          </a:p>
        </p:txBody>
      </p:sp>
      <p:sp>
        <p:nvSpPr>
          <p:cNvPr id="3" name="Rectangle 2"/>
          <p:cNvSpPr/>
          <p:nvPr/>
        </p:nvSpPr>
        <p:spPr>
          <a:xfrm>
            <a:off x="1381092" y="1785926"/>
            <a:ext cx="8501122" cy="3108543"/>
          </a:xfrm>
          <a:prstGeom prst="rect">
            <a:avLst/>
          </a:prstGeom>
          <a:solidFill>
            <a:schemeClr val="bg1"/>
          </a:solidFill>
          <a:ln>
            <a:solidFill>
              <a:schemeClr val="bg1"/>
            </a:solidFill>
          </a:ln>
        </p:spPr>
        <p:txBody>
          <a:bodyPr wrap="square">
            <a:spAutoFit/>
          </a:bodyPr>
          <a:lstStyle/>
          <a:p>
            <a:r>
              <a:rPr lang="en-US" sz="2800" dirty="0" smtClean="0"/>
              <a:t>Web pages created with only HTML appear plain, unstructured, and visually unattractive. Without proper styling, it becomes difficult for users to interpret content, navigate smoothly, or engage with the interface. Static HTML alone cannot handle layout management, responsive design, or visual enhancements across different devices and browsers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67173" y="10215610"/>
            <a:ext cx="12481715" cy="7139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3"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grpSp>
      <p:sp>
        <p:nvSpPr>
          <p:cNvPr id="13" name="object 13"/>
          <p:cNvSpPr/>
          <p:nvPr/>
        </p:nvSpPr>
        <p:spPr>
          <a:xfrm>
            <a:off x="2" y="4010032"/>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8" y="6486040"/>
            <a:ext cx="1773556"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30" y="447676"/>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16" name="object 16"/>
          <p:cNvSpPr/>
          <p:nvPr/>
        </p:nvSpPr>
        <p:spPr>
          <a:xfrm>
            <a:off x="8239141" y="485776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sp>
        <p:nvSpPr>
          <p:cNvPr id="21" name="object 21"/>
          <p:cNvSpPr txBox="1">
            <a:spLocks noGrp="1"/>
          </p:cNvSpPr>
          <p:nvPr>
            <p:ph type="title"/>
          </p:nvPr>
        </p:nvSpPr>
        <p:spPr>
          <a:xfrm>
            <a:off x="739775" y="445390"/>
            <a:ext cx="5284788" cy="521297"/>
          </a:xfrm>
          <a:prstGeom prst="rect">
            <a:avLst/>
          </a:prstGeom>
        </p:spPr>
        <p:txBody>
          <a:bodyPr vert="horz" wrap="square" lIns="0" tIns="13335" rIns="0" bIns="0" rtlCol="0">
            <a:spAutoFit/>
          </a:bodyPr>
          <a:lstStyle/>
          <a:p>
            <a:pPr marL="12700">
              <a:lnSpc>
                <a:spcPct val="100000"/>
              </a:lnSpc>
              <a:spcBef>
                <a:spcPts val="105"/>
              </a:spcBef>
            </a:pPr>
            <a:r>
              <a:rPr spc="25" smtClean="0"/>
              <a:t>A</a:t>
            </a:r>
            <a:r>
              <a:rPr spc="-5" smtClean="0"/>
              <a:t>G</a:t>
            </a:r>
            <a:r>
              <a:rPr spc="-35" smtClean="0"/>
              <a:t>E</a:t>
            </a:r>
            <a:r>
              <a:rPr spc="15" smtClean="0"/>
              <a:t>N</a:t>
            </a:r>
            <a:r>
              <a:rPr lang="en-US" spc="15" dirty="0" smtClean="0"/>
              <a:t>D</a:t>
            </a:r>
            <a:r>
              <a:rPr smtClean="0"/>
              <a:t>A</a:t>
            </a:r>
            <a:endParaRPr dirty="0"/>
          </a:p>
        </p:txBody>
      </p:sp>
      <p:sp>
        <p:nvSpPr>
          <p:cNvPr id="22" name="object 22"/>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6"/>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24" name="Oval 23"/>
          <p:cNvSpPr/>
          <p:nvPr/>
        </p:nvSpPr>
        <p:spPr>
          <a:xfrm>
            <a:off x="7810512" y="2571744"/>
            <a:ext cx="500067" cy="50006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5" name="object 18"/>
          <p:cNvGrpSpPr/>
          <p:nvPr/>
        </p:nvGrpSpPr>
        <p:grpSpPr>
          <a:xfrm>
            <a:off x="0" y="3633762"/>
            <a:ext cx="4167173" cy="3224238"/>
            <a:chOff x="47625" y="3819523"/>
            <a:chExt cx="4124325" cy="3009900"/>
          </a:xfrm>
        </p:grpSpPr>
        <p:pic>
          <p:nvPicPr>
            <p:cNvPr id="26" name="object 19"/>
            <p:cNvPicPr/>
            <p:nvPr/>
          </p:nvPicPr>
          <p:blipFill>
            <a:blip r:embed="rId2" cstate="print"/>
            <a:stretch>
              <a:fillRect/>
            </a:stretch>
          </p:blipFill>
          <p:spPr>
            <a:xfrm>
              <a:off x="466725" y="6410325"/>
              <a:ext cx="3705225" cy="295275"/>
            </a:xfrm>
            <a:prstGeom prst="rect">
              <a:avLst/>
            </a:prstGeom>
          </p:spPr>
        </p:pic>
        <p:pic>
          <p:nvPicPr>
            <p:cNvPr id="27" name="object 20"/>
            <p:cNvPicPr/>
            <p:nvPr/>
          </p:nvPicPr>
          <p:blipFill>
            <a:blip r:embed="rId3" cstate="print"/>
            <a:stretch>
              <a:fillRect/>
            </a:stretch>
          </p:blipFill>
          <p:spPr>
            <a:xfrm>
              <a:off x="47625" y="3819523"/>
              <a:ext cx="1733550" cy="3009898"/>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24958"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23836" y="428604"/>
            <a:ext cx="735648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tx1"/>
                </a:solidFill>
              </a:rPr>
              <a:t>PROJECT</a:t>
            </a:r>
            <a:r>
              <a:rPr sz="4250" spc="5"/>
              <a:t>	</a:t>
            </a:r>
            <a:r>
              <a:rPr sz="4250" spc="-20" smtClean="0">
                <a:solidFill>
                  <a:schemeClr val="tx1"/>
                </a:solidFill>
              </a:rPr>
              <a:t>OVERVIEW</a:t>
            </a:r>
            <a:r>
              <a:rPr lang="en-US" sz="4250" spc="-20" dirty="0" smtClean="0">
                <a:solidFill>
                  <a:schemeClr val="tx1"/>
                </a:solidFill>
              </a:rPr>
              <a:t>:</a:t>
            </a:r>
            <a:endParaRPr sz="4250"/>
          </a:p>
        </p:txBody>
      </p:sp>
      <p:sp>
        <p:nvSpPr>
          <p:cNvPr id="10" name="object 10"/>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738150" y="1500174"/>
            <a:ext cx="8929750" cy="4832092"/>
          </a:xfrm>
          <a:prstGeom prst="rect">
            <a:avLst/>
          </a:prstGeom>
        </p:spPr>
        <p:txBody>
          <a:bodyPr wrap="square">
            <a:spAutoFit/>
          </a:bodyPr>
          <a:lstStyle/>
          <a:p>
            <a:r>
              <a:rPr lang="en-US" sz="2800" dirty="0" smtClean="0"/>
              <a:t>Cascading Style Sheets (CSS) is a styling language used to control the presentation of web pages. While HTML provides the basic structure of content, CSS defines how that content looks and feels to the user. This project explores the use of CSS to design visually appealing, consistent, and responsive web pages that improve user </a:t>
            </a:r>
            <a:r>
              <a:rPr lang="en-US" sz="2800" dirty="0" err="1" smtClean="0"/>
              <a:t>experience.The</a:t>
            </a:r>
            <a:r>
              <a:rPr lang="en-US" sz="2800" dirty="0" smtClean="0"/>
              <a:t> project demonstrates how CSS transforms a plain HTML page into a professional, user-friendly interface. By applying modern CSS techniques such as </a:t>
            </a:r>
            <a:r>
              <a:rPr lang="en-US" sz="2800" dirty="0" err="1" smtClean="0"/>
              <a:t>Flexbox</a:t>
            </a:r>
            <a:r>
              <a:rPr lang="en-US" sz="2800" dirty="0" smtClean="0"/>
              <a:t>, Grid, and custom properties, the project ensures efficient, scalable, and adaptive web design.</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38084" y="714356"/>
            <a:ext cx="10754396" cy="509114"/>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tx1"/>
                </a:solidFill>
              </a:rPr>
              <a:t>W</a:t>
            </a:r>
            <a:r>
              <a:rPr sz="3200" spc="-20" dirty="0">
                <a:solidFill>
                  <a:schemeClr val="tx1"/>
                </a:solidFill>
              </a:rPr>
              <a:t>H</a:t>
            </a:r>
            <a:r>
              <a:rPr sz="3200" spc="20" dirty="0">
                <a:solidFill>
                  <a:schemeClr val="tx1"/>
                </a:solidFill>
              </a:rPr>
              <a:t>O</a:t>
            </a:r>
            <a:r>
              <a:rPr sz="3200" spc="-235" dirty="0">
                <a:solidFill>
                  <a:schemeClr val="tx1"/>
                </a:solidFill>
              </a:rPr>
              <a:t> </a:t>
            </a:r>
            <a:r>
              <a:rPr sz="3200" spc="-10" dirty="0">
                <a:solidFill>
                  <a:schemeClr val="tx1"/>
                </a:solidFill>
              </a:rPr>
              <a:t>AR</a:t>
            </a:r>
            <a:r>
              <a:rPr sz="3200" spc="15" dirty="0">
                <a:solidFill>
                  <a:schemeClr val="tx1"/>
                </a:solidFill>
              </a:rPr>
              <a:t>E</a:t>
            </a:r>
            <a:r>
              <a:rPr sz="3200" spc="-35" dirty="0">
                <a:solidFill>
                  <a:schemeClr val="tx1"/>
                </a:solidFill>
              </a:rPr>
              <a:t> </a:t>
            </a:r>
            <a:r>
              <a:rPr sz="3200" spc="-10" dirty="0">
                <a:solidFill>
                  <a:schemeClr val="tx1"/>
                </a:solidFill>
              </a:rPr>
              <a:t>T</a:t>
            </a:r>
            <a:r>
              <a:rPr sz="3200" spc="-15" dirty="0">
                <a:solidFill>
                  <a:schemeClr val="tx1"/>
                </a:solidFill>
              </a:rPr>
              <a:t>H</a:t>
            </a:r>
            <a:r>
              <a:rPr sz="3200" spc="15" dirty="0">
                <a:solidFill>
                  <a:schemeClr val="tx1"/>
                </a:solidFill>
              </a:rPr>
              <a:t>E</a:t>
            </a:r>
            <a:r>
              <a:rPr sz="3200" spc="-35" dirty="0">
                <a:solidFill>
                  <a:schemeClr val="tx1"/>
                </a:solidFill>
              </a:rPr>
              <a:t> </a:t>
            </a:r>
            <a:r>
              <a:rPr sz="3200" spc="-20" dirty="0">
                <a:solidFill>
                  <a:schemeClr val="tx1"/>
                </a:solidFill>
              </a:rPr>
              <a:t>E</a:t>
            </a:r>
            <a:r>
              <a:rPr sz="3200" spc="30" dirty="0">
                <a:solidFill>
                  <a:schemeClr val="tx1"/>
                </a:solidFill>
              </a:rPr>
              <a:t>N</a:t>
            </a:r>
            <a:r>
              <a:rPr sz="3200" spc="15" dirty="0">
                <a:solidFill>
                  <a:schemeClr val="tx1"/>
                </a:solidFill>
              </a:rPr>
              <a:t>D</a:t>
            </a:r>
            <a:r>
              <a:rPr sz="3200" spc="-45" dirty="0">
                <a:solidFill>
                  <a:schemeClr val="tx1"/>
                </a:solidFill>
              </a:rPr>
              <a:t> </a:t>
            </a:r>
            <a:r>
              <a:rPr sz="3200">
                <a:solidFill>
                  <a:schemeClr val="tx1"/>
                </a:solidFill>
              </a:rPr>
              <a:t>U</a:t>
            </a:r>
            <a:r>
              <a:rPr sz="3200" spc="10">
                <a:solidFill>
                  <a:schemeClr val="tx1"/>
                </a:solidFill>
              </a:rPr>
              <a:t>S</a:t>
            </a:r>
            <a:r>
              <a:rPr sz="3200" spc="-25">
                <a:solidFill>
                  <a:schemeClr val="tx1"/>
                </a:solidFill>
              </a:rPr>
              <a:t>E</a:t>
            </a:r>
            <a:r>
              <a:rPr sz="3200" spc="-10">
                <a:solidFill>
                  <a:schemeClr val="tx1"/>
                </a:solidFill>
              </a:rPr>
              <a:t>R</a:t>
            </a:r>
            <a:r>
              <a:rPr sz="3200" spc="5">
                <a:solidFill>
                  <a:schemeClr val="tx1"/>
                </a:solidFill>
              </a:rPr>
              <a:t>S</a:t>
            </a:r>
            <a:r>
              <a:rPr sz="3200" spc="5" smtClean="0">
                <a:solidFill>
                  <a:schemeClr val="tx1"/>
                </a:solidFill>
              </a:rPr>
              <a:t>?</a:t>
            </a:r>
            <a:r>
              <a:rPr lang="en-US" sz="3200" spc="5" dirty="0" smtClean="0"/>
              <a:t>  </a:t>
            </a:r>
            <a:endParaRPr sz="3200"/>
          </a:p>
        </p:txBody>
      </p:sp>
      <p:sp>
        <p:nvSpPr>
          <p:cNvPr id="4" name="Rectangle 3"/>
          <p:cNvSpPr/>
          <p:nvPr/>
        </p:nvSpPr>
        <p:spPr>
          <a:xfrm>
            <a:off x="1809720" y="1714488"/>
            <a:ext cx="8691602" cy="3539430"/>
          </a:xfrm>
          <a:prstGeom prst="rect">
            <a:avLst/>
          </a:prstGeom>
        </p:spPr>
        <p:txBody>
          <a:bodyPr wrap="square">
            <a:spAutoFit/>
          </a:bodyPr>
          <a:lstStyle/>
          <a:p>
            <a:r>
              <a:rPr lang="en-US" sz="3200" dirty="0" smtClean="0"/>
              <a:t>In software applications, the end users are the people who interact with the software (students using an e-learning app, customers using an online shopping app).In a college admission system, the end users could be students, parents, and admission </a:t>
            </a:r>
            <a:r>
              <a:rPr lang="en-US" sz="3200" dirty="0" err="1" smtClean="0"/>
              <a:t>staff.In</a:t>
            </a:r>
            <a:r>
              <a:rPr lang="en-US" sz="3200" dirty="0" smtClean="0"/>
              <a:t> business software, employees, managers, or clients could be the end users</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71612"/>
            <a:ext cx="2695575" cy="3248025"/>
          </a:xfrm>
          <a:prstGeom prst="rect">
            <a:avLst/>
          </a:prstGeom>
        </p:spPr>
      </p:pic>
      <p:sp>
        <p:nvSpPr>
          <p:cNvPr id="6" name="object 6"/>
          <p:cNvSpPr txBox="1">
            <a:spLocks noGrp="1"/>
          </p:cNvSpPr>
          <p:nvPr>
            <p:ph type="title"/>
          </p:nvPr>
        </p:nvSpPr>
        <p:spPr>
          <a:xfrm>
            <a:off x="309522" y="857232"/>
            <a:ext cx="8340651"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solidFill>
                  <a:schemeClr val="tx1"/>
                </a:solidFill>
              </a:rPr>
              <a:t>TOOLS AND </a:t>
            </a:r>
            <a:r>
              <a:rPr lang="en-IN" sz="3600" spc="10" dirty="0" smtClean="0">
                <a:solidFill>
                  <a:schemeClr val="tx1"/>
                </a:solidFill>
              </a:rPr>
              <a:t>TECHNIQUES:</a:t>
            </a:r>
            <a:endParaRPr sz="3600" dirty="0">
              <a:solidFill>
                <a:schemeClr val="tx1"/>
              </a:solidFill>
            </a:endParaRPr>
          </a:p>
        </p:txBody>
      </p:sp>
      <p:sp>
        <p:nvSpPr>
          <p:cNvPr id="9" name="object 9"/>
          <p:cNvSpPr txBox="1">
            <a:spLocks noGrp="1"/>
          </p:cNvSpPr>
          <p:nvPr>
            <p:ph type="sldNum" sz="quarter" idx="11"/>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Rectangle 11"/>
          <p:cNvSpPr/>
          <p:nvPr/>
        </p:nvSpPr>
        <p:spPr>
          <a:xfrm>
            <a:off x="4407102" y="4820722"/>
            <a:ext cx="253596" cy="369332"/>
          </a:xfrm>
          <a:prstGeom prst="rect">
            <a:avLst/>
          </a:prstGeom>
        </p:spPr>
        <p:txBody>
          <a:bodyPr wrap="none">
            <a:spAutoFit/>
          </a:bodyPr>
          <a:lstStyle/>
          <a:p>
            <a:r>
              <a:rPr lang="en-US" dirty="0" smtClean="0">
                <a:solidFill>
                  <a:prstClr val="black"/>
                </a:solidFill>
              </a:rPr>
              <a:t> </a:t>
            </a:r>
            <a:endParaRPr lang="en-US" dirty="0"/>
          </a:p>
        </p:txBody>
      </p:sp>
      <p:sp>
        <p:nvSpPr>
          <p:cNvPr id="13" name="Rectangle 12"/>
          <p:cNvSpPr/>
          <p:nvPr/>
        </p:nvSpPr>
        <p:spPr>
          <a:xfrm>
            <a:off x="3238480" y="2571744"/>
            <a:ext cx="7762908" cy="2923877"/>
          </a:xfrm>
          <a:prstGeom prst="rect">
            <a:avLst/>
          </a:prstGeom>
        </p:spPr>
        <p:txBody>
          <a:bodyPr wrap="square">
            <a:spAutoFit/>
          </a:bodyPr>
          <a:lstStyle/>
          <a:p>
            <a:r>
              <a:rPr lang="en-US" sz="3600" dirty="0" smtClean="0"/>
              <a:t>Tools</a:t>
            </a:r>
            <a:r>
              <a:rPr lang="en-US" sz="2800" dirty="0" smtClean="0"/>
              <a:t> → Editors, browsers, frameworks, preprocessors.</a:t>
            </a:r>
          </a:p>
          <a:p>
            <a:endParaRPr lang="en-US" sz="2800" dirty="0" smtClean="0"/>
          </a:p>
          <a:p>
            <a:endParaRPr lang="en-US" sz="2800" dirty="0" smtClean="0"/>
          </a:p>
          <a:p>
            <a:r>
              <a:rPr lang="en-US" sz="3600" dirty="0" smtClean="0"/>
              <a:t>Techniques</a:t>
            </a:r>
            <a:r>
              <a:rPr lang="en-US" sz="2800" dirty="0" smtClean="0"/>
              <a:t> → Selectors, box model, </a:t>
            </a:r>
            <a:r>
              <a:rPr lang="en-US" sz="2800" dirty="0" err="1" smtClean="0"/>
              <a:t>flexbox</a:t>
            </a:r>
            <a:r>
              <a:rPr lang="en-US" sz="2800" dirty="0" smtClean="0"/>
              <a:t>/grid, responsive design, animations, variables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2398" y="500042"/>
            <a:ext cx="3482867" cy="743507"/>
          </a:xfrm>
        </p:spPr>
        <p:txBody>
          <a:bodyPr>
            <a:noAutofit/>
          </a:bodyPr>
          <a:lstStyle/>
          <a:p>
            <a:r>
              <a:rPr lang="en-US" sz="4400" b="1" dirty="0" smtClean="0">
                <a:latin typeface="Algerian" pitchFamily="82" charset="0"/>
              </a:rPr>
              <a:t>Tools Used:</a:t>
            </a:r>
            <a:endParaRPr lang="en-US" sz="4400" b="1" dirty="0">
              <a:latin typeface="Algerian" pitchFamily="82" charset="0"/>
            </a:endParaRPr>
          </a:p>
        </p:txBody>
      </p:sp>
      <p:sp>
        <p:nvSpPr>
          <p:cNvPr id="5" name="Rectangle 4"/>
          <p:cNvSpPr/>
          <p:nvPr/>
        </p:nvSpPr>
        <p:spPr>
          <a:xfrm>
            <a:off x="809588" y="2500306"/>
            <a:ext cx="10787138" cy="4154984"/>
          </a:xfrm>
          <a:prstGeom prst="rect">
            <a:avLst/>
          </a:prstGeom>
        </p:spPr>
        <p:txBody>
          <a:bodyPr wrap="square">
            <a:spAutoFit/>
          </a:bodyPr>
          <a:lstStyle/>
          <a:p>
            <a:r>
              <a:rPr lang="en-US" sz="2400" dirty="0" smtClean="0"/>
              <a:t>● </a:t>
            </a:r>
            <a:r>
              <a:rPr lang="en-US" sz="2400" dirty="0" smtClean="0"/>
              <a:t>Code Editors / </a:t>
            </a:r>
            <a:r>
              <a:rPr lang="en-US" sz="2400" dirty="0" err="1" smtClean="0"/>
              <a:t>IDEsExamples</a:t>
            </a:r>
            <a:r>
              <a:rPr lang="en-US" sz="2400" dirty="0" smtClean="0"/>
              <a:t>: VS Code, Sublime Text, Atom, </a:t>
            </a:r>
            <a:r>
              <a:rPr lang="en-US" sz="2400" dirty="0" err="1" smtClean="0"/>
              <a:t>BracketsUsed</a:t>
            </a:r>
            <a:r>
              <a:rPr lang="en-US" sz="2400" dirty="0" smtClean="0"/>
              <a:t> to write and manage CSS efficiently with features like syntax highlighting and auto-completion.</a:t>
            </a:r>
          </a:p>
          <a:p>
            <a:endParaRPr lang="en-US" sz="2400" dirty="0" smtClean="0"/>
          </a:p>
          <a:p>
            <a:r>
              <a:rPr lang="en-US" sz="2400" dirty="0" smtClean="0"/>
              <a:t>● Web Browsers (with Developer Tools)Examples: Google Chrome </a:t>
            </a:r>
            <a:r>
              <a:rPr lang="en-US" sz="2400" dirty="0" err="1" smtClean="0"/>
              <a:t>DevTools</a:t>
            </a:r>
            <a:r>
              <a:rPr lang="en-US" sz="2400" dirty="0" smtClean="0"/>
              <a:t>, Firefox Developer Tools, Edge </a:t>
            </a:r>
            <a:r>
              <a:rPr lang="en-US" sz="2400" dirty="0" err="1" smtClean="0"/>
              <a:t>DevToolsAllow</a:t>
            </a:r>
            <a:r>
              <a:rPr lang="en-US" sz="2400" dirty="0" smtClean="0"/>
              <a:t> real-time editing, debugging, and testing of CSS styles directly on the webpage.</a:t>
            </a:r>
          </a:p>
          <a:p>
            <a:endParaRPr lang="en-US" sz="2400" dirty="0" smtClean="0"/>
          </a:p>
          <a:p>
            <a:r>
              <a:rPr lang="en-US" sz="2400" dirty="0" smtClean="0"/>
              <a:t>●Preprocessors (Optional)Examples: SASS, </a:t>
            </a:r>
            <a:r>
              <a:rPr lang="en-US" sz="2400" dirty="0" err="1" smtClean="0"/>
              <a:t>LESSExtend</a:t>
            </a:r>
            <a:r>
              <a:rPr lang="en-US" sz="2400" dirty="0" smtClean="0"/>
              <a:t> CSS with variables, nesting, and functions for better maintainability.</a:t>
            </a:r>
          </a:p>
          <a:p>
            <a:endParaRPr lang="en-US" sz="2400" dirty="0" smtClean="0"/>
          </a:p>
          <a:p>
            <a:r>
              <a:rPr lang="en-US" sz="2400" dirty="0" smtClean="0"/>
              <a:t>● Version Control </a:t>
            </a:r>
            <a:r>
              <a:rPr lang="en-US" sz="2400" dirty="0" err="1" smtClean="0"/>
              <a:t>ToolsExamples</a:t>
            </a:r>
            <a:r>
              <a:rPr lang="en-US" sz="2400" dirty="0" smtClean="0"/>
              <a:t>: </a:t>
            </a:r>
            <a:r>
              <a:rPr lang="en-US" sz="2400" dirty="0" err="1" smtClean="0"/>
              <a:t>Git</a:t>
            </a:r>
            <a:r>
              <a:rPr lang="en-US" sz="2400" dirty="0" smtClean="0"/>
              <a:t>, </a:t>
            </a:r>
            <a:r>
              <a:rPr lang="en-US" sz="2400" dirty="0" err="1" smtClean="0"/>
              <a:t>GitHub</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3836" y="857232"/>
            <a:ext cx="4197247" cy="743507"/>
          </a:xfrm>
        </p:spPr>
        <p:txBody>
          <a:bodyPr>
            <a:normAutofit/>
          </a:bodyPr>
          <a:lstStyle/>
          <a:p>
            <a:r>
              <a:rPr lang="en-US" sz="3600" dirty="0" smtClean="0">
                <a:latin typeface="Algerian" pitchFamily="82" charset="0"/>
              </a:rPr>
              <a:t>Techniques Used:</a:t>
            </a:r>
            <a:endParaRPr lang="en-US" sz="3600" dirty="0">
              <a:latin typeface="Algerian" pitchFamily="82" charset="0"/>
            </a:endParaRPr>
          </a:p>
        </p:txBody>
      </p:sp>
      <p:sp>
        <p:nvSpPr>
          <p:cNvPr id="4" name="Rectangle 3"/>
          <p:cNvSpPr/>
          <p:nvPr/>
        </p:nvSpPr>
        <p:spPr>
          <a:xfrm>
            <a:off x="1809720" y="1571612"/>
            <a:ext cx="8643998" cy="5632311"/>
          </a:xfrm>
          <a:prstGeom prst="rect">
            <a:avLst/>
          </a:prstGeom>
        </p:spPr>
        <p:txBody>
          <a:bodyPr wrap="square">
            <a:spAutoFit/>
          </a:bodyPr>
          <a:lstStyle/>
          <a:p>
            <a:endParaRPr lang="en-US" sz="2000" dirty="0" smtClean="0"/>
          </a:p>
          <a:p>
            <a:pPr marL="457200" indent="-457200"/>
            <a:r>
              <a:rPr lang="en-US" sz="2000" dirty="0" smtClean="0"/>
              <a:t>Selectors and Specificity → Target elements using tag, class, ID, attribute, and pseudo-classes</a:t>
            </a:r>
            <a:r>
              <a:rPr lang="en-US" sz="2000" dirty="0" smtClean="0"/>
              <a:t>.</a:t>
            </a:r>
          </a:p>
          <a:p>
            <a:pPr marL="457200" indent="-457200"/>
            <a:endParaRPr lang="en-US" sz="2000" dirty="0" smtClean="0"/>
          </a:p>
          <a:p>
            <a:pPr marL="457200" indent="-457200">
              <a:buAutoNum type="arabicPeriod"/>
            </a:pPr>
            <a:r>
              <a:rPr lang="en-US" sz="2000" dirty="0" smtClean="0"/>
              <a:t>Box </a:t>
            </a:r>
            <a:r>
              <a:rPr lang="en-US" sz="2000" dirty="0" smtClean="0"/>
              <a:t>Model → Manage spacing with margin, border, padding, and content.</a:t>
            </a:r>
          </a:p>
          <a:p>
            <a:pPr marL="457200" indent="-457200">
              <a:buAutoNum type="arabicPeriod"/>
            </a:pPr>
            <a:r>
              <a:rPr lang="en-US" sz="2000" dirty="0" smtClean="0"/>
              <a:t> </a:t>
            </a:r>
            <a:r>
              <a:rPr lang="en-US" sz="2000" dirty="0" err="1" smtClean="0"/>
              <a:t>Flexbox</a:t>
            </a:r>
            <a:r>
              <a:rPr lang="en-US" sz="2000" dirty="0" smtClean="0"/>
              <a:t> and Grid → Create modern, responsive layouts easily.</a:t>
            </a:r>
          </a:p>
          <a:p>
            <a:pPr marL="457200" indent="-457200">
              <a:buAutoNum type="arabicPeriod"/>
            </a:pPr>
            <a:r>
              <a:rPr lang="en-US" sz="2000" dirty="0" smtClean="0"/>
              <a:t> Responsive Design → Use media queries to adapt layouts across different screen sizes.</a:t>
            </a:r>
          </a:p>
          <a:p>
            <a:pPr marL="457200" indent="-457200">
              <a:buAutoNum type="arabicPeriod"/>
            </a:pPr>
            <a:r>
              <a:rPr lang="en-US" sz="2000" dirty="0" smtClean="0"/>
              <a:t> Typography Styling → Apply fonts, text alignment, spacing, and transformations.</a:t>
            </a:r>
          </a:p>
          <a:p>
            <a:pPr marL="457200" indent="-457200">
              <a:buAutoNum type="arabicPeriod"/>
            </a:pPr>
            <a:r>
              <a:rPr lang="en-US" sz="2000" dirty="0" smtClean="0"/>
              <a:t>Colors and Backgrounds → Enhance UI with gradients, images, and transparency.</a:t>
            </a:r>
          </a:p>
          <a:p>
            <a:pPr marL="457200" indent="-457200">
              <a:buAutoNum type="arabicPeriod"/>
            </a:pPr>
            <a:r>
              <a:rPr lang="en-US" sz="2000" dirty="0" smtClean="0"/>
              <a:t>Transitions and Animations → Add hover effects, fades, and smooth movements.</a:t>
            </a:r>
          </a:p>
          <a:p>
            <a:pPr marL="457200" indent="-457200">
              <a:buAutoNum type="arabicPeriod"/>
            </a:pPr>
            <a:r>
              <a:rPr lang="en-US" sz="2000" dirty="0" smtClean="0"/>
              <a:t> Pseudo-classes &amp; Pseudo-elements → Style states (:hover, :focus) and add content with ::before / ::after.</a:t>
            </a:r>
          </a:p>
          <a:p>
            <a:pPr marL="457200" indent="-457200">
              <a:buAutoNum type="arabicPeriod"/>
            </a:pPr>
            <a:r>
              <a:rPr lang="en-US" sz="2000" dirty="0" smtClean="0"/>
              <a:t> Custom Variables (CSS Variables) → Reuse colors, fonts, and themes consistently</a:t>
            </a:r>
          </a:p>
          <a:p>
            <a:pPr marL="457200" indent="-457200"/>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698</TotalTime>
  <Words>956</Words>
  <Application>Microsoft Office PowerPoint</Application>
  <PresentationFormat>Custom</PresentationFormat>
  <Paragraphs>91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Median</vt:lpstr>
      <vt:lpstr>Digital  Portfolio</vt:lpstr>
      <vt:lpstr>Simple web    Tabulation</vt:lpstr>
      <vt:lpstr>PROBLAM STSTEMENT:</vt:lpstr>
      <vt:lpstr>AGENDA</vt:lpstr>
      <vt:lpstr>PROJECT OVERVIEW:</vt:lpstr>
      <vt:lpstr>WHO ARE THE END USERS?  </vt:lpstr>
      <vt:lpstr>TOOLS AND TECHNIQUES:</vt:lpstr>
      <vt:lpstr>Slide 8</vt:lpstr>
      <vt:lpstr>Slide 9</vt:lpstr>
      <vt:lpstr>POTFOLIO DESIGN AND LAYOUT </vt:lpstr>
      <vt:lpstr>FEATURES AND FUNCTIONALITY</vt:lpstr>
      <vt:lpstr>Functionality:</vt:lpstr>
      <vt:lpstr>RESULTS AND SCREENSHOTS</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64</cp:revision>
  <dcterms:created xsi:type="dcterms:W3CDTF">2024-03-29T15:07:22Z</dcterms:created>
  <dcterms:modified xsi:type="dcterms:W3CDTF">2025-08-28T14:59:21Z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