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Arimo Bold" charset="1" panose="020B0704020202020204"/>
      <p:regular r:id="rId21"/>
    </p:embeddedFont>
    <p:embeddedFont>
      <p:font typeface="Paytone One" charset="1" panose="00000500000000000000"/>
      <p:regular r:id="rId22"/>
    </p:embeddedFont>
    <p:embeddedFont>
      <p:font typeface="Space Mono" charset="1" panose="02000509040000020004"/>
      <p:regular r:id="rId24"/>
    </p:embeddedFont>
    <p:embeddedFont>
      <p:font typeface="Arimo" charset="1" panose="020B0604020202020204"/>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notesSlides/notesSlide2.xml" Type="http://schemas.openxmlformats.org/officeDocument/2006/relationships/notesSlide"/><Relationship Id="rId24" Target="fonts/font24.fntdata" Type="http://schemas.openxmlformats.org/officeDocument/2006/relationships/font"/><Relationship Id="rId25" Target="notesSlides/notesSlide3.xml" Type="http://schemas.openxmlformats.org/officeDocument/2006/relationships/notesSlide"/><Relationship Id="rId26" Target="fonts/font26.fntdata" Type="http://schemas.openxmlformats.org/officeDocument/2006/relationships/font"/><Relationship Id="rId27" Target="notesSlides/notesSlide4.xml" Type="http://schemas.openxmlformats.org/officeDocument/2006/relationships/notesSlide"/><Relationship Id="rId28" Target="notesSlides/notesSlide5.xml" Type="http://schemas.openxmlformats.org/officeDocument/2006/relationships/notesSlide"/><Relationship Id="rId29" Target="notesSlides/notesSlide6.xml" Type="http://schemas.openxmlformats.org/officeDocument/2006/relationships/notesSlide"/><Relationship Id="rId3" Target="viewProps.xml" Type="http://schemas.openxmlformats.org/officeDocument/2006/relationships/viewProps"/><Relationship Id="rId30" Target="notesSlides/notesSlide7.xml" Type="http://schemas.openxmlformats.org/officeDocument/2006/relationships/notesSlide"/><Relationship Id="rId31" Target="notesSlides/notesSlide8.xml" Type="http://schemas.openxmlformats.org/officeDocument/2006/relationships/notesSlide"/><Relationship Id="rId32" Target="notesSlides/notesSlide9.xml" Type="http://schemas.openxmlformats.org/officeDocument/2006/relationships/notesSlide"/><Relationship Id="rId33" Target="notesSlides/notesSlide10.xml" Type="http://schemas.openxmlformats.org/officeDocument/2006/relationships/notesSlide"/><Relationship Id="rId34" Target="notesSlides/notesSlide11.xml" Type="http://schemas.openxmlformats.org/officeDocument/2006/relationships/notesSlide"/><Relationship Id="rId35" Target="notesSlides/notesSlide12.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97B2">
                <a:alpha val="100000"/>
              </a:srgbClr>
            </a:gs>
            <a:gs pos="100000">
              <a:srgbClr val="7ED957">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0" y="9147350"/>
            <a:ext cx="18288000" cy="1145400"/>
          </a:xfrm>
          <a:custGeom>
            <a:avLst/>
            <a:gdLst/>
            <a:ahLst/>
            <a:cxnLst/>
            <a:rect r="r" b="b" t="t" l="l"/>
            <a:pathLst>
              <a:path h="1145400" w="18288000">
                <a:moveTo>
                  <a:pt x="0" y="0"/>
                </a:moveTo>
                <a:lnTo>
                  <a:pt x="18288000" y="0"/>
                </a:lnTo>
                <a:lnTo>
                  <a:pt x="18288000" y="1145400"/>
                </a:lnTo>
                <a:lnTo>
                  <a:pt x="0" y="1145400"/>
                </a:lnTo>
                <a:lnTo>
                  <a:pt x="0" y="0"/>
                </a:lnTo>
                <a:close/>
              </a:path>
            </a:pathLst>
          </a:custGeom>
          <a:blipFill>
            <a:blip r:embed="rId3"/>
            <a:stretch>
              <a:fillRect l="0" t="-798109" r="0" b="-5"/>
            </a:stretch>
          </a:blipFill>
        </p:spPr>
      </p:sp>
      <p:grpSp>
        <p:nvGrpSpPr>
          <p:cNvPr name="Group 3" id="3"/>
          <p:cNvGrpSpPr/>
          <p:nvPr/>
        </p:nvGrpSpPr>
        <p:grpSpPr>
          <a:xfrm rot="0">
            <a:off x="0" y="9022800"/>
            <a:ext cx="18288000" cy="118800"/>
            <a:chOff x="0" y="0"/>
            <a:chExt cx="24384000" cy="158400"/>
          </a:xfrm>
        </p:grpSpPr>
        <p:sp>
          <p:nvSpPr>
            <p:cNvPr name="Freeform 4" id="4"/>
            <p:cNvSpPr/>
            <p:nvPr/>
          </p:nvSpPr>
          <p:spPr>
            <a:xfrm flipH="false" flipV="false" rot="0">
              <a:off x="0" y="0"/>
              <a:ext cx="24384000" cy="158369"/>
            </a:xfrm>
            <a:custGeom>
              <a:avLst/>
              <a:gdLst/>
              <a:ahLst/>
              <a:cxnLst/>
              <a:rect r="r" b="b" t="t" l="l"/>
              <a:pathLst>
                <a:path h="158369" w="24384000">
                  <a:moveTo>
                    <a:pt x="0" y="0"/>
                  </a:moveTo>
                  <a:lnTo>
                    <a:pt x="24384000" y="0"/>
                  </a:lnTo>
                  <a:lnTo>
                    <a:pt x="24384000" y="158369"/>
                  </a:lnTo>
                  <a:lnTo>
                    <a:pt x="0" y="158369"/>
                  </a:lnTo>
                  <a:close/>
                </a:path>
              </a:pathLst>
            </a:custGeom>
            <a:solidFill>
              <a:srgbClr val="274E13"/>
            </a:solidFill>
          </p:spPr>
        </p:sp>
      </p:grpSp>
      <p:sp>
        <p:nvSpPr>
          <p:cNvPr name="Freeform 5" id="5"/>
          <p:cNvSpPr/>
          <p:nvPr/>
        </p:nvSpPr>
        <p:spPr>
          <a:xfrm flipH="false" flipV="false" rot="0">
            <a:off x="351702" y="9407250"/>
            <a:ext cx="3184752" cy="657750"/>
          </a:xfrm>
          <a:custGeom>
            <a:avLst/>
            <a:gdLst/>
            <a:ahLst/>
            <a:cxnLst/>
            <a:rect r="r" b="b" t="t" l="l"/>
            <a:pathLst>
              <a:path h="657750" w="3184752">
                <a:moveTo>
                  <a:pt x="0" y="0"/>
                </a:moveTo>
                <a:lnTo>
                  <a:pt x="3184752" y="0"/>
                </a:lnTo>
                <a:lnTo>
                  <a:pt x="3184752" y="657750"/>
                </a:lnTo>
                <a:lnTo>
                  <a:pt x="0" y="657750"/>
                </a:lnTo>
                <a:lnTo>
                  <a:pt x="0" y="0"/>
                </a:lnTo>
                <a:close/>
              </a:path>
            </a:pathLst>
          </a:custGeom>
          <a:blipFill>
            <a:blip r:embed="rId4"/>
            <a:stretch>
              <a:fillRect l="0" t="-2" r="0" b="-2"/>
            </a:stretch>
          </a:blipFill>
        </p:spPr>
      </p:sp>
      <p:sp>
        <p:nvSpPr>
          <p:cNvPr name="Freeform 6" id="6"/>
          <p:cNvSpPr/>
          <p:nvPr/>
        </p:nvSpPr>
        <p:spPr>
          <a:xfrm flipH="false" flipV="false" rot="0">
            <a:off x="3198408" y="256902"/>
            <a:ext cx="525747" cy="525747"/>
          </a:xfrm>
          <a:custGeom>
            <a:avLst/>
            <a:gdLst/>
            <a:ahLst/>
            <a:cxnLst/>
            <a:rect r="r" b="b" t="t" l="l"/>
            <a:pathLst>
              <a:path h="525747" w="525747">
                <a:moveTo>
                  <a:pt x="0" y="0"/>
                </a:moveTo>
                <a:lnTo>
                  <a:pt x="525746" y="0"/>
                </a:lnTo>
                <a:lnTo>
                  <a:pt x="525746" y="525746"/>
                </a:lnTo>
                <a:lnTo>
                  <a:pt x="0" y="525746"/>
                </a:lnTo>
                <a:lnTo>
                  <a:pt x="0" y="0"/>
                </a:lnTo>
                <a:close/>
              </a:path>
            </a:pathLst>
          </a:custGeom>
          <a:blipFill>
            <a:blip r:embed="rId5"/>
            <a:stretch>
              <a:fillRect l="0" t="0" r="0" b="0"/>
            </a:stretch>
          </a:blipFill>
        </p:spPr>
      </p:sp>
      <p:sp>
        <p:nvSpPr>
          <p:cNvPr name="Freeform 7" id="7"/>
          <p:cNvSpPr/>
          <p:nvPr/>
        </p:nvSpPr>
        <p:spPr>
          <a:xfrm flipH="false" flipV="false" rot="0">
            <a:off x="11255958" y="1028700"/>
            <a:ext cx="6683856" cy="7000375"/>
          </a:xfrm>
          <a:custGeom>
            <a:avLst/>
            <a:gdLst/>
            <a:ahLst/>
            <a:cxnLst/>
            <a:rect r="r" b="b" t="t" l="l"/>
            <a:pathLst>
              <a:path h="7000375" w="6683856">
                <a:moveTo>
                  <a:pt x="0" y="0"/>
                </a:moveTo>
                <a:lnTo>
                  <a:pt x="6683856" y="0"/>
                </a:lnTo>
                <a:lnTo>
                  <a:pt x="6683856" y="7000375"/>
                </a:lnTo>
                <a:lnTo>
                  <a:pt x="0" y="7000375"/>
                </a:lnTo>
                <a:lnTo>
                  <a:pt x="0" y="0"/>
                </a:lnTo>
                <a:close/>
              </a:path>
            </a:pathLst>
          </a:custGeom>
          <a:blipFill>
            <a:blip r:embed="rId6"/>
            <a:stretch>
              <a:fillRect l="-2367" t="0" r="-2367" b="0"/>
            </a:stretch>
          </a:blipFill>
        </p:spPr>
      </p:sp>
      <p:sp>
        <p:nvSpPr>
          <p:cNvPr name="TextBox 8" id="8"/>
          <p:cNvSpPr txBox="true"/>
          <p:nvPr/>
        </p:nvSpPr>
        <p:spPr>
          <a:xfrm rot="0">
            <a:off x="1028700" y="3350929"/>
            <a:ext cx="9319551" cy="2327342"/>
          </a:xfrm>
          <a:prstGeom prst="rect">
            <a:avLst/>
          </a:prstGeom>
        </p:spPr>
        <p:txBody>
          <a:bodyPr anchor="t" rtlCol="false" tIns="0" lIns="0" bIns="0" rIns="0">
            <a:spAutoFit/>
          </a:bodyPr>
          <a:lstStyle/>
          <a:p>
            <a:pPr algn="l">
              <a:lnSpc>
                <a:spcPts val="9086"/>
              </a:lnSpc>
            </a:pPr>
            <a:r>
              <a:rPr lang="en-US" sz="7571" b="true">
                <a:solidFill>
                  <a:srgbClr val="000000"/>
                </a:solidFill>
                <a:latin typeface="Arimo Bold"/>
                <a:ea typeface="Arimo Bold"/>
                <a:cs typeface="Arimo Bold"/>
                <a:sym typeface="Arimo Bold"/>
              </a:rPr>
              <a:t>Lưu trữ hồ sơ bệnh</a:t>
            </a:r>
          </a:p>
          <a:p>
            <a:pPr algn="l">
              <a:lnSpc>
                <a:spcPts val="9086"/>
              </a:lnSpc>
            </a:pPr>
            <a:r>
              <a:rPr lang="en-US" b="true" sz="7571">
                <a:solidFill>
                  <a:srgbClr val="000000"/>
                </a:solidFill>
                <a:latin typeface="Arimo Bold"/>
                <a:ea typeface="Arimo Bold"/>
                <a:cs typeface="Arimo Bold"/>
                <a:sym typeface="Arimo Bold"/>
              </a:rPr>
              <a:t>án phi tập trung.</a:t>
            </a:r>
          </a:p>
        </p:txBody>
      </p:sp>
      <p:sp>
        <p:nvSpPr>
          <p:cNvPr name="TextBox 9" id="9"/>
          <p:cNvSpPr txBox="true"/>
          <p:nvPr/>
        </p:nvSpPr>
        <p:spPr>
          <a:xfrm rot="0">
            <a:off x="3375407" y="2258378"/>
            <a:ext cx="17071324" cy="681060"/>
          </a:xfrm>
          <a:prstGeom prst="rect">
            <a:avLst/>
          </a:prstGeom>
        </p:spPr>
        <p:txBody>
          <a:bodyPr anchor="t" rtlCol="false" tIns="0" lIns="0" bIns="0" rIns="0">
            <a:spAutoFit/>
          </a:bodyPr>
          <a:lstStyle/>
          <a:p>
            <a:pPr algn="l">
              <a:lnSpc>
                <a:spcPts val="5232"/>
              </a:lnSpc>
            </a:pPr>
            <a:r>
              <a:rPr lang="en-US" b="true" sz="4360">
                <a:solidFill>
                  <a:srgbClr val="000000"/>
                </a:solidFill>
                <a:latin typeface="Arimo Bold"/>
                <a:ea typeface="Arimo Bold"/>
                <a:cs typeface="Arimo Bold"/>
                <a:sym typeface="Arimo Bold"/>
              </a:rPr>
              <a:t>Tên dự án:</a:t>
            </a:r>
          </a:p>
        </p:txBody>
      </p:sp>
      <p:sp>
        <p:nvSpPr>
          <p:cNvPr name="TextBox 10" id="10"/>
          <p:cNvSpPr txBox="true"/>
          <p:nvPr/>
        </p:nvSpPr>
        <p:spPr>
          <a:xfrm rot="0">
            <a:off x="3375407" y="6833381"/>
            <a:ext cx="6560935" cy="756210"/>
          </a:xfrm>
          <a:prstGeom prst="rect">
            <a:avLst/>
          </a:prstGeom>
        </p:spPr>
        <p:txBody>
          <a:bodyPr anchor="t" rtlCol="false" tIns="0" lIns="0" bIns="0" rIns="0">
            <a:spAutoFit/>
          </a:bodyPr>
          <a:lstStyle/>
          <a:p>
            <a:pPr algn="ctr">
              <a:lnSpc>
                <a:spcPts val="2987"/>
              </a:lnSpc>
              <a:spcBef>
                <a:spcPct val="0"/>
              </a:spcBef>
            </a:pPr>
            <a:r>
              <a:rPr lang="en-US" b="true" sz="2489">
                <a:solidFill>
                  <a:srgbClr val="000000"/>
                </a:solidFill>
                <a:latin typeface="Arimo Bold"/>
                <a:ea typeface="Arimo Bold"/>
                <a:cs typeface="Arimo Bold"/>
                <a:sym typeface="Arimo Bold"/>
              </a:rPr>
              <a:t>Tập trung vào tính năng </a:t>
            </a:r>
            <a:r>
              <a:rPr lang="en-US" b="true" sz="2489">
                <a:solidFill>
                  <a:srgbClr val="000000"/>
                </a:solidFill>
                <a:latin typeface="Arimo Bold"/>
                <a:ea typeface="Arimo Bold"/>
                <a:cs typeface="Arimo Bold"/>
                <a:sym typeface="Arimo Bold"/>
              </a:rPr>
              <a:t>bảo mật và riêng tư của bệnh nhân.</a:t>
            </a:r>
          </a:p>
        </p:txBody>
      </p:sp>
      <p:sp>
        <p:nvSpPr>
          <p:cNvPr name="TextBox 11" id="11"/>
          <p:cNvSpPr txBox="true"/>
          <p:nvPr/>
        </p:nvSpPr>
        <p:spPr>
          <a:xfrm rot="0">
            <a:off x="471473" y="166216"/>
            <a:ext cx="2903934" cy="707118"/>
          </a:xfrm>
          <a:prstGeom prst="rect">
            <a:avLst/>
          </a:prstGeom>
        </p:spPr>
        <p:txBody>
          <a:bodyPr anchor="t" rtlCol="false" tIns="0" lIns="0" bIns="0" rIns="0">
            <a:spAutoFit/>
          </a:bodyPr>
          <a:lstStyle/>
          <a:p>
            <a:pPr algn="l">
              <a:lnSpc>
                <a:spcPts val="5630"/>
              </a:lnSpc>
            </a:pPr>
            <a:r>
              <a:rPr lang="en-US" sz="4691">
                <a:solidFill>
                  <a:srgbClr val="000000"/>
                </a:solidFill>
                <a:latin typeface="Paytone One"/>
                <a:ea typeface="Paytone One"/>
                <a:cs typeface="Paytone One"/>
                <a:sym typeface="Paytone One"/>
              </a:rPr>
              <a:t>MediRec</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147350"/>
            <a:ext cx="18288000" cy="1145400"/>
          </a:xfrm>
          <a:custGeom>
            <a:avLst/>
            <a:gdLst/>
            <a:ahLst/>
            <a:cxnLst/>
            <a:rect r="r" b="b" t="t" l="l"/>
            <a:pathLst>
              <a:path h="1145400" w="18288000">
                <a:moveTo>
                  <a:pt x="0" y="0"/>
                </a:moveTo>
                <a:lnTo>
                  <a:pt x="18288000" y="0"/>
                </a:lnTo>
                <a:lnTo>
                  <a:pt x="18288000" y="1145400"/>
                </a:lnTo>
                <a:lnTo>
                  <a:pt x="0" y="1145400"/>
                </a:lnTo>
                <a:lnTo>
                  <a:pt x="0" y="0"/>
                </a:lnTo>
                <a:close/>
              </a:path>
            </a:pathLst>
          </a:custGeom>
          <a:blipFill>
            <a:blip r:embed="rId3"/>
            <a:stretch>
              <a:fillRect l="0" t="-798109" r="0" b="-5"/>
            </a:stretch>
          </a:blipFill>
        </p:spPr>
      </p:sp>
      <p:grpSp>
        <p:nvGrpSpPr>
          <p:cNvPr name="Group 3" id="3"/>
          <p:cNvGrpSpPr/>
          <p:nvPr/>
        </p:nvGrpSpPr>
        <p:grpSpPr>
          <a:xfrm rot="0">
            <a:off x="0" y="9022800"/>
            <a:ext cx="18288000" cy="118800"/>
            <a:chOff x="0" y="0"/>
            <a:chExt cx="24384000" cy="158400"/>
          </a:xfrm>
        </p:grpSpPr>
        <p:sp>
          <p:nvSpPr>
            <p:cNvPr name="Freeform 4" id="4"/>
            <p:cNvSpPr/>
            <p:nvPr/>
          </p:nvSpPr>
          <p:spPr>
            <a:xfrm flipH="false" flipV="false" rot="0">
              <a:off x="0" y="0"/>
              <a:ext cx="24384000" cy="158369"/>
            </a:xfrm>
            <a:custGeom>
              <a:avLst/>
              <a:gdLst/>
              <a:ahLst/>
              <a:cxnLst/>
              <a:rect r="r" b="b" t="t" l="l"/>
              <a:pathLst>
                <a:path h="158369" w="24384000">
                  <a:moveTo>
                    <a:pt x="0" y="0"/>
                  </a:moveTo>
                  <a:lnTo>
                    <a:pt x="24384000" y="0"/>
                  </a:lnTo>
                  <a:lnTo>
                    <a:pt x="24384000" y="158369"/>
                  </a:lnTo>
                  <a:lnTo>
                    <a:pt x="0" y="158369"/>
                  </a:lnTo>
                  <a:close/>
                </a:path>
              </a:pathLst>
            </a:custGeom>
            <a:solidFill>
              <a:srgbClr val="274E13"/>
            </a:solidFill>
          </p:spPr>
        </p:sp>
      </p:grpSp>
      <p:sp>
        <p:nvSpPr>
          <p:cNvPr name="Freeform 5" id="5"/>
          <p:cNvSpPr/>
          <p:nvPr/>
        </p:nvSpPr>
        <p:spPr>
          <a:xfrm flipH="false" flipV="false" rot="0">
            <a:off x="351702" y="9407250"/>
            <a:ext cx="3184752" cy="657750"/>
          </a:xfrm>
          <a:custGeom>
            <a:avLst/>
            <a:gdLst/>
            <a:ahLst/>
            <a:cxnLst/>
            <a:rect r="r" b="b" t="t" l="l"/>
            <a:pathLst>
              <a:path h="657750" w="3184752">
                <a:moveTo>
                  <a:pt x="0" y="0"/>
                </a:moveTo>
                <a:lnTo>
                  <a:pt x="3184752" y="0"/>
                </a:lnTo>
                <a:lnTo>
                  <a:pt x="3184752" y="657750"/>
                </a:lnTo>
                <a:lnTo>
                  <a:pt x="0" y="657750"/>
                </a:lnTo>
                <a:lnTo>
                  <a:pt x="0" y="0"/>
                </a:lnTo>
                <a:close/>
              </a:path>
            </a:pathLst>
          </a:custGeom>
          <a:blipFill>
            <a:blip r:embed="rId4"/>
            <a:stretch>
              <a:fillRect l="0" t="-2" r="0" b="-2"/>
            </a:stretch>
          </a:blipFill>
        </p:spPr>
      </p:sp>
      <p:sp>
        <p:nvSpPr>
          <p:cNvPr name="Freeform 6" id="6"/>
          <p:cNvSpPr/>
          <p:nvPr/>
        </p:nvSpPr>
        <p:spPr>
          <a:xfrm flipH="false" flipV="false" rot="0">
            <a:off x="0" y="0"/>
            <a:ext cx="18288000" cy="9028800"/>
          </a:xfrm>
          <a:custGeom>
            <a:avLst/>
            <a:gdLst/>
            <a:ahLst/>
            <a:cxnLst/>
            <a:rect r="r" b="b" t="t" l="l"/>
            <a:pathLst>
              <a:path h="9028800" w="18288000">
                <a:moveTo>
                  <a:pt x="0" y="0"/>
                </a:moveTo>
                <a:lnTo>
                  <a:pt x="18288000" y="0"/>
                </a:lnTo>
                <a:lnTo>
                  <a:pt x="18288000" y="9028800"/>
                </a:lnTo>
                <a:lnTo>
                  <a:pt x="0" y="9028800"/>
                </a:lnTo>
                <a:lnTo>
                  <a:pt x="0" y="0"/>
                </a:lnTo>
                <a:close/>
              </a:path>
            </a:pathLst>
          </a:custGeom>
          <a:blipFill>
            <a:blip r:embed="rId3"/>
            <a:stretch>
              <a:fillRect l="0" t="0" r="-3" b="-13939"/>
            </a:stretch>
          </a:blipFill>
        </p:spPr>
      </p:sp>
      <p:grpSp>
        <p:nvGrpSpPr>
          <p:cNvPr name="Group 7" id="7"/>
          <p:cNvGrpSpPr/>
          <p:nvPr/>
        </p:nvGrpSpPr>
        <p:grpSpPr>
          <a:xfrm rot="0">
            <a:off x="574200" y="1155500"/>
            <a:ext cx="17139600" cy="7405800"/>
            <a:chOff x="0" y="0"/>
            <a:chExt cx="22852800" cy="9874400"/>
          </a:xfrm>
        </p:grpSpPr>
        <p:sp>
          <p:nvSpPr>
            <p:cNvPr name="Freeform 8" id="8"/>
            <p:cNvSpPr/>
            <p:nvPr/>
          </p:nvSpPr>
          <p:spPr>
            <a:xfrm flipH="false" flipV="false" rot="0">
              <a:off x="0" y="0"/>
              <a:ext cx="22852762" cy="9874377"/>
            </a:xfrm>
            <a:custGeom>
              <a:avLst/>
              <a:gdLst/>
              <a:ahLst/>
              <a:cxnLst/>
              <a:rect r="r" b="b" t="t" l="l"/>
              <a:pathLst>
                <a:path h="9874377" w="22852762">
                  <a:moveTo>
                    <a:pt x="0" y="227838"/>
                  </a:moveTo>
                  <a:cubicBezTo>
                    <a:pt x="0" y="101981"/>
                    <a:pt x="101981" y="0"/>
                    <a:pt x="227838" y="0"/>
                  </a:cubicBezTo>
                  <a:lnTo>
                    <a:pt x="22624923" y="0"/>
                  </a:lnTo>
                  <a:cubicBezTo>
                    <a:pt x="22750780" y="0"/>
                    <a:pt x="22852762" y="101981"/>
                    <a:pt x="22852762" y="227838"/>
                  </a:cubicBezTo>
                  <a:lnTo>
                    <a:pt x="22852762" y="9646539"/>
                  </a:lnTo>
                  <a:cubicBezTo>
                    <a:pt x="22852762" y="9772396"/>
                    <a:pt x="22750780" y="9874377"/>
                    <a:pt x="22624923" y="9874377"/>
                  </a:cubicBezTo>
                  <a:lnTo>
                    <a:pt x="227838" y="9874377"/>
                  </a:lnTo>
                  <a:cubicBezTo>
                    <a:pt x="101981" y="9874377"/>
                    <a:pt x="0" y="9772396"/>
                    <a:pt x="0" y="9646539"/>
                  </a:cubicBezTo>
                  <a:close/>
                </a:path>
              </a:pathLst>
            </a:custGeom>
            <a:solidFill>
              <a:srgbClr val="FFFFFF"/>
            </a:solidFill>
          </p:spPr>
        </p:sp>
      </p:grpSp>
      <p:sp>
        <p:nvSpPr>
          <p:cNvPr name="TextBox 9" id="9"/>
          <p:cNvSpPr txBox="true"/>
          <p:nvPr/>
        </p:nvSpPr>
        <p:spPr>
          <a:xfrm rot="0">
            <a:off x="16616400" y="9699944"/>
            <a:ext cx="1097400" cy="497400"/>
          </a:xfrm>
          <a:prstGeom prst="rect">
            <a:avLst/>
          </a:prstGeom>
        </p:spPr>
        <p:txBody>
          <a:bodyPr anchor="t" rtlCol="false" tIns="0" lIns="0" bIns="0" rIns="0">
            <a:spAutoFit/>
          </a:bodyPr>
          <a:lstStyle/>
          <a:p>
            <a:pPr algn="r">
              <a:lnSpc>
                <a:spcPts val="2400"/>
              </a:lnSpc>
            </a:pPr>
            <a:r>
              <a:rPr lang="en-US" sz="2000">
                <a:solidFill>
                  <a:srgbClr val="F2F2F2"/>
                </a:solidFill>
                <a:latin typeface="Space Mono"/>
                <a:ea typeface="Space Mono"/>
                <a:cs typeface="Space Mono"/>
                <a:sym typeface="Space Mono"/>
              </a:rPr>
              <a:t>‹#›</a:t>
            </a:r>
          </a:p>
        </p:txBody>
      </p:sp>
      <p:sp>
        <p:nvSpPr>
          <p:cNvPr name="TextBox 10" id="10"/>
          <p:cNvSpPr txBox="true"/>
          <p:nvPr/>
        </p:nvSpPr>
        <p:spPr>
          <a:xfrm rot="0">
            <a:off x="665625" y="66525"/>
            <a:ext cx="16053750" cy="618993"/>
          </a:xfrm>
          <a:prstGeom prst="rect">
            <a:avLst/>
          </a:prstGeom>
        </p:spPr>
        <p:txBody>
          <a:bodyPr anchor="t" rtlCol="false" tIns="0" lIns="0" bIns="0" rIns="0">
            <a:spAutoFit/>
          </a:bodyPr>
          <a:lstStyle/>
          <a:p>
            <a:pPr algn="l">
              <a:lnSpc>
                <a:spcPts val="4800"/>
              </a:lnSpc>
            </a:pPr>
            <a:r>
              <a:rPr lang="en-US" b="true" sz="4000">
                <a:solidFill>
                  <a:srgbClr val="FFFFFF"/>
                </a:solidFill>
                <a:latin typeface="Arimo Bold"/>
                <a:ea typeface="Arimo Bold"/>
                <a:cs typeface="Arimo Bold"/>
                <a:sym typeface="Arimo Bold"/>
              </a:rPr>
              <a:t>4.</a:t>
            </a:r>
            <a:r>
              <a:rPr lang="en-US" b="true" sz="4000">
                <a:solidFill>
                  <a:srgbClr val="FFFFFF"/>
                </a:solidFill>
                <a:latin typeface="Arimo Bold"/>
                <a:ea typeface="Arimo Bold"/>
                <a:cs typeface="Arimo Bold"/>
                <a:sym typeface="Arimo Bold"/>
              </a:rPr>
              <a:t>Nguồn thu dự kiến</a:t>
            </a:r>
          </a:p>
        </p:txBody>
      </p:sp>
      <p:sp>
        <p:nvSpPr>
          <p:cNvPr name="TextBox 11" id="11"/>
          <p:cNvSpPr txBox="true"/>
          <p:nvPr/>
        </p:nvSpPr>
        <p:spPr>
          <a:xfrm rot="0">
            <a:off x="1205550" y="1364199"/>
            <a:ext cx="16053750" cy="6126448"/>
          </a:xfrm>
          <a:prstGeom prst="rect">
            <a:avLst/>
          </a:prstGeom>
        </p:spPr>
        <p:txBody>
          <a:bodyPr anchor="t" rtlCol="false" tIns="0" lIns="0" bIns="0" rIns="0">
            <a:spAutoFit/>
          </a:bodyPr>
          <a:lstStyle/>
          <a:p>
            <a:pPr algn="l">
              <a:lnSpc>
                <a:spcPts val="6144"/>
              </a:lnSpc>
            </a:pPr>
            <a:r>
              <a:rPr lang="en-US" b="true" sz="3200">
                <a:solidFill>
                  <a:srgbClr val="595959"/>
                </a:solidFill>
                <a:latin typeface="Arimo Bold"/>
                <a:ea typeface="Arimo Bold"/>
                <a:cs typeface="Arimo Bold"/>
                <a:sym typeface="Arimo Bold"/>
              </a:rPr>
              <a:t>Khi dự án đi vào thực tế, nguồn thu có thể đến từ các nguồn sau:</a:t>
            </a:r>
          </a:p>
          <a:p>
            <a:pPr algn="l" marL="1025754" indent="-512877" lvl="1">
              <a:lnSpc>
                <a:spcPts val="6144"/>
              </a:lnSpc>
              <a:buFont typeface="Arial"/>
              <a:buChar char="•"/>
            </a:pPr>
            <a:r>
              <a:rPr lang="en-US" sz="3200">
                <a:solidFill>
                  <a:srgbClr val="595959"/>
                </a:solidFill>
                <a:latin typeface="Arimo"/>
                <a:ea typeface="Arimo"/>
                <a:cs typeface="Arimo"/>
                <a:sym typeface="Arimo"/>
              </a:rPr>
              <a:t>Phí dịch vụ từ bệnh nhân và cơ sở y tế.</a:t>
            </a:r>
          </a:p>
          <a:p>
            <a:pPr algn="l" marL="1025754" indent="-512877" lvl="1">
              <a:lnSpc>
                <a:spcPts val="6144"/>
              </a:lnSpc>
              <a:buFont typeface="Arial"/>
              <a:buChar char="•"/>
            </a:pPr>
            <a:r>
              <a:rPr lang="en-US" sz="3200">
                <a:solidFill>
                  <a:srgbClr val="595959"/>
                </a:solidFill>
                <a:latin typeface="Arimo"/>
                <a:ea typeface="Arimo"/>
                <a:cs typeface="Arimo"/>
                <a:sym typeface="Arimo"/>
              </a:rPr>
              <a:t>Phí giao dịch từ việc sử dụng NFT và smart contract.</a:t>
            </a:r>
          </a:p>
          <a:p>
            <a:pPr algn="l" marL="1025754" indent="-512877" lvl="1">
              <a:lnSpc>
                <a:spcPts val="6144"/>
              </a:lnSpc>
              <a:buFont typeface="Arial"/>
              <a:buChar char="•"/>
            </a:pPr>
            <a:r>
              <a:rPr lang="en-US" sz="3200">
                <a:solidFill>
                  <a:srgbClr val="595959"/>
                </a:solidFill>
                <a:latin typeface="Arimo"/>
                <a:ea typeface="Arimo"/>
                <a:cs typeface="Arimo"/>
                <a:sym typeface="Arimo"/>
              </a:rPr>
              <a:t>Hợp tác và tài trợ: Tìm kiếm tài trợ từ các tổ chức y tế, quỹ nghiên cứu hoặc các nhà đầu tư quan tâm đến công nghệ y tế.</a:t>
            </a:r>
          </a:p>
          <a:p>
            <a:pPr algn="l" marL="1026160" indent="-513080" lvl="1">
              <a:lnSpc>
                <a:spcPts val="6144"/>
              </a:lnSpc>
              <a:buFont typeface="Arial"/>
              <a:buChar char="•"/>
            </a:pPr>
            <a:r>
              <a:rPr lang="en-US" sz="3200">
                <a:solidFill>
                  <a:srgbClr val="595959"/>
                </a:solidFill>
                <a:latin typeface="Arimo"/>
                <a:ea typeface="Arimo"/>
                <a:cs typeface="Arimo"/>
                <a:sym typeface="Arimo"/>
              </a:rPr>
              <a:t>Dự kiến khoản tiền thu về: Còn phụ thuộc nhiều yếu tố, quy mô, số lượng bệnh nhân, cơ sở y tế sử dụng, giá dịch vụ...Dự kiến dao động nguồn thu: 40-60 triệu trong 6-12 tháng đầu tiên.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147350"/>
            <a:ext cx="18288000" cy="1145400"/>
          </a:xfrm>
          <a:custGeom>
            <a:avLst/>
            <a:gdLst/>
            <a:ahLst/>
            <a:cxnLst/>
            <a:rect r="r" b="b" t="t" l="l"/>
            <a:pathLst>
              <a:path h="1145400" w="18288000">
                <a:moveTo>
                  <a:pt x="0" y="0"/>
                </a:moveTo>
                <a:lnTo>
                  <a:pt x="18288000" y="0"/>
                </a:lnTo>
                <a:lnTo>
                  <a:pt x="18288000" y="1145400"/>
                </a:lnTo>
                <a:lnTo>
                  <a:pt x="0" y="1145400"/>
                </a:lnTo>
                <a:lnTo>
                  <a:pt x="0" y="0"/>
                </a:lnTo>
                <a:close/>
              </a:path>
            </a:pathLst>
          </a:custGeom>
          <a:blipFill>
            <a:blip r:embed="rId3"/>
            <a:stretch>
              <a:fillRect l="0" t="-798109" r="0" b="-5"/>
            </a:stretch>
          </a:blipFill>
        </p:spPr>
      </p:sp>
      <p:grpSp>
        <p:nvGrpSpPr>
          <p:cNvPr name="Group 3" id="3"/>
          <p:cNvGrpSpPr/>
          <p:nvPr/>
        </p:nvGrpSpPr>
        <p:grpSpPr>
          <a:xfrm rot="0">
            <a:off x="0" y="9022800"/>
            <a:ext cx="18288000" cy="118800"/>
            <a:chOff x="0" y="0"/>
            <a:chExt cx="24384000" cy="158400"/>
          </a:xfrm>
        </p:grpSpPr>
        <p:sp>
          <p:nvSpPr>
            <p:cNvPr name="Freeform 4" id="4"/>
            <p:cNvSpPr/>
            <p:nvPr/>
          </p:nvSpPr>
          <p:spPr>
            <a:xfrm flipH="false" flipV="false" rot="0">
              <a:off x="0" y="0"/>
              <a:ext cx="24384000" cy="158369"/>
            </a:xfrm>
            <a:custGeom>
              <a:avLst/>
              <a:gdLst/>
              <a:ahLst/>
              <a:cxnLst/>
              <a:rect r="r" b="b" t="t" l="l"/>
              <a:pathLst>
                <a:path h="158369" w="24384000">
                  <a:moveTo>
                    <a:pt x="0" y="0"/>
                  </a:moveTo>
                  <a:lnTo>
                    <a:pt x="24384000" y="0"/>
                  </a:lnTo>
                  <a:lnTo>
                    <a:pt x="24384000" y="158369"/>
                  </a:lnTo>
                  <a:lnTo>
                    <a:pt x="0" y="158369"/>
                  </a:lnTo>
                  <a:close/>
                </a:path>
              </a:pathLst>
            </a:custGeom>
            <a:solidFill>
              <a:srgbClr val="274E13"/>
            </a:solidFill>
          </p:spPr>
        </p:sp>
      </p:grpSp>
      <p:sp>
        <p:nvSpPr>
          <p:cNvPr name="Freeform 5" id="5"/>
          <p:cNvSpPr/>
          <p:nvPr/>
        </p:nvSpPr>
        <p:spPr>
          <a:xfrm flipH="false" flipV="false" rot="0">
            <a:off x="351702" y="9407250"/>
            <a:ext cx="3184752" cy="657750"/>
          </a:xfrm>
          <a:custGeom>
            <a:avLst/>
            <a:gdLst/>
            <a:ahLst/>
            <a:cxnLst/>
            <a:rect r="r" b="b" t="t" l="l"/>
            <a:pathLst>
              <a:path h="657750" w="3184752">
                <a:moveTo>
                  <a:pt x="0" y="0"/>
                </a:moveTo>
                <a:lnTo>
                  <a:pt x="3184752" y="0"/>
                </a:lnTo>
                <a:lnTo>
                  <a:pt x="3184752" y="657750"/>
                </a:lnTo>
                <a:lnTo>
                  <a:pt x="0" y="657750"/>
                </a:lnTo>
                <a:lnTo>
                  <a:pt x="0" y="0"/>
                </a:lnTo>
                <a:close/>
              </a:path>
            </a:pathLst>
          </a:custGeom>
          <a:blipFill>
            <a:blip r:embed="rId4"/>
            <a:stretch>
              <a:fillRect l="0" t="-2" r="0" b="-2"/>
            </a:stretch>
          </a:blipFill>
        </p:spPr>
      </p:sp>
      <p:sp>
        <p:nvSpPr>
          <p:cNvPr name="Freeform 6" id="6"/>
          <p:cNvSpPr/>
          <p:nvPr/>
        </p:nvSpPr>
        <p:spPr>
          <a:xfrm flipH="false" flipV="false" rot="0">
            <a:off x="0" y="0"/>
            <a:ext cx="18288000" cy="9028800"/>
          </a:xfrm>
          <a:custGeom>
            <a:avLst/>
            <a:gdLst/>
            <a:ahLst/>
            <a:cxnLst/>
            <a:rect r="r" b="b" t="t" l="l"/>
            <a:pathLst>
              <a:path h="9028800" w="18288000">
                <a:moveTo>
                  <a:pt x="0" y="0"/>
                </a:moveTo>
                <a:lnTo>
                  <a:pt x="18288000" y="0"/>
                </a:lnTo>
                <a:lnTo>
                  <a:pt x="18288000" y="9028800"/>
                </a:lnTo>
                <a:lnTo>
                  <a:pt x="0" y="9028800"/>
                </a:lnTo>
                <a:lnTo>
                  <a:pt x="0" y="0"/>
                </a:lnTo>
                <a:close/>
              </a:path>
            </a:pathLst>
          </a:custGeom>
          <a:blipFill>
            <a:blip r:embed="rId3"/>
            <a:stretch>
              <a:fillRect l="0" t="0" r="-3" b="-13939"/>
            </a:stretch>
          </a:blipFill>
        </p:spPr>
      </p:sp>
      <p:grpSp>
        <p:nvGrpSpPr>
          <p:cNvPr name="Group 7" id="7"/>
          <p:cNvGrpSpPr/>
          <p:nvPr/>
        </p:nvGrpSpPr>
        <p:grpSpPr>
          <a:xfrm rot="0">
            <a:off x="574200" y="1155500"/>
            <a:ext cx="17139600" cy="7405800"/>
            <a:chOff x="0" y="0"/>
            <a:chExt cx="22852800" cy="9874400"/>
          </a:xfrm>
        </p:grpSpPr>
        <p:sp>
          <p:nvSpPr>
            <p:cNvPr name="Freeform 8" id="8"/>
            <p:cNvSpPr/>
            <p:nvPr/>
          </p:nvSpPr>
          <p:spPr>
            <a:xfrm flipH="false" flipV="false" rot="0">
              <a:off x="0" y="0"/>
              <a:ext cx="22852762" cy="9874377"/>
            </a:xfrm>
            <a:custGeom>
              <a:avLst/>
              <a:gdLst/>
              <a:ahLst/>
              <a:cxnLst/>
              <a:rect r="r" b="b" t="t" l="l"/>
              <a:pathLst>
                <a:path h="9874377" w="22852762">
                  <a:moveTo>
                    <a:pt x="0" y="227838"/>
                  </a:moveTo>
                  <a:cubicBezTo>
                    <a:pt x="0" y="101981"/>
                    <a:pt x="101981" y="0"/>
                    <a:pt x="227838" y="0"/>
                  </a:cubicBezTo>
                  <a:lnTo>
                    <a:pt x="22624923" y="0"/>
                  </a:lnTo>
                  <a:cubicBezTo>
                    <a:pt x="22750780" y="0"/>
                    <a:pt x="22852762" y="101981"/>
                    <a:pt x="22852762" y="227838"/>
                  </a:cubicBezTo>
                  <a:lnTo>
                    <a:pt x="22852762" y="9646539"/>
                  </a:lnTo>
                  <a:cubicBezTo>
                    <a:pt x="22852762" y="9772396"/>
                    <a:pt x="22750780" y="9874377"/>
                    <a:pt x="22624923" y="9874377"/>
                  </a:cubicBezTo>
                  <a:lnTo>
                    <a:pt x="227838" y="9874377"/>
                  </a:lnTo>
                  <a:cubicBezTo>
                    <a:pt x="101981" y="9874377"/>
                    <a:pt x="0" y="9772396"/>
                    <a:pt x="0" y="9646539"/>
                  </a:cubicBezTo>
                  <a:close/>
                </a:path>
              </a:pathLst>
            </a:custGeom>
            <a:solidFill>
              <a:srgbClr val="FFFFFF"/>
            </a:solidFill>
          </p:spPr>
        </p:sp>
      </p:grpSp>
      <p:sp>
        <p:nvSpPr>
          <p:cNvPr name="TextBox 9" id="9"/>
          <p:cNvSpPr txBox="true"/>
          <p:nvPr/>
        </p:nvSpPr>
        <p:spPr>
          <a:xfrm rot="0">
            <a:off x="16616400" y="9699944"/>
            <a:ext cx="1097400" cy="497400"/>
          </a:xfrm>
          <a:prstGeom prst="rect">
            <a:avLst/>
          </a:prstGeom>
        </p:spPr>
        <p:txBody>
          <a:bodyPr anchor="t" rtlCol="false" tIns="0" lIns="0" bIns="0" rIns="0">
            <a:spAutoFit/>
          </a:bodyPr>
          <a:lstStyle/>
          <a:p>
            <a:pPr algn="r">
              <a:lnSpc>
                <a:spcPts val="2400"/>
              </a:lnSpc>
            </a:pPr>
            <a:r>
              <a:rPr lang="en-US" sz="2000">
                <a:solidFill>
                  <a:srgbClr val="F2F2F2"/>
                </a:solidFill>
                <a:latin typeface="Space Mono"/>
                <a:ea typeface="Space Mono"/>
                <a:cs typeface="Space Mono"/>
                <a:sym typeface="Space Mono"/>
              </a:rPr>
              <a:t>‹#›</a:t>
            </a:r>
          </a:p>
        </p:txBody>
      </p:sp>
      <p:sp>
        <p:nvSpPr>
          <p:cNvPr name="TextBox 10" id="10"/>
          <p:cNvSpPr txBox="true"/>
          <p:nvPr/>
        </p:nvSpPr>
        <p:spPr>
          <a:xfrm rot="0">
            <a:off x="665625" y="66525"/>
            <a:ext cx="16053750" cy="618993"/>
          </a:xfrm>
          <a:prstGeom prst="rect">
            <a:avLst/>
          </a:prstGeom>
        </p:spPr>
        <p:txBody>
          <a:bodyPr anchor="t" rtlCol="false" tIns="0" lIns="0" bIns="0" rIns="0">
            <a:spAutoFit/>
          </a:bodyPr>
          <a:lstStyle/>
          <a:p>
            <a:pPr algn="l">
              <a:lnSpc>
                <a:spcPts val="4800"/>
              </a:lnSpc>
            </a:pPr>
            <a:r>
              <a:rPr lang="en-US" b="true" sz="4000">
                <a:solidFill>
                  <a:srgbClr val="FFFFFF"/>
                </a:solidFill>
                <a:latin typeface="Arimo Bold"/>
                <a:ea typeface="Arimo Bold"/>
                <a:cs typeface="Arimo Bold"/>
                <a:sym typeface="Arimo Bold"/>
              </a:rPr>
              <a:t>5.</a:t>
            </a:r>
            <a:r>
              <a:rPr lang="en-US" b="true" sz="4000">
                <a:solidFill>
                  <a:srgbClr val="FFFFFF"/>
                </a:solidFill>
                <a:latin typeface="Arimo Bold"/>
                <a:ea typeface="Arimo Bold"/>
                <a:cs typeface="Arimo Bold"/>
                <a:sym typeface="Arimo Bold"/>
              </a:rPr>
              <a:t>Đội nhóm triển khai</a:t>
            </a:r>
          </a:p>
        </p:txBody>
      </p:sp>
      <p:sp>
        <p:nvSpPr>
          <p:cNvPr name="TextBox 11" id="11"/>
          <p:cNvSpPr txBox="true"/>
          <p:nvPr/>
        </p:nvSpPr>
        <p:spPr>
          <a:xfrm rot="0">
            <a:off x="1205550" y="1246216"/>
            <a:ext cx="16053750" cy="7025005"/>
          </a:xfrm>
          <a:prstGeom prst="rect">
            <a:avLst/>
          </a:prstGeom>
        </p:spPr>
        <p:txBody>
          <a:bodyPr anchor="t" rtlCol="false" tIns="0" lIns="0" bIns="0" rIns="0">
            <a:spAutoFit/>
          </a:bodyPr>
          <a:lstStyle/>
          <a:p>
            <a:pPr algn="l">
              <a:lnSpc>
                <a:spcPts val="5600"/>
              </a:lnSpc>
            </a:pPr>
            <a:r>
              <a:rPr lang="en-US" b="true" sz="3200">
                <a:solidFill>
                  <a:srgbClr val="595959"/>
                </a:solidFill>
                <a:latin typeface="Arimo Bold"/>
                <a:ea typeface="Arimo Bold"/>
                <a:cs typeface="Arimo Bold"/>
                <a:sym typeface="Arimo Bold"/>
              </a:rPr>
              <a:t>MedicRec</a:t>
            </a:r>
            <a:r>
              <a:rPr lang="en-US" b="true" sz="3200">
                <a:solidFill>
                  <a:srgbClr val="595959"/>
                </a:solidFill>
                <a:latin typeface="Arimo Bold"/>
                <a:ea typeface="Arimo Bold"/>
                <a:cs typeface="Arimo Bold"/>
                <a:sym typeface="Arimo Bold"/>
              </a:rPr>
              <a:t>:</a:t>
            </a:r>
          </a:p>
          <a:p>
            <a:pPr algn="l" marL="1025754" indent="-512877" lvl="1">
              <a:lnSpc>
                <a:spcPts val="5600"/>
              </a:lnSpc>
              <a:buFont typeface="Arial"/>
              <a:buChar char="•"/>
            </a:pPr>
            <a:r>
              <a:rPr lang="en-US" sz="3200">
                <a:solidFill>
                  <a:srgbClr val="595959"/>
                </a:solidFill>
                <a:latin typeface="Arimo"/>
                <a:ea typeface="Arimo"/>
                <a:cs typeface="Arimo"/>
                <a:sym typeface="Arimo"/>
              </a:rPr>
              <a:t>Đội nhóm gồm 4 thành viên:</a:t>
            </a:r>
          </a:p>
          <a:p>
            <a:pPr algn="l" marL="690881" indent="-345440" lvl="1">
              <a:lnSpc>
                <a:spcPts val="5600"/>
              </a:lnSpc>
              <a:buAutoNum type="arabicPeriod" startAt="1"/>
            </a:pPr>
            <a:r>
              <a:rPr lang="en-US" sz="3200">
                <a:solidFill>
                  <a:srgbClr val="595959"/>
                </a:solidFill>
                <a:latin typeface="Arimo"/>
                <a:ea typeface="Arimo"/>
                <a:cs typeface="Arimo"/>
                <a:sym typeface="Arimo"/>
              </a:rPr>
              <a:t>Nguyễn Tuấn Minh: Smart contract</a:t>
            </a:r>
          </a:p>
          <a:p>
            <a:pPr algn="l" marL="690881" indent="-345440" lvl="1">
              <a:lnSpc>
                <a:spcPts val="5600"/>
              </a:lnSpc>
              <a:buAutoNum type="arabicPeriod" startAt="1"/>
            </a:pPr>
            <a:r>
              <a:rPr lang="en-US" sz="3200">
                <a:solidFill>
                  <a:srgbClr val="595959"/>
                </a:solidFill>
                <a:latin typeface="Arimo"/>
                <a:ea typeface="Arimo"/>
                <a:cs typeface="Arimo"/>
                <a:sym typeface="Arimo"/>
              </a:rPr>
              <a:t>Phùng Thế Anh: Front-end</a:t>
            </a:r>
          </a:p>
          <a:p>
            <a:pPr algn="l" marL="690881" indent="-345440" lvl="1">
              <a:lnSpc>
                <a:spcPts val="5600"/>
              </a:lnSpc>
              <a:buAutoNum type="arabicPeriod" startAt="1"/>
            </a:pPr>
            <a:r>
              <a:rPr lang="en-US" sz="3200">
                <a:solidFill>
                  <a:srgbClr val="595959"/>
                </a:solidFill>
                <a:latin typeface="Arimo"/>
                <a:ea typeface="Arimo"/>
                <a:cs typeface="Arimo"/>
                <a:sym typeface="Arimo"/>
              </a:rPr>
              <a:t>Phạm Văn Giáp: Back-end, Front-end</a:t>
            </a:r>
          </a:p>
          <a:p>
            <a:pPr algn="l" marL="690880" indent="-345440" lvl="1">
              <a:lnSpc>
                <a:spcPts val="5600"/>
              </a:lnSpc>
              <a:buAutoNum type="arabicPeriod" startAt="1"/>
            </a:pPr>
            <a:r>
              <a:rPr lang="en-US" sz="3200">
                <a:solidFill>
                  <a:srgbClr val="595959"/>
                </a:solidFill>
                <a:latin typeface="Arimo"/>
                <a:ea typeface="Arimo"/>
                <a:cs typeface="Arimo"/>
                <a:sym typeface="Arimo"/>
              </a:rPr>
              <a:t>Phạm Văn Trọng: cùng tham gia nghiên cứu, hỗ trợ</a:t>
            </a:r>
          </a:p>
          <a:p>
            <a:pPr algn="l">
              <a:lnSpc>
                <a:spcPts val="5600"/>
              </a:lnSpc>
            </a:pPr>
          </a:p>
          <a:p>
            <a:pPr algn="l" marL="1026160" indent="-513080" lvl="1">
              <a:lnSpc>
                <a:spcPts val="5600"/>
              </a:lnSpc>
              <a:buFont typeface="Arial"/>
              <a:buChar char="•"/>
            </a:pPr>
            <a:r>
              <a:rPr lang="en-US" sz="3200">
                <a:solidFill>
                  <a:srgbClr val="595959"/>
                </a:solidFill>
                <a:latin typeface="Arimo"/>
                <a:ea typeface="Arimo"/>
                <a:cs typeface="Arimo"/>
                <a:sym typeface="Arimo"/>
              </a:rPr>
              <a:t>Đồng hành cùng nhóm có các thành viên trong CLB: Anh Sơn, Anh Dũng, Anh Thành...</a:t>
            </a:r>
          </a:p>
          <a:p>
            <a:pPr algn="l" marL="1026160" indent="-513080" lvl="1">
              <a:lnSpc>
                <a:spcPts val="560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147350"/>
            <a:ext cx="18288000" cy="1145400"/>
          </a:xfrm>
          <a:custGeom>
            <a:avLst/>
            <a:gdLst/>
            <a:ahLst/>
            <a:cxnLst/>
            <a:rect r="r" b="b" t="t" l="l"/>
            <a:pathLst>
              <a:path h="1145400" w="18288000">
                <a:moveTo>
                  <a:pt x="0" y="0"/>
                </a:moveTo>
                <a:lnTo>
                  <a:pt x="18288000" y="0"/>
                </a:lnTo>
                <a:lnTo>
                  <a:pt x="18288000" y="1145400"/>
                </a:lnTo>
                <a:lnTo>
                  <a:pt x="0" y="1145400"/>
                </a:lnTo>
                <a:lnTo>
                  <a:pt x="0" y="0"/>
                </a:lnTo>
                <a:close/>
              </a:path>
            </a:pathLst>
          </a:custGeom>
          <a:blipFill>
            <a:blip r:embed="rId3"/>
            <a:stretch>
              <a:fillRect l="0" t="-798109" r="0" b="-5"/>
            </a:stretch>
          </a:blipFill>
        </p:spPr>
      </p:sp>
      <p:grpSp>
        <p:nvGrpSpPr>
          <p:cNvPr name="Group 3" id="3"/>
          <p:cNvGrpSpPr/>
          <p:nvPr/>
        </p:nvGrpSpPr>
        <p:grpSpPr>
          <a:xfrm rot="0">
            <a:off x="0" y="9022800"/>
            <a:ext cx="18288000" cy="118800"/>
            <a:chOff x="0" y="0"/>
            <a:chExt cx="24384000" cy="158400"/>
          </a:xfrm>
        </p:grpSpPr>
        <p:sp>
          <p:nvSpPr>
            <p:cNvPr name="Freeform 4" id="4"/>
            <p:cNvSpPr/>
            <p:nvPr/>
          </p:nvSpPr>
          <p:spPr>
            <a:xfrm flipH="false" flipV="false" rot="0">
              <a:off x="0" y="0"/>
              <a:ext cx="24384000" cy="158369"/>
            </a:xfrm>
            <a:custGeom>
              <a:avLst/>
              <a:gdLst/>
              <a:ahLst/>
              <a:cxnLst/>
              <a:rect r="r" b="b" t="t" l="l"/>
              <a:pathLst>
                <a:path h="158369" w="24384000">
                  <a:moveTo>
                    <a:pt x="0" y="0"/>
                  </a:moveTo>
                  <a:lnTo>
                    <a:pt x="24384000" y="0"/>
                  </a:lnTo>
                  <a:lnTo>
                    <a:pt x="24384000" y="158369"/>
                  </a:lnTo>
                  <a:lnTo>
                    <a:pt x="0" y="158369"/>
                  </a:lnTo>
                  <a:close/>
                </a:path>
              </a:pathLst>
            </a:custGeom>
            <a:solidFill>
              <a:srgbClr val="274E13"/>
            </a:solidFill>
          </p:spPr>
        </p:sp>
      </p:grpSp>
      <p:sp>
        <p:nvSpPr>
          <p:cNvPr name="Freeform 5" id="5"/>
          <p:cNvSpPr/>
          <p:nvPr/>
        </p:nvSpPr>
        <p:spPr>
          <a:xfrm flipH="false" flipV="false" rot="0">
            <a:off x="351702" y="9407250"/>
            <a:ext cx="3184752" cy="657750"/>
          </a:xfrm>
          <a:custGeom>
            <a:avLst/>
            <a:gdLst/>
            <a:ahLst/>
            <a:cxnLst/>
            <a:rect r="r" b="b" t="t" l="l"/>
            <a:pathLst>
              <a:path h="657750" w="3184752">
                <a:moveTo>
                  <a:pt x="0" y="0"/>
                </a:moveTo>
                <a:lnTo>
                  <a:pt x="3184752" y="0"/>
                </a:lnTo>
                <a:lnTo>
                  <a:pt x="3184752" y="657750"/>
                </a:lnTo>
                <a:lnTo>
                  <a:pt x="0" y="657750"/>
                </a:lnTo>
                <a:lnTo>
                  <a:pt x="0" y="0"/>
                </a:lnTo>
                <a:close/>
              </a:path>
            </a:pathLst>
          </a:custGeom>
          <a:blipFill>
            <a:blip r:embed="rId4"/>
            <a:stretch>
              <a:fillRect l="0" t="-2" r="0" b="-2"/>
            </a:stretch>
          </a:blipFill>
        </p:spPr>
      </p:sp>
      <p:grpSp>
        <p:nvGrpSpPr>
          <p:cNvPr name="Group 6" id="6"/>
          <p:cNvGrpSpPr/>
          <p:nvPr/>
        </p:nvGrpSpPr>
        <p:grpSpPr>
          <a:xfrm rot="0">
            <a:off x="-10800" y="0"/>
            <a:ext cx="18288000" cy="9028800"/>
            <a:chOff x="0" y="0"/>
            <a:chExt cx="24384000" cy="12038400"/>
          </a:xfrm>
        </p:grpSpPr>
        <p:sp>
          <p:nvSpPr>
            <p:cNvPr name="Freeform 7" id="7"/>
            <p:cNvSpPr/>
            <p:nvPr/>
          </p:nvSpPr>
          <p:spPr>
            <a:xfrm flipH="false" flipV="false" rot="0">
              <a:off x="0" y="0"/>
              <a:ext cx="24384000" cy="12038457"/>
            </a:xfrm>
            <a:custGeom>
              <a:avLst/>
              <a:gdLst/>
              <a:ahLst/>
              <a:cxnLst/>
              <a:rect r="r" b="b" t="t" l="l"/>
              <a:pathLst>
                <a:path h="12038457" w="24384000">
                  <a:moveTo>
                    <a:pt x="0" y="0"/>
                  </a:moveTo>
                  <a:lnTo>
                    <a:pt x="24384000" y="0"/>
                  </a:lnTo>
                  <a:lnTo>
                    <a:pt x="24384000" y="12038457"/>
                  </a:lnTo>
                  <a:lnTo>
                    <a:pt x="0" y="12038457"/>
                  </a:lnTo>
                  <a:close/>
                </a:path>
              </a:pathLst>
            </a:custGeom>
            <a:solidFill>
              <a:srgbClr val="F2F2F2"/>
            </a:solidFill>
          </p:spPr>
        </p:sp>
      </p:grpSp>
      <p:sp>
        <p:nvSpPr>
          <p:cNvPr name="TextBox 8" id="8"/>
          <p:cNvSpPr txBox="true"/>
          <p:nvPr/>
        </p:nvSpPr>
        <p:spPr>
          <a:xfrm rot="0">
            <a:off x="16616400" y="9699944"/>
            <a:ext cx="1097400" cy="497400"/>
          </a:xfrm>
          <a:prstGeom prst="rect">
            <a:avLst/>
          </a:prstGeom>
        </p:spPr>
        <p:txBody>
          <a:bodyPr anchor="t" rtlCol="false" tIns="0" lIns="0" bIns="0" rIns="0">
            <a:spAutoFit/>
          </a:bodyPr>
          <a:lstStyle/>
          <a:p>
            <a:pPr algn="r">
              <a:lnSpc>
                <a:spcPts val="2400"/>
              </a:lnSpc>
            </a:pPr>
            <a:r>
              <a:rPr lang="en-US" sz="2000">
                <a:solidFill>
                  <a:srgbClr val="154666"/>
                </a:solidFill>
                <a:latin typeface="Space Mono"/>
                <a:ea typeface="Space Mono"/>
                <a:cs typeface="Space Mono"/>
                <a:sym typeface="Space Mono"/>
              </a:rPr>
              <a:t>‹#›</a:t>
            </a:r>
          </a:p>
        </p:txBody>
      </p:sp>
      <p:sp>
        <p:nvSpPr>
          <p:cNvPr name="Freeform 9" id="9"/>
          <p:cNvSpPr/>
          <p:nvPr/>
        </p:nvSpPr>
        <p:spPr>
          <a:xfrm flipH="false" flipV="false" rot="0">
            <a:off x="3187750" y="646450"/>
            <a:ext cx="11353800" cy="7981950"/>
          </a:xfrm>
          <a:custGeom>
            <a:avLst/>
            <a:gdLst/>
            <a:ahLst/>
            <a:cxnLst/>
            <a:rect r="r" b="b" t="t" l="l"/>
            <a:pathLst>
              <a:path h="7981950" w="11353800">
                <a:moveTo>
                  <a:pt x="0" y="0"/>
                </a:moveTo>
                <a:lnTo>
                  <a:pt x="11353800" y="0"/>
                </a:lnTo>
                <a:lnTo>
                  <a:pt x="11353800" y="7981950"/>
                </a:lnTo>
                <a:lnTo>
                  <a:pt x="0" y="7981950"/>
                </a:lnTo>
                <a:lnTo>
                  <a:pt x="0" y="0"/>
                </a:lnTo>
                <a:close/>
              </a:path>
            </a:pathLst>
          </a:custGeom>
          <a:blipFill>
            <a:blip r:embed="rId5"/>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147350"/>
            <a:ext cx="18288000" cy="1145400"/>
          </a:xfrm>
          <a:custGeom>
            <a:avLst/>
            <a:gdLst/>
            <a:ahLst/>
            <a:cxnLst/>
            <a:rect r="r" b="b" t="t" l="l"/>
            <a:pathLst>
              <a:path h="1145400" w="18288000">
                <a:moveTo>
                  <a:pt x="0" y="0"/>
                </a:moveTo>
                <a:lnTo>
                  <a:pt x="18288000" y="0"/>
                </a:lnTo>
                <a:lnTo>
                  <a:pt x="18288000" y="1145400"/>
                </a:lnTo>
                <a:lnTo>
                  <a:pt x="0" y="1145400"/>
                </a:lnTo>
                <a:lnTo>
                  <a:pt x="0" y="0"/>
                </a:lnTo>
                <a:close/>
              </a:path>
            </a:pathLst>
          </a:custGeom>
          <a:blipFill>
            <a:blip r:embed="rId3"/>
            <a:stretch>
              <a:fillRect l="0" t="-798109" r="0" b="-5"/>
            </a:stretch>
          </a:blipFill>
        </p:spPr>
      </p:sp>
      <p:grpSp>
        <p:nvGrpSpPr>
          <p:cNvPr name="Group 3" id="3"/>
          <p:cNvGrpSpPr/>
          <p:nvPr/>
        </p:nvGrpSpPr>
        <p:grpSpPr>
          <a:xfrm rot="0">
            <a:off x="0" y="9022800"/>
            <a:ext cx="18288000" cy="118800"/>
            <a:chOff x="0" y="0"/>
            <a:chExt cx="24384000" cy="158400"/>
          </a:xfrm>
        </p:grpSpPr>
        <p:sp>
          <p:nvSpPr>
            <p:cNvPr name="Freeform 4" id="4"/>
            <p:cNvSpPr/>
            <p:nvPr/>
          </p:nvSpPr>
          <p:spPr>
            <a:xfrm flipH="false" flipV="false" rot="0">
              <a:off x="0" y="0"/>
              <a:ext cx="24384000" cy="158369"/>
            </a:xfrm>
            <a:custGeom>
              <a:avLst/>
              <a:gdLst/>
              <a:ahLst/>
              <a:cxnLst/>
              <a:rect r="r" b="b" t="t" l="l"/>
              <a:pathLst>
                <a:path h="158369" w="24384000">
                  <a:moveTo>
                    <a:pt x="0" y="0"/>
                  </a:moveTo>
                  <a:lnTo>
                    <a:pt x="24384000" y="0"/>
                  </a:lnTo>
                  <a:lnTo>
                    <a:pt x="24384000" y="158369"/>
                  </a:lnTo>
                  <a:lnTo>
                    <a:pt x="0" y="158369"/>
                  </a:lnTo>
                  <a:close/>
                </a:path>
              </a:pathLst>
            </a:custGeom>
            <a:solidFill>
              <a:srgbClr val="274E13"/>
            </a:solidFill>
          </p:spPr>
        </p:sp>
      </p:grpSp>
      <p:sp>
        <p:nvSpPr>
          <p:cNvPr name="Freeform 5" id="5"/>
          <p:cNvSpPr/>
          <p:nvPr/>
        </p:nvSpPr>
        <p:spPr>
          <a:xfrm flipH="false" flipV="false" rot="0">
            <a:off x="351702" y="9407250"/>
            <a:ext cx="3184752" cy="657750"/>
          </a:xfrm>
          <a:custGeom>
            <a:avLst/>
            <a:gdLst/>
            <a:ahLst/>
            <a:cxnLst/>
            <a:rect r="r" b="b" t="t" l="l"/>
            <a:pathLst>
              <a:path h="657750" w="3184752">
                <a:moveTo>
                  <a:pt x="0" y="0"/>
                </a:moveTo>
                <a:lnTo>
                  <a:pt x="3184752" y="0"/>
                </a:lnTo>
                <a:lnTo>
                  <a:pt x="3184752" y="657750"/>
                </a:lnTo>
                <a:lnTo>
                  <a:pt x="0" y="657750"/>
                </a:lnTo>
                <a:lnTo>
                  <a:pt x="0" y="0"/>
                </a:lnTo>
                <a:close/>
              </a:path>
            </a:pathLst>
          </a:custGeom>
          <a:blipFill>
            <a:blip r:embed="rId4"/>
            <a:stretch>
              <a:fillRect l="0" t="-2" r="0" b="-2"/>
            </a:stretch>
          </a:blipFill>
        </p:spPr>
      </p:sp>
      <p:sp>
        <p:nvSpPr>
          <p:cNvPr name="Freeform 6" id="6"/>
          <p:cNvSpPr/>
          <p:nvPr/>
        </p:nvSpPr>
        <p:spPr>
          <a:xfrm flipH="false" flipV="false" rot="0">
            <a:off x="-9525" y="0"/>
            <a:ext cx="18288000" cy="9028800"/>
          </a:xfrm>
          <a:custGeom>
            <a:avLst/>
            <a:gdLst/>
            <a:ahLst/>
            <a:cxnLst/>
            <a:rect r="r" b="b" t="t" l="l"/>
            <a:pathLst>
              <a:path h="9028800" w="18288000">
                <a:moveTo>
                  <a:pt x="0" y="0"/>
                </a:moveTo>
                <a:lnTo>
                  <a:pt x="18288000" y="0"/>
                </a:lnTo>
                <a:lnTo>
                  <a:pt x="18288000" y="9028800"/>
                </a:lnTo>
                <a:lnTo>
                  <a:pt x="0" y="9028800"/>
                </a:lnTo>
                <a:lnTo>
                  <a:pt x="0" y="0"/>
                </a:lnTo>
                <a:close/>
              </a:path>
            </a:pathLst>
          </a:custGeom>
          <a:blipFill>
            <a:blip r:embed="rId3"/>
            <a:stretch>
              <a:fillRect l="0" t="0" r="-3" b="-13939"/>
            </a:stretch>
          </a:blipFill>
        </p:spPr>
      </p:sp>
      <p:grpSp>
        <p:nvGrpSpPr>
          <p:cNvPr name="Group 7" id="7"/>
          <p:cNvGrpSpPr/>
          <p:nvPr/>
        </p:nvGrpSpPr>
        <p:grpSpPr>
          <a:xfrm rot="0">
            <a:off x="574200" y="1155500"/>
            <a:ext cx="17139600" cy="7405800"/>
            <a:chOff x="0" y="0"/>
            <a:chExt cx="22852800" cy="9874400"/>
          </a:xfrm>
        </p:grpSpPr>
        <p:sp>
          <p:nvSpPr>
            <p:cNvPr name="Freeform 8" id="8"/>
            <p:cNvSpPr/>
            <p:nvPr/>
          </p:nvSpPr>
          <p:spPr>
            <a:xfrm flipH="false" flipV="false" rot="0">
              <a:off x="0" y="0"/>
              <a:ext cx="22852762" cy="9874377"/>
            </a:xfrm>
            <a:custGeom>
              <a:avLst/>
              <a:gdLst/>
              <a:ahLst/>
              <a:cxnLst/>
              <a:rect r="r" b="b" t="t" l="l"/>
              <a:pathLst>
                <a:path h="9874377" w="22852762">
                  <a:moveTo>
                    <a:pt x="0" y="227838"/>
                  </a:moveTo>
                  <a:cubicBezTo>
                    <a:pt x="0" y="101981"/>
                    <a:pt x="101981" y="0"/>
                    <a:pt x="227838" y="0"/>
                  </a:cubicBezTo>
                  <a:lnTo>
                    <a:pt x="22624923" y="0"/>
                  </a:lnTo>
                  <a:cubicBezTo>
                    <a:pt x="22750780" y="0"/>
                    <a:pt x="22852762" y="101981"/>
                    <a:pt x="22852762" y="227838"/>
                  </a:cubicBezTo>
                  <a:lnTo>
                    <a:pt x="22852762" y="9646539"/>
                  </a:lnTo>
                  <a:cubicBezTo>
                    <a:pt x="22852762" y="9772396"/>
                    <a:pt x="22750780" y="9874377"/>
                    <a:pt x="22624923" y="9874377"/>
                  </a:cubicBezTo>
                  <a:lnTo>
                    <a:pt x="227838" y="9874377"/>
                  </a:lnTo>
                  <a:cubicBezTo>
                    <a:pt x="101981" y="9874377"/>
                    <a:pt x="0" y="9772396"/>
                    <a:pt x="0" y="9646539"/>
                  </a:cubicBezTo>
                  <a:close/>
                </a:path>
              </a:pathLst>
            </a:custGeom>
            <a:solidFill>
              <a:srgbClr val="FFFFFF"/>
            </a:solidFill>
          </p:spPr>
        </p:sp>
      </p:grpSp>
      <p:sp>
        <p:nvSpPr>
          <p:cNvPr name="TextBox 9" id="9"/>
          <p:cNvSpPr txBox="true"/>
          <p:nvPr/>
        </p:nvSpPr>
        <p:spPr>
          <a:xfrm rot="0">
            <a:off x="16616400" y="9699944"/>
            <a:ext cx="1097400" cy="497400"/>
          </a:xfrm>
          <a:prstGeom prst="rect">
            <a:avLst/>
          </a:prstGeom>
        </p:spPr>
        <p:txBody>
          <a:bodyPr anchor="t" rtlCol="false" tIns="0" lIns="0" bIns="0" rIns="0">
            <a:spAutoFit/>
          </a:bodyPr>
          <a:lstStyle/>
          <a:p>
            <a:pPr algn="r">
              <a:lnSpc>
                <a:spcPts val="2400"/>
              </a:lnSpc>
            </a:pPr>
            <a:r>
              <a:rPr lang="en-US" sz="2000">
                <a:solidFill>
                  <a:srgbClr val="F2F2F2"/>
                </a:solidFill>
                <a:latin typeface="Space Mono"/>
                <a:ea typeface="Space Mono"/>
                <a:cs typeface="Space Mono"/>
                <a:sym typeface="Space Mono"/>
              </a:rPr>
              <a:t>‹#›</a:t>
            </a:r>
          </a:p>
        </p:txBody>
      </p:sp>
      <p:sp>
        <p:nvSpPr>
          <p:cNvPr name="TextBox 10" id="10"/>
          <p:cNvSpPr txBox="true"/>
          <p:nvPr/>
        </p:nvSpPr>
        <p:spPr>
          <a:xfrm rot="0">
            <a:off x="665625" y="66525"/>
            <a:ext cx="16053750" cy="981600"/>
          </a:xfrm>
          <a:prstGeom prst="rect">
            <a:avLst/>
          </a:prstGeom>
        </p:spPr>
        <p:txBody>
          <a:bodyPr anchor="t" rtlCol="false" tIns="0" lIns="0" bIns="0" rIns="0">
            <a:spAutoFit/>
          </a:bodyPr>
          <a:lstStyle/>
          <a:p>
            <a:pPr algn="l">
              <a:lnSpc>
                <a:spcPts val="4800"/>
              </a:lnSpc>
            </a:pPr>
            <a:r>
              <a:rPr lang="en-US" b="true" sz="4000">
                <a:solidFill>
                  <a:srgbClr val="FFFFFF"/>
                </a:solidFill>
                <a:latin typeface="Arimo Bold"/>
                <a:ea typeface="Arimo Bold"/>
                <a:cs typeface="Arimo Bold"/>
                <a:sym typeface="Arimo Bold"/>
              </a:rPr>
              <a:t>Mục lục</a:t>
            </a:r>
          </a:p>
        </p:txBody>
      </p:sp>
      <p:sp>
        <p:nvSpPr>
          <p:cNvPr name="TextBox 11" id="11"/>
          <p:cNvSpPr txBox="true"/>
          <p:nvPr/>
        </p:nvSpPr>
        <p:spPr>
          <a:xfrm rot="0">
            <a:off x="1028700" y="1958962"/>
            <a:ext cx="16053750" cy="5514816"/>
          </a:xfrm>
          <a:prstGeom prst="rect">
            <a:avLst/>
          </a:prstGeom>
        </p:spPr>
        <p:txBody>
          <a:bodyPr anchor="t" rtlCol="false" tIns="0" lIns="0" bIns="0" rIns="0">
            <a:spAutoFit/>
          </a:bodyPr>
          <a:lstStyle/>
          <a:p>
            <a:pPr algn="just" marL="1025754" indent="-512877" lvl="1">
              <a:lnSpc>
                <a:spcPts val="7359"/>
              </a:lnSpc>
              <a:buAutoNum type="arabicPeriod" startAt="1"/>
            </a:pPr>
            <a:r>
              <a:rPr lang="en-US" b="true" sz="3200">
                <a:solidFill>
                  <a:srgbClr val="595959"/>
                </a:solidFill>
                <a:latin typeface="Arimo Bold"/>
                <a:ea typeface="Arimo Bold"/>
                <a:cs typeface="Arimo Bold"/>
                <a:sym typeface="Arimo Bold"/>
              </a:rPr>
              <a:t>Đặt vấn đề</a:t>
            </a:r>
          </a:p>
          <a:p>
            <a:pPr algn="just" marL="1026160" indent="-513080" lvl="1">
              <a:lnSpc>
                <a:spcPts val="7359"/>
              </a:lnSpc>
              <a:buAutoNum type="arabicPeriod" startAt="1"/>
            </a:pPr>
            <a:r>
              <a:rPr lang="en-US" b="true" sz="3200">
                <a:solidFill>
                  <a:srgbClr val="595959"/>
                </a:solidFill>
                <a:latin typeface="Arimo Bold"/>
                <a:ea typeface="Arimo Bold"/>
                <a:cs typeface="Arimo Bold"/>
                <a:sym typeface="Arimo Bold"/>
              </a:rPr>
              <a:t>Giải pháp</a:t>
            </a:r>
          </a:p>
          <a:p>
            <a:pPr algn="just" marL="1026160" indent="-513080" lvl="1">
              <a:lnSpc>
                <a:spcPts val="7359"/>
              </a:lnSpc>
              <a:buAutoNum type="arabicPeriod" startAt="1"/>
            </a:pPr>
            <a:r>
              <a:rPr lang="en-US" b="true" sz="3200">
                <a:solidFill>
                  <a:srgbClr val="595959"/>
                </a:solidFill>
                <a:latin typeface="Arimo Bold"/>
                <a:ea typeface="Arimo Bold"/>
                <a:cs typeface="Arimo Bold"/>
                <a:sym typeface="Arimo Bold"/>
              </a:rPr>
              <a:t>Lộ trình thực hiện</a:t>
            </a:r>
          </a:p>
          <a:p>
            <a:pPr algn="just" marL="1026160" indent="-513080" lvl="1">
              <a:lnSpc>
                <a:spcPts val="7359"/>
              </a:lnSpc>
              <a:buAutoNum type="arabicPeriod" startAt="1"/>
            </a:pPr>
            <a:r>
              <a:rPr lang="en-US" b="true" sz="3200">
                <a:solidFill>
                  <a:srgbClr val="595959"/>
                </a:solidFill>
                <a:latin typeface="Arimo Bold"/>
                <a:ea typeface="Arimo Bold"/>
                <a:cs typeface="Arimo Bold"/>
                <a:sym typeface="Arimo Bold"/>
              </a:rPr>
              <a:t>Nguồn thu dự kiến</a:t>
            </a:r>
          </a:p>
          <a:p>
            <a:pPr algn="just" marL="1026160" indent="-513080" lvl="1">
              <a:lnSpc>
                <a:spcPts val="7359"/>
              </a:lnSpc>
              <a:buAutoNum type="arabicPeriod" startAt="1"/>
            </a:pPr>
            <a:r>
              <a:rPr lang="en-US" b="true" sz="3200">
                <a:solidFill>
                  <a:srgbClr val="595959"/>
                </a:solidFill>
                <a:latin typeface="Arimo Bold"/>
                <a:ea typeface="Arimo Bold"/>
                <a:cs typeface="Arimo Bold"/>
                <a:sym typeface="Arimo Bold"/>
              </a:rPr>
              <a:t>Đội nhóm triển khai</a:t>
            </a:r>
          </a:p>
          <a:p>
            <a:pPr algn="l">
              <a:lnSpc>
                <a:spcPts val="735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6463" y="9028025"/>
            <a:ext cx="18288000" cy="1145400"/>
          </a:xfrm>
          <a:custGeom>
            <a:avLst/>
            <a:gdLst/>
            <a:ahLst/>
            <a:cxnLst/>
            <a:rect r="r" b="b" t="t" l="l"/>
            <a:pathLst>
              <a:path h="1145400" w="18288000">
                <a:moveTo>
                  <a:pt x="0" y="0"/>
                </a:moveTo>
                <a:lnTo>
                  <a:pt x="18288000" y="0"/>
                </a:lnTo>
                <a:lnTo>
                  <a:pt x="18288000" y="1145400"/>
                </a:lnTo>
                <a:lnTo>
                  <a:pt x="0" y="1145400"/>
                </a:lnTo>
                <a:lnTo>
                  <a:pt x="0" y="0"/>
                </a:lnTo>
                <a:close/>
              </a:path>
            </a:pathLst>
          </a:custGeom>
          <a:blipFill>
            <a:blip r:embed="rId3"/>
            <a:stretch>
              <a:fillRect l="0" t="-798109" r="0" b="-5"/>
            </a:stretch>
          </a:blipFill>
        </p:spPr>
      </p:sp>
      <p:grpSp>
        <p:nvGrpSpPr>
          <p:cNvPr name="Group 3" id="3"/>
          <p:cNvGrpSpPr/>
          <p:nvPr/>
        </p:nvGrpSpPr>
        <p:grpSpPr>
          <a:xfrm rot="0">
            <a:off x="0" y="9022800"/>
            <a:ext cx="18288000" cy="118800"/>
            <a:chOff x="0" y="0"/>
            <a:chExt cx="24384000" cy="158400"/>
          </a:xfrm>
        </p:grpSpPr>
        <p:sp>
          <p:nvSpPr>
            <p:cNvPr name="Freeform 4" id="4"/>
            <p:cNvSpPr/>
            <p:nvPr/>
          </p:nvSpPr>
          <p:spPr>
            <a:xfrm flipH="false" flipV="false" rot="0">
              <a:off x="0" y="0"/>
              <a:ext cx="24384000" cy="158369"/>
            </a:xfrm>
            <a:custGeom>
              <a:avLst/>
              <a:gdLst/>
              <a:ahLst/>
              <a:cxnLst/>
              <a:rect r="r" b="b" t="t" l="l"/>
              <a:pathLst>
                <a:path h="158369" w="24384000">
                  <a:moveTo>
                    <a:pt x="0" y="0"/>
                  </a:moveTo>
                  <a:lnTo>
                    <a:pt x="24384000" y="0"/>
                  </a:lnTo>
                  <a:lnTo>
                    <a:pt x="24384000" y="158369"/>
                  </a:lnTo>
                  <a:lnTo>
                    <a:pt x="0" y="158369"/>
                  </a:lnTo>
                  <a:close/>
                </a:path>
              </a:pathLst>
            </a:custGeom>
            <a:solidFill>
              <a:srgbClr val="274E13"/>
            </a:solidFill>
          </p:spPr>
        </p:sp>
      </p:grpSp>
      <p:sp>
        <p:nvSpPr>
          <p:cNvPr name="Freeform 5" id="5"/>
          <p:cNvSpPr/>
          <p:nvPr/>
        </p:nvSpPr>
        <p:spPr>
          <a:xfrm flipH="false" flipV="false" rot="0">
            <a:off x="351702" y="9407250"/>
            <a:ext cx="3184752" cy="657750"/>
          </a:xfrm>
          <a:custGeom>
            <a:avLst/>
            <a:gdLst/>
            <a:ahLst/>
            <a:cxnLst/>
            <a:rect r="r" b="b" t="t" l="l"/>
            <a:pathLst>
              <a:path h="657750" w="3184752">
                <a:moveTo>
                  <a:pt x="0" y="0"/>
                </a:moveTo>
                <a:lnTo>
                  <a:pt x="3184752" y="0"/>
                </a:lnTo>
                <a:lnTo>
                  <a:pt x="3184752" y="657750"/>
                </a:lnTo>
                <a:lnTo>
                  <a:pt x="0" y="657750"/>
                </a:lnTo>
                <a:lnTo>
                  <a:pt x="0" y="0"/>
                </a:lnTo>
                <a:close/>
              </a:path>
            </a:pathLst>
          </a:custGeom>
          <a:blipFill>
            <a:blip r:embed="rId4"/>
            <a:stretch>
              <a:fillRect l="0" t="-2" r="0" b="-2"/>
            </a:stretch>
          </a:blipFill>
        </p:spPr>
      </p:sp>
      <p:sp>
        <p:nvSpPr>
          <p:cNvPr name="Freeform 6" id="6"/>
          <p:cNvSpPr/>
          <p:nvPr/>
        </p:nvSpPr>
        <p:spPr>
          <a:xfrm flipH="false" flipV="false" rot="0">
            <a:off x="0" y="0"/>
            <a:ext cx="18288000" cy="9028800"/>
          </a:xfrm>
          <a:custGeom>
            <a:avLst/>
            <a:gdLst/>
            <a:ahLst/>
            <a:cxnLst/>
            <a:rect r="r" b="b" t="t" l="l"/>
            <a:pathLst>
              <a:path h="9028800" w="18288000">
                <a:moveTo>
                  <a:pt x="0" y="0"/>
                </a:moveTo>
                <a:lnTo>
                  <a:pt x="18288000" y="0"/>
                </a:lnTo>
                <a:lnTo>
                  <a:pt x="18288000" y="9028800"/>
                </a:lnTo>
                <a:lnTo>
                  <a:pt x="0" y="9028800"/>
                </a:lnTo>
                <a:lnTo>
                  <a:pt x="0" y="0"/>
                </a:lnTo>
                <a:close/>
              </a:path>
            </a:pathLst>
          </a:custGeom>
          <a:blipFill>
            <a:blip r:embed="rId3"/>
            <a:stretch>
              <a:fillRect l="0" t="0" r="-3" b="-13939"/>
            </a:stretch>
          </a:blipFill>
        </p:spPr>
      </p:sp>
      <p:grpSp>
        <p:nvGrpSpPr>
          <p:cNvPr name="Group 7" id="7"/>
          <p:cNvGrpSpPr/>
          <p:nvPr/>
        </p:nvGrpSpPr>
        <p:grpSpPr>
          <a:xfrm rot="0">
            <a:off x="574200" y="1155500"/>
            <a:ext cx="17139600" cy="7405800"/>
            <a:chOff x="0" y="0"/>
            <a:chExt cx="22852800" cy="9874400"/>
          </a:xfrm>
        </p:grpSpPr>
        <p:sp>
          <p:nvSpPr>
            <p:cNvPr name="Freeform 8" id="8"/>
            <p:cNvSpPr/>
            <p:nvPr/>
          </p:nvSpPr>
          <p:spPr>
            <a:xfrm flipH="false" flipV="false" rot="0">
              <a:off x="0" y="0"/>
              <a:ext cx="22852762" cy="9874377"/>
            </a:xfrm>
            <a:custGeom>
              <a:avLst/>
              <a:gdLst/>
              <a:ahLst/>
              <a:cxnLst/>
              <a:rect r="r" b="b" t="t" l="l"/>
              <a:pathLst>
                <a:path h="9874377" w="22852762">
                  <a:moveTo>
                    <a:pt x="0" y="227838"/>
                  </a:moveTo>
                  <a:cubicBezTo>
                    <a:pt x="0" y="101981"/>
                    <a:pt x="101981" y="0"/>
                    <a:pt x="227838" y="0"/>
                  </a:cubicBezTo>
                  <a:lnTo>
                    <a:pt x="22624923" y="0"/>
                  </a:lnTo>
                  <a:cubicBezTo>
                    <a:pt x="22750780" y="0"/>
                    <a:pt x="22852762" y="101981"/>
                    <a:pt x="22852762" y="227838"/>
                  </a:cubicBezTo>
                  <a:lnTo>
                    <a:pt x="22852762" y="9646539"/>
                  </a:lnTo>
                  <a:cubicBezTo>
                    <a:pt x="22852762" y="9772396"/>
                    <a:pt x="22750780" y="9874377"/>
                    <a:pt x="22624923" y="9874377"/>
                  </a:cubicBezTo>
                  <a:lnTo>
                    <a:pt x="227838" y="9874377"/>
                  </a:lnTo>
                  <a:cubicBezTo>
                    <a:pt x="101981" y="9874377"/>
                    <a:pt x="0" y="9772396"/>
                    <a:pt x="0" y="9646539"/>
                  </a:cubicBezTo>
                  <a:close/>
                </a:path>
              </a:pathLst>
            </a:custGeom>
            <a:solidFill>
              <a:srgbClr val="FFFFFF"/>
            </a:solidFill>
          </p:spPr>
        </p:sp>
      </p:grpSp>
      <p:sp>
        <p:nvSpPr>
          <p:cNvPr name="TextBox 9" id="9"/>
          <p:cNvSpPr txBox="true"/>
          <p:nvPr/>
        </p:nvSpPr>
        <p:spPr>
          <a:xfrm rot="0">
            <a:off x="16616400" y="9699944"/>
            <a:ext cx="1097400" cy="497400"/>
          </a:xfrm>
          <a:prstGeom prst="rect">
            <a:avLst/>
          </a:prstGeom>
        </p:spPr>
        <p:txBody>
          <a:bodyPr anchor="t" rtlCol="false" tIns="0" lIns="0" bIns="0" rIns="0">
            <a:spAutoFit/>
          </a:bodyPr>
          <a:lstStyle/>
          <a:p>
            <a:pPr algn="r">
              <a:lnSpc>
                <a:spcPts val="2400"/>
              </a:lnSpc>
            </a:pPr>
            <a:r>
              <a:rPr lang="en-US" sz="2000">
                <a:solidFill>
                  <a:srgbClr val="F2F2F2"/>
                </a:solidFill>
                <a:latin typeface="Space Mono"/>
                <a:ea typeface="Space Mono"/>
                <a:cs typeface="Space Mono"/>
                <a:sym typeface="Space Mono"/>
              </a:rPr>
              <a:t>‹#›</a:t>
            </a:r>
          </a:p>
        </p:txBody>
      </p:sp>
      <p:sp>
        <p:nvSpPr>
          <p:cNvPr name="TextBox 10" id="10"/>
          <p:cNvSpPr txBox="true"/>
          <p:nvPr/>
        </p:nvSpPr>
        <p:spPr>
          <a:xfrm rot="0">
            <a:off x="675150" y="66525"/>
            <a:ext cx="16053750" cy="618993"/>
          </a:xfrm>
          <a:prstGeom prst="rect">
            <a:avLst/>
          </a:prstGeom>
        </p:spPr>
        <p:txBody>
          <a:bodyPr anchor="t" rtlCol="false" tIns="0" lIns="0" bIns="0" rIns="0">
            <a:spAutoFit/>
          </a:bodyPr>
          <a:lstStyle/>
          <a:p>
            <a:pPr algn="l">
              <a:lnSpc>
                <a:spcPts val="4800"/>
              </a:lnSpc>
            </a:pPr>
            <a:r>
              <a:rPr lang="en-US" b="true" sz="4000">
                <a:solidFill>
                  <a:srgbClr val="FFFFFF"/>
                </a:solidFill>
                <a:latin typeface="Arimo Bold"/>
                <a:ea typeface="Arimo Bold"/>
                <a:cs typeface="Arimo Bold"/>
                <a:sym typeface="Arimo Bold"/>
              </a:rPr>
              <a:t>1.</a:t>
            </a:r>
            <a:r>
              <a:rPr lang="en-US" b="true" sz="4000">
                <a:solidFill>
                  <a:srgbClr val="FFFFFF"/>
                </a:solidFill>
                <a:latin typeface="Arimo Bold"/>
                <a:ea typeface="Arimo Bold"/>
                <a:cs typeface="Arimo Bold"/>
                <a:sym typeface="Arimo Bold"/>
              </a:rPr>
              <a:t>Đặt vấn đề</a:t>
            </a:r>
          </a:p>
        </p:txBody>
      </p:sp>
      <p:sp>
        <p:nvSpPr>
          <p:cNvPr name="TextBox 11" id="11"/>
          <p:cNvSpPr txBox="true"/>
          <p:nvPr/>
        </p:nvSpPr>
        <p:spPr>
          <a:xfrm rot="0">
            <a:off x="845192" y="1349717"/>
            <a:ext cx="16053750" cy="8343773"/>
          </a:xfrm>
          <a:prstGeom prst="rect">
            <a:avLst/>
          </a:prstGeom>
        </p:spPr>
        <p:txBody>
          <a:bodyPr anchor="t" rtlCol="false" tIns="0" lIns="0" bIns="0" rIns="0">
            <a:spAutoFit/>
          </a:bodyPr>
          <a:lstStyle/>
          <a:p>
            <a:pPr algn="l" marL="1025754" indent="-512877" lvl="1">
              <a:lnSpc>
                <a:spcPts val="6016"/>
              </a:lnSpc>
              <a:buFont typeface="Arial"/>
              <a:buChar char="•"/>
            </a:pPr>
            <a:r>
              <a:rPr lang="en-US" sz="3200">
                <a:solidFill>
                  <a:srgbClr val="595959"/>
                </a:solidFill>
                <a:latin typeface="Arimo"/>
                <a:ea typeface="Arimo"/>
                <a:cs typeface="Arimo"/>
                <a:sym typeface="Arimo"/>
              </a:rPr>
              <a:t>Hiện nay các bệnh nhân, muốn đi khám bệnh cần mang khá nhiều hồ sơ phức tạp rắc rối: cccd, mã thẻ bảo hiểm, hồ sơ cũ, lịch tái khám... do đó cần lưu trữ hồ sơ bệnh án và giao dịch ví điện tử để tối ưu quy trình, tiết kiệm chi phí cũng như thời gian. </a:t>
            </a:r>
          </a:p>
          <a:p>
            <a:pPr algn="l" marL="1025754" indent="-512877" lvl="1">
              <a:lnSpc>
                <a:spcPts val="6016"/>
              </a:lnSpc>
              <a:buFont typeface="Arial"/>
              <a:buChar char="•"/>
            </a:pPr>
            <a:r>
              <a:rPr lang="en-US" sz="3200">
                <a:solidFill>
                  <a:srgbClr val="595959"/>
                </a:solidFill>
                <a:latin typeface="Arimo"/>
                <a:ea typeface="Arimo"/>
                <a:cs typeface="Arimo"/>
                <a:sym typeface="Arimo"/>
              </a:rPr>
              <a:t>Hệ thống lưu trữ hồ sơ bệnh án tập trung truyền thống hiện nay gặp nhiều hạn chế về bảo mật, tính toàn vẹn, khả năng chia sẻ dữ liệu và quyền kiểm soát của bệnh nhân,cải thiện về bảo mật, hiệu quả và chất lượng chăm sóc sức khỏe.</a:t>
            </a:r>
          </a:p>
          <a:p>
            <a:pPr algn="l" marL="1026160" indent="-513080" lvl="1">
              <a:lnSpc>
                <a:spcPts val="6016"/>
              </a:lnSpc>
              <a:buFont typeface="Arial"/>
              <a:buChar char="•"/>
            </a:pPr>
            <a:r>
              <a:rPr lang="en-US" sz="3200">
                <a:solidFill>
                  <a:srgbClr val="595959"/>
                </a:solidFill>
                <a:latin typeface="Arimo"/>
                <a:ea typeface="Arimo"/>
                <a:cs typeface="Arimo"/>
                <a:sym typeface="Arimo"/>
              </a:rPr>
              <a:t>Giải quyết các vấn đề nhóm áp dụng giải pháp mang tính lưu trữ phi tập trung dựa trên công nghệ blockchain, để cải tiến quy trình bảo mật và quản lý dữ liệu y tế.</a:t>
            </a:r>
          </a:p>
          <a:p>
            <a:pPr algn="l" marL="1026160" indent="-513080" lvl="1">
              <a:lnSpc>
                <a:spcPts val="6016"/>
              </a:lnSpc>
            </a:pPr>
          </a:p>
          <a:p>
            <a:pPr algn="l" marL="1026160" indent="-513080" lvl="1">
              <a:lnSpc>
                <a:spcPts val="6016"/>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147350"/>
            <a:ext cx="18288000" cy="1145400"/>
          </a:xfrm>
          <a:custGeom>
            <a:avLst/>
            <a:gdLst/>
            <a:ahLst/>
            <a:cxnLst/>
            <a:rect r="r" b="b" t="t" l="l"/>
            <a:pathLst>
              <a:path h="1145400" w="18288000">
                <a:moveTo>
                  <a:pt x="0" y="0"/>
                </a:moveTo>
                <a:lnTo>
                  <a:pt x="18288000" y="0"/>
                </a:lnTo>
                <a:lnTo>
                  <a:pt x="18288000" y="1145400"/>
                </a:lnTo>
                <a:lnTo>
                  <a:pt x="0" y="1145400"/>
                </a:lnTo>
                <a:lnTo>
                  <a:pt x="0" y="0"/>
                </a:lnTo>
                <a:close/>
              </a:path>
            </a:pathLst>
          </a:custGeom>
          <a:blipFill>
            <a:blip r:embed="rId3"/>
            <a:stretch>
              <a:fillRect l="0" t="-798109" r="0" b="-5"/>
            </a:stretch>
          </a:blipFill>
        </p:spPr>
      </p:sp>
      <p:grpSp>
        <p:nvGrpSpPr>
          <p:cNvPr name="Group 3" id="3"/>
          <p:cNvGrpSpPr/>
          <p:nvPr/>
        </p:nvGrpSpPr>
        <p:grpSpPr>
          <a:xfrm rot="0">
            <a:off x="0" y="9022800"/>
            <a:ext cx="18288000" cy="118800"/>
            <a:chOff x="0" y="0"/>
            <a:chExt cx="24384000" cy="158400"/>
          </a:xfrm>
        </p:grpSpPr>
        <p:sp>
          <p:nvSpPr>
            <p:cNvPr name="Freeform 4" id="4"/>
            <p:cNvSpPr/>
            <p:nvPr/>
          </p:nvSpPr>
          <p:spPr>
            <a:xfrm flipH="false" flipV="false" rot="0">
              <a:off x="0" y="0"/>
              <a:ext cx="24384000" cy="158369"/>
            </a:xfrm>
            <a:custGeom>
              <a:avLst/>
              <a:gdLst/>
              <a:ahLst/>
              <a:cxnLst/>
              <a:rect r="r" b="b" t="t" l="l"/>
              <a:pathLst>
                <a:path h="158369" w="24384000">
                  <a:moveTo>
                    <a:pt x="0" y="0"/>
                  </a:moveTo>
                  <a:lnTo>
                    <a:pt x="24384000" y="0"/>
                  </a:lnTo>
                  <a:lnTo>
                    <a:pt x="24384000" y="158369"/>
                  </a:lnTo>
                  <a:lnTo>
                    <a:pt x="0" y="158369"/>
                  </a:lnTo>
                  <a:close/>
                </a:path>
              </a:pathLst>
            </a:custGeom>
            <a:solidFill>
              <a:srgbClr val="274E13"/>
            </a:solidFill>
          </p:spPr>
        </p:sp>
      </p:grpSp>
      <p:sp>
        <p:nvSpPr>
          <p:cNvPr name="Freeform 5" id="5"/>
          <p:cNvSpPr/>
          <p:nvPr/>
        </p:nvSpPr>
        <p:spPr>
          <a:xfrm flipH="false" flipV="false" rot="0">
            <a:off x="351702" y="9407250"/>
            <a:ext cx="3184752" cy="657750"/>
          </a:xfrm>
          <a:custGeom>
            <a:avLst/>
            <a:gdLst/>
            <a:ahLst/>
            <a:cxnLst/>
            <a:rect r="r" b="b" t="t" l="l"/>
            <a:pathLst>
              <a:path h="657750" w="3184752">
                <a:moveTo>
                  <a:pt x="0" y="0"/>
                </a:moveTo>
                <a:lnTo>
                  <a:pt x="3184752" y="0"/>
                </a:lnTo>
                <a:lnTo>
                  <a:pt x="3184752" y="657750"/>
                </a:lnTo>
                <a:lnTo>
                  <a:pt x="0" y="657750"/>
                </a:lnTo>
                <a:lnTo>
                  <a:pt x="0" y="0"/>
                </a:lnTo>
                <a:close/>
              </a:path>
            </a:pathLst>
          </a:custGeom>
          <a:blipFill>
            <a:blip r:embed="rId4"/>
            <a:stretch>
              <a:fillRect l="0" t="-2" r="0" b="-2"/>
            </a:stretch>
          </a:blipFill>
        </p:spPr>
      </p:sp>
      <p:sp>
        <p:nvSpPr>
          <p:cNvPr name="Freeform 6" id="6"/>
          <p:cNvSpPr/>
          <p:nvPr/>
        </p:nvSpPr>
        <p:spPr>
          <a:xfrm flipH="false" flipV="false" rot="0">
            <a:off x="0" y="0"/>
            <a:ext cx="18288000" cy="9028800"/>
          </a:xfrm>
          <a:custGeom>
            <a:avLst/>
            <a:gdLst/>
            <a:ahLst/>
            <a:cxnLst/>
            <a:rect r="r" b="b" t="t" l="l"/>
            <a:pathLst>
              <a:path h="9028800" w="18288000">
                <a:moveTo>
                  <a:pt x="0" y="0"/>
                </a:moveTo>
                <a:lnTo>
                  <a:pt x="18288000" y="0"/>
                </a:lnTo>
                <a:lnTo>
                  <a:pt x="18288000" y="9028800"/>
                </a:lnTo>
                <a:lnTo>
                  <a:pt x="0" y="9028800"/>
                </a:lnTo>
                <a:lnTo>
                  <a:pt x="0" y="0"/>
                </a:lnTo>
                <a:close/>
              </a:path>
            </a:pathLst>
          </a:custGeom>
          <a:blipFill>
            <a:blip r:embed="rId3"/>
            <a:stretch>
              <a:fillRect l="0" t="0" r="-3" b="-13939"/>
            </a:stretch>
          </a:blipFill>
        </p:spPr>
      </p:sp>
      <p:grpSp>
        <p:nvGrpSpPr>
          <p:cNvPr name="Group 7" id="7"/>
          <p:cNvGrpSpPr/>
          <p:nvPr/>
        </p:nvGrpSpPr>
        <p:grpSpPr>
          <a:xfrm rot="0">
            <a:off x="574200" y="1151259"/>
            <a:ext cx="17139600" cy="7405800"/>
            <a:chOff x="0" y="0"/>
            <a:chExt cx="22852800" cy="9874400"/>
          </a:xfrm>
        </p:grpSpPr>
        <p:sp>
          <p:nvSpPr>
            <p:cNvPr name="Freeform 8" id="8"/>
            <p:cNvSpPr/>
            <p:nvPr/>
          </p:nvSpPr>
          <p:spPr>
            <a:xfrm flipH="false" flipV="false" rot="0">
              <a:off x="0" y="0"/>
              <a:ext cx="22852762" cy="9874377"/>
            </a:xfrm>
            <a:custGeom>
              <a:avLst/>
              <a:gdLst/>
              <a:ahLst/>
              <a:cxnLst/>
              <a:rect r="r" b="b" t="t" l="l"/>
              <a:pathLst>
                <a:path h="9874377" w="22852762">
                  <a:moveTo>
                    <a:pt x="0" y="227838"/>
                  </a:moveTo>
                  <a:cubicBezTo>
                    <a:pt x="0" y="101981"/>
                    <a:pt x="101981" y="0"/>
                    <a:pt x="227838" y="0"/>
                  </a:cubicBezTo>
                  <a:lnTo>
                    <a:pt x="22624923" y="0"/>
                  </a:lnTo>
                  <a:cubicBezTo>
                    <a:pt x="22750780" y="0"/>
                    <a:pt x="22852762" y="101981"/>
                    <a:pt x="22852762" y="227838"/>
                  </a:cubicBezTo>
                  <a:lnTo>
                    <a:pt x="22852762" y="9646539"/>
                  </a:lnTo>
                  <a:cubicBezTo>
                    <a:pt x="22852762" y="9772396"/>
                    <a:pt x="22750780" y="9874377"/>
                    <a:pt x="22624923" y="9874377"/>
                  </a:cubicBezTo>
                  <a:lnTo>
                    <a:pt x="227838" y="9874377"/>
                  </a:lnTo>
                  <a:cubicBezTo>
                    <a:pt x="101981" y="9874377"/>
                    <a:pt x="0" y="9772396"/>
                    <a:pt x="0" y="9646539"/>
                  </a:cubicBezTo>
                  <a:close/>
                </a:path>
              </a:pathLst>
            </a:custGeom>
            <a:solidFill>
              <a:srgbClr val="FFFFFF"/>
            </a:solidFill>
          </p:spPr>
        </p:sp>
      </p:grpSp>
      <p:sp>
        <p:nvSpPr>
          <p:cNvPr name="TextBox 9" id="9"/>
          <p:cNvSpPr txBox="true"/>
          <p:nvPr/>
        </p:nvSpPr>
        <p:spPr>
          <a:xfrm rot="0">
            <a:off x="16616400" y="9699944"/>
            <a:ext cx="1097400" cy="497400"/>
          </a:xfrm>
          <a:prstGeom prst="rect">
            <a:avLst/>
          </a:prstGeom>
        </p:spPr>
        <p:txBody>
          <a:bodyPr anchor="t" rtlCol="false" tIns="0" lIns="0" bIns="0" rIns="0">
            <a:spAutoFit/>
          </a:bodyPr>
          <a:lstStyle/>
          <a:p>
            <a:pPr algn="r">
              <a:lnSpc>
                <a:spcPts val="2400"/>
              </a:lnSpc>
            </a:pPr>
            <a:r>
              <a:rPr lang="en-US" sz="2000">
                <a:solidFill>
                  <a:srgbClr val="F2F2F2"/>
                </a:solidFill>
                <a:latin typeface="Space Mono"/>
                <a:ea typeface="Space Mono"/>
                <a:cs typeface="Space Mono"/>
                <a:sym typeface="Space Mono"/>
              </a:rPr>
              <a:t>‹#›</a:t>
            </a:r>
          </a:p>
        </p:txBody>
      </p:sp>
      <p:sp>
        <p:nvSpPr>
          <p:cNvPr name="TextBox 10" id="10"/>
          <p:cNvSpPr txBox="true"/>
          <p:nvPr/>
        </p:nvSpPr>
        <p:spPr>
          <a:xfrm rot="0">
            <a:off x="665625" y="66525"/>
            <a:ext cx="16053750" cy="618993"/>
          </a:xfrm>
          <a:prstGeom prst="rect">
            <a:avLst/>
          </a:prstGeom>
        </p:spPr>
        <p:txBody>
          <a:bodyPr anchor="t" rtlCol="false" tIns="0" lIns="0" bIns="0" rIns="0">
            <a:spAutoFit/>
          </a:bodyPr>
          <a:lstStyle/>
          <a:p>
            <a:pPr algn="l">
              <a:lnSpc>
                <a:spcPts val="4800"/>
              </a:lnSpc>
            </a:pPr>
            <a:r>
              <a:rPr lang="en-US" b="true" sz="4000">
                <a:solidFill>
                  <a:srgbClr val="FFFFFF"/>
                </a:solidFill>
                <a:latin typeface="Arimo Bold"/>
                <a:ea typeface="Arimo Bold"/>
                <a:cs typeface="Arimo Bold"/>
                <a:sym typeface="Arimo Bold"/>
              </a:rPr>
              <a:t>2.</a:t>
            </a:r>
            <a:r>
              <a:rPr lang="en-US" b="true" sz="4000">
                <a:solidFill>
                  <a:srgbClr val="FFFFFF"/>
                </a:solidFill>
                <a:latin typeface="Arimo Bold"/>
                <a:ea typeface="Arimo Bold"/>
                <a:cs typeface="Arimo Bold"/>
                <a:sym typeface="Arimo Bold"/>
              </a:rPr>
              <a:t>Giải pháp</a:t>
            </a:r>
          </a:p>
        </p:txBody>
      </p:sp>
      <p:sp>
        <p:nvSpPr>
          <p:cNvPr name="TextBox 11" id="11"/>
          <p:cNvSpPr txBox="true"/>
          <p:nvPr/>
        </p:nvSpPr>
        <p:spPr>
          <a:xfrm rot="0">
            <a:off x="1028700" y="1491103"/>
            <a:ext cx="16053750" cy="6640386"/>
          </a:xfrm>
          <a:prstGeom prst="rect">
            <a:avLst/>
          </a:prstGeom>
        </p:spPr>
        <p:txBody>
          <a:bodyPr anchor="t" rtlCol="false" tIns="0" lIns="0" bIns="0" rIns="0">
            <a:spAutoFit/>
          </a:bodyPr>
          <a:lstStyle/>
          <a:p>
            <a:pPr algn="l">
              <a:lnSpc>
                <a:spcPts val="4416"/>
              </a:lnSpc>
            </a:pPr>
            <a:r>
              <a:rPr lang="en-US" b="true" sz="3200">
                <a:solidFill>
                  <a:srgbClr val="595959"/>
                </a:solidFill>
                <a:latin typeface="Arimo Bold"/>
                <a:ea typeface="Arimo Bold"/>
                <a:cs typeface="Arimo Bold"/>
                <a:sym typeface="Arimo Bold"/>
              </a:rPr>
              <a:t>Đội nhóm đã giải quyết vấn đề</a:t>
            </a:r>
            <a:r>
              <a:rPr lang="en-US" b="true" sz="3200">
                <a:solidFill>
                  <a:srgbClr val="595959"/>
                </a:solidFill>
                <a:latin typeface="Arimo Bold"/>
                <a:ea typeface="Arimo Bold"/>
                <a:cs typeface="Arimo Bold"/>
                <a:sym typeface="Arimo Bold"/>
              </a:rPr>
              <a:t>:</a:t>
            </a:r>
          </a:p>
          <a:p>
            <a:pPr algn="l">
              <a:lnSpc>
                <a:spcPts val="4416"/>
              </a:lnSpc>
            </a:pPr>
          </a:p>
          <a:p>
            <a:pPr algn="l" marL="1025754" indent="-512877" lvl="1">
              <a:lnSpc>
                <a:spcPts val="4416"/>
              </a:lnSpc>
              <a:buFont typeface="Arial"/>
              <a:buChar char="•"/>
            </a:pPr>
            <a:r>
              <a:rPr lang="en-US" sz="3200">
                <a:solidFill>
                  <a:srgbClr val="595959"/>
                </a:solidFill>
                <a:latin typeface="Arimo"/>
                <a:ea typeface="Arimo"/>
                <a:cs typeface="Arimo"/>
                <a:sym typeface="Arimo"/>
              </a:rPr>
              <a:t>Xây dựng hệ thống lưu trữ hồ sơ bệnh án phi tập trung mã hóa có thể được cập nhật sử dụng Dynamic NFT theo tiêu chuẩn CIP68 của Cardano.</a:t>
            </a:r>
          </a:p>
          <a:p>
            <a:pPr algn="l">
              <a:lnSpc>
                <a:spcPts val="4416"/>
              </a:lnSpc>
            </a:pPr>
          </a:p>
          <a:p>
            <a:pPr algn="l" marL="1025754" indent="-512877" lvl="1">
              <a:lnSpc>
                <a:spcPts val="4416"/>
              </a:lnSpc>
              <a:buFont typeface="Arial"/>
              <a:buChar char="•"/>
            </a:pPr>
            <a:r>
              <a:rPr lang="en-US" sz="3200">
                <a:solidFill>
                  <a:srgbClr val="595959"/>
                </a:solidFill>
                <a:latin typeface="Arimo"/>
                <a:ea typeface="Arimo"/>
                <a:cs typeface="Arimo"/>
                <a:sym typeface="Arimo"/>
              </a:rPr>
              <a:t>Blockchain giúp mã hóa và lưu trữ dữ liệu bệnh án phân tán trên nhiều máy chủ, giúp bảo mật cao hơn. Dữ liệu bệnh án được mã hóa bằng thuật toán AES trước khi được lưu trữ trên hệ thống blockchain.</a:t>
            </a:r>
          </a:p>
          <a:p>
            <a:pPr algn="l">
              <a:lnSpc>
                <a:spcPts val="4416"/>
              </a:lnSpc>
            </a:pPr>
          </a:p>
          <a:p>
            <a:pPr algn="l" marL="1025754" indent="-512877" lvl="1">
              <a:lnSpc>
                <a:spcPts val="4416"/>
              </a:lnSpc>
              <a:buFont typeface="Arial"/>
              <a:buChar char="•"/>
            </a:pPr>
            <a:r>
              <a:rPr lang="en-US" sz="3200">
                <a:solidFill>
                  <a:srgbClr val="595959"/>
                </a:solidFill>
                <a:latin typeface="Arimo"/>
                <a:ea typeface="Arimo"/>
                <a:cs typeface="Arimo"/>
                <a:sym typeface="Arimo"/>
              </a:rPr>
              <a:t>Dễ dàng chia sẻ </a:t>
            </a:r>
            <a:r>
              <a:rPr lang="en-US" sz="3200">
                <a:solidFill>
                  <a:srgbClr val="595959"/>
                </a:solidFill>
                <a:latin typeface="Arimo"/>
                <a:ea typeface="Arimo"/>
                <a:cs typeface="Arimo"/>
                <a:sym typeface="Arimo"/>
              </a:rPr>
              <a:t>dữ liệu, bệnh nhân có thể chia sẻ hồ sơ bệnh án với bác sĩ và các bệnh viện một cách dẽ dàng, bởi vì hồ sợ bệnh nhân được tạo theo tiêu chuẩn HL7 FHIR.</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147350"/>
            <a:ext cx="18288000" cy="1145400"/>
          </a:xfrm>
          <a:custGeom>
            <a:avLst/>
            <a:gdLst/>
            <a:ahLst/>
            <a:cxnLst/>
            <a:rect r="r" b="b" t="t" l="l"/>
            <a:pathLst>
              <a:path h="1145400" w="18288000">
                <a:moveTo>
                  <a:pt x="0" y="0"/>
                </a:moveTo>
                <a:lnTo>
                  <a:pt x="18288000" y="0"/>
                </a:lnTo>
                <a:lnTo>
                  <a:pt x="18288000" y="1145400"/>
                </a:lnTo>
                <a:lnTo>
                  <a:pt x="0" y="1145400"/>
                </a:lnTo>
                <a:lnTo>
                  <a:pt x="0" y="0"/>
                </a:lnTo>
                <a:close/>
              </a:path>
            </a:pathLst>
          </a:custGeom>
          <a:blipFill>
            <a:blip r:embed="rId3"/>
            <a:stretch>
              <a:fillRect l="0" t="-798109" r="0" b="-5"/>
            </a:stretch>
          </a:blipFill>
        </p:spPr>
      </p:sp>
      <p:grpSp>
        <p:nvGrpSpPr>
          <p:cNvPr name="Group 3" id="3"/>
          <p:cNvGrpSpPr/>
          <p:nvPr/>
        </p:nvGrpSpPr>
        <p:grpSpPr>
          <a:xfrm rot="0">
            <a:off x="0" y="9022800"/>
            <a:ext cx="18288000" cy="118800"/>
            <a:chOff x="0" y="0"/>
            <a:chExt cx="24384000" cy="158400"/>
          </a:xfrm>
        </p:grpSpPr>
        <p:sp>
          <p:nvSpPr>
            <p:cNvPr name="Freeform 4" id="4"/>
            <p:cNvSpPr/>
            <p:nvPr/>
          </p:nvSpPr>
          <p:spPr>
            <a:xfrm flipH="false" flipV="false" rot="0">
              <a:off x="0" y="0"/>
              <a:ext cx="24384000" cy="158369"/>
            </a:xfrm>
            <a:custGeom>
              <a:avLst/>
              <a:gdLst/>
              <a:ahLst/>
              <a:cxnLst/>
              <a:rect r="r" b="b" t="t" l="l"/>
              <a:pathLst>
                <a:path h="158369" w="24384000">
                  <a:moveTo>
                    <a:pt x="0" y="0"/>
                  </a:moveTo>
                  <a:lnTo>
                    <a:pt x="24384000" y="0"/>
                  </a:lnTo>
                  <a:lnTo>
                    <a:pt x="24384000" y="158369"/>
                  </a:lnTo>
                  <a:lnTo>
                    <a:pt x="0" y="158369"/>
                  </a:lnTo>
                  <a:close/>
                </a:path>
              </a:pathLst>
            </a:custGeom>
            <a:solidFill>
              <a:srgbClr val="274E13"/>
            </a:solidFill>
          </p:spPr>
        </p:sp>
      </p:grpSp>
      <p:sp>
        <p:nvSpPr>
          <p:cNvPr name="Freeform 5" id="5"/>
          <p:cNvSpPr/>
          <p:nvPr/>
        </p:nvSpPr>
        <p:spPr>
          <a:xfrm flipH="false" flipV="false" rot="0">
            <a:off x="351702" y="9407250"/>
            <a:ext cx="3184752" cy="657750"/>
          </a:xfrm>
          <a:custGeom>
            <a:avLst/>
            <a:gdLst/>
            <a:ahLst/>
            <a:cxnLst/>
            <a:rect r="r" b="b" t="t" l="l"/>
            <a:pathLst>
              <a:path h="657750" w="3184752">
                <a:moveTo>
                  <a:pt x="0" y="0"/>
                </a:moveTo>
                <a:lnTo>
                  <a:pt x="3184752" y="0"/>
                </a:lnTo>
                <a:lnTo>
                  <a:pt x="3184752" y="657750"/>
                </a:lnTo>
                <a:lnTo>
                  <a:pt x="0" y="657750"/>
                </a:lnTo>
                <a:lnTo>
                  <a:pt x="0" y="0"/>
                </a:lnTo>
                <a:close/>
              </a:path>
            </a:pathLst>
          </a:custGeom>
          <a:blipFill>
            <a:blip r:embed="rId4"/>
            <a:stretch>
              <a:fillRect l="0" t="-2" r="0" b="-2"/>
            </a:stretch>
          </a:blipFill>
        </p:spPr>
      </p:sp>
      <p:sp>
        <p:nvSpPr>
          <p:cNvPr name="Freeform 6" id="6"/>
          <p:cNvSpPr/>
          <p:nvPr/>
        </p:nvSpPr>
        <p:spPr>
          <a:xfrm flipH="false" flipV="false" rot="0">
            <a:off x="0" y="0"/>
            <a:ext cx="18288000" cy="9028800"/>
          </a:xfrm>
          <a:custGeom>
            <a:avLst/>
            <a:gdLst/>
            <a:ahLst/>
            <a:cxnLst/>
            <a:rect r="r" b="b" t="t" l="l"/>
            <a:pathLst>
              <a:path h="9028800" w="18288000">
                <a:moveTo>
                  <a:pt x="0" y="0"/>
                </a:moveTo>
                <a:lnTo>
                  <a:pt x="18288000" y="0"/>
                </a:lnTo>
                <a:lnTo>
                  <a:pt x="18288000" y="9028800"/>
                </a:lnTo>
                <a:lnTo>
                  <a:pt x="0" y="9028800"/>
                </a:lnTo>
                <a:lnTo>
                  <a:pt x="0" y="0"/>
                </a:lnTo>
                <a:close/>
              </a:path>
            </a:pathLst>
          </a:custGeom>
          <a:blipFill>
            <a:blip r:embed="rId3"/>
            <a:stretch>
              <a:fillRect l="0" t="0" r="-3" b="-13939"/>
            </a:stretch>
          </a:blipFill>
        </p:spPr>
      </p:sp>
      <p:grpSp>
        <p:nvGrpSpPr>
          <p:cNvPr name="Group 7" id="7"/>
          <p:cNvGrpSpPr/>
          <p:nvPr/>
        </p:nvGrpSpPr>
        <p:grpSpPr>
          <a:xfrm rot="0">
            <a:off x="574200" y="1028700"/>
            <a:ext cx="17139600" cy="7727400"/>
            <a:chOff x="0" y="0"/>
            <a:chExt cx="22852800" cy="10303200"/>
          </a:xfrm>
        </p:grpSpPr>
        <p:sp>
          <p:nvSpPr>
            <p:cNvPr name="Freeform 8" id="8"/>
            <p:cNvSpPr/>
            <p:nvPr/>
          </p:nvSpPr>
          <p:spPr>
            <a:xfrm flipH="false" flipV="false" rot="0">
              <a:off x="0" y="0"/>
              <a:ext cx="22852762" cy="10303176"/>
            </a:xfrm>
            <a:custGeom>
              <a:avLst/>
              <a:gdLst/>
              <a:ahLst/>
              <a:cxnLst/>
              <a:rect r="r" b="b" t="t" l="l"/>
              <a:pathLst>
                <a:path h="10303176" w="22852762">
                  <a:moveTo>
                    <a:pt x="0" y="237732"/>
                  </a:moveTo>
                  <a:cubicBezTo>
                    <a:pt x="0" y="106410"/>
                    <a:pt x="101981" y="0"/>
                    <a:pt x="227838" y="0"/>
                  </a:cubicBezTo>
                  <a:lnTo>
                    <a:pt x="22624923" y="0"/>
                  </a:lnTo>
                  <a:cubicBezTo>
                    <a:pt x="22750780" y="0"/>
                    <a:pt x="22852762" y="106410"/>
                    <a:pt x="22852762" y="237732"/>
                  </a:cubicBezTo>
                  <a:lnTo>
                    <a:pt x="22852762" y="10065445"/>
                  </a:lnTo>
                  <a:cubicBezTo>
                    <a:pt x="22852762" y="10196766"/>
                    <a:pt x="22750780" y="10303176"/>
                    <a:pt x="22624923" y="10303176"/>
                  </a:cubicBezTo>
                  <a:lnTo>
                    <a:pt x="227838" y="10303176"/>
                  </a:lnTo>
                  <a:cubicBezTo>
                    <a:pt x="101981" y="10303176"/>
                    <a:pt x="0" y="10196766"/>
                    <a:pt x="0" y="10065445"/>
                  </a:cubicBezTo>
                  <a:close/>
                </a:path>
              </a:pathLst>
            </a:custGeom>
            <a:solidFill>
              <a:srgbClr val="FFFFFF"/>
            </a:solidFill>
          </p:spPr>
        </p:sp>
      </p:grpSp>
      <p:sp>
        <p:nvSpPr>
          <p:cNvPr name="TextBox 9" id="9"/>
          <p:cNvSpPr txBox="true"/>
          <p:nvPr/>
        </p:nvSpPr>
        <p:spPr>
          <a:xfrm rot="0">
            <a:off x="16616400" y="9699944"/>
            <a:ext cx="1097400" cy="497400"/>
          </a:xfrm>
          <a:prstGeom prst="rect">
            <a:avLst/>
          </a:prstGeom>
        </p:spPr>
        <p:txBody>
          <a:bodyPr anchor="t" rtlCol="false" tIns="0" lIns="0" bIns="0" rIns="0">
            <a:spAutoFit/>
          </a:bodyPr>
          <a:lstStyle/>
          <a:p>
            <a:pPr algn="r">
              <a:lnSpc>
                <a:spcPts val="2400"/>
              </a:lnSpc>
            </a:pPr>
            <a:r>
              <a:rPr lang="en-US" sz="2000">
                <a:solidFill>
                  <a:srgbClr val="F2F2F2"/>
                </a:solidFill>
                <a:latin typeface="Space Mono"/>
                <a:ea typeface="Space Mono"/>
                <a:cs typeface="Space Mono"/>
                <a:sym typeface="Space Mono"/>
              </a:rPr>
              <a:t>‹#›</a:t>
            </a:r>
          </a:p>
        </p:txBody>
      </p:sp>
      <p:sp>
        <p:nvSpPr>
          <p:cNvPr name="TextBox 10" id="10"/>
          <p:cNvSpPr txBox="true"/>
          <p:nvPr/>
        </p:nvSpPr>
        <p:spPr>
          <a:xfrm rot="0">
            <a:off x="665625" y="66525"/>
            <a:ext cx="16053750" cy="618993"/>
          </a:xfrm>
          <a:prstGeom prst="rect">
            <a:avLst/>
          </a:prstGeom>
        </p:spPr>
        <p:txBody>
          <a:bodyPr anchor="t" rtlCol="false" tIns="0" lIns="0" bIns="0" rIns="0">
            <a:spAutoFit/>
          </a:bodyPr>
          <a:lstStyle/>
          <a:p>
            <a:pPr algn="l">
              <a:lnSpc>
                <a:spcPts val="4800"/>
              </a:lnSpc>
            </a:pPr>
            <a:r>
              <a:rPr lang="en-US" b="true" sz="4000">
                <a:solidFill>
                  <a:srgbClr val="FFFFFF"/>
                </a:solidFill>
                <a:latin typeface="Arimo Bold"/>
                <a:ea typeface="Arimo Bold"/>
                <a:cs typeface="Arimo Bold"/>
                <a:sym typeface="Arimo Bold"/>
              </a:rPr>
              <a:t>2.</a:t>
            </a:r>
            <a:r>
              <a:rPr lang="en-US" b="true" sz="4000">
                <a:solidFill>
                  <a:srgbClr val="FFFFFF"/>
                </a:solidFill>
                <a:latin typeface="Arimo Bold"/>
                <a:ea typeface="Arimo Bold"/>
                <a:cs typeface="Arimo Bold"/>
                <a:sym typeface="Arimo Bold"/>
              </a:rPr>
              <a:t>Giải pháp</a:t>
            </a:r>
          </a:p>
        </p:txBody>
      </p:sp>
      <p:sp>
        <p:nvSpPr>
          <p:cNvPr name="TextBox 11" id="11"/>
          <p:cNvSpPr txBox="true"/>
          <p:nvPr/>
        </p:nvSpPr>
        <p:spPr>
          <a:xfrm rot="0">
            <a:off x="1028700" y="1092790"/>
            <a:ext cx="16053750" cy="7192703"/>
          </a:xfrm>
          <a:prstGeom prst="rect">
            <a:avLst/>
          </a:prstGeom>
        </p:spPr>
        <p:txBody>
          <a:bodyPr anchor="t" rtlCol="false" tIns="0" lIns="0" bIns="0" rIns="0">
            <a:spAutoFit/>
          </a:bodyPr>
          <a:lstStyle/>
          <a:p>
            <a:pPr algn="l">
              <a:lnSpc>
                <a:spcPts val="4416"/>
              </a:lnSpc>
            </a:pPr>
            <a:r>
              <a:rPr lang="en-US" sz="3200" b="true">
                <a:solidFill>
                  <a:srgbClr val="595959"/>
                </a:solidFill>
                <a:latin typeface="Arimo Bold"/>
                <a:ea typeface="Arimo Bold"/>
                <a:cs typeface="Arimo Bold"/>
                <a:sym typeface="Arimo Bold"/>
              </a:rPr>
              <a:t>Ảnh hưởng của đề án khi được triển khai vào thực tế:</a:t>
            </a:r>
          </a:p>
          <a:p>
            <a:pPr algn="l">
              <a:lnSpc>
                <a:spcPts val="4416"/>
              </a:lnSpc>
            </a:pPr>
          </a:p>
          <a:p>
            <a:pPr algn="l" marL="1025754" indent="-512877" lvl="1">
              <a:lnSpc>
                <a:spcPts val="4416"/>
              </a:lnSpc>
              <a:buFont typeface="Arial"/>
              <a:buChar char="•"/>
            </a:pPr>
            <a:r>
              <a:rPr lang="en-US" b="true" sz="3200">
                <a:solidFill>
                  <a:srgbClr val="595959"/>
                </a:solidFill>
                <a:latin typeface="Arimo Bold"/>
                <a:ea typeface="Arimo Bold"/>
                <a:cs typeface="Arimo Bold"/>
                <a:sym typeface="Arimo Bold"/>
              </a:rPr>
              <a:t>Tối ưu về tài chính</a:t>
            </a:r>
            <a:r>
              <a:rPr lang="en-US" sz="3200">
                <a:solidFill>
                  <a:srgbClr val="595959"/>
                </a:solidFill>
                <a:latin typeface="Arimo"/>
                <a:ea typeface="Arimo"/>
                <a:cs typeface="Arimo"/>
                <a:sym typeface="Arimo"/>
              </a:rPr>
              <a:t>: Giúp giảm chi phí quản lý, các dịch vụ lưu trữ. Các cơ sở y tế chỉ phải trả phí dịch vụ khi sử dụng công nghệ thay vì giấy tờ phức tạp hay con dấu chữ kí truyền thống, tiết kiệm được chi phí vận hành.</a:t>
            </a:r>
          </a:p>
          <a:p>
            <a:pPr algn="l">
              <a:lnSpc>
                <a:spcPts val="4416"/>
              </a:lnSpc>
            </a:pPr>
          </a:p>
          <a:p>
            <a:pPr algn="l" marL="1025754" indent="-512877" lvl="1">
              <a:lnSpc>
                <a:spcPts val="4416"/>
              </a:lnSpc>
              <a:buFont typeface="Arial"/>
              <a:buChar char="•"/>
            </a:pPr>
            <a:r>
              <a:rPr lang="en-US" b="true" sz="3200">
                <a:solidFill>
                  <a:srgbClr val="595959"/>
                </a:solidFill>
                <a:latin typeface="Arimo Bold"/>
                <a:ea typeface="Arimo Bold"/>
                <a:cs typeface="Arimo Bold"/>
                <a:sym typeface="Arimo Bold"/>
              </a:rPr>
              <a:t>Tối ưu quy trình chăm sóc sức khỏe</a:t>
            </a:r>
            <a:r>
              <a:rPr lang="en-US" sz="3200">
                <a:solidFill>
                  <a:srgbClr val="595959"/>
                </a:solidFill>
                <a:latin typeface="Arimo"/>
                <a:ea typeface="Arimo"/>
                <a:cs typeface="Arimo"/>
                <a:sym typeface="Arimo"/>
              </a:rPr>
              <a:t>: Công nghệ blockchain giúp bệnh nhân dễ dàng truy cập vào dữ liệu của mình ở bất cứ đâu, hỗ trợ chăm sóc sức khỏe từ xa và giảm tình trạng tái khám không cần thiết.</a:t>
            </a:r>
          </a:p>
          <a:p>
            <a:pPr algn="l">
              <a:lnSpc>
                <a:spcPts val="4416"/>
              </a:lnSpc>
            </a:pPr>
          </a:p>
          <a:p>
            <a:pPr algn="l" marL="1025754" indent="-512877" lvl="1">
              <a:lnSpc>
                <a:spcPts val="4416"/>
              </a:lnSpc>
              <a:buFont typeface="Arial"/>
              <a:buChar char="•"/>
            </a:pPr>
            <a:r>
              <a:rPr lang="en-US" b="true" sz="3200">
                <a:solidFill>
                  <a:srgbClr val="595959"/>
                </a:solidFill>
                <a:latin typeface="Arimo Bold"/>
                <a:ea typeface="Arimo Bold"/>
                <a:cs typeface="Arimo Bold"/>
                <a:sym typeface="Arimo Bold"/>
              </a:rPr>
              <a:t>Thói quen về bảo mật thông tin</a:t>
            </a:r>
            <a:r>
              <a:rPr lang="en-US" sz="3200">
                <a:solidFill>
                  <a:srgbClr val="595959"/>
                </a:solidFill>
                <a:latin typeface="Arimo"/>
                <a:ea typeface="Arimo"/>
                <a:cs typeface="Arimo"/>
                <a:sym typeface="Arimo"/>
              </a:rPr>
              <a:t>: Bệnh nhân cần đào tạo để nhận thức rõ hơn về quyền kiểm soát dữ liệu cá nhân, thay đổi cách tương tác với hệ thống y tế truyền thống, tập trung vào bảo mật thông tin và sự minh bạch.</a:t>
            </a:r>
            <a:r>
              <a:rPr lang="en-US" sz="3200">
                <a:solidFill>
                  <a:srgbClr val="595959"/>
                </a:solidFill>
                <a:latin typeface="Arimo"/>
                <a:ea typeface="Arimo"/>
                <a:cs typeface="Arimo"/>
                <a:sym typeface="Arimo"/>
              </a:rPr>
              <a: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147350"/>
            <a:ext cx="18288000" cy="1145400"/>
          </a:xfrm>
          <a:custGeom>
            <a:avLst/>
            <a:gdLst/>
            <a:ahLst/>
            <a:cxnLst/>
            <a:rect r="r" b="b" t="t" l="l"/>
            <a:pathLst>
              <a:path h="1145400" w="18288000">
                <a:moveTo>
                  <a:pt x="0" y="0"/>
                </a:moveTo>
                <a:lnTo>
                  <a:pt x="18288000" y="0"/>
                </a:lnTo>
                <a:lnTo>
                  <a:pt x="18288000" y="1145400"/>
                </a:lnTo>
                <a:lnTo>
                  <a:pt x="0" y="1145400"/>
                </a:lnTo>
                <a:lnTo>
                  <a:pt x="0" y="0"/>
                </a:lnTo>
                <a:close/>
              </a:path>
            </a:pathLst>
          </a:custGeom>
          <a:blipFill>
            <a:blip r:embed="rId3"/>
            <a:stretch>
              <a:fillRect l="0" t="-798109" r="0" b="-5"/>
            </a:stretch>
          </a:blipFill>
        </p:spPr>
      </p:sp>
      <p:grpSp>
        <p:nvGrpSpPr>
          <p:cNvPr name="Group 3" id="3"/>
          <p:cNvGrpSpPr/>
          <p:nvPr/>
        </p:nvGrpSpPr>
        <p:grpSpPr>
          <a:xfrm rot="0">
            <a:off x="0" y="9022800"/>
            <a:ext cx="18288000" cy="118800"/>
            <a:chOff x="0" y="0"/>
            <a:chExt cx="24384000" cy="158400"/>
          </a:xfrm>
        </p:grpSpPr>
        <p:sp>
          <p:nvSpPr>
            <p:cNvPr name="Freeform 4" id="4"/>
            <p:cNvSpPr/>
            <p:nvPr/>
          </p:nvSpPr>
          <p:spPr>
            <a:xfrm flipH="false" flipV="false" rot="0">
              <a:off x="0" y="0"/>
              <a:ext cx="24384000" cy="158369"/>
            </a:xfrm>
            <a:custGeom>
              <a:avLst/>
              <a:gdLst/>
              <a:ahLst/>
              <a:cxnLst/>
              <a:rect r="r" b="b" t="t" l="l"/>
              <a:pathLst>
                <a:path h="158369" w="24384000">
                  <a:moveTo>
                    <a:pt x="0" y="0"/>
                  </a:moveTo>
                  <a:lnTo>
                    <a:pt x="24384000" y="0"/>
                  </a:lnTo>
                  <a:lnTo>
                    <a:pt x="24384000" y="158369"/>
                  </a:lnTo>
                  <a:lnTo>
                    <a:pt x="0" y="158369"/>
                  </a:lnTo>
                  <a:close/>
                </a:path>
              </a:pathLst>
            </a:custGeom>
            <a:solidFill>
              <a:srgbClr val="274E13"/>
            </a:solidFill>
          </p:spPr>
        </p:sp>
      </p:grpSp>
      <p:sp>
        <p:nvSpPr>
          <p:cNvPr name="Freeform 5" id="5"/>
          <p:cNvSpPr/>
          <p:nvPr/>
        </p:nvSpPr>
        <p:spPr>
          <a:xfrm flipH="false" flipV="false" rot="0">
            <a:off x="351702" y="9407250"/>
            <a:ext cx="3184752" cy="657750"/>
          </a:xfrm>
          <a:custGeom>
            <a:avLst/>
            <a:gdLst/>
            <a:ahLst/>
            <a:cxnLst/>
            <a:rect r="r" b="b" t="t" l="l"/>
            <a:pathLst>
              <a:path h="657750" w="3184752">
                <a:moveTo>
                  <a:pt x="0" y="0"/>
                </a:moveTo>
                <a:lnTo>
                  <a:pt x="3184752" y="0"/>
                </a:lnTo>
                <a:lnTo>
                  <a:pt x="3184752" y="657750"/>
                </a:lnTo>
                <a:lnTo>
                  <a:pt x="0" y="657750"/>
                </a:lnTo>
                <a:lnTo>
                  <a:pt x="0" y="0"/>
                </a:lnTo>
                <a:close/>
              </a:path>
            </a:pathLst>
          </a:custGeom>
          <a:blipFill>
            <a:blip r:embed="rId4"/>
            <a:stretch>
              <a:fillRect l="0" t="-2" r="0" b="-2"/>
            </a:stretch>
          </a:blipFill>
        </p:spPr>
      </p:sp>
      <p:sp>
        <p:nvSpPr>
          <p:cNvPr name="Freeform 6" id="6"/>
          <p:cNvSpPr/>
          <p:nvPr/>
        </p:nvSpPr>
        <p:spPr>
          <a:xfrm flipH="false" flipV="false" rot="0">
            <a:off x="0" y="0"/>
            <a:ext cx="18288000" cy="9028800"/>
          </a:xfrm>
          <a:custGeom>
            <a:avLst/>
            <a:gdLst/>
            <a:ahLst/>
            <a:cxnLst/>
            <a:rect r="r" b="b" t="t" l="l"/>
            <a:pathLst>
              <a:path h="9028800" w="18288000">
                <a:moveTo>
                  <a:pt x="0" y="0"/>
                </a:moveTo>
                <a:lnTo>
                  <a:pt x="18288000" y="0"/>
                </a:lnTo>
                <a:lnTo>
                  <a:pt x="18288000" y="9028800"/>
                </a:lnTo>
                <a:lnTo>
                  <a:pt x="0" y="9028800"/>
                </a:lnTo>
                <a:lnTo>
                  <a:pt x="0" y="0"/>
                </a:lnTo>
                <a:close/>
              </a:path>
            </a:pathLst>
          </a:custGeom>
          <a:blipFill>
            <a:blip r:embed="rId3"/>
            <a:stretch>
              <a:fillRect l="0" t="0" r="-3" b="-13939"/>
            </a:stretch>
          </a:blipFill>
        </p:spPr>
      </p:sp>
      <p:grpSp>
        <p:nvGrpSpPr>
          <p:cNvPr name="Group 7" id="7"/>
          <p:cNvGrpSpPr/>
          <p:nvPr/>
        </p:nvGrpSpPr>
        <p:grpSpPr>
          <a:xfrm rot="0">
            <a:off x="665625" y="925721"/>
            <a:ext cx="17368010" cy="7830379"/>
            <a:chOff x="0" y="0"/>
            <a:chExt cx="22852800" cy="10303200"/>
          </a:xfrm>
        </p:grpSpPr>
        <p:sp>
          <p:nvSpPr>
            <p:cNvPr name="Freeform 8" id="8"/>
            <p:cNvSpPr/>
            <p:nvPr/>
          </p:nvSpPr>
          <p:spPr>
            <a:xfrm flipH="false" flipV="false" rot="0">
              <a:off x="0" y="0"/>
              <a:ext cx="22852762" cy="10303176"/>
            </a:xfrm>
            <a:custGeom>
              <a:avLst/>
              <a:gdLst/>
              <a:ahLst/>
              <a:cxnLst/>
              <a:rect r="r" b="b" t="t" l="l"/>
              <a:pathLst>
                <a:path h="10303176" w="22852762">
                  <a:moveTo>
                    <a:pt x="0" y="237732"/>
                  </a:moveTo>
                  <a:cubicBezTo>
                    <a:pt x="0" y="106410"/>
                    <a:pt x="101981" y="0"/>
                    <a:pt x="227838" y="0"/>
                  </a:cubicBezTo>
                  <a:lnTo>
                    <a:pt x="22624923" y="0"/>
                  </a:lnTo>
                  <a:cubicBezTo>
                    <a:pt x="22750780" y="0"/>
                    <a:pt x="22852762" y="106410"/>
                    <a:pt x="22852762" y="237732"/>
                  </a:cubicBezTo>
                  <a:lnTo>
                    <a:pt x="22852762" y="10065445"/>
                  </a:lnTo>
                  <a:cubicBezTo>
                    <a:pt x="22852762" y="10196766"/>
                    <a:pt x="22750780" y="10303176"/>
                    <a:pt x="22624923" y="10303176"/>
                  </a:cubicBezTo>
                  <a:lnTo>
                    <a:pt x="227838" y="10303176"/>
                  </a:lnTo>
                  <a:cubicBezTo>
                    <a:pt x="101981" y="10303176"/>
                    <a:pt x="0" y="10196766"/>
                    <a:pt x="0" y="10065445"/>
                  </a:cubicBezTo>
                  <a:close/>
                </a:path>
              </a:pathLst>
            </a:custGeom>
            <a:solidFill>
              <a:srgbClr val="FFFFFF"/>
            </a:solidFill>
          </p:spPr>
        </p:sp>
      </p:grpSp>
      <p:sp>
        <p:nvSpPr>
          <p:cNvPr name="TextBox 9" id="9"/>
          <p:cNvSpPr txBox="true"/>
          <p:nvPr/>
        </p:nvSpPr>
        <p:spPr>
          <a:xfrm rot="0">
            <a:off x="16616400" y="9699944"/>
            <a:ext cx="1097400" cy="497400"/>
          </a:xfrm>
          <a:prstGeom prst="rect">
            <a:avLst/>
          </a:prstGeom>
        </p:spPr>
        <p:txBody>
          <a:bodyPr anchor="t" rtlCol="false" tIns="0" lIns="0" bIns="0" rIns="0">
            <a:spAutoFit/>
          </a:bodyPr>
          <a:lstStyle/>
          <a:p>
            <a:pPr algn="r">
              <a:lnSpc>
                <a:spcPts val="2400"/>
              </a:lnSpc>
            </a:pPr>
            <a:r>
              <a:rPr lang="en-US" sz="2000">
                <a:solidFill>
                  <a:srgbClr val="F2F2F2"/>
                </a:solidFill>
                <a:latin typeface="Space Mono"/>
                <a:ea typeface="Space Mono"/>
                <a:cs typeface="Space Mono"/>
                <a:sym typeface="Space Mono"/>
              </a:rPr>
              <a:t>‹#›</a:t>
            </a:r>
          </a:p>
        </p:txBody>
      </p:sp>
      <p:sp>
        <p:nvSpPr>
          <p:cNvPr name="TextBox 10" id="10"/>
          <p:cNvSpPr txBox="true"/>
          <p:nvPr/>
        </p:nvSpPr>
        <p:spPr>
          <a:xfrm rot="0">
            <a:off x="665625" y="66525"/>
            <a:ext cx="16053750" cy="618993"/>
          </a:xfrm>
          <a:prstGeom prst="rect">
            <a:avLst/>
          </a:prstGeom>
        </p:spPr>
        <p:txBody>
          <a:bodyPr anchor="t" rtlCol="false" tIns="0" lIns="0" bIns="0" rIns="0">
            <a:spAutoFit/>
          </a:bodyPr>
          <a:lstStyle/>
          <a:p>
            <a:pPr algn="l">
              <a:lnSpc>
                <a:spcPts val="4800"/>
              </a:lnSpc>
            </a:pPr>
            <a:r>
              <a:rPr lang="en-US" b="true" sz="4000">
                <a:solidFill>
                  <a:srgbClr val="FFFFFF"/>
                </a:solidFill>
                <a:latin typeface="Arimo Bold"/>
                <a:ea typeface="Arimo Bold"/>
                <a:cs typeface="Arimo Bold"/>
                <a:sym typeface="Arimo Bold"/>
              </a:rPr>
              <a:t>2.</a:t>
            </a:r>
            <a:r>
              <a:rPr lang="en-US" b="true" sz="4000">
                <a:solidFill>
                  <a:srgbClr val="FFFFFF"/>
                </a:solidFill>
                <a:latin typeface="Arimo Bold"/>
                <a:ea typeface="Arimo Bold"/>
                <a:cs typeface="Arimo Bold"/>
                <a:sym typeface="Arimo Bold"/>
              </a:rPr>
              <a:t>Giải pháp</a:t>
            </a:r>
          </a:p>
        </p:txBody>
      </p:sp>
      <p:sp>
        <p:nvSpPr>
          <p:cNvPr name="TextBox 11" id="11"/>
          <p:cNvSpPr txBox="true"/>
          <p:nvPr/>
        </p:nvSpPr>
        <p:spPr>
          <a:xfrm rot="0">
            <a:off x="1322755" y="1151345"/>
            <a:ext cx="16053750" cy="6641973"/>
          </a:xfrm>
          <a:prstGeom prst="rect">
            <a:avLst/>
          </a:prstGeom>
        </p:spPr>
        <p:txBody>
          <a:bodyPr anchor="t" rtlCol="false" tIns="0" lIns="0" bIns="0" rIns="0">
            <a:spAutoFit/>
          </a:bodyPr>
          <a:lstStyle/>
          <a:p>
            <a:pPr algn="l">
              <a:lnSpc>
                <a:spcPts val="4416"/>
              </a:lnSpc>
            </a:pPr>
            <a:r>
              <a:rPr lang="en-US" sz="3200" b="true">
                <a:solidFill>
                  <a:srgbClr val="595959"/>
                </a:solidFill>
                <a:latin typeface="Arimo Bold"/>
                <a:ea typeface="Arimo Bold"/>
                <a:cs typeface="Arimo Bold"/>
                <a:sym typeface="Arimo Bold"/>
              </a:rPr>
              <a:t>Phần sử dụng Blockchain và giải quyết vấn đề:</a:t>
            </a:r>
          </a:p>
          <a:p>
            <a:pPr algn="l">
              <a:lnSpc>
                <a:spcPts val="4416"/>
              </a:lnSpc>
            </a:pPr>
          </a:p>
          <a:p>
            <a:pPr algn="l" marL="1025754" indent="-512877" lvl="1">
              <a:lnSpc>
                <a:spcPts val="4416"/>
              </a:lnSpc>
              <a:buFont typeface="Arial"/>
              <a:buChar char="•"/>
            </a:pPr>
            <a:r>
              <a:rPr lang="en-US" b="true" sz="3200">
                <a:solidFill>
                  <a:srgbClr val="595959"/>
                </a:solidFill>
                <a:latin typeface="Arimo Bold"/>
                <a:ea typeface="Arimo Bold"/>
                <a:cs typeface="Arimo Bold"/>
                <a:sym typeface="Arimo Bold"/>
              </a:rPr>
              <a:t>Sử dụng ví Eternl</a:t>
            </a:r>
            <a:r>
              <a:rPr lang="en-US" sz="3200">
                <a:solidFill>
                  <a:srgbClr val="595959"/>
                </a:solidFill>
                <a:latin typeface="Arimo"/>
                <a:ea typeface="Arimo"/>
                <a:cs typeface="Arimo"/>
                <a:sym typeface="Arimo"/>
              </a:rPr>
              <a:t>: Sử dụng như phương thức xác thực và quản lý danh tính cho bệnh nhân. Mỗi bệnh nhân sẽ có một ví riêng, kết nối trực tiếp với hệ thống blockchain.</a:t>
            </a:r>
          </a:p>
          <a:p>
            <a:pPr algn="l">
              <a:lnSpc>
                <a:spcPts val="4416"/>
              </a:lnSpc>
            </a:pPr>
          </a:p>
          <a:p>
            <a:pPr algn="l" marL="1025754" indent="-512877" lvl="1">
              <a:lnSpc>
                <a:spcPts val="4416"/>
              </a:lnSpc>
              <a:buFont typeface="Arial"/>
              <a:buChar char="•"/>
            </a:pPr>
            <a:r>
              <a:rPr lang="en-US" b="true" sz="3200">
                <a:solidFill>
                  <a:srgbClr val="595959"/>
                </a:solidFill>
                <a:latin typeface="Arimo Bold"/>
                <a:ea typeface="Arimo Bold"/>
                <a:cs typeface="Arimo Bold"/>
                <a:sym typeface="Arimo Bold"/>
              </a:rPr>
              <a:t>Smart Contract (Hợp đồng thông minh)</a:t>
            </a:r>
            <a:r>
              <a:rPr lang="en-US" sz="3200">
                <a:solidFill>
                  <a:srgbClr val="595959"/>
                </a:solidFill>
                <a:latin typeface="Arimo"/>
                <a:ea typeface="Arimo"/>
                <a:cs typeface="Arimo"/>
                <a:sym typeface="Arimo"/>
              </a:rPr>
              <a:t>:  Tự động hóa việc quản lý quyền truy cập và xử lý thanh toán viện phí hay trả phí để truy cập hồ sơ bệnh án của bệnh nhân..</a:t>
            </a:r>
          </a:p>
          <a:p>
            <a:pPr algn="l">
              <a:lnSpc>
                <a:spcPts val="4416"/>
              </a:lnSpc>
            </a:pPr>
          </a:p>
          <a:p>
            <a:pPr algn="l" marL="1025754" indent="-512877" lvl="1">
              <a:lnSpc>
                <a:spcPts val="4416"/>
              </a:lnSpc>
              <a:buFont typeface="Arial"/>
              <a:buChar char="•"/>
            </a:pPr>
            <a:r>
              <a:rPr lang="en-US" b="true" sz="3200">
                <a:solidFill>
                  <a:srgbClr val="595959"/>
                </a:solidFill>
                <a:latin typeface="Arimo Bold"/>
                <a:ea typeface="Arimo Bold"/>
                <a:cs typeface="Arimo Bold"/>
                <a:sym typeface="Arimo Bold"/>
              </a:rPr>
              <a:t>Sử dụng Dynamic NFT</a:t>
            </a:r>
            <a:r>
              <a:rPr lang="en-US" sz="3200">
                <a:solidFill>
                  <a:srgbClr val="595959"/>
                </a:solidFill>
                <a:latin typeface="Arimo"/>
                <a:ea typeface="Arimo"/>
                <a:cs typeface="Arimo"/>
                <a:sym typeface="Arimo"/>
              </a:rPr>
              <a:t>: Đại diện quyền sở hữu và quản lý quyền truy cập hồ sơ bệnh án trên blockchain.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9050" y="9147350"/>
            <a:ext cx="18288000" cy="1145400"/>
          </a:xfrm>
          <a:custGeom>
            <a:avLst/>
            <a:gdLst/>
            <a:ahLst/>
            <a:cxnLst/>
            <a:rect r="r" b="b" t="t" l="l"/>
            <a:pathLst>
              <a:path h="1145400" w="18288000">
                <a:moveTo>
                  <a:pt x="0" y="0"/>
                </a:moveTo>
                <a:lnTo>
                  <a:pt x="18288000" y="0"/>
                </a:lnTo>
                <a:lnTo>
                  <a:pt x="18288000" y="1145400"/>
                </a:lnTo>
                <a:lnTo>
                  <a:pt x="0" y="1145400"/>
                </a:lnTo>
                <a:lnTo>
                  <a:pt x="0" y="0"/>
                </a:lnTo>
                <a:close/>
              </a:path>
            </a:pathLst>
          </a:custGeom>
          <a:blipFill>
            <a:blip r:embed="rId3"/>
            <a:stretch>
              <a:fillRect l="0" t="-798109" r="0" b="-5"/>
            </a:stretch>
          </a:blipFill>
        </p:spPr>
      </p:sp>
      <p:grpSp>
        <p:nvGrpSpPr>
          <p:cNvPr name="Group 3" id="3"/>
          <p:cNvGrpSpPr/>
          <p:nvPr/>
        </p:nvGrpSpPr>
        <p:grpSpPr>
          <a:xfrm rot="0">
            <a:off x="0" y="9022800"/>
            <a:ext cx="18288000" cy="118800"/>
            <a:chOff x="0" y="0"/>
            <a:chExt cx="24384000" cy="158400"/>
          </a:xfrm>
        </p:grpSpPr>
        <p:sp>
          <p:nvSpPr>
            <p:cNvPr name="Freeform 4" id="4"/>
            <p:cNvSpPr/>
            <p:nvPr/>
          </p:nvSpPr>
          <p:spPr>
            <a:xfrm flipH="false" flipV="false" rot="0">
              <a:off x="0" y="0"/>
              <a:ext cx="24384000" cy="158369"/>
            </a:xfrm>
            <a:custGeom>
              <a:avLst/>
              <a:gdLst/>
              <a:ahLst/>
              <a:cxnLst/>
              <a:rect r="r" b="b" t="t" l="l"/>
              <a:pathLst>
                <a:path h="158369" w="24384000">
                  <a:moveTo>
                    <a:pt x="0" y="0"/>
                  </a:moveTo>
                  <a:lnTo>
                    <a:pt x="24384000" y="0"/>
                  </a:lnTo>
                  <a:lnTo>
                    <a:pt x="24384000" y="158369"/>
                  </a:lnTo>
                  <a:lnTo>
                    <a:pt x="0" y="158369"/>
                  </a:lnTo>
                  <a:close/>
                </a:path>
              </a:pathLst>
            </a:custGeom>
            <a:solidFill>
              <a:srgbClr val="274E13"/>
            </a:solidFill>
          </p:spPr>
        </p:sp>
      </p:grpSp>
      <p:sp>
        <p:nvSpPr>
          <p:cNvPr name="Freeform 5" id="5"/>
          <p:cNvSpPr/>
          <p:nvPr/>
        </p:nvSpPr>
        <p:spPr>
          <a:xfrm flipH="false" flipV="false" rot="0">
            <a:off x="351702" y="9407250"/>
            <a:ext cx="3184752" cy="657750"/>
          </a:xfrm>
          <a:custGeom>
            <a:avLst/>
            <a:gdLst/>
            <a:ahLst/>
            <a:cxnLst/>
            <a:rect r="r" b="b" t="t" l="l"/>
            <a:pathLst>
              <a:path h="657750" w="3184752">
                <a:moveTo>
                  <a:pt x="0" y="0"/>
                </a:moveTo>
                <a:lnTo>
                  <a:pt x="3184752" y="0"/>
                </a:lnTo>
                <a:lnTo>
                  <a:pt x="3184752" y="657750"/>
                </a:lnTo>
                <a:lnTo>
                  <a:pt x="0" y="657750"/>
                </a:lnTo>
                <a:lnTo>
                  <a:pt x="0" y="0"/>
                </a:lnTo>
                <a:close/>
              </a:path>
            </a:pathLst>
          </a:custGeom>
          <a:blipFill>
            <a:blip r:embed="rId4"/>
            <a:stretch>
              <a:fillRect l="0" t="-2" r="0" b="-2"/>
            </a:stretch>
          </a:blipFill>
        </p:spPr>
      </p:sp>
      <p:sp>
        <p:nvSpPr>
          <p:cNvPr name="Freeform 6" id="6"/>
          <p:cNvSpPr/>
          <p:nvPr/>
        </p:nvSpPr>
        <p:spPr>
          <a:xfrm flipH="false" flipV="false" rot="0">
            <a:off x="0" y="0"/>
            <a:ext cx="18288000" cy="9028800"/>
          </a:xfrm>
          <a:custGeom>
            <a:avLst/>
            <a:gdLst/>
            <a:ahLst/>
            <a:cxnLst/>
            <a:rect r="r" b="b" t="t" l="l"/>
            <a:pathLst>
              <a:path h="9028800" w="18288000">
                <a:moveTo>
                  <a:pt x="0" y="0"/>
                </a:moveTo>
                <a:lnTo>
                  <a:pt x="18288000" y="0"/>
                </a:lnTo>
                <a:lnTo>
                  <a:pt x="18288000" y="9028800"/>
                </a:lnTo>
                <a:lnTo>
                  <a:pt x="0" y="9028800"/>
                </a:lnTo>
                <a:lnTo>
                  <a:pt x="0" y="0"/>
                </a:lnTo>
                <a:close/>
              </a:path>
            </a:pathLst>
          </a:custGeom>
          <a:blipFill>
            <a:blip r:embed="rId3"/>
            <a:stretch>
              <a:fillRect l="0" t="0" r="-3" b="-13939"/>
            </a:stretch>
          </a:blipFill>
        </p:spPr>
      </p:sp>
      <p:grpSp>
        <p:nvGrpSpPr>
          <p:cNvPr name="Group 7" id="7"/>
          <p:cNvGrpSpPr/>
          <p:nvPr/>
        </p:nvGrpSpPr>
        <p:grpSpPr>
          <a:xfrm rot="0">
            <a:off x="574200" y="1151259"/>
            <a:ext cx="17139600" cy="7405800"/>
            <a:chOff x="0" y="0"/>
            <a:chExt cx="22852800" cy="9874400"/>
          </a:xfrm>
        </p:grpSpPr>
        <p:sp>
          <p:nvSpPr>
            <p:cNvPr name="Freeform 8" id="8"/>
            <p:cNvSpPr/>
            <p:nvPr/>
          </p:nvSpPr>
          <p:spPr>
            <a:xfrm flipH="false" flipV="false" rot="0">
              <a:off x="0" y="0"/>
              <a:ext cx="22852762" cy="9874377"/>
            </a:xfrm>
            <a:custGeom>
              <a:avLst/>
              <a:gdLst/>
              <a:ahLst/>
              <a:cxnLst/>
              <a:rect r="r" b="b" t="t" l="l"/>
              <a:pathLst>
                <a:path h="9874377" w="22852762">
                  <a:moveTo>
                    <a:pt x="0" y="227838"/>
                  </a:moveTo>
                  <a:cubicBezTo>
                    <a:pt x="0" y="101981"/>
                    <a:pt x="101981" y="0"/>
                    <a:pt x="227838" y="0"/>
                  </a:cubicBezTo>
                  <a:lnTo>
                    <a:pt x="22624923" y="0"/>
                  </a:lnTo>
                  <a:cubicBezTo>
                    <a:pt x="22750780" y="0"/>
                    <a:pt x="22852762" y="101981"/>
                    <a:pt x="22852762" y="227838"/>
                  </a:cubicBezTo>
                  <a:lnTo>
                    <a:pt x="22852762" y="9646539"/>
                  </a:lnTo>
                  <a:cubicBezTo>
                    <a:pt x="22852762" y="9772396"/>
                    <a:pt x="22750780" y="9874377"/>
                    <a:pt x="22624923" y="9874377"/>
                  </a:cubicBezTo>
                  <a:lnTo>
                    <a:pt x="227838" y="9874377"/>
                  </a:lnTo>
                  <a:cubicBezTo>
                    <a:pt x="101981" y="9874377"/>
                    <a:pt x="0" y="9772396"/>
                    <a:pt x="0" y="9646539"/>
                  </a:cubicBezTo>
                  <a:close/>
                </a:path>
              </a:pathLst>
            </a:custGeom>
            <a:solidFill>
              <a:srgbClr val="FFFFFF"/>
            </a:solidFill>
          </p:spPr>
        </p:sp>
      </p:grpSp>
      <p:sp>
        <p:nvSpPr>
          <p:cNvPr name="TextBox 9" id="9"/>
          <p:cNvSpPr txBox="true"/>
          <p:nvPr/>
        </p:nvSpPr>
        <p:spPr>
          <a:xfrm rot="0">
            <a:off x="16616400" y="9699944"/>
            <a:ext cx="1097400" cy="497400"/>
          </a:xfrm>
          <a:prstGeom prst="rect">
            <a:avLst/>
          </a:prstGeom>
        </p:spPr>
        <p:txBody>
          <a:bodyPr anchor="t" rtlCol="false" tIns="0" lIns="0" bIns="0" rIns="0">
            <a:spAutoFit/>
          </a:bodyPr>
          <a:lstStyle/>
          <a:p>
            <a:pPr algn="r">
              <a:lnSpc>
                <a:spcPts val="2400"/>
              </a:lnSpc>
            </a:pPr>
            <a:r>
              <a:rPr lang="en-US" sz="2000">
                <a:solidFill>
                  <a:srgbClr val="F2F2F2"/>
                </a:solidFill>
                <a:latin typeface="Space Mono"/>
                <a:ea typeface="Space Mono"/>
                <a:cs typeface="Space Mono"/>
                <a:sym typeface="Space Mono"/>
              </a:rPr>
              <a:t>‹#›</a:t>
            </a:r>
          </a:p>
        </p:txBody>
      </p:sp>
      <p:sp>
        <p:nvSpPr>
          <p:cNvPr name="TextBox 10" id="10"/>
          <p:cNvSpPr txBox="true"/>
          <p:nvPr/>
        </p:nvSpPr>
        <p:spPr>
          <a:xfrm rot="0">
            <a:off x="665625" y="66525"/>
            <a:ext cx="16053750" cy="618993"/>
          </a:xfrm>
          <a:prstGeom prst="rect">
            <a:avLst/>
          </a:prstGeom>
        </p:spPr>
        <p:txBody>
          <a:bodyPr anchor="t" rtlCol="false" tIns="0" lIns="0" bIns="0" rIns="0">
            <a:spAutoFit/>
          </a:bodyPr>
          <a:lstStyle/>
          <a:p>
            <a:pPr algn="l">
              <a:lnSpc>
                <a:spcPts val="4800"/>
              </a:lnSpc>
            </a:pPr>
            <a:r>
              <a:rPr lang="en-US" b="true" sz="4000">
                <a:solidFill>
                  <a:srgbClr val="FFFFFF"/>
                </a:solidFill>
                <a:latin typeface="Arimo Bold"/>
                <a:ea typeface="Arimo Bold"/>
                <a:cs typeface="Arimo Bold"/>
                <a:sym typeface="Arimo Bold"/>
              </a:rPr>
              <a:t>2.</a:t>
            </a:r>
            <a:r>
              <a:rPr lang="en-US" b="true" sz="4000">
                <a:solidFill>
                  <a:srgbClr val="FFFFFF"/>
                </a:solidFill>
                <a:latin typeface="Arimo Bold"/>
                <a:ea typeface="Arimo Bold"/>
                <a:cs typeface="Arimo Bold"/>
                <a:sym typeface="Arimo Bold"/>
              </a:rPr>
              <a:t>Giải pháp</a:t>
            </a:r>
          </a:p>
        </p:txBody>
      </p:sp>
      <p:sp>
        <p:nvSpPr>
          <p:cNvPr name="TextBox 11" id="11"/>
          <p:cNvSpPr txBox="true"/>
          <p:nvPr/>
        </p:nvSpPr>
        <p:spPr>
          <a:xfrm rot="0">
            <a:off x="836743" y="1691062"/>
            <a:ext cx="16053750" cy="7215921"/>
          </a:xfrm>
          <a:prstGeom prst="rect">
            <a:avLst/>
          </a:prstGeom>
        </p:spPr>
        <p:txBody>
          <a:bodyPr anchor="t" rtlCol="false" tIns="0" lIns="0" bIns="0" rIns="0">
            <a:spAutoFit/>
          </a:bodyPr>
          <a:lstStyle/>
          <a:p>
            <a:pPr algn="l">
              <a:lnSpc>
                <a:spcPts val="5216"/>
              </a:lnSpc>
            </a:pPr>
            <a:r>
              <a:rPr lang="en-US" b="true" sz="3200">
                <a:solidFill>
                  <a:srgbClr val="595959"/>
                </a:solidFill>
                <a:latin typeface="Arimo Bold"/>
                <a:ea typeface="Arimo Bold"/>
                <a:cs typeface="Arimo Bold"/>
                <a:sym typeface="Arimo Bold"/>
              </a:rPr>
              <a:t>Công nghệ giải quyết vấn đề chưa từng giải quyết trước đây</a:t>
            </a:r>
            <a:r>
              <a:rPr lang="en-US" b="true" sz="3200">
                <a:solidFill>
                  <a:srgbClr val="595959"/>
                </a:solidFill>
                <a:latin typeface="Arimo Bold"/>
                <a:ea typeface="Arimo Bold"/>
                <a:cs typeface="Arimo Bold"/>
                <a:sym typeface="Arimo Bold"/>
              </a:rPr>
              <a:t>:</a:t>
            </a:r>
          </a:p>
          <a:p>
            <a:pPr algn="l">
              <a:lnSpc>
                <a:spcPts val="5216"/>
              </a:lnSpc>
            </a:pPr>
          </a:p>
          <a:p>
            <a:pPr algn="l" marL="1025754" indent="-512877" lvl="1">
              <a:lnSpc>
                <a:spcPts val="5216"/>
              </a:lnSpc>
              <a:buFont typeface="Arial"/>
              <a:buChar char="•"/>
            </a:pPr>
            <a:r>
              <a:rPr lang="en-US" b="true" sz="3200">
                <a:solidFill>
                  <a:srgbClr val="595959"/>
                </a:solidFill>
                <a:latin typeface="Arimo Bold"/>
                <a:ea typeface="Arimo Bold"/>
                <a:cs typeface="Arimo Bold"/>
                <a:sym typeface="Arimo Bold"/>
              </a:rPr>
              <a:t>Bảo mật và quyền kiểm soát cá nhân</a:t>
            </a:r>
            <a:r>
              <a:rPr lang="en-US" sz="3200">
                <a:solidFill>
                  <a:srgbClr val="595959"/>
                </a:solidFill>
                <a:latin typeface="Arimo"/>
                <a:ea typeface="Arimo"/>
                <a:cs typeface="Arimo"/>
                <a:sym typeface="Arimo"/>
              </a:rPr>
              <a:t>: Trước đây, bệnh nhân không có quyền kiểm soát hồ sơ bệnh án. Sử dụng ví Eternl, bệnh nhân có quyền quản lý truy cập hồ sơ, đảm bảo tính bảo mật và quyền riêng tư của dữ liệu.</a:t>
            </a:r>
          </a:p>
          <a:p>
            <a:pPr algn="l">
              <a:lnSpc>
                <a:spcPts val="5216"/>
              </a:lnSpc>
            </a:pPr>
          </a:p>
          <a:p>
            <a:pPr algn="l" marL="1025754" indent="-512877" lvl="1">
              <a:lnSpc>
                <a:spcPts val="5216"/>
              </a:lnSpc>
              <a:buFont typeface="Arial"/>
              <a:buChar char="•"/>
            </a:pPr>
            <a:r>
              <a:rPr lang="en-US" b="true" sz="3200">
                <a:solidFill>
                  <a:srgbClr val="595959"/>
                </a:solidFill>
                <a:latin typeface="Arimo Bold"/>
                <a:ea typeface="Arimo Bold"/>
                <a:cs typeface="Arimo Bold"/>
                <a:sym typeface="Arimo Bold"/>
              </a:rPr>
              <a:t>Minh bạch và không thể thay đổi</a:t>
            </a:r>
            <a:r>
              <a:rPr lang="en-US" sz="3200">
                <a:solidFill>
                  <a:srgbClr val="595959"/>
                </a:solidFill>
                <a:latin typeface="Arimo"/>
                <a:ea typeface="Arimo"/>
                <a:cs typeface="Arimo"/>
                <a:sym typeface="Arimo"/>
              </a:rPr>
              <a:t>: Smart contract và NFT trên blockchain giúp quản lý toàn bộ quy trình chia sẻ và truy cập hồ sơ một cách minh bạch, với lịch sử được ghi lại không thể thay đổi.</a:t>
            </a:r>
          </a:p>
          <a:p>
            <a:pPr algn="l">
              <a:lnSpc>
                <a:spcPts val="5216"/>
              </a:lnSpc>
            </a:pPr>
          </a:p>
          <a:p>
            <a:pPr algn="l">
              <a:lnSpc>
                <a:spcPts val="5216"/>
              </a:lnSpc>
            </a:pPr>
            <a:r>
              <a:rPr lang="en-US" sz="3200">
                <a:solidFill>
                  <a:srgbClr val="595959"/>
                </a:solidFill>
                <a:latin typeface="Arimo"/>
                <a:ea typeface="Arimo"/>
                <a:cs typeface="Arimo"/>
                <a:sym typeface="Arimo"/>
              </a:rPr>
              <a: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147350"/>
            <a:ext cx="18288000" cy="1145400"/>
          </a:xfrm>
          <a:custGeom>
            <a:avLst/>
            <a:gdLst/>
            <a:ahLst/>
            <a:cxnLst/>
            <a:rect r="r" b="b" t="t" l="l"/>
            <a:pathLst>
              <a:path h="1145400" w="18288000">
                <a:moveTo>
                  <a:pt x="0" y="0"/>
                </a:moveTo>
                <a:lnTo>
                  <a:pt x="18288000" y="0"/>
                </a:lnTo>
                <a:lnTo>
                  <a:pt x="18288000" y="1145400"/>
                </a:lnTo>
                <a:lnTo>
                  <a:pt x="0" y="1145400"/>
                </a:lnTo>
                <a:lnTo>
                  <a:pt x="0" y="0"/>
                </a:lnTo>
                <a:close/>
              </a:path>
            </a:pathLst>
          </a:custGeom>
          <a:blipFill>
            <a:blip r:embed="rId3"/>
            <a:stretch>
              <a:fillRect l="0" t="-798109" r="0" b="-5"/>
            </a:stretch>
          </a:blipFill>
        </p:spPr>
      </p:sp>
      <p:grpSp>
        <p:nvGrpSpPr>
          <p:cNvPr name="Group 3" id="3"/>
          <p:cNvGrpSpPr/>
          <p:nvPr/>
        </p:nvGrpSpPr>
        <p:grpSpPr>
          <a:xfrm rot="0">
            <a:off x="0" y="9022800"/>
            <a:ext cx="18288000" cy="118800"/>
            <a:chOff x="0" y="0"/>
            <a:chExt cx="24384000" cy="158400"/>
          </a:xfrm>
        </p:grpSpPr>
        <p:sp>
          <p:nvSpPr>
            <p:cNvPr name="Freeform 4" id="4"/>
            <p:cNvSpPr/>
            <p:nvPr/>
          </p:nvSpPr>
          <p:spPr>
            <a:xfrm flipH="false" flipV="false" rot="0">
              <a:off x="0" y="0"/>
              <a:ext cx="24384000" cy="158369"/>
            </a:xfrm>
            <a:custGeom>
              <a:avLst/>
              <a:gdLst/>
              <a:ahLst/>
              <a:cxnLst/>
              <a:rect r="r" b="b" t="t" l="l"/>
              <a:pathLst>
                <a:path h="158369" w="24384000">
                  <a:moveTo>
                    <a:pt x="0" y="0"/>
                  </a:moveTo>
                  <a:lnTo>
                    <a:pt x="24384000" y="0"/>
                  </a:lnTo>
                  <a:lnTo>
                    <a:pt x="24384000" y="158369"/>
                  </a:lnTo>
                  <a:lnTo>
                    <a:pt x="0" y="158369"/>
                  </a:lnTo>
                  <a:close/>
                </a:path>
              </a:pathLst>
            </a:custGeom>
            <a:solidFill>
              <a:srgbClr val="274E13"/>
            </a:solidFill>
          </p:spPr>
        </p:sp>
      </p:grpSp>
      <p:sp>
        <p:nvSpPr>
          <p:cNvPr name="Freeform 5" id="5"/>
          <p:cNvSpPr/>
          <p:nvPr/>
        </p:nvSpPr>
        <p:spPr>
          <a:xfrm flipH="false" flipV="false" rot="0">
            <a:off x="351702" y="9407250"/>
            <a:ext cx="3184752" cy="657750"/>
          </a:xfrm>
          <a:custGeom>
            <a:avLst/>
            <a:gdLst/>
            <a:ahLst/>
            <a:cxnLst/>
            <a:rect r="r" b="b" t="t" l="l"/>
            <a:pathLst>
              <a:path h="657750" w="3184752">
                <a:moveTo>
                  <a:pt x="0" y="0"/>
                </a:moveTo>
                <a:lnTo>
                  <a:pt x="3184752" y="0"/>
                </a:lnTo>
                <a:lnTo>
                  <a:pt x="3184752" y="657750"/>
                </a:lnTo>
                <a:lnTo>
                  <a:pt x="0" y="657750"/>
                </a:lnTo>
                <a:lnTo>
                  <a:pt x="0" y="0"/>
                </a:lnTo>
                <a:close/>
              </a:path>
            </a:pathLst>
          </a:custGeom>
          <a:blipFill>
            <a:blip r:embed="rId4"/>
            <a:stretch>
              <a:fillRect l="0" t="-2" r="0" b="-2"/>
            </a:stretch>
          </a:blipFill>
        </p:spPr>
      </p:sp>
      <p:sp>
        <p:nvSpPr>
          <p:cNvPr name="Freeform 6" id="6"/>
          <p:cNvSpPr/>
          <p:nvPr/>
        </p:nvSpPr>
        <p:spPr>
          <a:xfrm flipH="false" flipV="false" rot="0">
            <a:off x="0" y="0"/>
            <a:ext cx="18288000" cy="9028800"/>
          </a:xfrm>
          <a:custGeom>
            <a:avLst/>
            <a:gdLst/>
            <a:ahLst/>
            <a:cxnLst/>
            <a:rect r="r" b="b" t="t" l="l"/>
            <a:pathLst>
              <a:path h="9028800" w="18288000">
                <a:moveTo>
                  <a:pt x="0" y="0"/>
                </a:moveTo>
                <a:lnTo>
                  <a:pt x="18288000" y="0"/>
                </a:lnTo>
                <a:lnTo>
                  <a:pt x="18288000" y="9028800"/>
                </a:lnTo>
                <a:lnTo>
                  <a:pt x="0" y="9028800"/>
                </a:lnTo>
                <a:lnTo>
                  <a:pt x="0" y="0"/>
                </a:lnTo>
                <a:close/>
              </a:path>
            </a:pathLst>
          </a:custGeom>
          <a:blipFill>
            <a:blip r:embed="rId3"/>
            <a:stretch>
              <a:fillRect l="0" t="0" r="-3" b="-13939"/>
            </a:stretch>
          </a:blipFill>
        </p:spPr>
      </p:sp>
      <p:grpSp>
        <p:nvGrpSpPr>
          <p:cNvPr name="Group 7" id="7"/>
          <p:cNvGrpSpPr/>
          <p:nvPr/>
        </p:nvGrpSpPr>
        <p:grpSpPr>
          <a:xfrm rot="0">
            <a:off x="574200" y="1155500"/>
            <a:ext cx="17139600" cy="7405800"/>
            <a:chOff x="0" y="0"/>
            <a:chExt cx="22852800" cy="9874400"/>
          </a:xfrm>
        </p:grpSpPr>
        <p:sp>
          <p:nvSpPr>
            <p:cNvPr name="Freeform 8" id="8"/>
            <p:cNvSpPr/>
            <p:nvPr/>
          </p:nvSpPr>
          <p:spPr>
            <a:xfrm flipH="false" flipV="false" rot="0">
              <a:off x="0" y="0"/>
              <a:ext cx="22852762" cy="9874377"/>
            </a:xfrm>
            <a:custGeom>
              <a:avLst/>
              <a:gdLst/>
              <a:ahLst/>
              <a:cxnLst/>
              <a:rect r="r" b="b" t="t" l="l"/>
              <a:pathLst>
                <a:path h="9874377" w="22852762">
                  <a:moveTo>
                    <a:pt x="0" y="227838"/>
                  </a:moveTo>
                  <a:cubicBezTo>
                    <a:pt x="0" y="101981"/>
                    <a:pt x="101981" y="0"/>
                    <a:pt x="227838" y="0"/>
                  </a:cubicBezTo>
                  <a:lnTo>
                    <a:pt x="22624923" y="0"/>
                  </a:lnTo>
                  <a:cubicBezTo>
                    <a:pt x="22750780" y="0"/>
                    <a:pt x="22852762" y="101981"/>
                    <a:pt x="22852762" y="227838"/>
                  </a:cubicBezTo>
                  <a:lnTo>
                    <a:pt x="22852762" y="9646539"/>
                  </a:lnTo>
                  <a:cubicBezTo>
                    <a:pt x="22852762" y="9772396"/>
                    <a:pt x="22750780" y="9874377"/>
                    <a:pt x="22624923" y="9874377"/>
                  </a:cubicBezTo>
                  <a:lnTo>
                    <a:pt x="227838" y="9874377"/>
                  </a:lnTo>
                  <a:cubicBezTo>
                    <a:pt x="101981" y="9874377"/>
                    <a:pt x="0" y="9772396"/>
                    <a:pt x="0" y="9646539"/>
                  </a:cubicBezTo>
                  <a:close/>
                </a:path>
              </a:pathLst>
            </a:custGeom>
            <a:solidFill>
              <a:srgbClr val="FFFFFF"/>
            </a:solidFill>
          </p:spPr>
        </p:sp>
      </p:grpSp>
      <p:sp>
        <p:nvSpPr>
          <p:cNvPr name="TextBox 9" id="9"/>
          <p:cNvSpPr txBox="true"/>
          <p:nvPr/>
        </p:nvSpPr>
        <p:spPr>
          <a:xfrm rot="0">
            <a:off x="16616400" y="9699944"/>
            <a:ext cx="1097400" cy="497400"/>
          </a:xfrm>
          <a:prstGeom prst="rect">
            <a:avLst/>
          </a:prstGeom>
        </p:spPr>
        <p:txBody>
          <a:bodyPr anchor="t" rtlCol="false" tIns="0" lIns="0" bIns="0" rIns="0">
            <a:spAutoFit/>
          </a:bodyPr>
          <a:lstStyle/>
          <a:p>
            <a:pPr algn="r">
              <a:lnSpc>
                <a:spcPts val="2400"/>
              </a:lnSpc>
            </a:pPr>
            <a:r>
              <a:rPr lang="en-US" sz="2000">
                <a:solidFill>
                  <a:srgbClr val="F2F2F2"/>
                </a:solidFill>
                <a:latin typeface="Space Mono"/>
                <a:ea typeface="Space Mono"/>
                <a:cs typeface="Space Mono"/>
                <a:sym typeface="Space Mono"/>
              </a:rPr>
              <a:t>‹#›</a:t>
            </a:r>
          </a:p>
        </p:txBody>
      </p:sp>
      <p:sp>
        <p:nvSpPr>
          <p:cNvPr name="TextBox 10" id="10"/>
          <p:cNvSpPr txBox="true"/>
          <p:nvPr/>
        </p:nvSpPr>
        <p:spPr>
          <a:xfrm rot="0">
            <a:off x="656100" y="66525"/>
            <a:ext cx="16053750" cy="618993"/>
          </a:xfrm>
          <a:prstGeom prst="rect">
            <a:avLst/>
          </a:prstGeom>
        </p:spPr>
        <p:txBody>
          <a:bodyPr anchor="t" rtlCol="false" tIns="0" lIns="0" bIns="0" rIns="0">
            <a:spAutoFit/>
          </a:bodyPr>
          <a:lstStyle/>
          <a:p>
            <a:pPr algn="l">
              <a:lnSpc>
                <a:spcPts val="4800"/>
              </a:lnSpc>
            </a:pPr>
            <a:r>
              <a:rPr lang="en-US" b="true" sz="4000">
                <a:solidFill>
                  <a:srgbClr val="FFFFFF"/>
                </a:solidFill>
                <a:latin typeface="Arimo Bold"/>
                <a:ea typeface="Arimo Bold"/>
                <a:cs typeface="Arimo Bold"/>
                <a:sym typeface="Arimo Bold"/>
              </a:rPr>
              <a:t>3.</a:t>
            </a:r>
            <a:r>
              <a:rPr lang="en-US" b="true" sz="4000">
                <a:solidFill>
                  <a:srgbClr val="FFFFFF"/>
                </a:solidFill>
                <a:latin typeface="Arimo Bold"/>
                <a:ea typeface="Arimo Bold"/>
                <a:cs typeface="Arimo Bold"/>
                <a:sym typeface="Arimo Bold"/>
              </a:rPr>
              <a:t>Lộ trình thực hiện &amp; Kinh phí dự kiến</a:t>
            </a:r>
          </a:p>
        </p:txBody>
      </p:sp>
      <p:sp>
        <p:nvSpPr>
          <p:cNvPr name="TextBox 11" id="11"/>
          <p:cNvSpPr txBox="true"/>
          <p:nvPr/>
        </p:nvSpPr>
        <p:spPr>
          <a:xfrm rot="0">
            <a:off x="1117125" y="1787456"/>
            <a:ext cx="16053750" cy="5463910"/>
          </a:xfrm>
          <a:prstGeom prst="rect">
            <a:avLst/>
          </a:prstGeom>
        </p:spPr>
        <p:txBody>
          <a:bodyPr anchor="t" rtlCol="false" tIns="0" lIns="0" bIns="0" rIns="0">
            <a:spAutoFit/>
          </a:bodyPr>
          <a:lstStyle/>
          <a:p>
            <a:pPr algn="l">
              <a:lnSpc>
                <a:spcPts val="5440"/>
              </a:lnSpc>
            </a:pPr>
            <a:r>
              <a:rPr lang="en-US" b="true" sz="3200">
                <a:solidFill>
                  <a:srgbClr val="595959"/>
                </a:solidFill>
                <a:latin typeface="Arimo Bold"/>
                <a:ea typeface="Arimo Bold"/>
                <a:cs typeface="Arimo Bold"/>
                <a:sym typeface="Arimo Bold"/>
              </a:rPr>
              <a:t>Lộ trình</a:t>
            </a:r>
            <a:r>
              <a:rPr lang="en-US" b="true" sz="3200">
                <a:solidFill>
                  <a:srgbClr val="595959"/>
                </a:solidFill>
                <a:latin typeface="Arimo Bold"/>
                <a:ea typeface="Arimo Bold"/>
                <a:cs typeface="Arimo Bold"/>
                <a:sym typeface="Arimo Bold"/>
              </a:rPr>
              <a:t>:</a:t>
            </a:r>
          </a:p>
          <a:p>
            <a:pPr algn="l" marL="690881" indent="-345440" lvl="1">
              <a:lnSpc>
                <a:spcPts val="5440"/>
              </a:lnSpc>
              <a:buFont typeface="Arial"/>
              <a:buChar char="•"/>
            </a:pPr>
            <a:r>
              <a:rPr lang="en-US" sz="3200">
                <a:solidFill>
                  <a:srgbClr val="595959"/>
                </a:solidFill>
                <a:latin typeface="Arimo"/>
                <a:ea typeface="Arimo"/>
                <a:cs typeface="Arimo"/>
                <a:sym typeface="Arimo"/>
              </a:rPr>
              <a:t>Nhóm đã triển khai trong gần 2 tháng. Chia thành 4 giai đoạn.</a:t>
            </a:r>
          </a:p>
          <a:p>
            <a:pPr algn="l" marL="690881" indent="-345440" lvl="1">
              <a:lnSpc>
                <a:spcPts val="5440"/>
              </a:lnSpc>
              <a:buFont typeface="Arial"/>
              <a:buChar char="•"/>
            </a:pPr>
            <a:r>
              <a:rPr lang="en-US" b="true" sz="3200">
                <a:solidFill>
                  <a:srgbClr val="595959"/>
                </a:solidFill>
                <a:latin typeface="Arimo Bold"/>
                <a:ea typeface="Arimo Bold"/>
                <a:cs typeface="Arimo Bold"/>
                <a:sym typeface="Arimo Bold"/>
              </a:rPr>
              <a:t>Giai đoạn 1-( 7 ngày)</a:t>
            </a:r>
            <a:r>
              <a:rPr lang="en-US" sz="3200">
                <a:solidFill>
                  <a:srgbClr val="595959"/>
                </a:solidFill>
                <a:latin typeface="Arimo"/>
                <a:ea typeface="Arimo"/>
                <a:cs typeface="Arimo"/>
                <a:sym typeface="Arimo"/>
              </a:rPr>
              <a:t>: Lên ý tưởng chủ đề, khảo sát thực tế quy trình đến khám của 1 bệnh nhân tại bênh viện Đại học Giao Thông Vận Tải.</a:t>
            </a:r>
          </a:p>
          <a:p>
            <a:pPr algn="l" marL="690881" indent="-345440" lvl="1">
              <a:lnSpc>
                <a:spcPts val="5440"/>
              </a:lnSpc>
              <a:buFont typeface="Arial"/>
              <a:buChar char="•"/>
            </a:pPr>
            <a:r>
              <a:rPr lang="en-US" b="true" sz="3200">
                <a:solidFill>
                  <a:srgbClr val="595959"/>
                </a:solidFill>
                <a:latin typeface="Arimo Bold"/>
                <a:ea typeface="Arimo Bold"/>
                <a:cs typeface="Arimo Bold"/>
                <a:sym typeface="Arimo Bold"/>
              </a:rPr>
              <a:t>Giai đoạn 2-( 15 ngày)</a:t>
            </a:r>
            <a:r>
              <a:rPr lang="en-US" sz="3200">
                <a:solidFill>
                  <a:srgbClr val="595959"/>
                </a:solidFill>
                <a:latin typeface="Arimo"/>
                <a:ea typeface="Arimo"/>
                <a:cs typeface="Arimo"/>
                <a:sym typeface="Arimo"/>
              </a:rPr>
              <a:t>: Nghiên cứu chia công việc và thiết kế.</a:t>
            </a:r>
          </a:p>
          <a:p>
            <a:pPr algn="l" marL="690881" indent="-345440" lvl="1">
              <a:lnSpc>
                <a:spcPts val="5440"/>
              </a:lnSpc>
              <a:buFont typeface="Arial"/>
              <a:buChar char="•"/>
            </a:pPr>
            <a:r>
              <a:rPr lang="en-US" b="true" sz="3200">
                <a:solidFill>
                  <a:srgbClr val="595959"/>
                </a:solidFill>
                <a:latin typeface="Arimo Bold"/>
                <a:ea typeface="Arimo Bold"/>
                <a:cs typeface="Arimo Bold"/>
                <a:sym typeface="Arimo Bold"/>
              </a:rPr>
              <a:t>Giai đoạn 3-( 15 ngày)</a:t>
            </a:r>
            <a:r>
              <a:rPr lang="en-US" sz="3200">
                <a:solidFill>
                  <a:srgbClr val="595959"/>
                </a:solidFill>
                <a:latin typeface="Arimo"/>
                <a:ea typeface="Arimo"/>
                <a:cs typeface="Arimo"/>
                <a:sym typeface="Arimo"/>
              </a:rPr>
              <a:t>: Phát triển, mở rộng tính năng sản phẩm.</a:t>
            </a:r>
          </a:p>
          <a:p>
            <a:pPr algn="l" marL="690880" indent="-345440" lvl="1">
              <a:lnSpc>
                <a:spcPts val="5440"/>
              </a:lnSpc>
              <a:buFont typeface="Arial"/>
              <a:buChar char="•"/>
            </a:pPr>
            <a:r>
              <a:rPr lang="en-US" b="true" sz="3200">
                <a:solidFill>
                  <a:srgbClr val="595959"/>
                </a:solidFill>
                <a:latin typeface="Arimo Bold"/>
                <a:ea typeface="Arimo Bold"/>
                <a:cs typeface="Arimo Bold"/>
                <a:sym typeface="Arimo Bold"/>
              </a:rPr>
              <a:t>Giai đoạn 4-( 15 ngày)</a:t>
            </a:r>
            <a:r>
              <a:rPr lang="en-US" sz="3200">
                <a:solidFill>
                  <a:srgbClr val="595959"/>
                </a:solidFill>
                <a:latin typeface="Arimo"/>
                <a:ea typeface="Arimo"/>
                <a:cs typeface="Arimo"/>
                <a:sym typeface="Arimo"/>
              </a:rPr>
              <a:t>:Thử nghiệm, tổng kết sản phẩm.</a:t>
            </a:r>
          </a:p>
          <a:p>
            <a:pPr algn="l">
              <a:lnSpc>
                <a:spcPts val="544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147350"/>
            <a:ext cx="18288000" cy="1145400"/>
          </a:xfrm>
          <a:custGeom>
            <a:avLst/>
            <a:gdLst/>
            <a:ahLst/>
            <a:cxnLst/>
            <a:rect r="r" b="b" t="t" l="l"/>
            <a:pathLst>
              <a:path h="1145400" w="18288000">
                <a:moveTo>
                  <a:pt x="0" y="0"/>
                </a:moveTo>
                <a:lnTo>
                  <a:pt x="18288000" y="0"/>
                </a:lnTo>
                <a:lnTo>
                  <a:pt x="18288000" y="1145400"/>
                </a:lnTo>
                <a:lnTo>
                  <a:pt x="0" y="1145400"/>
                </a:lnTo>
                <a:lnTo>
                  <a:pt x="0" y="0"/>
                </a:lnTo>
                <a:close/>
              </a:path>
            </a:pathLst>
          </a:custGeom>
          <a:blipFill>
            <a:blip r:embed="rId3"/>
            <a:stretch>
              <a:fillRect l="0" t="-798109" r="0" b="-5"/>
            </a:stretch>
          </a:blipFill>
        </p:spPr>
      </p:sp>
      <p:grpSp>
        <p:nvGrpSpPr>
          <p:cNvPr name="Group 3" id="3"/>
          <p:cNvGrpSpPr/>
          <p:nvPr/>
        </p:nvGrpSpPr>
        <p:grpSpPr>
          <a:xfrm rot="0">
            <a:off x="0" y="9022800"/>
            <a:ext cx="18288000" cy="118800"/>
            <a:chOff x="0" y="0"/>
            <a:chExt cx="24384000" cy="158400"/>
          </a:xfrm>
        </p:grpSpPr>
        <p:sp>
          <p:nvSpPr>
            <p:cNvPr name="Freeform 4" id="4"/>
            <p:cNvSpPr/>
            <p:nvPr/>
          </p:nvSpPr>
          <p:spPr>
            <a:xfrm flipH="false" flipV="false" rot="0">
              <a:off x="0" y="0"/>
              <a:ext cx="24384000" cy="158369"/>
            </a:xfrm>
            <a:custGeom>
              <a:avLst/>
              <a:gdLst/>
              <a:ahLst/>
              <a:cxnLst/>
              <a:rect r="r" b="b" t="t" l="l"/>
              <a:pathLst>
                <a:path h="158369" w="24384000">
                  <a:moveTo>
                    <a:pt x="0" y="0"/>
                  </a:moveTo>
                  <a:lnTo>
                    <a:pt x="24384000" y="0"/>
                  </a:lnTo>
                  <a:lnTo>
                    <a:pt x="24384000" y="158369"/>
                  </a:lnTo>
                  <a:lnTo>
                    <a:pt x="0" y="158369"/>
                  </a:lnTo>
                  <a:close/>
                </a:path>
              </a:pathLst>
            </a:custGeom>
            <a:solidFill>
              <a:srgbClr val="274E13"/>
            </a:solidFill>
          </p:spPr>
        </p:sp>
      </p:grpSp>
      <p:sp>
        <p:nvSpPr>
          <p:cNvPr name="Freeform 5" id="5"/>
          <p:cNvSpPr/>
          <p:nvPr/>
        </p:nvSpPr>
        <p:spPr>
          <a:xfrm flipH="false" flipV="false" rot="0">
            <a:off x="351702" y="9407250"/>
            <a:ext cx="3184752" cy="657750"/>
          </a:xfrm>
          <a:custGeom>
            <a:avLst/>
            <a:gdLst/>
            <a:ahLst/>
            <a:cxnLst/>
            <a:rect r="r" b="b" t="t" l="l"/>
            <a:pathLst>
              <a:path h="657750" w="3184752">
                <a:moveTo>
                  <a:pt x="0" y="0"/>
                </a:moveTo>
                <a:lnTo>
                  <a:pt x="3184752" y="0"/>
                </a:lnTo>
                <a:lnTo>
                  <a:pt x="3184752" y="657750"/>
                </a:lnTo>
                <a:lnTo>
                  <a:pt x="0" y="657750"/>
                </a:lnTo>
                <a:lnTo>
                  <a:pt x="0" y="0"/>
                </a:lnTo>
                <a:close/>
              </a:path>
            </a:pathLst>
          </a:custGeom>
          <a:blipFill>
            <a:blip r:embed="rId4"/>
            <a:stretch>
              <a:fillRect l="0" t="-2" r="0" b="-2"/>
            </a:stretch>
          </a:blipFill>
        </p:spPr>
      </p:sp>
      <p:sp>
        <p:nvSpPr>
          <p:cNvPr name="Freeform 6" id="6"/>
          <p:cNvSpPr/>
          <p:nvPr/>
        </p:nvSpPr>
        <p:spPr>
          <a:xfrm flipH="false" flipV="false" rot="0">
            <a:off x="0" y="0"/>
            <a:ext cx="18288000" cy="9028800"/>
          </a:xfrm>
          <a:custGeom>
            <a:avLst/>
            <a:gdLst/>
            <a:ahLst/>
            <a:cxnLst/>
            <a:rect r="r" b="b" t="t" l="l"/>
            <a:pathLst>
              <a:path h="9028800" w="18288000">
                <a:moveTo>
                  <a:pt x="0" y="0"/>
                </a:moveTo>
                <a:lnTo>
                  <a:pt x="18288000" y="0"/>
                </a:lnTo>
                <a:lnTo>
                  <a:pt x="18288000" y="9028800"/>
                </a:lnTo>
                <a:lnTo>
                  <a:pt x="0" y="9028800"/>
                </a:lnTo>
                <a:lnTo>
                  <a:pt x="0" y="0"/>
                </a:lnTo>
                <a:close/>
              </a:path>
            </a:pathLst>
          </a:custGeom>
          <a:blipFill>
            <a:blip r:embed="rId3"/>
            <a:stretch>
              <a:fillRect l="0" t="0" r="-3" b="-13939"/>
            </a:stretch>
          </a:blipFill>
        </p:spPr>
      </p:sp>
      <p:grpSp>
        <p:nvGrpSpPr>
          <p:cNvPr name="Group 7" id="7"/>
          <p:cNvGrpSpPr/>
          <p:nvPr/>
        </p:nvGrpSpPr>
        <p:grpSpPr>
          <a:xfrm rot="0">
            <a:off x="574200" y="1155500"/>
            <a:ext cx="17139600" cy="7405800"/>
            <a:chOff x="0" y="0"/>
            <a:chExt cx="22852800" cy="9874400"/>
          </a:xfrm>
        </p:grpSpPr>
        <p:sp>
          <p:nvSpPr>
            <p:cNvPr name="Freeform 8" id="8"/>
            <p:cNvSpPr/>
            <p:nvPr/>
          </p:nvSpPr>
          <p:spPr>
            <a:xfrm flipH="false" flipV="false" rot="0">
              <a:off x="0" y="0"/>
              <a:ext cx="22852762" cy="9874377"/>
            </a:xfrm>
            <a:custGeom>
              <a:avLst/>
              <a:gdLst/>
              <a:ahLst/>
              <a:cxnLst/>
              <a:rect r="r" b="b" t="t" l="l"/>
              <a:pathLst>
                <a:path h="9874377" w="22852762">
                  <a:moveTo>
                    <a:pt x="0" y="227838"/>
                  </a:moveTo>
                  <a:cubicBezTo>
                    <a:pt x="0" y="101981"/>
                    <a:pt x="101981" y="0"/>
                    <a:pt x="227838" y="0"/>
                  </a:cubicBezTo>
                  <a:lnTo>
                    <a:pt x="22624923" y="0"/>
                  </a:lnTo>
                  <a:cubicBezTo>
                    <a:pt x="22750780" y="0"/>
                    <a:pt x="22852762" y="101981"/>
                    <a:pt x="22852762" y="227838"/>
                  </a:cubicBezTo>
                  <a:lnTo>
                    <a:pt x="22852762" y="9646539"/>
                  </a:lnTo>
                  <a:cubicBezTo>
                    <a:pt x="22852762" y="9772396"/>
                    <a:pt x="22750780" y="9874377"/>
                    <a:pt x="22624923" y="9874377"/>
                  </a:cubicBezTo>
                  <a:lnTo>
                    <a:pt x="227838" y="9874377"/>
                  </a:lnTo>
                  <a:cubicBezTo>
                    <a:pt x="101981" y="9874377"/>
                    <a:pt x="0" y="9772396"/>
                    <a:pt x="0" y="9646539"/>
                  </a:cubicBezTo>
                  <a:close/>
                </a:path>
              </a:pathLst>
            </a:custGeom>
            <a:solidFill>
              <a:srgbClr val="FFFFFF"/>
            </a:solidFill>
          </p:spPr>
        </p:sp>
      </p:grpSp>
      <p:sp>
        <p:nvSpPr>
          <p:cNvPr name="TextBox 9" id="9"/>
          <p:cNvSpPr txBox="true"/>
          <p:nvPr/>
        </p:nvSpPr>
        <p:spPr>
          <a:xfrm rot="0">
            <a:off x="16616400" y="9699944"/>
            <a:ext cx="1097400" cy="497400"/>
          </a:xfrm>
          <a:prstGeom prst="rect">
            <a:avLst/>
          </a:prstGeom>
        </p:spPr>
        <p:txBody>
          <a:bodyPr anchor="t" rtlCol="false" tIns="0" lIns="0" bIns="0" rIns="0">
            <a:spAutoFit/>
          </a:bodyPr>
          <a:lstStyle/>
          <a:p>
            <a:pPr algn="r">
              <a:lnSpc>
                <a:spcPts val="2400"/>
              </a:lnSpc>
            </a:pPr>
            <a:r>
              <a:rPr lang="en-US" sz="2000">
                <a:solidFill>
                  <a:srgbClr val="F2F2F2"/>
                </a:solidFill>
                <a:latin typeface="Space Mono"/>
                <a:ea typeface="Space Mono"/>
                <a:cs typeface="Space Mono"/>
                <a:sym typeface="Space Mono"/>
              </a:rPr>
              <a:t>‹#›</a:t>
            </a:r>
          </a:p>
        </p:txBody>
      </p:sp>
      <p:sp>
        <p:nvSpPr>
          <p:cNvPr name="TextBox 10" id="10"/>
          <p:cNvSpPr txBox="true"/>
          <p:nvPr/>
        </p:nvSpPr>
        <p:spPr>
          <a:xfrm rot="0">
            <a:off x="656100" y="66525"/>
            <a:ext cx="16053750" cy="618993"/>
          </a:xfrm>
          <a:prstGeom prst="rect">
            <a:avLst/>
          </a:prstGeom>
        </p:spPr>
        <p:txBody>
          <a:bodyPr anchor="t" rtlCol="false" tIns="0" lIns="0" bIns="0" rIns="0">
            <a:spAutoFit/>
          </a:bodyPr>
          <a:lstStyle/>
          <a:p>
            <a:pPr algn="l">
              <a:lnSpc>
                <a:spcPts val="4800"/>
              </a:lnSpc>
            </a:pPr>
            <a:r>
              <a:rPr lang="en-US" b="true" sz="4000">
                <a:solidFill>
                  <a:srgbClr val="FFFFFF"/>
                </a:solidFill>
                <a:latin typeface="Arimo Bold"/>
                <a:ea typeface="Arimo Bold"/>
                <a:cs typeface="Arimo Bold"/>
                <a:sym typeface="Arimo Bold"/>
              </a:rPr>
              <a:t>3.</a:t>
            </a:r>
            <a:r>
              <a:rPr lang="en-US" b="true" sz="4000">
                <a:solidFill>
                  <a:srgbClr val="FFFFFF"/>
                </a:solidFill>
                <a:latin typeface="Arimo Bold"/>
                <a:ea typeface="Arimo Bold"/>
                <a:cs typeface="Arimo Bold"/>
                <a:sym typeface="Arimo Bold"/>
              </a:rPr>
              <a:t>Lộ trình thực hiện &amp; Kinh phí dự kiến</a:t>
            </a:r>
          </a:p>
        </p:txBody>
      </p:sp>
      <p:sp>
        <p:nvSpPr>
          <p:cNvPr name="TextBox 11" id="11"/>
          <p:cNvSpPr txBox="true"/>
          <p:nvPr/>
        </p:nvSpPr>
        <p:spPr>
          <a:xfrm rot="0">
            <a:off x="1205550" y="1874780"/>
            <a:ext cx="16174359" cy="5094920"/>
          </a:xfrm>
          <a:prstGeom prst="rect">
            <a:avLst/>
          </a:prstGeom>
        </p:spPr>
        <p:txBody>
          <a:bodyPr anchor="t" rtlCol="false" tIns="0" lIns="0" bIns="0" rIns="0">
            <a:spAutoFit/>
          </a:bodyPr>
          <a:lstStyle/>
          <a:p>
            <a:pPr algn="l">
              <a:lnSpc>
                <a:spcPts val="4449"/>
              </a:lnSpc>
            </a:pPr>
            <a:r>
              <a:rPr lang="en-US" b="true" sz="3224">
                <a:solidFill>
                  <a:srgbClr val="595959"/>
                </a:solidFill>
                <a:latin typeface="Arimo Bold"/>
                <a:ea typeface="Arimo Bold"/>
                <a:cs typeface="Arimo Bold"/>
                <a:sym typeface="Arimo Bold"/>
              </a:rPr>
              <a:t>Kinh phí tính cho dự án</a:t>
            </a:r>
            <a:r>
              <a:rPr lang="en-US" b="true" sz="3224">
                <a:solidFill>
                  <a:srgbClr val="595959"/>
                </a:solidFill>
                <a:latin typeface="Arimo Bold"/>
                <a:ea typeface="Arimo Bold"/>
                <a:cs typeface="Arimo Bold"/>
                <a:sym typeface="Arimo Bold"/>
              </a:rPr>
              <a:t>:</a:t>
            </a:r>
          </a:p>
          <a:p>
            <a:pPr algn="l">
              <a:lnSpc>
                <a:spcPts val="4545"/>
              </a:lnSpc>
            </a:pPr>
          </a:p>
          <a:p>
            <a:pPr algn="l" marL="1033460" indent="-516730" lvl="1">
              <a:lnSpc>
                <a:spcPts val="5932"/>
              </a:lnSpc>
              <a:buFont typeface="Arial"/>
              <a:buChar char="•"/>
            </a:pPr>
            <a:r>
              <a:rPr lang="en-US" sz="3224">
                <a:solidFill>
                  <a:srgbClr val="595959"/>
                </a:solidFill>
                <a:latin typeface="Arimo"/>
                <a:ea typeface="Arimo"/>
                <a:cs typeface="Arimo"/>
                <a:sym typeface="Arimo"/>
              </a:rPr>
              <a:t>Vì đây là dự án sinh viên nên chúng em chưa đầu tư vào 1 hệ thống chuyên gia, mà dựa trên kiến thức của chúng em trong quá trình học tập. </a:t>
            </a:r>
          </a:p>
          <a:p>
            <a:pPr algn="l" marL="1033460" indent="-516730" lvl="1">
              <a:lnSpc>
                <a:spcPts val="5642"/>
              </a:lnSpc>
              <a:buFont typeface="Arial"/>
              <a:buChar char="•"/>
            </a:pPr>
            <a:r>
              <a:rPr lang="en-US" sz="3224">
                <a:solidFill>
                  <a:srgbClr val="595959"/>
                </a:solidFill>
                <a:latin typeface="Arimo"/>
                <a:ea typeface="Arimo"/>
                <a:cs typeface="Arimo"/>
                <a:sym typeface="Arimo"/>
              </a:rPr>
              <a:t>Chi phí phát triển phần mềm, hợp đồng, thử nghiệm, phí bản quyền cho các nền tảng blockchain. Dự kiến : 10 triệu vnd.</a:t>
            </a:r>
          </a:p>
          <a:p>
            <a:pPr algn="l" marL="1033460" indent="-516730" lvl="1">
              <a:lnSpc>
                <a:spcPts val="4449"/>
              </a:lnSpc>
              <a:buFont typeface="Arial"/>
              <a:buChar char="•"/>
            </a:pPr>
            <a:r>
              <a:rPr lang="en-US" sz="3224">
                <a:solidFill>
                  <a:srgbClr val="595959"/>
                </a:solidFill>
                <a:latin typeface="Arimo"/>
                <a:ea typeface="Arimo"/>
                <a:cs typeface="Arimo"/>
                <a:sym typeface="Arimo"/>
              </a:rPr>
              <a:t>Chi phí marketing mở rộng, hợp tác với các tổ chức y tế. Dự kiến : 10 triệu vnd.</a:t>
            </a:r>
          </a:p>
          <a:p>
            <a:pPr algn="l">
              <a:lnSpc>
                <a:spcPts val="2998"/>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DAGRaGqCUS4</dc:identifier>
  <dcterms:modified xsi:type="dcterms:W3CDTF">2011-08-01T06:04:30Z</dcterms:modified>
  <cp:revision>1</cp:revision>
  <dc:title>Mau slide lam bao cao Hackathon.pptx</dc:title>
</cp:coreProperties>
</file>