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Proxima Nov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5875F85-C35A-47B5-B993-33BA4FBB40E7}">
  <a:tblStyle styleId="{55875F85-C35A-47B5-B993-33BA4FBB40E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ProximaNova-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ProximaNova-bold.fntdata"/><Relationship Id="rId6" Type="http://schemas.openxmlformats.org/officeDocument/2006/relationships/notesMaster" Target="notesMasters/notesMaster1.xml"/><Relationship Id="rId18" Type="http://schemas.openxmlformats.org/officeDocument/2006/relationships/font" Target="fonts/ProximaNova-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c03ff3dca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c03ff3dca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c03ff3dca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c03ff3dca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c03ff3dca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c03ff3dca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just thought it was a cool model simulation to try; as for significance, given the inputs, this sort of model would allow a team to identify statistics for focus for improvement. For example, following the Houston Rockets strategy, I given team could see if average game scores if the percentage of 3P shots were to increase at the expense of 2P FG attempts. Sure, a team with high turnovers or low offensive rebounds could identify those as areas of improvement. This model would allow a team to run the model with different variable values to see if the change were meaningful. And if so, then how to change strategy or player personnel to achieve those goals.</a:t>
            </a:r>
            <a:endParaRPr/>
          </a:p>
          <a:p>
            <a:pPr indent="0" lvl="0" marL="0" rtl="0" algn="l">
              <a:spcBef>
                <a:spcPts val="0"/>
              </a:spcBef>
              <a:spcAft>
                <a:spcPts val="0"/>
              </a:spcAft>
              <a:buNone/>
            </a:pPr>
            <a:r>
              <a:t/>
            </a:r>
            <a:endParaRPr/>
          </a:p>
          <a:p>
            <a:pPr indent="-342900" lvl="0" marL="457200" rtl="0" algn="l">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Does not take into account game location</a:t>
            </a:r>
            <a:endParaRPr sz="1800">
              <a:solidFill>
                <a:schemeClr val="accent3"/>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Does not take into account individual player statistics </a:t>
            </a:r>
            <a:endParaRPr sz="1800">
              <a:solidFill>
                <a:schemeClr val="accent3"/>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accent3"/>
              </a:solidFill>
              <a:latin typeface="Proxima Nova"/>
              <a:ea typeface="Proxima Nova"/>
              <a:cs typeface="Proxima Nova"/>
              <a:sym typeface="Proxima Nova"/>
            </a:endParaRPr>
          </a:p>
          <a:p>
            <a:pPr indent="0" lvl="0" marL="0" rtl="0" algn="l">
              <a:spcBef>
                <a:spcPts val="16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c03ff3dca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c03ff3dca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c03ff3dca_0_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c03ff3dca_0_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c03ff3dca_0_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c03ff3dca_0_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c03ff3dca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c03ff3dca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3"/>
                </a:solidFill>
                <a:latin typeface="Proxima Nova"/>
                <a:ea typeface="Proxima Nova"/>
                <a:cs typeface="Proxima Nova"/>
                <a:sym typeface="Proxima Nova"/>
              </a:rPr>
              <a:t>Appropriate number of iterations (and justify) </a:t>
            </a:r>
            <a:endParaRPr sz="1800">
              <a:solidFill>
                <a:schemeClr val="accent3"/>
              </a:solidFill>
              <a:latin typeface="Proxima Nova"/>
              <a:ea typeface="Proxima Nova"/>
              <a:cs typeface="Proxima Nova"/>
              <a:sym typeface="Proxima Nova"/>
            </a:endParaRPr>
          </a:p>
          <a:p>
            <a:pPr indent="0" lvl="0" marL="0" rtl="0" algn="l">
              <a:spcBef>
                <a:spcPts val="16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c03ff3dca_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c03ff3dca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c03ff3dca_0_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c03ff3dca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c3c27c6c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c3c27c6c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stats.nba.com/teams/advance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NBA Game Simulation</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Author: Philip Tanofsky</a:t>
            </a:r>
            <a:endParaRPr/>
          </a:p>
          <a:p>
            <a:pPr indent="0" lvl="0" marL="0" rtl="0" algn="l">
              <a:spcBef>
                <a:spcPts val="0"/>
              </a:spcBef>
              <a:spcAft>
                <a:spcPts val="0"/>
              </a:spcAft>
              <a:buNone/>
            </a:pPr>
            <a:r>
              <a:rPr lang="en"/>
              <a:t>Course: DATA 604, CUNY Summer 2020</a:t>
            </a:r>
            <a:endParaRPr/>
          </a:p>
          <a:p>
            <a:pPr indent="0" lvl="0" marL="0" rtl="0" algn="l">
              <a:spcBef>
                <a:spcPts val="0"/>
              </a:spcBef>
              <a:spcAft>
                <a:spcPts val="0"/>
              </a:spcAft>
              <a:buNone/>
            </a:pPr>
            <a:r>
              <a:rPr lang="en"/>
              <a:t>Date: July 16,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idx="1" type="body"/>
          </p:nvPr>
        </p:nvSpPr>
        <p:spPr>
          <a:xfrm>
            <a:off x="311700" y="2266950"/>
            <a:ext cx="2424900" cy="2221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t>Season averages per game:</a:t>
            </a:r>
            <a:endParaRPr sz="1400"/>
          </a:p>
          <a:p>
            <a:pPr indent="-317500" lvl="0" marL="457200" rtl="0" algn="l">
              <a:spcBef>
                <a:spcPts val="0"/>
              </a:spcBef>
              <a:spcAft>
                <a:spcPts val="0"/>
              </a:spcAft>
              <a:buSzPts val="1400"/>
              <a:buChar char="●"/>
            </a:pPr>
            <a:r>
              <a:rPr lang="en" sz="1400"/>
              <a:t>Points: 113.16</a:t>
            </a:r>
            <a:endParaRPr sz="1400"/>
          </a:p>
          <a:p>
            <a:pPr indent="-317500" lvl="0" marL="457200" rtl="0" algn="l">
              <a:spcBef>
                <a:spcPts val="0"/>
              </a:spcBef>
              <a:spcAft>
                <a:spcPts val="0"/>
              </a:spcAft>
              <a:buSzPts val="1400"/>
              <a:buChar char="●"/>
            </a:pPr>
            <a:r>
              <a:rPr lang="en" sz="1400"/>
              <a:t>Turnovers: 12.3</a:t>
            </a:r>
            <a:endParaRPr sz="1400"/>
          </a:p>
          <a:p>
            <a:pPr indent="-317500" lvl="0" marL="457200" rtl="0" algn="l">
              <a:spcBef>
                <a:spcPts val="0"/>
              </a:spcBef>
              <a:spcAft>
                <a:spcPts val="0"/>
              </a:spcAft>
              <a:buSzPts val="1400"/>
              <a:buChar char="●"/>
            </a:pPr>
            <a:r>
              <a:rPr lang="en" sz="1400"/>
              <a:t>2P FGAs: 60.8</a:t>
            </a:r>
            <a:endParaRPr sz="1400"/>
          </a:p>
          <a:p>
            <a:pPr indent="-317500" lvl="0" marL="457200" rtl="0" algn="l">
              <a:spcBef>
                <a:spcPts val="0"/>
              </a:spcBef>
              <a:spcAft>
                <a:spcPts val="0"/>
              </a:spcAft>
              <a:buSzPts val="1400"/>
              <a:buChar char="●"/>
            </a:pPr>
            <a:r>
              <a:rPr lang="en" sz="1400"/>
              <a:t>2P FGMs: 31.3</a:t>
            </a:r>
            <a:endParaRPr sz="1400"/>
          </a:p>
          <a:p>
            <a:pPr indent="-317500" lvl="0" marL="457200" rtl="0" algn="l">
              <a:spcBef>
                <a:spcPts val="0"/>
              </a:spcBef>
              <a:spcAft>
                <a:spcPts val="0"/>
              </a:spcAft>
              <a:buSzPts val="1400"/>
              <a:buChar char="●"/>
            </a:pPr>
            <a:r>
              <a:rPr lang="en" sz="1400"/>
              <a:t>3P FGAs: 28.7</a:t>
            </a:r>
            <a:endParaRPr sz="1400"/>
          </a:p>
          <a:p>
            <a:pPr indent="-317500" lvl="0" marL="457200" rtl="0" algn="l">
              <a:spcBef>
                <a:spcPts val="0"/>
              </a:spcBef>
              <a:spcAft>
                <a:spcPts val="0"/>
              </a:spcAft>
              <a:buSzPts val="1400"/>
              <a:buChar char="●"/>
            </a:pPr>
            <a:r>
              <a:rPr lang="en" sz="1400"/>
              <a:t>3P FGMs: 10.7</a:t>
            </a:r>
            <a:endParaRPr sz="1400"/>
          </a:p>
          <a:p>
            <a:pPr indent="-317500" lvl="0" marL="457200" rtl="0" algn="l">
              <a:spcBef>
                <a:spcPts val="0"/>
              </a:spcBef>
              <a:spcAft>
                <a:spcPts val="0"/>
              </a:spcAft>
              <a:buSzPts val="1400"/>
              <a:buChar char="●"/>
            </a:pPr>
            <a:r>
              <a:rPr lang="en" sz="1400"/>
              <a:t>FTAs: 22.8</a:t>
            </a:r>
            <a:endParaRPr sz="1400"/>
          </a:p>
          <a:p>
            <a:pPr indent="-317500" lvl="0" marL="457200" rtl="0" algn="l">
              <a:spcBef>
                <a:spcPts val="0"/>
              </a:spcBef>
              <a:spcAft>
                <a:spcPts val="0"/>
              </a:spcAft>
              <a:buSzPts val="1400"/>
              <a:buChar char="●"/>
            </a:pPr>
            <a:r>
              <a:rPr lang="en" sz="1400"/>
              <a:t>FTMs: 18.4</a:t>
            </a:r>
            <a:endParaRPr sz="1400"/>
          </a:p>
          <a:p>
            <a:pPr indent="-317500" lvl="0" marL="457200" rtl="0" algn="l">
              <a:spcBef>
                <a:spcPts val="0"/>
              </a:spcBef>
              <a:spcAft>
                <a:spcPts val="0"/>
              </a:spcAft>
              <a:buSzPts val="1400"/>
              <a:buChar char="●"/>
            </a:pPr>
            <a:r>
              <a:rPr lang="en" sz="1400"/>
              <a:t>Off Rebounds: 8.8</a:t>
            </a:r>
            <a:endParaRPr sz="1400"/>
          </a:p>
        </p:txBody>
      </p:sp>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Verification and Validation</a:t>
            </a:r>
            <a:endParaRPr/>
          </a:p>
        </p:txBody>
      </p:sp>
      <p:sp>
        <p:nvSpPr>
          <p:cNvPr id="127" name="Google Shape;127;p22"/>
          <p:cNvSpPr txBox="1"/>
          <p:nvPr>
            <p:ph idx="1" type="body"/>
          </p:nvPr>
        </p:nvSpPr>
        <p:spPr>
          <a:xfrm>
            <a:off x="311700" y="1152475"/>
            <a:ext cx="8520600" cy="11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Verification:</a:t>
            </a:r>
            <a:r>
              <a:rPr lang="en"/>
              <a:t> Performed through coding and testing practices. Small functions tested independently for correct behavior.</a:t>
            </a:r>
            <a:endParaRPr/>
          </a:p>
          <a:p>
            <a:pPr indent="0" lvl="0" marL="0" rtl="0" algn="l">
              <a:spcBef>
                <a:spcPts val="0"/>
              </a:spcBef>
              <a:spcAft>
                <a:spcPts val="1600"/>
              </a:spcAft>
              <a:buNone/>
            </a:pPr>
            <a:r>
              <a:rPr b="1" lang="en"/>
              <a:t>Validation:</a:t>
            </a:r>
            <a:r>
              <a:rPr lang="en"/>
              <a:t> Compared the Spurs 100 game simulation to current season stats</a:t>
            </a:r>
            <a:endParaRPr/>
          </a:p>
        </p:txBody>
      </p:sp>
      <p:sp>
        <p:nvSpPr>
          <p:cNvPr id="128" name="Google Shape;128;p22"/>
          <p:cNvSpPr txBox="1"/>
          <p:nvPr>
            <p:ph idx="1" type="body"/>
          </p:nvPr>
        </p:nvSpPr>
        <p:spPr>
          <a:xfrm>
            <a:off x="3185400" y="2266950"/>
            <a:ext cx="2721600" cy="219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t>Simulation averages per game:</a:t>
            </a:r>
            <a:endParaRPr sz="1400"/>
          </a:p>
          <a:p>
            <a:pPr indent="-317500" lvl="0" marL="457200" rtl="0" algn="l">
              <a:spcBef>
                <a:spcPts val="0"/>
              </a:spcBef>
              <a:spcAft>
                <a:spcPts val="0"/>
              </a:spcAft>
              <a:buSzPts val="1400"/>
              <a:buChar char="●"/>
            </a:pPr>
            <a:r>
              <a:rPr lang="en" sz="1400"/>
              <a:t>Points: 113.26</a:t>
            </a:r>
            <a:endParaRPr sz="1400"/>
          </a:p>
          <a:p>
            <a:pPr indent="-317500" lvl="0" marL="457200" rtl="0" algn="l">
              <a:spcBef>
                <a:spcPts val="0"/>
              </a:spcBef>
              <a:spcAft>
                <a:spcPts val="0"/>
              </a:spcAft>
              <a:buSzPts val="1400"/>
              <a:buChar char="●"/>
            </a:pPr>
            <a:r>
              <a:rPr lang="en" sz="1400"/>
              <a:t>Turnovers: 11.33</a:t>
            </a:r>
            <a:endParaRPr sz="1400"/>
          </a:p>
          <a:p>
            <a:pPr indent="-317500" lvl="0" marL="457200" rtl="0" algn="l">
              <a:spcBef>
                <a:spcPts val="0"/>
              </a:spcBef>
              <a:spcAft>
                <a:spcPts val="0"/>
              </a:spcAft>
              <a:buSzPts val="1400"/>
              <a:buChar char="●"/>
            </a:pPr>
            <a:r>
              <a:rPr lang="en" sz="1400"/>
              <a:t>2P FGAs: 59.18</a:t>
            </a:r>
            <a:endParaRPr sz="1400"/>
          </a:p>
          <a:p>
            <a:pPr indent="-317500" lvl="0" marL="457200" rtl="0" algn="l">
              <a:spcBef>
                <a:spcPts val="0"/>
              </a:spcBef>
              <a:spcAft>
                <a:spcPts val="0"/>
              </a:spcAft>
              <a:buSzPts val="1400"/>
              <a:buChar char="●"/>
            </a:pPr>
            <a:r>
              <a:rPr lang="en" sz="1400"/>
              <a:t>2P FGMs: 31.03</a:t>
            </a:r>
            <a:endParaRPr sz="1400"/>
          </a:p>
          <a:p>
            <a:pPr indent="-317500" lvl="0" marL="457200" rtl="0" algn="l">
              <a:spcBef>
                <a:spcPts val="0"/>
              </a:spcBef>
              <a:spcAft>
                <a:spcPts val="0"/>
              </a:spcAft>
              <a:buSzPts val="1400"/>
              <a:buChar char="●"/>
            </a:pPr>
            <a:r>
              <a:rPr lang="en" sz="1400"/>
              <a:t>3P FGAs: 29.18</a:t>
            </a:r>
            <a:endParaRPr sz="1400"/>
          </a:p>
          <a:p>
            <a:pPr indent="-317500" lvl="0" marL="457200" rtl="0" algn="l">
              <a:spcBef>
                <a:spcPts val="0"/>
              </a:spcBef>
              <a:spcAft>
                <a:spcPts val="0"/>
              </a:spcAft>
              <a:buSzPts val="1400"/>
              <a:buChar char="●"/>
            </a:pPr>
            <a:r>
              <a:rPr lang="en" sz="1400"/>
              <a:t>3P FGMs: 11.2</a:t>
            </a:r>
            <a:endParaRPr sz="1400"/>
          </a:p>
          <a:p>
            <a:pPr indent="-317500" lvl="0" marL="457200" rtl="0" algn="l">
              <a:spcBef>
                <a:spcPts val="0"/>
              </a:spcBef>
              <a:spcAft>
                <a:spcPts val="0"/>
              </a:spcAft>
              <a:buSzPts val="1400"/>
              <a:buChar char="●"/>
            </a:pPr>
            <a:r>
              <a:rPr lang="en" sz="1400"/>
              <a:t>FTAs: 23.74</a:t>
            </a:r>
            <a:endParaRPr sz="1400"/>
          </a:p>
          <a:p>
            <a:pPr indent="-317500" lvl="0" marL="457200" rtl="0" algn="l">
              <a:spcBef>
                <a:spcPts val="0"/>
              </a:spcBef>
              <a:spcAft>
                <a:spcPts val="0"/>
              </a:spcAft>
              <a:buSzPts val="1400"/>
              <a:buChar char="●"/>
            </a:pPr>
            <a:r>
              <a:rPr lang="en" sz="1400"/>
              <a:t>FTMs: 17.6</a:t>
            </a:r>
            <a:endParaRPr sz="1400"/>
          </a:p>
          <a:p>
            <a:pPr indent="-317500" lvl="0" marL="457200" rtl="0" algn="l">
              <a:spcBef>
                <a:spcPts val="0"/>
              </a:spcBef>
              <a:spcAft>
                <a:spcPts val="0"/>
              </a:spcAft>
              <a:buSzPts val="1400"/>
              <a:buChar char="●"/>
            </a:pPr>
            <a:r>
              <a:rPr lang="en" sz="1400"/>
              <a:t>Off Rebounds: 9.52</a:t>
            </a:r>
            <a:endParaRPr sz="1400"/>
          </a:p>
          <a:p>
            <a:pPr indent="0" lvl="0" marL="0" rtl="0" algn="l">
              <a:spcBef>
                <a:spcPts val="1600"/>
              </a:spcBef>
              <a:spcAft>
                <a:spcPts val="1600"/>
              </a:spcAft>
              <a:buNone/>
            </a:pPr>
            <a:r>
              <a:t/>
            </a:r>
            <a:endParaRPr sz="1400"/>
          </a:p>
        </p:txBody>
      </p:sp>
      <p:sp>
        <p:nvSpPr>
          <p:cNvPr id="129" name="Google Shape;129;p22"/>
          <p:cNvSpPr txBox="1"/>
          <p:nvPr>
            <p:ph idx="1" type="body"/>
          </p:nvPr>
        </p:nvSpPr>
        <p:spPr>
          <a:xfrm>
            <a:off x="6309600" y="2266950"/>
            <a:ext cx="2676300" cy="2777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t>Difference:</a:t>
            </a:r>
            <a:endParaRPr sz="1400"/>
          </a:p>
          <a:p>
            <a:pPr indent="-317500" lvl="0" marL="457200" rtl="0" algn="l">
              <a:spcBef>
                <a:spcPts val="0"/>
              </a:spcBef>
              <a:spcAft>
                <a:spcPts val="0"/>
              </a:spcAft>
              <a:buSzPts val="1400"/>
              <a:buChar char="●"/>
            </a:pPr>
            <a:r>
              <a:rPr lang="en" sz="1400"/>
              <a:t>Points: 0.10</a:t>
            </a:r>
            <a:endParaRPr sz="1400"/>
          </a:p>
          <a:p>
            <a:pPr indent="-317500" lvl="0" marL="457200" rtl="0" algn="l">
              <a:spcBef>
                <a:spcPts val="0"/>
              </a:spcBef>
              <a:spcAft>
                <a:spcPts val="0"/>
              </a:spcAft>
              <a:buSzPts val="1400"/>
              <a:buChar char="●"/>
            </a:pPr>
            <a:r>
              <a:rPr lang="en" sz="1400"/>
              <a:t>Turnovers: -0.97</a:t>
            </a:r>
            <a:endParaRPr sz="1400"/>
          </a:p>
          <a:p>
            <a:pPr indent="-317500" lvl="0" marL="457200" rtl="0" algn="l">
              <a:spcBef>
                <a:spcPts val="0"/>
              </a:spcBef>
              <a:spcAft>
                <a:spcPts val="0"/>
              </a:spcAft>
              <a:buSzPts val="1400"/>
              <a:buChar char="●"/>
            </a:pPr>
            <a:r>
              <a:rPr lang="en" sz="1400"/>
              <a:t>2P FGAs: -1.62</a:t>
            </a:r>
            <a:endParaRPr sz="1400"/>
          </a:p>
          <a:p>
            <a:pPr indent="-317500" lvl="0" marL="457200" rtl="0" algn="l">
              <a:spcBef>
                <a:spcPts val="0"/>
              </a:spcBef>
              <a:spcAft>
                <a:spcPts val="0"/>
              </a:spcAft>
              <a:buSzPts val="1400"/>
              <a:buChar char="●"/>
            </a:pPr>
            <a:r>
              <a:rPr lang="en" sz="1400"/>
              <a:t>2P FGMs: -0.27</a:t>
            </a:r>
            <a:endParaRPr sz="1400"/>
          </a:p>
          <a:p>
            <a:pPr indent="-317500" lvl="0" marL="457200" rtl="0" algn="l">
              <a:spcBef>
                <a:spcPts val="0"/>
              </a:spcBef>
              <a:spcAft>
                <a:spcPts val="0"/>
              </a:spcAft>
              <a:buSzPts val="1400"/>
              <a:buChar char="●"/>
            </a:pPr>
            <a:r>
              <a:rPr lang="en" sz="1400"/>
              <a:t>3P FGAs: 0.48</a:t>
            </a:r>
            <a:endParaRPr sz="1400"/>
          </a:p>
          <a:p>
            <a:pPr indent="-317500" lvl="0" marL="457200" rtl="0" algn="l">
              <a:spcBef>
                <a:spcPts val="0"/>
              </a:spcBef>
              <a:spcAft>
                <a:spcPts val="0"/>
              </a:spcAft>
              <a:buSzPts val="1400"/>
              <a:buChar char="●"/>
            </a:pPr>
            <a:r>
              <a:rPr lang="en" sz="1400"/>
              <a:t>3P FGMs: 0.5</a:t>
            </a:r>
            <a:endParaRPr sz="1400"/>
          </a:p>
          <a:p>
            <a:pPr indent="-317500" lvl="0" marL="457200" rtl="0" algn="l">
              <a:spcBef>
                <a:spcPts val="0"/>
              </a:spcBef>
              <a:spcAft>
                <a:spcPts val="0"/>
              </a:spcAft>
              <a:buSzPts val="1400"/>
              <a:buChar char="●"/>
            </a:pPr>
            <a:r>
              <a:rPr lang="en" sz="1400"/>
              <a:t>FTAs: 0.94</a:t>
            </a:r>
            <a:endParaRPr sz="1400"/>
          </a:p>
          <a:p>
            <a:pPr indent="-317500" lvl="0" marL="457200" rtl="0" algn="l">
              <a:spcBef>
                <a:spcPts val="0"/>
              </a:spcBef>
              <a:spcAft>
                <a:spcPts val="0"/>
              </a:spcAft>
              <a:buSzPts val="1400"/>
              <a:buChar char="●"/>
            </a:pPr>
            <a:r>
              <a:rPr lang="en" sz="1400"/>
              <a:t>FTMs: -0.8</a:t>
            </a:r>
            <a:endParaRPr sz="1400"/>
          </a:p>
          <a:p>
            <a:pPr indent="-317500" lvl="0" marL="457200" rtl="0" algn="l">
              <a:spcBef>
                <a:spcPts val="0"/>
              </a:spcBef>
              <a:spcAft>
                <a:spcPts val="0"/>
              </a:spcAft>
              <a:buSzPts val="1400"/>
              <a:buChar char="●"/>
            </a:pPr>
            <a:r>
              <a:rPr lang="en" sz="1400"/>
              <a:t>Off Rebounds: 0.72</a:t>
            </a:r>
            <a:endParaRPr sz="1400"/>
          </a:p>
          <a:p>
            <a:pPr indent="0" lvl="0" marL="0" rtl="0" algn="l">
              <a:spcBef>
                <a:spcPts val="1600"/>
              </a:spcBef>
              <a:spcAft>
                <a:spcPts val="160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35" name="Google Shape;13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Accurate model for a single team</a:t>
            </a:r>
            <a:endParaRPr/>
          </a:p>
          <a:p>
            <a:pPr indent="-342900" lvl="0" marL="457200" rtl="0" algn="l">
              <a:spcBef>
                <a:spcPts val="0"/>
              </a:spcBef>
              <a:spcAft>
                <a:spcPts val="0"/>
              </a:spcAft>
              <a:buSzPts val="1800"/>
              <a:buChar char="●"/>
            </a:pPr>
            <a:r>
              <a:rPr lang="en"/>
              <a:t>Incremental model allows for easy-to-run playoff simulation</a:t>
            </a:r>
            <a:endParaRPr/>
          </a:p>
          <a:p>
            <a:pPr indent="-342900" lvl="0" marL="457200" rtl="0" algn="l">
              <a:spcBef>
                <a:spcPts val="0"/>
              </a:spcBef>
              <a:spcAft>
                <a:spcPts val="0"/>
              </a:spcAft>
              <a:buSzPts val="1800"/>
              <a:buChar char="●"/>
            </a:pPr>
            <a:r>
              <a:rPr lang="en"/>
              <a:t>Model relies primarily on offensive statistics</a:t>
            </a:r>
            <a:endParaRPr/>
          </a:p>
          <a:p>
            <a:pPr indent="-317500" lvl="1" marL="914400" rtl="0" algn="l">
              <a:spcBef>
                <a:spcPts val="0"/>
              </a:spcBef>
              <a:spcAft>
                <a:spcPts val="0"/>
              </a:spcAft>
              <a:buSzPts val="1400"/>
              <a:buChar char="○"/>
            </a:pPr>
            <a:r>
              <a:rPr lang="en"/>
              <a:t>Defensive rating of opposing team factored into three statistics</a:t>
            </a:r>
            <a:endParaRPr/>
          </a:p>
          <a:p>
            <a:pPr indent="-342900" lvl="0" marL="457200" rtl="0" algn="l">
              <a:spcBef>
                <a:spcPts val="0"/>
              </a:spcBef>
              <a:spcAft>
                <a:spcPts val="0"/>
              </a:spcAft>
              <a:buSzPts val="1800"/>
              <a:buChar char="●"/>
            </a:pPr>
            <a:r>
              <a:rPr lang="en"/>
              <a:t>Matchup simulation identifies better statistical team</a:t>
            </a:r>
            <a:endParaRPr/>
          </a:p>
          <a:p>
            <a:pPr indent="-342900" lvl="0" marL="457200" rtl="0" algn="l">
              <a:spcBef>
                <a:spcPts val="0"/>
              </a:spcBef>
              <a:spcAft>
                <a:spcPts val="0"/>
              </a:spcAft>
              <a:buSzPts val="1800"/>
              <a:buChar char="●"/>
            </a:pPr>
            <a:r>
              <a:rPr lang="en"/>
              <a:t>Gaps </a:t>
            </a:r>
            <a:endParaRPr/>
          </a:p>
          <a:p>
            <a:pPr indent="-317500" lvl="1" marL="914400" rtl="0" algn="l">
              <a:spcBef>
                <a:spcPts val="0"/>
              </a:spcBef>
              <a:spcAft>
                <a:spcPts val="0"/>
              </a:spcAft>
              <a:buSzPts val="1400"/>
              <a:buChar char="○"/>
            </a:pPr>
            <a:r>
              <a:rPr lang="en"/>
              <a:t>Outlier scores seem problematic</a:t>
            </a:r>
            <a:endParaRPr/>
          </a:p>
          <a:p>
            <a:pPr indent="-317500" lvl="2" marL="1371600" rtl="0" algn="l">
              <a:spcBef>
                <a:spcPts val="0"/>
              </a:spcBef>
              <a:spcAft>
                <a:spcPts val="0"/>
              </a:spcAft>
              <a:buSzPts val="1400"/>
              <a:buChar char="■"/>
            </a:pPr>
            <a:r>
              <a:rPr lang="en"/>
              <a:t>Model does not account for flow of game, particularly blowout</a:t>
            </a:r>
            <a:endParaRPr/>
          </a:p>
          <a:p>
            <a:pPr indent="-317500" lvl="1" marL="914400" rtl="0" algn="l">
              <a:spcBef>
                <a:spcPts val="0"/>
              </a:spcBef>
              <a:spcAft>
                <a:spcPts val="0"/>
              </a:spcAft>
              <a:buSzPts val="1400"/>
              <a:buChar char="○"/>
            </a:pPr>
            <a:r>
              <a:rPr lang="en"/>
              <a:t>Team level statistics instead of player level statistics</a:t>
            </a:r>
            <a:endParaRPr/>
          </a:p>
          <a:p>
            <a:pPr indent="-317500" lvl="1" marL="914400" rtl="0" algn="l">
              <a:spcBef>
                <a:spcPts val="0"/>
              </a:spcBef>
              <a:spcAft>
                <a:spcPts val="0"/>
              </a:spcAft>
              <a:buSzPts val="1400"/>
              <a:buChar char="○"/>
            </a:pPr>
            <a:r>
              <a:rPr lang="en"/>
              <a:t>Would not account for star player not playing</a:t>
            </a:r>
            <a:endParaRPr/>
          </a:p>
          <a:p>
            <a:pPr indent="-317500" lvl="1" marL="914400" rtl="0" algn="l">
              <a:spcBef>
                <a:spcPts val="0"/>
              </a:spcBef>
              <a:spcAft>
                <a:spcPts val="0"/>
              </a:spcAft>
              <a:buSzPts val="1400"/>
              <a:buChar char="○"/>
            </a:pPr>
            <a:r>
              <a:rPr lang="en"/>
              <a:t>Game location not addressed</a:t>
            </a:r>
            <a:endParaRPr/>
          </a:p>
          <a:p>
            <a:pPr indent="-342900" lvl="0" marL="457200" rtl="0" algn="l">
              <a:spcBef>
                <a:spcPts val="0"/>
              </a:spcBef>
              <a:spcAft>
                <a:spcPts val="0"/>
              </a:spcAft>
              <a:buSzPts val="1800"/>
              <a:buChar char="●"/>
            </a:pPr>
            <a:r>
              <a:rPr lang="en"/>
              <a:t>NBA statistics are a good predictor of team success</a:t>
            </a:r>
            <a:endParaRPr/>
          </a:p>
          <a:p>
            <a:pPr indent="0" lvl="0" marL="45720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and Significance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Problem:</a:t>
            </a:r>
            <a:r>
              <a:rPr lang="en"/>
              <a:t> Model an NBA game based on available team statistics to evaluate probable winner of a game or playoff series.</a:t>
            </a:r>
            <a:endParaRPr/>
          </a:p>
          <a:p>
            <a:pPr indent="-342900" lvl="0" marL="457200" rtl="0" algn="l">
              <a:spcBef>
                <a:spcPts val="0"/>
              </a:spcBef>
              <a:spcAft>
                <a:spcPts val="0"/>
              </a:spcAft>
              <a:buSzPts val="1800"/>
              <a:buChar char="●"/>
            </a:pPr>
            <a:r>
              <a:rPr lang="en"/>
              <a:t>Model a team’s possession as a discrete event</a:t>
            </a:r>
            <a:endParaRPr/>
          </a:p>
          <a:p>
            <a:pPr indent="-342900" lvl="0" marL="457200" rtl="0" algn="l">
              <a:spcBef>
                <a:spcPts val="0"/>
              </a:spcBef>
              <a:spcAft>
                <a:spcPts val="0"/>
              </a:spcAft>
              <a:buSzPts val="1800"/>
              <a:buChar char="●"/>
            </a:pPr>
            <a:r>
              <a:rPr lang="en"/>
              <a:t>Simulate game by repeating possession model to match team’s pace</a:t>
            </a:r>
            <a:endParaRPr/>
          </a:p>
          <a:p>
            <a:pPr indent="-342900" lvl="0" marL="457200" rtl="0" algn="l">
              <a:spcBef>
                <a:spcPts val="0"/>
              </a:spcBef>
              <a:spcAft>
                <a:spcPts val="0"/>
              </a:spcAft>
              <a:buSzPts val="1800"/>
              <a:buChar char="●"/>
            </a:pPr>
            <a:r>
              <a:rPr lang="en"/>
              <a:t>Simulate a matchup between teams by simulating the game model for each</a:t>
            </a:r>
            <a:endParaRPr/>
          </a:p>
          <a:p>
            <a:pPr indent="-342900" lvl="0" marL="457200" rtl="0" algn="l">
              <a:spcBef>
                <a:spcPts val="0"/>
              </a:spcBef>
              <a:spcAft>
                <a:spcPts val="0"/>
              </a:spcAft>
              <a:buSzPts val="1800"/>
              <a:buChar char="●"/>
            </a:pPr>
            <a:r>
              <a:rPr lang="en"/>
              <a:t>Simulate a playoff series between two teams by simulating the matchup</a:t>
            </a:r>
            <a:endParaRPr/>
          </a:p>
          <a:p>
            <a:pPr indent="0" lvl="0" marL="0" rtl="0" algn="l">
              <a:spcBef>
                <a:spcPts val="1600"/>
              </a:spcBef>
              <a:spcAft>
                <a:spcPts val="0"/>
              </a:spcAft>
              <a:buNone/>
            </a:pPr>
            <a:r>
              <a:rPr b="1" lang="en"/>
              <a:t>Significance:</a:t>
            </a:r>
            <a:r>
              <a:rPr lang="en"/>
              <a:t> Ability to predict the winner of an NBA game or playoff series.</a:t>
            </a:r>
            <a:endParaRPr/>
          </a:p>
          <a:p>
            <a:pPr indent="-342900" lvl="0" marL="457200" rtl="0" algn="l">
              <a:spcBef>
                <a:spcPts val="0"/>
              </a:spcBef>
              <a:spcAft>
                <a:spcPts val="0"/>
              </a:spcAft>
              <a:buSzPts val="1800"/>
              <a:buChar char="●"/>
            </a:pPr>
            <a:r>
              <a:rPr lang="en"/>
              <a:t>Coach or general manager could identify specific statistics to improve </a:t>
            </a:r>
            <a:br>
              <a:rPr lang="en"/>
            </a:br>
            <a:r>
              <a:rPr lang="en"/>
              <a:t>in order to maximize overall team performance</a:t>
            </a:r>
            <a:endParaRPr/>
          </a:p>
          <a:p>
            <a:pPr indent="-342900" lvl="0" marL="457200" rtl="0" algn="l">
              <a:spcBef>
                <a:spcPts val="0"/>
              </a:spcBef>
              <a:spcAft>
                <a:spcPts val="0"/>
              </a:spcAft>
              <a:buSzPts val="1800"/>
              <a:buChar char="●"/>
            </a:pPr>
            <a:r>
              <a:rPr lang="en"/>
              <a:t>Influence player personnel decisions and playing time for some players</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Statistics Per Team: System definition</a:t>
            </a:r>
            <a:endParaRPr/>
          </a:p>
        </p:txBody>
      </p:sp>
      <p:sp>
        <p:nvSpPr>
          <p:cNvPr id="72" name="Google Shape;72;p1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T</a:t>
            </a:r>
            <a:r>
              <a:rPr lang="en" sz="1600"/>
              <a:t>urnover percent per play (TO%)</a:t>
            </a:r>
            <a:endParaRPr sz="1600"/>
          </a:p>
          <a:p>
            <a:pPr indent="-330200" lvl="0" marL="457200" rtl="0" algn="l">
              <a:lnSpc>
                <a:spcPct val="150000"/>
              </a:lnSpc>
              <a:spcBef>
                <a:spcPts val="0"/>
              </a:spcBef>
              <a:spcAft>
                <a:spcPts val="0"/>
              </a:spcAft>
              <a:buSzPts val="1600"/>
              <a:buChar char="●"/>
            </a:pPr>
            <a:r>
              <a:rPr lang="en" sz="1600"/>
              <a:t>Field Goal Attempt </a:t>
            </a:r>
            <a:br>
              <a:rPr lang="en" sz="1600"/>
            </a:br>
            <a:r>
              <a:rPr lang="en" sz="1600"/>
              <a:t>percent per play (FGA%)</a:t>
            </a:r>
            <a:endParaRPr sz="1600"/>
          </a:p>
          <a:p>
            <a:pPr indent="-330200" lvl="0" marL="457200" rtl="0" algn="l">
              <a:lnSpc>
                <a:spcPct val="150000"/>
              </a:lnSpc>
              <a:spcBef>
                <a:spcPts val="0"/>
              </a:spcBef>
              <a:spcAft>
                <a:spcPts val="0"/>
              </a:spcAft>
              <a:buSzPts val="1600"/>
              <a:buChar char="●"/>
            </a:pPr>
            <a:r>
              <a:rPr lang="en" sz="1600"/>
              <a:t>Offensive Rebound </a:t>
            </a:r>
            <a:br>
              <a:rPr lang="en" sz="1600"/>
            </a:br>
            <a:r>
              <a:rPr lang="en" sz="1600"/>
              <a:t>percent per play (OReb%)</a:t>
            </a:r>
            <a:endParaRPr sz="1600"/>
          </a:p>
          <a:p>
            <a:pPr indent="-330200" lvl="0" marL="457200" rtl="0" algn="l">
              <a:lnSpc>
                <a:spcPct val="150000"/>
              </a:lnSpc>
              <a:spcBef>
                <a:spcPts val="0"/>
              </a:spcBef>
              <a:spcAft>
                <a:spcPts val="0"/>
              </a:spcAft>
              <a:buSzPts val="1600"/>
              <a:buChar char="●"/>
            </a:pPr>
            <a:r>
              <a:rPr lang="en" sz="1600"/>
              <a:t>2-Point Field Goal percent of team’s Field Goal attempts (2FGA%)</a:t>
            </a:r>
            <a:endParaRPr sz="1600"/>
          </a:p>
          <a:p>
            <a:pPr indent="-330200" lvl="0" marL="457200" rtl="0" algn="l">
              <a:lnSpc>
                <a:spcPct val="150000"/>
              </a:lnSpc>
              <a:spcBef>
                <a:spcPts val="0"/>
              </a:spcBef>
              <a:spcAft>
                <a:spcPts val="0"/>
              </a:spcAft>
              <a:buSzPts val="1600"/>
              <a:buChar char="●"/>
            </a:pPr>
            <a:r>
              <a:rPr lang="en" sz="1600"/>
              <a:t>2-Point FG shooting percent (2PFG%)</a:t>
            </a:r>
            <a:endParaRPr sz="1600"/>
          </a:p>
          <a:p>
            <a:pPr indent="-330200" lvl="0" marL="457200" rtl="0" algn="l">
              <a:lnSpc>
                <a:spcPct val="150000"/>
              </a:lnSpc>
              <a:spcBef>
                <a:spcPts val="0"/>
              </a:spcBef>
              <a:spcAft>
                <a:spcPts val="0"/>
              </a:spcAft>
              <a:buSzPts val="1600"/>
              <a:buChar char="●"/>
            </a:pPr>
            <a:r>
              <a:rPr lang="en" sz="1600"/>
              <a:t>3-Point FG shooting percent (3PFG%) </a:t>
            </a:r>
            <a:endParaRPr sz="1600"/>
          </a:p>
        </p:txBody>
      </p:sp>
      <p:sp>
        <p:nvSpPr>
          <p:cNvPr id="73" name="Google Shape;73;p15"/>
          <p:cNvSpPr txBox="1"/>
          <p:nvPr>
            <p:ph idx="2" type="body"/>
          </p:nvPr>
        </p:nvSpPr>
        <p:spPr>
          <a:xfrm>
            <a:off x="4777650" y="1152475"/>
            <a:ext cx="4054800" cy="34164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Free Throw Shooting Percent (FT%)</a:t>
            </a:r>
            <a:endParaRPr sz="1600"/>
          </a:p>
          <a:p>
            <a:pPr indent="-330200" lvl="0" marL="457200" rtl="0" algn="l">
              <a:lnSpc>
                <a:spcPct val="150000"/>
              </a:lnSpc>
              <a:spcBef>
                <a:spcPts val="0"/>
              </a:spcBef>
              <a:spcAft>
                <a:spcPts val="0"/>
              </a:spcAft>
              <a:buSzPts val="1600"/>
              <a:buChar char="●"/>
            </a:pPr>
            <a:r>
              <a:rPr lang="en" sz="1600"/>
              <a:t>Shooting Foul Drawn </a:t>
            </a:r>
            <a:br>
              <a:rPr lang="en" sz="1600"/>
            </a:br>
            <a:r>
              <a:rPr lang="en" sz="1600"/>
              <a:t>Percent per play (SFD%)</a:t>
            </a:r>
            <a:endParaRPr sz="1600"/>
          </a:p>
          <a:p>
            <a:pPr indent="-330200" lvl="0" marL="457200" rtl="0" algn="l">
              <a:lnSpc>
                <a:spcPct val="150000"/>
              </a:lnSpc>
              <a:spcBef>
                <a:spcPts val="0"/>
              </a:spcBef>
              <a:spcAft>
                <a:spcPts val="0"/>
              </a:spcAft>
              <a:buSzPts val="1600"/>
              <a:buChar char="●"/>
            </a:pPr>
            <a:r>
              <a:rPr lang="en" sz="1600"/>
              <a:t>Pace (Average possessions per game)</a:t>
            </a:r>
            <a:endParaRPr sz="1600"/>
          </a:p>
          <a:p>
            <a:pPr indent="-330200" lvl="0" marL="457200" rtl="0" algn="l">
              <a:lnSpc>
                <a:spcPct val="150000"/>
              </a:lnSpc>
              <a:spcBef>
                <a:spcPts val="0"/>
              </a:spcBef>
              <a:spcAft>
                <a:spcPts val="0"/>
              </a:spcAft>
              <a:buSzPts val="1600"/>
              <a:buChar char="●"/>
            </a:pPr>
            <a:r>
              <a:rPr lang="en" sz="1600"/>
              <a:t>Offensive Rating</a:t>
            </a:r>
            <a:endParaRPr sz="1600"/>
          </a:p>
          <a:p>
            <a:pPr indent="-330200" lvl="0" marL="457200" rtl="0" algn="l">
              <a:lnSpc>
                <a:spcPct val="150000"/>
              </a:lnSpc>
              <a:spcBef>
                <a:spcPts val="0"/>
              </a:spcBef>
              <a:spcAft>
                <a:spcPts val="0"/>
              </a:spcAft>
              <a:buSzPts val="1600"/>
              <a:buChar char="●"/>
            </a:pPr>
            <a:r>
              <a:rPr lang="en" sz="1600"/>
              <a:t>Defensive Rating</a:t>
            </a:r>
            <a:endParaRPr sz="1600"/>
          </a:p>
        </p:txBody>
      </p:sp>
      <p:sp>
        <p:nvSpPr>
          <p:cNvPr id="74" name="Google Shape;74;p15"/>
          <p:cNvSpPr txBox="1"/>
          <p:nvPr>
            <p:ph idx="1" type="body"/>
          </p:nvPr>
        </p:nvSpPr>
        <p:spPr>
          <a:xfrm>
            <a:off x="4923875" y="3332625"/>
            <a:ext cx="3921900" cy="135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sources: </a:t>
            </a:r>
            <a:r>
              <a:rPr lang="en">
                <a:uFill>
                  <a:noFill/>
                </a:uFill>
                <a:hlinkClick r:id="rId3"/>
              </a:rPr>
              <a:t>https://stats.nba.com/teams/advanced/</a:t>
            </a:r>
            <a:r>
              <a:rPr lang="en"/>
              <a:t> </a:t>
            </a:r>
            <a:r>
              <a:rPr lang="en"/>
              <a:t>https://www.basketball-reference.com/leagu</a:t>
            </a:r>
            <a:r>
              <a:rPr lang="en"/>
              <a:t>es/NBA_2020.html</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Matchup Calculations</a:t>
            </a:r>
            <a:endParaRPr/>
          </a:p>
        </p:txBody>
      </p:sp>
      <p:sp>
        <p:nvSpPr>
          <p:cNvPr id="80" name="Google Shape;80;p16"/>
          <p:cNvSpPr txBox="1"/>
          <p:nvPr>
            <p:ph idx="1" type="body"/>
          </p:nvPr>
        </p:nvSpPr>
        <p:spPr>
          <a:xfrm>
            <a:off x="311700" y="1152475"/>
            <a:ext cx="3567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Possession calculation relies on team’s system variables</a:t>
            </a:r>
            <a:endParaRPr sz="1600"/>
          </a:p>
          <a:p>
            <a:pPr indent="0" lvl="0" marL="0" rtl="0" algn="l">
              <a:spcBef>
                <a:spcPts val="1600"/>
              </a:spcBef>
              <a:spcAft>
                <a:spcPts val="0"/>
              </a:spcAft>
              <a:buNone/>
            </a:pPr>
            <a:r>
              <a:rPr lang="en" sz="1600"/>
              <a:t>To address matchup, calculated linear regression equation in order to adjust below statistics based on difference in offensive rating and opponent’s defensive rating</a:t>
            </a:r>
            <a:endParaRPr sz="1600"/>
          </a:p>
          <a:p>
            <a:pPr indent="-330200" lvl="0" marL="457200" rtl="0" algn="l">
              <a:spcBef>
                <a:spcPts val="1600"/>
              </a:spcBef>
              <a:spcAft>
                <a:spcPts val="0"/>
              </a:spcAft>
              <a:buSzPts val="1600"/>
              <a:buChar char="●"/>
            </a:pPr>
            <a:r>
              <a:rPr lang="en" sz="1600"/>
              <a:t>2-point </a:t>
            </a:r>
            <a:r>
              <a:rPr lang="en" sz="1600"/>
              <a:t>FG percentage</a:t>
            </a:r>
            <a:endParaRPr sz="1600"/>
          </a:p>
          <a:p>
            <a:pPr indent="-330200" lvl="0" marL="457200" rtl="0" algn="l">
              <a:spcBef>
                <a:spcPts val="0"/>
              </a:spcBef>
              <a:spcAft>
                <a:spcPts val="0"/>
              </a:spcAft>
              <a:buSzPts val="1600"/>
              <a:buChar char="●"/>
            </a:pPr>
            <a:r>
              <a:rPr lang="en" sz="1600"/>
              <a:t>3-point FG percentage</a:t>
            </a:r>
            <a:endParaRPr sz="1600"/>
          </a:p>
          <a:p>
            <a:pPr indent="-330200" lvl="0" marL="457200" rtl="0" algn="l">
              <a:spcBef>
                <a:spcPts val="0"/>
              </a:spcBef>
              <a:spcAft>
                <a:spcPts val="0"/>
              </a:spcAft>
              <a:buSzPts val="1600"/>
              <a:buChar char="●"/>
            </a:pPr>
            <a:r>
              <a:rPr lang="en" sz="1600"/>
              <a:t>Turnover percentage</a:t>
            </a:r>
            <a:endParaRPr sz="1600"/>
          </a:p>
        </p:txBody>
      </p:sp>
      <p:pic>
        <p:nvPicPr>
          <p:cNvPr id="81" name="Google Shape;81;p16"/>
          <p:cNvPicPr preferRelativeResize="0"/>
          <p:nvPr/>
        </p:nvPicPr>
        <p:blipFill rotWithShape="1">
          <a:blip r:embed="rId3">
            <a:alphaModFix/>
          </a:blip>
          <a:srcRect b="0" l="2780" r="0" t="0"/>
          <a:stretch/>
        </p:blipFill>
        <p:spPr>
          <a:xfrm>
            <a:off x="3966075" y="1310475"/>
            <a:ext cx="5114175" cy="3252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 Chart Model</a:t>
            </a:r>
            <a:endParaRPr/>
          </a:p>
        </p:txBody>
      </p:sp>
      <p:sp>
        <p:nvSpPr>
          <p:cNvPr id="87" name="Google Shape;87;p17"/>
          <p:cNvSpPr txBox="1"/>
          <p:nvPr>
            <p:ph idx="1" type="body"/>
          </p:nvPr>
        </p:nvSpPr>
        <p:spPr>
          <a:xfrm>
            <a:off x="311700" y="1152475"/>
            <a:ext cx="3959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Possession as discrete event</a:t>
            </a:r>
            <a:endParaRPr/>
          </a:p>
          <a:p>
            <a:pPr indent="0" lvl="0" marL="0" rtl="0" algn="l">
              <a:spcBef>
                <a:spcPts val="1600"/>
              </a:spcBef>
              <a:spcAft>
                <a:spcPts val="0"/>
              </a:spcAft>
              <a:buNone/>
            </a:pPr>
            <a:r>
              <a:rPr lang="en"/>
              <a:t>Result of each possession: 0-4 points</a:t>
            </a:r>
            <a:endParaRPr/>
          </a:p>
          <a:p>
            <a:pPr indent="0" lvl="0" marL="0" rtl="0" algn="l">
              <a:spcBef>
                <a:spcPts val="1600"/>
              </a:spcBef>
              <a:spcAft>
                <a:spcPts val="0"/>
              </a:spcAft>
              <a:buNone/>
            </a:pPr>
            <a:r>
              <a:rPr lang="en"/>
              <a:t>Game model repeats possession based on pace of matchup</a:t>
            </a:r>
            <a:endParaRPr/>
          </a:p>
          <a:p>
            <a:pPr indent="0" lvl="0" marL="0" rtl="0" algn="l">
              <a:spcBef>
                <a:spcPts val="1600"/>
              </a:spcBef>
              <a:spcAft>
                <a:spcPts val="1600"/>
              </a:spcAft>
              <a:buNone/>
            </a:pPr>
            <a:r>
              <a:rPr lang="en"/>
              <a:t>State of the game tracks the accumulation of the score along with the team statistics</a:t>
            </a:r>
            <a:endParaRPr/>
          </a:p>
        </p:txBody>
      </p:sp>
      <p:pic>
        <p:nvPicPr>
          <p:cNvPr id="88" name="Google Shape;88;p17"/>
          <p:cNvPicPr preferRelativeResize="0"/>
          <p:nvPr/>
        </p:nvPicPr>
        <p:blipFill>
          <a:blip r:embed="rId3">
            <a:alphaModFix/>
          </a:blip>
          <a:stretch>
            <a:fillRect/>
          </a:stretch>
        </p:blipFill>
        <p:spPr>
          <a:xfrm>
            <a:off x="4572000" y="0"/>
            <a:ext cx="4511250" cy="50307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Simulate Process</a:t>
            </a:r>
            <a:endParaRPr/>
          </a:p>
        </p:txBody>
      </p:sp>
      <p:sp>
        <p:nvSpPr>
          <p:cNvPr id="94" name="Google Shape;94;p1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San Antonio Spurs for the 2019-20 season</a:t>
            </a:r>
            <a:endParaRPr sz="1600"/>
          </a:p>
          <a:p>
            <a:pPr indent="-317500" lvl="0" marL="457200" rtl="0" algn="l">
              <a:spcBef>
                <a:spcPts val="1600"/>
              </a:spcBef>
              <a:spcAft>
                <a:spcPts val="0"/>
              </a:spcAft>
              <a:buSzPts val="1400"/>
              <a:buChar char="●"/>
            </a:pPr>
            <a:r>
              <a:rPr lang="en"/>
              <a:t>63 Games</a:t>
            </a:r>
            <a:endParaRPr/>
          </a:p>
          <a:p>
            <a:pPr indent="-317500" lvl="0" marL="457200" rtl="0" algn="l">
              <a:spcBef>
                <a:spcPts val="0"/>
              </a:spcBef>
              <a:spcAft>
                <a:spcPts val="0"/>
              </a:spcAft>
              <a:buSzPts val="1400"/>
              <a:buChar char="●"/>
            </a:pPr>
            <a:r>
              <a:rPr lang="en"/>
              <a:t>Average Points Scored: 113.16</a:t>
            </a:r>
            <a:endParaRPr/>
          </a:p>
          <a:p>
            <a:pPr indent="-317500" lvl="0" marL="457200" rtl="0" algn="l">
              <a:spcBef>
                <a:spcPts val="0"/>
              </a:spcBef>
              <a:spcAft>
                <a:spcPts val="0"/>
              </a:spcAft>
              <a:buSzPts val="1400"/>
              <a:buChar char="●"/>
            </a:pPr>
            <a:r>
              <a:rPr lang="en"/>
              <a:t>Standard Deviation: 10.72</a:t>
            </a:r>
            <a:endParaRPr/>
          </a:p>
          <a:p>
            <a:pPr indent="-317500" lvl="0" marL="457200" rtl="0" algn="l">
              <a:spcBef>
                <a:spcPts val="0"/>
              </a:spcBef>
              <a:spcAft>
                <a:spcPts val="0"/>
              </a:spcAft>
              <a:buSzPts val="1400"/>
              <a:buChar char="●"/>
            </a:pPr>
            <a:r>
              <a:rPr lang="en"/>
              <a:t>Standard Error: 1.35</a:t>
            </a:r>
            <a:endParaRPr/>
          </a:p>
        </p:txBody>
      </p:sp>
      <p:sp>
        <p:nvSpPr>
          <p:cNvPr id="95" name="Google Shape;95;p1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Simulation 100</a:t>
            </a:r>
            <a:endParaRPr sz="1600"/>
          </a:p>
          <a:p>
            <a:pPr indent="-317500" lvl="0" marL="457200" rtl="0" algn="l">
              <a:spcBef>
                <a:spcPts val="1600"/>
              </a:spcBef>
              <a:spcAft>
                <a:spcPts val="0"/>
              </a:spcAft>
              <a:buSzPts val="1400"/>
              <a:buChar char="●"/>
            </a:pPr>
            <a:r>
              <a:rPr lang="en"/>
              <a:t>100 Games</a:t>
            </a:r>
            <a:endParaRPr/>
          </a:p>
          <a:p>
            <a:pPr indent="-317500" lvl="0" marL="457200" rtl="0" algn="l">
              <a:spcBef>
                <a:spcPts val="0"/>
              </a:spcBef>
              <a:spcAft>
                <a:spcPts val="0"/>
              </a:spcAft>
              <a:buSzPts val="1400"/>
              <a:buChar char="●"/>
            </a:pPr>
            <a:r>
              <a:rPr lang="en"/>
              <a:t>Average Points Scored: 113.26</a:t>
            </a:r>
            <a:endParaRPr/>
          </a:p>
          <a:p>
            <a:pPr indent="-317500" lvl="0" marL="457200" rtl="0" algn="l">
              <a:spcBef>
                <a:spcPts val="0"/>
              </a:spcBef>
              <a:spcAft>
                <a:spcPts val="0"/>
              </a:spcAft>
              <a:buSzPts val="1400"/>
              <a:buChar char="●"/>
            </a:pPr>
            <a:r>
              <a:rPr lang="en"/>
              <a:t>Standard Deviation: 11.735</a:t>
            </a:r>
            <a:endParaRPr/>
          </a:p>
          <a:p>
            <a:pPr indent="-317500" lvl="0" marL="457200" rtl="0" algn="l">
              <a:spcBef>
                <a:spcPts val="0"/>
              </a:spcBef>
              <a:spcAft>
                <a:spcPts val="0"/>
              </a:spcAft>
              <a:buSzPts val="1400"/>
              <a:buChar char="●"/>
            </a:pPr>
            <a:r>
              <a:rPr lang="en"/>
              <a:t>Standard Error: 1.1735</a:t>
            </a:r>
            <a:endParaRPr/>
          </a:p>
          <a:p>
            <a:pPr indent="0" lvl="0" marL="0" rtl="0" algn="l">
              <a:spcBef>
                <a:spcPts val="1600"/>
              </a:spcBef>
              <a:spcAft>
                <a:spcPts val="0"/>
              </a:spcAft>
              <a:buNone/>
            </a:pPr>
            <a:r>
              <a:rPr lang="en" sz="1600"/>
              <a:t>Simulation 500</a:t>
            </a:r>
            <a:endParaRPr sz="1600"/>
          </a:p>
          <a:p>
            <a:pPr indent="-317500" lvl="0" marL="457200" rtl="0" algn="l">
              <a:spcBef>
                <a:spcPts val="1600"/>
              </a:spcBef>
              <a:spcAft>
                <a:spcPts val="0"/>
              </a:spcAft>
              <a:buSzPts val="1400"/>
              <a:buChar char="●"/>
            </a:pPr>
            <a:r>
              <a:rPr lang="en"/>
              <a:t>500 Games</a:t>
            </a:r>
            <a:endParaRPr/>
          </a:p>
          <a:p>
            <a:pPr indent="-317500" lvl="0" marL="457200" rtl="0" algn="l">
              <a:spcBef>
                <a:spcPts val="0"/>
              </a:spcBef>
              <a:spcAft>
                <a:spcPts val="0"/>
              </a:spcAft>
              <a:buSzPts val="1400"/>
              <a:buChar char="●"/>
            </a:pPr>
            <a:r>
              <a:rPr lang="en"/>
              <a:t>Average Points Scored: 111.73</a:t>
            </a:r>
            <a:endParaRPr/>
          </a:p>
          <a:p>
            <a:pPr indent="-317500" lvl="0" marL="457200" rtl="0" algn="l">
              <a:spcBef>
                <a:spcPts val="0"/>
              </a:spcBef>
              <a:spcAft>
                <a:spcPts val="0"/>
              </a:spcAft>
              <a:buSzPts val="1400"/>
              <a:buChar char="●"/>
            </a:pPr>
            <a:r>
              <a:rPr lang="en"/>
              <a:t>Standard Deviation: 11.5464</a:t>
            </a:r>
            <a:endParaRPr/>
          </a:p>
          <a:p>
            <a:pPr indent="-317500" lvl="0" marL="457200" rtl="0" algn="l">
              <a:spcBef>
                <a:spcPts val="0"/>
              </a:spcBef>
              <a:spcAft>
                <a:spcPts val="0"/>
              </a:spcAft>
              <a:buSzPts val="1400"/>
              <a:buChar char="●"/>
            </a:pPr>
            <a:r>
              <a:rPr lang="en"/>
              <a:t>Standard Error: 0.516</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Simulation: Spurs</a:t>
            </a:r>
            <a:endParaRPr/>
          </a:p>
        </p:txBody>
      </p:sp>
      <p:sp>
        <p:nvSpPr>
          <p:cNvPr id="101" name="Google Shape;101;p19"/>
          <p:cNvSpPr txBox="1"/>
          <p:nvPr>
            <p:ph idx="1" type="body"/>
          </p:nvPr>
        </p:nvSpPr>
        <p:spPr>
          <a:xfrm>
            <a:off x="311700" y="3903800"/>
            <a:ext cx="3999900" cy="665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Single team (Spurs) game simulation</a:t>
            </a:r>
            <a:endParaRPr/>
          </a:p>
          <a:p>
            <a:pPr indent="0" lvl="0" marL="0" rtl="0" algn="l">
              <a:lnSpc>
                <a:spcPct val="115000"/>
              </a:lnSpc>
              <a:spcBef>
                <a:spcPts val="0"/>
              </a:spcBef>
              <a:spcAft>
                <a:spcPts val="0"/>
              </a:spcAft>
              <a:buNone/>
            </a:pPr>
            <a:r>
              <a:rPr lang="en"/>
              <a:t>Running score for 100 simulations</a:t>
            </a:r>
            <a:endParaRPr/>
          </a:p>
        </p:txBody>
      </p:sp>
      <p:sp>
        <p:nvSpPr>
          <p:cNvPr id="102" name="Google Shape;102;p19"/>
          <p:cNvSpPr txBox="1"/>
          <p:nvPr>
            <p:ph idx="2" type="body"/>
          </p:nvPr>
        </p:nvSpPr>
        <p:spPr>
          <a:xfrm>
            <a:off x="4832400" y="3903900"/>
            <a:ext cx="3999900" cy="66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Distribution of simulation final scores </a:t>
            </a:r>
            <a:br>
              <a:rPr lang="en"/>
            </a:br>
            <a:r>
              <a:rPr lang="en"/>
              <a:t>for the 100 game simulations plotted to the left</a:t>
            </a:r>
            <a:endParaRPr/>
          </a:p>
        </p:txBody>
      </p:sp>
      <p:pic>
        <p:nvPicPr>
          <p:cNvPr id="103" name="Google Shape;103;p19"/>
          <p:cNvPicPr preferRelativeResize="0"/>
          <p:nvPr/>
        </p:nvPicPr>
        <p:blipFill>
          <a:blip r:embed="rId3">
            <a:alphaModFix/>
          </a:blip>
          <a:stretch>
            <a:fillRect/>
          </a:stretch>
        </p:blipFill>
        <p:spPr>
          <a:xfrm>
            <a:off x="335200" y="1170113"/>
            <a:ext cx="3952875" cy="2581275"/>
          </a:xfrm>
          <a:prstGeom prst="rect">
            <a:avLst/>
          </a:prstGeom>
          <a:noFill/>
          <a:ln>
            <a:noFill/>
          </a:ln>
        </p:spPr>
      </p:pic>
      <p:pic>
        <p:nvPicPr>
          <p:cNvPr id="104" name="Google Shape;104;p19"/>
          <p:cNvPicPr preferRelativeResize="0"/>
          <p:nvPr/>
        </p:nvPicPr>
        <p:blipFill>
          <a:blip r:embed="rId4">
            <a:alphaModFix/>
          </a:blip>
          <a:stretch>
            <a:fillRect/>
          </a:stretch>
        </p:blipFill>
        <p:spPr>
          <a:xfrm>
            <a:off x="4860675" y="1170113"/>
            <a:ext cx="3943350" cy="2581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Matchup: Bucks vs. Lakers</a:t>
            </a:r>
            <a:endParaRPr/>
          </a:p>
        </p:txBody>
      </p:sp>
      <p:sp>
        <p:nvSpPr>
          <p:cNvPr id="110" name="Google Shape;110;p20"/>
          <p:cNvSpPr txBox="1"/>
          <p:nvPr>
            <p:ph idx="1" type="body"/>
          </p:nvPr>
        </p:nvSpPr>
        <p:spPr>
          <a:xfrm>
            <a:off x="311700" y="1152475"/>
            <a:ext cx="3999900" cy="1486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Games: 501</a:t>
            </a:r>
            <a:endParaRPr sz="1600"/>
          </a:p>
          <a:p>
            <a:pPr indent="-330200" lvl="0" marL="457200" rtl="0" algn="l">
              <a:spcBef>
                <a:spcPts val="0"/>
              </a:spcBef>
              <a:spcAft>
                <a:spcPts val="0"/>
              </a:spcAft>
              <a:buSzPts val="1600"/>
              <a:buChar char="●"/>
            </a:pPr>
            <a:r>
              <a:rPr lang="en" sz="1600"/>
              <a:t>MIL wins: 305</a:t>
            </a:r>
            <a:endParaRPr sz="1600"/>
          </a:p>
          <a:p>
            <a:pPr indent="-330200" lvl="0" marL="457200" rtl="0" algn="l">
              <a:spcBef>
                <a:spcPts val="0"/>
              </a:spcBef>
              <a:spcAft>
                <a:spcPts val="0"/>
              </a:spcAft>
              <a:buSzPts val="1600"/>
              <a:buChar char="●"/>
            </a:pPr>
            <a:r>
              <a:rPr lang="en" sz="1600"/>
              <a:t>LAL wins: 196</a:t>
            </a:r>
            <a:endParaRPr sz="1600"/>
          </a:p>
          <a:p>
            <a:pPr indent="-330200" lvl="0" marL="457200" rtl="0" algn="l">
              <a:spcBef>
                <a:spcPts val="0"/>
              </a:spcBef>
              <a:spcAft>
                <a:spcPts val="0"/>
              </a:spcAft>
              <a:buSzPts val="1600"/>
              <a:buChar char="●"/>
            </a:pPr>
            <a:r>
              <a:rPr lang="en" sz="1600"/>
              <a:t>Overtime games: 7</a:t>
            </a:r>
            <a:endParaRPr sz="1600"/>
          </a:p>
          <a:p>
            <a:pPr indent="-330200" lvl="0" marL="457200" rtl="0" algn="l">
              <a:spcBef>
                <a:spcPts val="0"/>
              </a:spcBef>
              <a:spcAft>
                <a:spcPts val="0"/>
              </a:spcAft>
              <a:buSzPts val="1600"/>
              <a:buChar char="●"/>
            </a:pPr>
            <a:r>
              <a:rPr lang="en" sz="1600"/>
              <a:t>Score differential mean: 5.55</a:t>
            </a:r>
            <a:endParaRPr sz="1600"/>
          </a:p>
        </p:txBody>
      </p:sp>
      <p:pic>
        <p:nvPicPr>
          <p:cNvPr id="111" name="Google Shape;111;p20"/>
          <p:cNvPicPr preferRelativeResize="0"/>
          <p:nvPr/>
        </p:nvPicPr>
        <p:blipFill>
          <a:blip r:embed="rId3">
            <a:alphaModFix/>
          </a:blip>
          <a:stretch>
            <a:fillRect/>
          </a:stretch>
        </p:blipFill>
        <p:spPr>
          <a:xfrm>
            <a:off x="5136300" y="619075"/>
            <a:ext cx="3368123" cy="2199425"/>
          </a:xfrm>
          <a:prstGeom prst="rect">
            <a:avLst/>
          </a:prstGeom>
          <a:noFill/>
          <a:ln>
            <a:noFill/>
          </a:ln>
        </p:spPr>
      </p:pic>
      <p:pic>
        <p:nvPicPr>
          <p:cNvPr id="112" name="Google Shape;112;p20"/>
          <p:cNvPicPr preferRelativeResize="0"/>
          <p:nvPr/>
        </p:nvPicPr>
        <p:blipFill>
          <a:blip r:embed="rId4">
            <a:alphaModFix/>
          </a:blip>
          <a:stretch>
            <a:fillRect/>
          </a:stretch>
        </p:blipFill>
        <p:spPr>
          <a:xfrm>
            <a:off x="469000" y="2774025"/>
            <a:ext cx="3368123" cy="2199425"/>
          </a:xfrm>
          <a:prstGeom prst="rect">
            <a:avLst/>
          </a:prstGeom>
          <a:noFill/>
          <a:ln>
            <a:noFill/>
          </a:ln>
        </p:spPr>
      </p:pic>
      <p:pic>
        <p:nvPicPr>
          <p:cNvPr id="113" name="Google Shape;113;p20"/>
          <p:cNvPicPr preferRelativeResize="0"/>
          <p:nvPr/>
        </p:nvPicPr>
        <p:blipFill>
          <a:blip r:embed="rId5">
            <a:alphaModFix/>
          </a:blip>
          <a:stretch>
            <a:fillRect/>
          </a:stretch>
        </p:blipFill>
        <p:spPr>
          <a:xfrm>
            <a:off x="5156750" y="2809691"/>
            <a:ext cx="3368125" cy="219943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Playoff Simulation: 501 games per matchup</a:t>
            </a:r>
            <a:endParaRPr/>
          </a:p>
        </p:txBody>
      </p:sp>
      <p:graphicFrame>
        <p:nvGraphicFramePr>
          <p:cNvPr id="119" name="Google Shape;119;p21"/>
          <p:cNvGraphicFramePr/>
          <p:nvPr/>
        </p:nvGraphicFramePr>
        <p:xfrm>
          <a:off x="930900" y="1301725"/>
          <a:ext cx="3000000" cy="3000000"/>
        </p:xfrm>
        <a:graphic>
          <a:graphicData uri="http://schemas.openxmlformats.org/drawingml/2006/table">
            <a:tbl>
              <a:tblPr>
                <a:noFill/>
                <a:tableStyleId>{55875F85-C35A-47B5-B993-33BA4FBB40E7}</a:tableStyleId>
              </a:tblPr>
              <a:tblGrid>
                <a:gridCol w="606850"/>
                <a:gridCol w="606850"/>
                <a:gridCol w="606850"/>
                <a:gridCol w="606850"/>
                <a:gridCol w="606850"/>
                <a:gridCol w="606850"/>
                <a:gridCol w="606850"/>
                <a:gridCol w="606850"/>
                <a:gridCol w="606850"/>
                <a:gridCol w="606850"/>
                <a:gridCol w="606850"/>
                <a:gridCol w="606850"/>
              </a:tblGrid>
              <a:tr h="381000">
                <a:tc>
                  <a:txBody>
                    <a:bodyPr/>
                    <a:lstStyle/>
                    <a:p>
                      <a:pPr indent="0" lvl="0" marL="0" rtl="0" algn="l">
                        <a:spcBef>
                          <a:spcPts val="0"/>
                        </a:spcBef>
                        <a:spcAft>
                          <a:spcPts val="0"/>
                        </a:spcAft>
                        <a:buNone/>
                      </a:pPr>
                      <a:r>
                        <a:rPr b="1" lang="en"/>
                        <a:t>MIL</a:t>
                      </a:r>
                      <a:endParaRPr b="1"/>
                    </a:p>
                  </a:txBody>
                  <a:tcPr marT="91425" marB="91425" marR="91425" marL="91425"/>
                </a:tc>
                <a:tc>
                  <a:txBody>
                    <a:bodyPr/>
                    <a:lstStyle/>
                    <a:p>
                      <a:pPr indent="0" lvl="0" marL="0" rtl="0" algn="l">
                        <a:spcBef>
                          <a:spcPts val="0"/>
                        </a:spcBef>
                        <a:spcAft>
                          <a:spcPts val="0"/>
                        </a:spcAft>
                        <a:buNone/>
                      </a:pPr>
                      <a:r>
                        <a:rPr b="1" lang="en"/>
                        <a:t>332</a:t>
                      </a:r>
                      <a:endParaRPr b="1"/>
                    </a:p>
                  </a:txBody>
                  <a:tcPr marT="91425" marB="91425" marR="91425" marL="91425">
                    <a:lnR cap="flat" cmpd="sng" w="76200">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t/>
                      </a:r>
                      <a:endParaRPr/>
                    </a:p>
                  </a:txBody>
                  <a:tcPr marT="91425" marB="91425" marR="91425" marL="91425">
                    <a:lnL cap="flat" cmpd="sng" w="76200">
                      <a:solidFill>
                        <a:srgbClr val="9E9E9E"/>
                      </a:solidFill>
                      <a:prstDash val="solid"/>
                      <a:round/>
                      <a:headEnd len="sm" w="sm" type="none"/>
                      <a:tailEnd len="sm" w="sm" type="none"/>
                    </a:lnL>
                    <a:lnB cap="flat" cmpd="sng" w="762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B cap="flat" cmpd="sng" w="762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lnB cap="flat" cmpd="sng" w="762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R cap="flat" cmpd="sng" w="76200">
                      <a:solidFill>
                        <a:srgbClr val="9E9E9E"/>
                      </a:solidFill>
                      <a:prstDash val="solid"/>
                      <a:round/>
                      <a:headEnd len="sm" w="sm" type="none"/>
                      <a:tailEnd len="sm" w="sm" type="none"/>
                    </a:lnR>
                    <a:lnB cap="flat" cmpd="sng" w="762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300</a:t>
                      </a:r>
                      <a:endParaRPr b="1"/>
                    </a:p>
                  </a:txBody>
                  <a:tcPr marT="91425" marB="91425" marR="91425" marL="91425">
                    <a:lnL cap="flat" cmpd="sng" w="76200">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b="1" lang="en"/>
                        <a:t>LAL</a:t>
                      </a:r>
                      <a:endParaRPr b="1"/>
                    </a:p>
                  </a:txBody>
                  <a:tcPr marT="91425" marB="91425" marR="91425" marL="91425"/>
                </a:tc>
              </a:tr>
              <a:tr h="381000">
                <a:tc>
                  <a:txBody>
                    <a:bodyPr/>
                    <a:lstStyle/>
                    <a:p>
                      <a:pPr indent="0" lvl="0" marL="0" rtl="0" algn="l">
                        <a:spcBef>
                          <a:spcPts val="0"/>
                        </a:spcBef>
                        <a:spcAft>
                          <a:spcPts val="0"/>
                        </a:spcAft>
                        <a:buNone/>
                      </a:pPr>
                      <a:r>
                        <a:rPr lang="en"/>
                        <a:t>ORL</a:t>
                      </a:r>
                      <a:endParaRPr/>
                    </a:p>
                  </a:txBody>
                  <a:tcPr marT="91425" marB="91425" marR="91425" marL="91425">
                    <a:lnB cap="flat" cmpd="sng" w="762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169</a:t>
                      </a:r>
                      <a:endParaRPr/>
                    </a:p>
                  </a:txBody>
                  <a:tcPr marT="91425" marB="91425" marR="91425" marL="91425">
                    <a:lnR cap="flat" cmpd="sng" w="76200">
                      <a:solidFill>
                        <a:srgbClr val="9E9E9E"/>
                      </a:solidFill>
                      <a:prstDash val="solid"/>
                      <a:round/>
                      <a:headEnd len="sm" w="sm" type="none"/>
                      <a:tailEnd len="sm" w="sm" type="none"/>
                    </a:lnR>
                    <a:lnB cap="flat" cmpd="sng" w="762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MIL</a:t>
                      </a:r>
                      <a:endParaRPr b="1"/>
                    </a:p>
                  </a:txBody>
                  <a:tcPr marT="91425" marB="91425" marR="91425" marL="91425">
                    <a:lnL cap="flat" cmpd="sng" w="76200">
                      <a:solidFill>
                        <a:srgbClr val="9E9E9E"/>
                      </a:solidFill>
                      <a:prstDash val="solid"/>
                      <a:round/>
                      <a:headEnd len="sm" w="sm" type="none"/>
                      <a:tailEnd len="sm" w="sm" type="none"/>
                    </a:lnL>
                    <a:lnT cap="flat" cmpd="sng" w="762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
                        <a:t>326</a:t>
                      </a:r>
                      <a:endParaRPr b="1"/>
                    </a:p>
                  </a:txBody>
                  <a:tcPr marT="91425" marB="91425" marR="91425" marL="91425">
                    <a:lnR cap="flat" cmpd="sng" w="76200">
                      <a:solidFill>
                        <a:srgbClr val="9E9E9E"/>
                      </a:solidFill>
                      <a:prstDash val="solid"/>
                      <a:round/>
                      <a:headEnd len="sm" w="sm" type="none"/>
                      <a:tailEnd len="sm" w="sm" type="none"/>
                    </a:lnR>
                    <a:lnT cap="flat" cmpd="sng" w="762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L cap="flat" cmpd="sng" w="76200">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lnR cap="flat" cmpd="sng" w="76200">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
                        <a:t>285</a:t>
                      </a:r>
                      <a:endParaRPr b="1"/>
                    </a:p>
                  </a:txBody>
                  <a:tcPr marT="91425" marB="91425" marR="91425" marL="91425">
                    <a:lnL cap="flat" cmpd="sng" w="76200">
                      <a:solidFill>
                        <a:srgbClr val="9E9E9E"/>
                      </a:solidFill>
                      <a:prstDash val="solid"/>
                      <a:round/>
                      <a:headEnd len="sm" w="sm" type="none"/>
                      <a:tailEnd len="sm" w="sm" type="none"/>
                    </a:lnL>
                    <a:lnT cap="flat" cmpd="sng" w="762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
                        <a:t>LAL</a:t>
                      </a:r>
                      <a:endParaRPr b="1"/>
                    </a:p>
                  </a:txBody>
                  <a:tcPr marT="91425" marB="91425" marR="91425" marL="91425">
                    <a:lnR cap="flat" cmpd="sng" w="76200">
                      <a:solidFill>
                        <a:srgbClr val="9E9E9E"/>
                      </a:solidFill>
                      <a:prstDash val="solid"/>
                      <a:round/>
                      <a:headEnd len="sm" w="sm" type="none"/>
                      <a:tailEnd len="sm" w="sm" type="none"/>
                    </a:lnR>
                    <a:lnT cap="flat" cmpd="sng" w="762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201</a:t>
                      </a:r>
                      <a:endParaRPr/>
                    </a:p>
                  </a:txBody>
                  <a:tcPr marT="91425" marB="91425" marR="91425" marL="91425">
                    <a:lnL cap="flat" cmpd="sng" w="76200">
                      <a:solidFill>
                        <a:srgbClr val="9E9E9E"/>
                      </a:solidFill>
                      <a:prstDash val="solid"/>
                      <a:round/>
                      <a:headEnd len="sm" w="sm" type="none"/>
                      <a:tailEnd len="sm" w="sm" type="none"/>
                    </a:lnL>
                    <a:lnB cap="flat" cmpd="sng" w="762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MEM</a:t>
                      </a:r>
                      <a:endParaRPr/>
                    </a:p>
                  </a:txBody>
                  <a:tcPr marT="91425" marB="91425" marR="91425" marL="91425">
                    <a:lnB cap="flat" cmpd="sng" w="7620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MIA</a:t>
                      </a:r>
                      <a:endParaRPr/>
                    </a:p>
                  </a:txBody>
                  <a:tcPr marT="91425" marB="91425" marR="91425" marL="91425">
                    <a:lnT cap="flat" cmpd="sng" w="762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225</a:t>
                      </a:r>
                      <a:endParaRPr/>
                    </a:p>
                  </a:txBody>
                  <a:tcPr marT="91425" marB="91425" marR="91425" marL="91425">
                    <a:lnR cap="flat" cmpd="sng" w="76200">
                      <a:solidFill>
                        <a:srgbClr val="9E9E9E"/>
                      </a:solidFill>
                      <a:prstDash val="solid"/>
                      <a:round/>
                      <a:headEnd len="sm" w="sm" type="none"/>
                      <a:tailEnd len="sm" w="sm" type="none"/>
                    </a:lnR>
                    <a:lnT cap="flat" cmpd="sng" w="762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IND</a:t>
                      </a:r>
                      <a:endParaRPr/>
                    </a:p>
                  </a:txBody>
                  <a:tcPr marT="91425" marB="91425" marR="91425" marL="91425">
                    <a:lnL cap="flat" cmpd="sng" w="76200">
                      <a:solidFill>
                        <a:srgbClr val="9E9E9E"/>
                      </a:solidFill>
                      <a:prstDash val="solid"/>
                      <a:round/>
                      <a:headEnd len="sm" w="sm" type="none"/>
                      <a:tailEnd len="sm" w="sm" type="none"/>
                    </a:lnL>
                    <a:lnB cap="flat" cmpd="sng" w="762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175</a:t>
                      </a:r>
                      <a:endParaRPr/>
                    </a:p>
                  </a:txBody>
                  <a:tcPr marT="91425" marB="91425" marR="91425" marL="91425">
                    <a:lnR cap="flat" cmpd="sng" w="76200">
                      <a:solidFill>
                        <a:srgbClr val="9E9E9E"/>
                      </a:solidFill>
                      <a:prstDash val="solid"/>
                      <a:round/>
                      <a:headEnd len="sm" w="sm" type="none"/>
                      <a:tailEnd len="sm" w="sm" type="none"/>
                    </a:lnR>
                    <a:lnB cap="flat" cmpd="sng" w="762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9E9E9E"/>
                      </a:solidFill>
                      <a:prstDash val="solid"/>
                      <a:round/>
                      <a:headEnd len="sm" w="sm" type="none"/>
                      <a:tailEnd len="sm" w="sm" type="none"/>
                    </a:lnL>
                    <a:lnB cap="flat" cmpd="sng" w="762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B cap="flat" cmpd="sng" w="762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B cap="flat" cmpd="sng" w="762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R cap="flat" cmpd="sng" w="76200">
                      <a:solidFill>
                        <a:srgbClr val="9E9E9E"/>
                      </a:solidFill>
                      <a:prstDash val="solid"/>
                      <a:round/>
                      <a:headEnd len="sm" w="sm" type="none"/>
                      <a:tailEnd len="sm" w="sm" type="none"/>
                    </a:lnR>
                    <a:lnB cap="flat" cmpd="sng" w="762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216</a:t>
                      </a:r>
                      <a:endParaRPr/>
                    </a:p>
                  </a:txBody>
                  <a:tcPr marT="91425" marB="91425" marR="91425" marL="91425">
                    <a:lnL cap="flat" cmpd="sng" w="76200">
                      <a:solidFill>
                        <a:srgbClr val="9E9E9E"/>
                      </a:solidFill>
                      <a:prstDash val="solid"/>
                      <a:round/>
                      <a:headEnd len="sm" w="sm" type="none"/>
                      <a:tailEnd len="sm" w="sm" type="none"/>
                    </a:lnL>
                    <a:lnB cap="flat" cmpd="sng" w="762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OKC</a:t>
                      </a:r>
                      <a:endParaRPr/>
                    </a:p>
                  </a:txBody>
                  <a:tcPr marT="91425" marB="91425" marR="91425" marL="91425">
                    <a:lnR cap="flat" cmpd="sng" w="76200">
                      <a:solidFill>
                        <a:srgbClr val="9E9E9E"/>
                      </a:solidFill>
                      <a:prstDash val="solid"/>
                      <a:round/>
                      <a:headEnd len="sm" w="sm" type="none"/>
                      <a:tailEnd len="sm" w="sm" type="none"/>
                    </a:lnR>
                    <a:lnB cap="flat" cmpd="sng" w="762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240</a:t>
                      </a:r>
                      <a:endParaRPr/>
                    </a:p>
                  </a:txBody>
                  <a:tcPr marT="91425" marB="91425" marR="91425" marL="91425">
                    <a:lnL cap="flat" cmpd="sng" w="76200">
                      <a:solidFill>
                        <a:srgbClr val="9E9E9E"/>
                      </a:solidFill>
                      <a:prstDash val="solid"/>
                      <a:round/>
                      <a:headEnd len="sm" w="sm" type="none"/>
                      <a:tailEnd len="sm" w="sm" type="none"/>
                    </a:lnL>
                    <a:lnT cap="flat" cmpd="sng" w="762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UTA</a:t>
                      </a:r>
                      <a:endParaRPr/>
                    </a:p>
                  </a:txBody>
                  <a:tcPr marT="91425" marB="91425" marR="91425" marL="91425">
                    <a:lnT cap="flat" cmpd="sng" w="76200">
                      <a:solidFill>
                        <a:srgbClr val="9E9E9E"/>
                      </a:solidFill>
                      <a:prstDash val="solid"/>
                      <a:round/>
                      <a:headEnd len="sm" w="sm" type="none"/>
                      <a:tailEnd len="sm" w="sm" type="none"/>
                    </a:lnT>
                  </a:tcPr>
                </a:tc>
              </a:tr>
              <a:tr h="396200">
                <a:tc>
                  <a:txBody>
                    <a:bodyPr/>
                    <a:lstStyle/>
                    <a:p>
                      <a:pPr indent="0" lvl="0" marL="0" rtl="0" algn="l">
                        <a:spcBef>
                          <a:spcPts val="0"/>
                        </a:spcBef>
                        <a:spcAft>
                          <a:spcPts val="0"/>
                        </a:spcAft>
                        <a:buNone/>
                      </a:pPr>
                      <a:r>
                        <a:rPr b="1" lang="en"/>
                        <a:t>IND</a:t>
                      </a:r>
                      <a:endParaRPr b="1"/>
                    </a:p>
                  </a:txBody>
                  <a:tcPr marT="91425" marB="91425" marR="91425" marL="91425">
                    <a:lnB cap="flat" cmpd="sng" w="762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276</a:t>
                      </a:r>
                      <a:endParaRPr b="1"/>
                    </a:p>
                  </a:txBody>
                  <a:tcPr marT="91425" marB="91425" marR="91425" marL="91425">
                    <a:lnR cap="flat" cmpd="sng" w="76200">
                      <a:solidFill>
                        <a:srgbClr val="9E9E9E"/>
                      </a:solidFill>
                      <a:prstDash val="solid"/>
                      <a:round/>
                      <a:headEnd len="sm" w="sm" type="none"/>
                      <a:tailEnd len="sm" w="sm" type="none"/>
                    </a:lnR>
                    <a:lnB cap="flat" cmpd="sng" w="762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9E9E9E"/>
                      </a:solidFill>
                      <a:prstDash val="solid"/>
                      <a:round/>
                      <a:headEnd len="sm" w="sm" type="none"/>
                      <a:tailEnd len="sm" w="sm" type="none"/>
                    </a:lnL>
                    <a:lnT cap="flat" cmpd="sng" w="762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R cap="flat" cmpd="sng" w="76200">
                      <a:solidFill>
                        <a:srgbClr val="9E9E9E"/>
                      </a:solidFill>
                      <a:prstDash val="solid"/>
                      <a:round/>
                      <a:headEnd len="sm" w="sm" type="none"/>
                      <a:tailEnd len="sm" w="sm" type="none"/>
                    </a:lnR>
                    <a:lnT cap="flat" cmpd="sng" w="762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
                        <a:t>MIL</a:t>
                      </a:r>
                      <a:endParaRPr b="1"/>
                    </a:p>
                  </a:txBody>
                  <a:tcPr marT="91425" marB="91425" marR="91425" marL="91425">
                    <a:lnL cap="flat" cmpd="sng" w="76200">
                      <a:solidFill>
                        <a:srgbClr val="9E9E9E"/>
                      </a:solidFill>
                      <a:prstDash val="solid"/>
                      <a:round/>
                      <a:headEnd len="sm" w="sm" type="none"/>
                      <a:tailEnd len="sm" w="sm" type="none"/>
                    </a:lnL>
                    <a:lnT cap="flat" cmpd="sng" w="762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
                        <a:t>311</a:t>
                      </a:r>
                      <a:endParaRPr b="1"/>
                    </a:p>
                  </a:txBody>
                  <a:tcPr marT="91425" marB="91425" marR="91425" marL="91425">
                    <a:lnR cap="flat" cmpd="sng" w="76200">
                      <a:solidFill>
                        <a:srgbClr val="9E9E9E"/>
                      </a:solidFill>
                      <a:prstDash val="solid"/>
                      <a:round/>
                      <a:headEnd len="sm" w="sm" type="none"/>
                      <a:tailEnd len="sm" w="sm" type="none"/>
                    </a:lnR>
                    <a:lnT cap="flat" cmpd="sng" w="762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
                        <a:t>257</a:t>
                      </a:r>
                      <a:endParaRPr b="1"/>
                    </a:p>
                  </a:txBody>
                  <a:tcPr marT="91425" marB="91425" marR="91425" marL="91425">
                    <a:lnL cap="flat" cmpd="sng" w="76200">
                      <a:solidFill>
                        <a:srgbClr val="9E9E9E"/>
                      </a:solidFill>
                      <a:prstDash val="solid"/>
                      <a:round/>
                      <a:headEnd len="sm" w="sm" type="none"/>
                      <a:tailEnd len="sm" w="sm" type="none"/>
                    </a:lnL>
                    <a:lnT cap="flat" cmpd="sng" w="762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
                        <a:t>LAL</a:t>
                      </a:r>
                      <a:endParaRPr b="1"/>
                    </a:p>
                  </a:txBody>
                  <a:tcPr marT="91425" marB="91425" marR="91425" marL="91425">
                    <a:lnR cap="flat" cmpd="sng" w="76200">
                      <a:solidFill>
                        <a:srgbClr val="9E9E9E"/>
                      </a:solidFill>
                      <a:prstDash val="solid"/>
                      <a:round/>
                      <a:headEnd len="sm" w="sm" type="none"/>
                      <a:tailEnd len="sm" w="sm" type="none"/>
                    </a:lnR>
                    <a:lnT cap="flat" cmpd="sng" w="762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L cap="flat" cmpd="sng" w="76200">
                      <a:solidFill>
                        <a:srgbClr val="9E9E9E"/>
                      </a:solidFill>
                      <a:prstDash val="solid"/>
                      <a:round/>
                      <a:headEnd len="sm" w="sm" type="none"/>
                      <a:tailEnd len="sm" w="sm" type="none"/>
                    </a:lnL>
                    <a:lnT cap="flat" cmpd="sng" w="762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R cap="flat" cmpd="sng" w="76200">
                      <a:solidFill>
                        <a:srgbClr val="9E9E9E"/>
                      </a:solidFill>
                      <a:prstDash val="solid"/>
                      <a:round/>
                      <a:headEnd len="sm" w="sm" type="none"/>
                      <a:tailEnd len="sm" w="sm" type="none"/>
                    </a:lnR>
                    <a:lnT cap="flat" cmpd="sng" w="762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
                        <a:t>261</a:t>
                      </a:r>
                      <a:endParaRPr b="1"/>
                    </a:p>
                  </a:txBody>
                  <a:tcPr marT="91425" marB="91425" marR="91425" marL="91425">
                    <a:lnL cap="flat" cmpd="sng" w="76200">
                      <a:solidFill>
                        <a:srgbClr val="9E9E9E"/>
                      </a:solidFill>
                      <a:prstDash val="solid"/>
                      <a:round/>
                      <a:headEnd len="sm" w="sm" type="none"/>
                      <a:tailEnd len="sm" w="sm" type="none"/>
                    </a:lnL>
                    <a:lnB cap="flat" cmpd="sng" w="762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OKC</a:t>
                      </a:r>
                      <a:endParaRPr b="1"/>
                    </a:p>
                  </a:txBody>
                  <a:tcPr marT="91425" marB="91425" marR="91425" marL="91425">
                    <a:lnB cap="flat" cmpd="sng" w="76200">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b="1" lang="en"/>
                        <a:t>TOR</a:t>
                      </a:r>
                      <a:endParaRPr b="1"/>
                    </a:p>
                  </a:txBody>
                  <a:tcPr marT="91425" marB="91425" marR="91425" marL="91425">
                    <a:lnT cap="flat" cmpd="sng" w="762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
                        <a:t>284</a:t>
                      </a:r>
                      <a:endParaRPr b="1"/>
                    </a:p>
                  </a:txBody>
                  <a:tcPr marT="91425" marB="91425" marR="91425" marL="91425">
                    <a:lnR cap="flat" cmpd="sng" w="76200">
                      <a:solidFill>
                        <a:srgbClr val="9E9E9E"/>
                      </a:solidFill>
                      <a:prstDash val="solid"/>
                      <a:round/>
                      <a:headEnd len="sm" w="sm" type="none"/>
                      <a:tailEnd len="sm" w="sm" type="none"/>
                    </a:lnR>
                    <a:lnT cap="flat" cmpd="sng" w="762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L cap="flat" cmpd="sng" w="76200">
                      <a:solidFill>
                        <a:srgbClr val="9E9E9E"/>
                      </a:solidFill>
                      <a:prstDash val="solid"/>
                      <a:round/>
                      <a:headEnd len="sm" w="sm" type="none"/>
                      <a:tailEnd len="sm" w="sm" type="none"/>
                    </a:lnL>
                    <a:lnB cap="flat" cmpd="sng" w="762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R cap="flat" cmpd="sng" w="76200">
                      <a:solidFill>
                        <a:srgbClr val="9E9E9E"/>
                      </a:solidFill>
                      <a:prstDash val="solid"/>
                      <a:round/>
                      <a:headEnd len="sm" w="sm" type="none"/>
                      <a:tailEnd len="sm" w="sm" type="none"/>
                    </a:lnR>
                    <a:lnB cap="flat" cmpd="sng" w="762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TOR</a:t>
                      </a:r>
                      <a:endParaRPr/>
                    </a:p>
                  </a:txBody>
                  <a:tcPr marT="91425" marB="91425" marR="91425" marL="91425">
                    <a:lnL cap="flat" cmpd="sng" w="76200">
                      <a:solidFill>
                        <a:srgbClr val="9E9E9E"/>
                      </a:solidFill>
                      <a:prstDash val="solid"/>
                      <a:round/>
                      <a:headEnd len="sm" w="sm" type="none"/>
                      <a:tailEnd len="sm" w="sm" type="none"/>
                    </a:lnL>
                    <a:lnB cap="flat" cmpd="sng" w="762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190</a:t>
                      </a:r>
                      <a:endParaRPr/>
                    </a:p>
                  </a:txBody>
                  <a:tcPr marT="91425" marB="91425" marR="91425" marL="91425">
                    <a:lnR cap="flat" cmpd="sng" w="76200">
                      <a:solidFill>
                        <a:srgbClr val="9E9E9E"/>
                      </a:solidFill>
                      <a:prstDash val="solid"/>
                      <a:round/>
                      <a:headEnd len="sm" w="sm" type="none"/>
                      <a:tailEnd len="sm" w="sm" type="none"/>
                    </a:lnR>
                    <a:lnB cap="flat" cmpd="sng" w="762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244</a:t>
                      </a:r>
                      <a:endParaRPr/>
                    </a:p>
                  </a:txBody>
                  <a:tcPr marT="91425" marB="91425" marR="91425" marL="91425">
                    <a:lnL cap="flat" cmpd="sng" w="76200">
                      <a:solidFill>
                        <a:srgbClr val="9E9E9E"/>
                      </a:solidFill>
                      <a:prstDash val="solid"/>
                      <a:round/>
                      <a:headEnd len="sm" w="sm" type="none"/>
                      <a:tailEnd len="sm" w="sm" type="none"/>
                    </a:lnL>
                    <a:lnB cap="flat" cmpd="sng" w="762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LAC</a:t>
                      </a:r>
                      <a:endParaRPr/>
                    </a:p>
                  </a:txBody>
                  <a:tcPr marT="91425" marB="91425" marR="91425" marL="91425">
                    <a:lnR cap="flat" cmpd="sng" w="76200">
                      <a:solidFill>
                        <a:srgbClr val="9E9E9E"/>
                      </a:solidFill>
                      <a:prstDash val="solid"/>
                      <a:round/>
                      <a:headEnd len="sm" w="sm" type="none"/>
                      <a:tailEnd len="sm" w="sm" type="none"/>
                    </a:lnR>
                    <a:lnB cap="flat" cmpd="sng" w="762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9E9E9E"/>
                      </a:solidFill>
                      <a:prstDash val="solid"/>
                      <a:round/>
                      <a:headEnd len="sm" w="sm" type="none"/>
                      <a:tailEnd len="sm" w="sm" type="none"/>
                    </a:lnL>
                    <a:lnB cap="flat" cmpd="sng" w="762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R cap="flat" cmpd="sng" w="76200">
                      <a:solidFill>
                        <a:srgbClr val="9E9E9E"/>
                      </a:solidFill>
                      <a:prstDash val="solid"/>
                      <a:round/>
                      <a:headEnd len="sm" w="sm" type="none"/>
                      <a:tailEnd len="sm" w="sm" type="none"/>
                    </a:lnR>
                    <a:lnB cap="flat" cmpd="sng" w="762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281</a:t>
                      </a:r>
                      <a:endParaRPr b="1"/>
                    </a:p>
                  </a:txBody>
                  <a:tcPr marT="91425" marB="91425" marR="91425" marL="91425">
                    <a:lnL cap="flat" cmpd="sng" w="76200">
                      <a:solidFill>
                        <a:srgbClr val="9E9E9E"/>
                      </a:solidFill>
                      <a:prstDash val="solid"/>
                      <a:round/>
                      <a:headEnd len="sm" w="sm" type="none"/>
                      <a:tailEnd len="sm" w="sm" type="none"/>
                    </a:lnL>
                    <a:lnT cap="flat" cmpd="sng" w="762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
                        <a:t>LAC</a:t>
                      </a:r>
                      <a:endParaRPr b="1"/>
                    </a:p>
                  </a:txBody>
                  <a:tcPr marT="91425" marB="91425" marR="91425" marL="91425">
                    <a:lnT cap="flat" cmpd="sng" w="76200">
                      <a:solidFill>
                        <a:srgbClr val="9E9E9E"/>
                      </a:solidFill>
                      <a:prstDash val="solid"/>
                      <a:round/>
                      <a:headEnd len="sm" w="sm" type="none"/>
                      <a:tailEnd len="sm" w="sm" type="none"/>
                    </a:lnT>
                  </a:tcPr>
                </a:tc>
              </a:tr>
              <a:tr h="396200">
                <a:tc>
                  <a:txBody>
                    <a:bodyPr/>
                    <a:lstStyle/>
                    <a:p>
                      <a:pPr indent="0" lvl="0" marL="0" rtl="0" algn="l">
                        <a:spcBef>
                          <a:spcPts val="0"/>
                        </a:spcBef>
                        <a:spcAft>
                          <a:spcPts val="0"/>
                        </a:spcAft>
                        <a:buNone/>
                      </a:pPr>
                      <a:r>
                        <a:rPr lang="en"/>
                        <a:t>BKN</a:t>
                      </a:r>
                      <a:endParaRPr/>
                    </a:p>
                  </a:txBody>
                  <a:tcPr marT="91425" marB="91425" marR="91425" marL="91425">
                    <a:lnB cap="flat" cmpd="sng" w="762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217</a:t>
                      </a:r>
                      <a:endParaRPr/>
                    </a:p>
                  </a:txBody>
                  <a:tcPr marT="91425" marB="91425" marR="91425" marL="91425">
                    <a:lnR cap="flat" cmpd="sng" w="76200">
                      <a:solidFill>
                        <a:srgbClr val="9E9E9E"/>
                      </a:solidFill>
                      <a:prstDash val="solid"/>
                      <a:round/>
                      <a:headEnd len="sm" w="sm" type="none"/>
                      <a:tailEnd len="sm" w="sm" type="none"/>
                    </a:lnR>
                    <a:lnB cap="flat" cmpd="sng" w="762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TOR</a:t>
                      </a:r>
                      <a:endParaRPr b="1"/>
                    </a:p>
                  </a:txBody>
                  <a:tcPr marT="91425" marB="91425" marR="91425" marL="91425">
                    <a:lnL cap="flat" cmpd="sng" w="76200">
                      <a:solidFill>
                        <a:srgbClr val="9E9E9E"/>
                      </a:solidFill>
                      <a:prstDash val="solid"/>
                      <a:round/>
                      <a:headEnd len="sm" w="sm" type="none"/>
                      <a:tailEnd len="sm" w="sm" type="none"/>
                    </a:lnL>
                    <a:lnT cap="flat" cmpd="sng" w="762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
                        <a:t>277</a:t>
                      </a:r>
                      <a:endParaRPr b="1"/>
                    </a:p>
                  </a:txBody>
                  <a:tcPr marT="91425" marB="91425" marR="91425" marL="91425">
                    <a:lnR cap="flat" cmpd="sng" w="76200">
                      <a:solidFill>
                        <a:srgbClr val="9E9E9E"/>
                      </a:solidFill>
                      <a:prstDash val="solid"/>
                      <a:round/>
                      <a:headEnd len="sm" w="sm" type="none"/>
                      <a:tailEnd len="sm" w="sm" type="none"/>
                    </a:lnR>
                    <a:lnT cap="flat" cmpd="sng" w="762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L cap="flat" cmpd="sng" w="76200">
                      <a:solidFill>
                        <a:srgbClr val="9E9E9E"/>
                      </a:solidFill>
                      <a:prstDash val="solid"/>
                      <a:round/>
                      <a:headEnd len="sm" w="sm" type="none"/>
                      <a:tailEnd len="sm" w="sm" type="none"/>
                    </a:lnL>
                    <a:lnT cap="flat" cmpd="sng" w="762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76200">
                      <a:solidFill>
                        <a:srgbClr val="9E9E9E"/>
                      </a:solidFill>
                      <a:prstDash val="solid"/>
                      <a:round/>
                      <a:headEnd len="sm" w="sm" type="none"/>
                      <a:tailEnd len="sm" w="sm" type="none"/>
                    </a:lnT>
                    <a:lnB cap="flat" cmpd="sng" w="762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T cap="flat" cmpd="sng" w="76200">
                      <a:solidFill>
                        <a:srgbClr val="9E9E9E"/>
                      </a:solidFill>
                      <a:prstDash val="solid"/>
                      <a:round/>
                      <a:headEnd len="sm" w="sm" type="none"/>
                      <a:tailEnd len="sm" w="sm" type="none"/>
                    </a:lnT>
                    <a:lnB cap="flat" cmpd="sng" w="762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R cap="flat" cmpd="sng" w="76200">
                      <a:solidFill>
                        <a:srgbClr val="9E9E9E"/>
                      </a:solidFill>
                      <a:prstDash val="solid"/>
                      <a:round/>
                      <a:headEnd len="sm" w="sm" type="none"/>
                      <a:tailEnd len="sm" w="sm" type="none"/>
                    </a:lnR>
                    <a:lnT cap="flat" cmpd="sng" w="762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
                        <a:t>268</a:t>
                      </a:r>
                      <a:endParaRPr b="1"/>
                    </a:p>
                  </a:txBody>
                  <a:tcPr marT="91425" marB="91425" marR="91425" marL="91425">
                    <a:lnL cap="flat" cmpd="sng" w="76200">
                      <a:solidFill>
                        <a:srgbClr val="9E9E9E"/>
                      </a:solidFill>
                      <a:prstDash val="solid"/>
                      <a:round/>
                      <a:headEnd len="sm" w="sm" type="none"/>
                      <a:tailEnd len="sm" w="sm" type="none"/>
                    </a:lnL>
                    <a:lnT cap="flat" cmpd="sng" w="762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
                        <a:t>LAC</a:t>
                      </a:r>
                      <a:endParaRPr b="1"/>
                    </a:p>
                  </a:txBody>
                  <a:tcPr marT="91425" marB="91425" marR="91425" marL="91425">
                    <a:lnR cap="flat" cmpd="sng" w="76200">
                      <a:solidFill>
                        <a:srgbClr val="9E9E9E"/>
                      </a:solidFill>
                      <a:prstDash val="solid"/>
                      <a:round/>
                      <a:headEnd len="sm" w="sm" type="none"/>
                      <a:tailEnd len="sm" w="sm" type="none"/>
                    </a:lnR>
                    <a:lnT cap="flat" cmpd="sng" w="762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220</a:t>
                      </a:r>
                      <a:endParaRPr/>
                    </a:p>
                  </a:txBody>
                  <a:tcPr marT="91425" marB="91425" marR="91425" marL="91425">
                    <a:lnL cap="flat" cmpd="sng" w="76200">
                      <a:solidFill>
                        <a:srgbClr val="9E9E9E"/>
                      </a:solidFill>
                      <a:prstDash val="solid"/>
                      <a:round/>
                      <a:headEnd len="sm" w="sm" type="none"/>
                      <a:tailEnd len="sm" w="sm" type="none"/>
                    </a:lnL>
                    <a:lnB cap="flat" cmpd="sng" w="762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DAL</a:t>
                      </a:r>
                      <a:endParaRPr/>
                    </a:p>
                  </a:txBody>
                  <a:tcPr marT="91425" marB="91425" marR="91425" marL="91425">
                    <a:lnB cap="flat" cmpd="sng" w="7620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BOS</a:t>
                      </a:r>
                      <a:endParaRPr b="1"/>
                    </a:p>
                  </a:txBody>
                  <a:tcPr marT="91425" marB="91425" marR="91425" marL="91425">
                    <a:lnT cap="flat" cmpd="sng" w="762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
                        <a:t>254</a:t>
                      </a:r>
                      <a:endParaRPr b="1"/>
                    </a:p>
                  </a:txBody>
                  <a:tcPr marT="91425" marB="91425" marR="91425" marL="91425">
                    <a:lnR cap="flat" cmpd="sng" w="76200">
                      <a:solidFill>
                        <a:srgbClr val="9E9E9E"/>
                      </a:solidFill>
                      <a:prstDash val="solid"/>
                      <a:round/>
                      <a:headEnd len="sm" w="sm" type="none"/>
                      <a:tailEnd len="sm" w="sm" type="none"/>
                    </a:lnR>
                    <a:lnT cap="flat" cmpd="sng" w="762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BOS</a:t>
                      </a:r>
                      <a:endParaRPr/>
                    </a:p>
                  </a:txBody>
                  <a:tcPr marT="91425" marB="91425" marR="91425" marL="91425">
                    <a:lnL cap="flat" cmpd="sng" w="76200">
                      <a:solidFill>
                        <a:srgbClr val="9E9E9E"/>
                      </a:solidFill>
                      <a:prstDash val="solid"/>
                      <a:round/>
                      <a:headEnd len="sm" w="sm" type="none"/>
                      <a:tailEnd len="sm" w="sm" type="none"/>
                    </a:lnL>
                    <a:lnB cap="flat" cmpd="sng" w="762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224</a:t>
                      </a:r>
                      <a:endParaRPr/>
                    </a:p>
                  </a:txBody>
                  <a:tcPr marT="91425" marB="91425" marR="91425" marL="91425">
                    <a:lnR cap="flat" cmpd="sng" w="76200">
                      <a:solidFill>
                        <a:srgbClr val="9E9E9E"/>
                      </a:solidFill>
                      <a:prstDash val="solid"/>
                      <a:round/>
                      <a:headEnd len="sm" w="sm" type="none"/>
                      <a:tailEnd len="sm" w="sm" type="none"/>
                    </a:lnR>
                    <a:lnB cap="flat" cmpd="sng" w="762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9E9E9E"/>
                      </a:solidFill>
                      <a:prstDash val="solid"/>
                      <a:round/>
                      <a:headEnd len="sm" w="sm" type="none"/>
                      <a:tailEnd len="sm" w="sm" type="none"/>
                    </a:lnL>
                    <a:lnR cap="flat" cmpd="sng" w="76200">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
                          <a:solidFill>
                            <a:schemeClr val="accent5"/>
                          </a:solidFill>
                        </a:rPr>
                        <a:t>MIL</a:t>
                      </a:r>
                      <a:endParaRPr b="1">
                        <a:solidFill>
                          <a:schemeClr val="accent5"/>
                        </a:solidFill>
                      </a:endParaRPr>
                    </a:p>
                  </a:txBody>
                  <a:tcPr marT="91425" marB="91425" marR="91425" marL="91425">
                    <a:lnL cap="flat" cmpd="sng" w="76200">
                      <a:solidFill>
                        <a:srgbClr val="9E9E9E"/>
                      </a:solidFill>
                      <a:prstDash val="solid"/>
                      <a:round/>
                      <a:headEnd len="sm" w="sm" type="none"/>
                      <a:tailEnd len="sm" w="sm" type="none"/>
                    </a:lnL>
                    <a:lnT cap="flat" cmpd="sng" w="762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LAL</a:t>
                      </a:r>
                      <a:endParaRPr/>
                    </a:p>
                  </a:txBody>
                  <a:tcPr marT="91425" marB="91425" marR="91425" marL="91425">
                    <a:lnR cap="flat" cmpd="sng" w="76200">
                      <a:solidFill>
                        <a:srgbClr val="9E9E9E"/>
                      </a:solidFill>
                      <a:prstDash val="solid"/>
                      <a:round/>
                      <a:headEnd len="sm" w="sm" type="none"/>
                      <a:tailEnd len="sm" w="sm" type="none"/>
                    </a:lnR>
                    <a:lnT cap="flat" cmpd="sng" w="762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L cap="flat" cmpd="sng" w="76200">
                      <a:solidFill>
                        <a:srgbClr val="9E9E9E"/>
                      </a:solidFill>
                      <a:prstDash val="solid"/>
                      <a:round/>
                      <a:headEnd len="sm" w="sm" type="none"/>
                      <a:tailEnd len="sm" w="sm" type="none"/>
                    </a:lnL>
                    <a:lnR cap="flat" cmpd="sng" w="76200">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233</a:t>
                      </a:r>
                      <a:endParaRPr/>
                    </a:p>
                  </a:txBody>
                  <a:tcPr marT="91425" marB="91425" marR="91425" marL="91425">
                    <a:lnL cap="flat" cmpd="sng" w="76200">
                      <a:solidFill>
                        <a:srgbClr val="9E9E9E"/>
                      </a:solidFill>
                      <a:prstDash val="solid"/>
                      <a:round/>
                      <a:headEnd len="sm" w="sm" type="none"/>
                      <a:tailEnd len="sm" w="sm" type="none"/>
                    </a:lnL>
                    <a:lnB cap="flat" cmpd="sng" w="762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DEN</a:t>
                      </a:r>
                      <a:endParaRPr/>
                    </a:p>
                  </a:txBody>
                  <a:tcPr marT="91425" marB="91425" marR="91425" marL="91425">
                    <a:lnR cap="flat" cmpd="sng" w="76200">
                      <a:solidFill>
                        <a:srgbClr val="9E9E9E"/>
                      </a:solidFill>
                      <a:prstDash val="solid"/>
                      <a:round/>
                      <a:headEnd len="sm" w="sm" type="none"/>
                      <a:tailEnd len="sm" w="sm" type="none"/>
                    </a:lnR>
                    <a:lnB cap="flat" cmpd="sng" w="762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273</a:t>
                      </a:r>
                      <a:endParaRPr b="1"/>
                    </a:p>
                  </a:txBody>
                  <a:tcPr marT="91425" marB="91425" marR="91425" marL="91425">
                    <a:lnL cap="flat" cmpd="sng" w="76200">
                      <a:solidFill>
                        <a:srgbClr val="9E9E9E"/>
                      </a:solidFill>
                      <a:prstDash val="solid"/>
                      <a:round/>
                      <a:headEnd len="sm" w="sm" type="none"/>
                      <a:tailEnd len="sm" w="sm" type="none"/>
                    </a:lnL>
                    <a:lnT cap="flat" cmpd="sng" w="762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
                        <a:t>DEN</a:t>
                      </a:r>
                      <a:endParaRPr b="1"/>
                    </a:p>
                  </a:txBody>
                  <a:tcPr marT="91425" marB="91425" marR="91425" marL="91425">
                    <a:lnT cap="flat" cmpd="sng" w="76200">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
                        <a:t>PHI</a:t>
                      </a:r>
                      <a:endParaRPr/>
                    </a:p>
                  </a:txBody>
                  <a:tcPr marT="91425" marB="91425" marR="91425" marL="91425"/>
                </a:tc>
                <a:tc>
                  <a:txBody>
                    <a:bodyPr/>
                    <a:lstStyle/>
                    <a:p>
                      <a:pPr indent="0" lvl="0" marL="0" rtl="0" algn="l">
                        <a:spcBef>
                          <a:spcPts val="0"/>
                        </a:spcBef>
                        <a:spcAft>
                          <a:spcPts val="0"/>
                        </a:spcAft>
                        <a:buNone/>
                      </a:pPr>
                      <a:r>
                        <a:rPr lang="en"/>
                        <a:t>247</a:t>
                      </a:r>
                      <a:endParaRPr/>
                    </a:p>
                  </a:txBody>
                  <a:tcPr marT="91425" marB="91425" marR="91425" marL="91425">
                    <a:lnR cap="flat" cmpd="sng" w="76200">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t/>
                      </a:r>
                      <a:endParaRPr/>
                    </a:p>
                  </a:txBody>
                  <a:tcPr marT="91425" marB="91425" marR="91425" marL="91425">
                    <a:lnL cap="flat" cmpd="sng" w="76200">
                      <a:solidFill>
                        <a:srgbClr val="9E9E9E"/>
                      </a:solidFill>
                      <a:prstDash val="solid"/>
                      <a:round/>
                      <a:headEnd len="sm" w="sm" type="none"/>
                      <a:tailEnd len="sm" w="sm" type="none"/>
                    </a:lnL>
                    <a:lnT cap="flat" cmpd="sng" w="762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762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R cap="flat" cmpd="sng" w="76200">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
                          <a:solidFill>
                            <a:schemeClr val="accent5"/>
                          </a:solidFill>
                        </a:rPr>
                        <a:t>323</a:t>
                      </a:r>
                      <a:endParaRPr b="1">
                        <a:solidFill>
                          <a:schemeClr val="accent5"/>
                        </a:solidFill>
                      </a:endParaRPr>
                    </a:p>
                  </a:txBody>
                  <a:tcPr marT="91425" marB="91425" marR="91425" marL="91425">
                    <a:lnL cap="flat" cmpd="sng" w="76200">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178</a:t>
                      </a:r>
                      <a:endParaRPr/>
                    </a:p>
                  </a:txBody>
                  <a:tcPr marT="91425" marB="91425" marR="91425" marL="91425">
                    <a:lnR cap="flat" cmpd="sng" w="76200">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t/>
                      </a:r>
                      <a:endParaRPr/>
                    </a:p>
                  </a:txBody>
                  <a:tcPr marT="91425" marB="91425" marR="91425" marL="91425">
                    <a:lnL cap="flat" cmpd="sng" w="76200">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a:p>
                  </a:txBody>
                  <a:tcPr marT="91425" marB="91425" marR="91425" marL="91425">
                    <a:lnT cap="flat" cmpd="sng" w="762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R cap="flat" cmpd="sng" w="76200">
                      <a:solidFill>
                        <a:srgbClr val="9E9E9E"/>
                      </a:solidFill>
                      <a:prstDash val="solid"/>
                      <a:round/>
                      <a:headEnd len="sm" w="sm" type="none"/>
                      <a:tailEnd len="sm" w="sm" type="none"/>
                    </a:lnR>
                    <a:lnT cap="flat" cmpd="sng" w="762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228</a:t>
                      </a:r>
                      <a:endParaRPr/>
                    </a:p>
                  </a:txBody>
                  <a:tcPr marT="91425" marB="91425" marR="91425" marL="91425">
                    <a:lnL cap="flat" cmpd="sng" w="76200">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HOU</a:t>
                      </a:r>
                      <a:endParaRPr/>
                    </a:p>
                  </a:txBody>
                  <a:tcPr marT="91425" marB="91425" marR="91425" marL="91425"/>
                </a:tc>
              </a:tr>
            </a:tbl>
          </a:graphicData>
        </a:graphic>
      </p:graphicFrame>
      <p:sp>
        <p:nvSpPr>
          <p:cNvPr id="120" name="Google Shape;120;p21"/>
          <p:cNvSpPr txBox="1"/>
          <p:nvPr>
            <p:ph idx="1" type="body"/>
          </p:nvPr>
        </p:nvSpPr>
        <p:spPr>
          <a:xfrm>
            <a:off x="854700" y="4485250"/>
            <a:ext cx="7914900" cy="34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Total run time:</a:t>
            </a:r>
            <a:r>
              <a:rPr b="1" lang="en"/>
              <a:t> </a:t>
            </a:r>
            <a:r>
              <a:rPr lang="en"/>
              <a:t>3682.48 seconds (61.4 minutes)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