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95" r:id="rId21"/>
    <p:sldId id="296" r:id="rId22"/>
    <p:sldId id="279" r:id="rId23"/>
    <p:sldId id="280" r:id="rId24"/>
    <p:sldId id="283" r:id="rId25"/>
    <p:sldId id="288" r:id="rId26"/>
    <p:sldId id="281" r:id="rId27"/>
    <p:sldId id="282" r:id="rId28"/>
    <p:sldId id="287" r:id="rId29"/>
    <p:sldId id="297" r:id="rId30"/>
    <p:sldId id="298" r:id="rId31"/>
    <p:sldId id="299" r:id="rId32"/>
    <p:sldId id="300" r:id="rId33"/>
    <p:sldId id="301" r:id="rId34"/>
    <p:sldId id="302" r:id="rId35"/>
    <p:sldId id="303" r:id="rId36"/>
    <p:sldId id="290" r:id="rId37"/>
    <p:sldId id="291" r:id="rId38"/>
    <p:sldId id="292" r:id="rId39"/>
    <p:sldId id="293" r:id="rId40"/>
    <p:sldId id="30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3D3D3D"/>
    <a:srgbClr val="FFFFFF"/>
    <a:srgbClr val="FFD1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4660"/>
  </p:normalViewPr>
  <p:slideViewPr>
    <p:cSldViewPr snapToGrid="0">
      <p:cViewPr varScale="1">
        <p:scale>
          <a:sx n="91" d="100"/>
          <a:sy n="91"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4822AF4-DE1F-4E0A-A76B-A5834B4AEDFA}"/>
              </a:ext>
            </a:extLst>
          </p:cNvPr>
          <p:cNvSpPr/>
          <p:nvPr/>
        </p:nvSpPr>
        <p:spPr>
          <a:xfrm>
            <a:off x="545284" y="1630477"/>
            <a:ext cx="11299971" cy="1521250"/>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68AD4E4-CF36-45B2-9E09-2556BBEC7C0E}"/>
              </a:ext>
            </a:extLst>
          </p:cNvPr>
          <p:cNvSpPr txBox="1"/>
          <p:nvPr/>
        </p:nvSpPr>
        <p:spPr>
          <a:xfrm>
            <a:off x="217715" y="1708511"/>
            <a:ext cx="11756570" cy="1365182"/>
          </a:xfrm>
          <a:prstGeom prst="rect">
            <a:avLst/>
          </a:prstGeom>
          <a:noFill/>
        </p:spPr>
        <p:txBody>
          <a:bodyPr wrap="square">
            <a:spAutoFit/>
          </a:bodyPr>
          <a:lstStyle/>
          <a:p>
            <a:pPr marL="0" marR="0" algn="ctr">
              <a:lnSpc>
                <a:spcPct val="107000"/>
              </a:lnSpc>
              <a:spcBef>
                <a:spcPts val="0"/>
              </a:spcBef>
              <a:spcAft>
                <a:spcPts val="800"/>
              </a:spcAft>
            </a:pPr>
            <a:r>
              <a:rPr lang="en-US" sz="4000" b="1">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rPr>
              <a:t>NGHIÊN CỨU BỘ CÔNG CỤ PHÂN TÍCH TỪ VỰNG , PHÂN TÍCH CÚ PHÁP LEX VÀ YACC</a:t>
            </a:r>
            <a:endParaRPr lang="en-US">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8423C9DA-EB00-4D06-91EF-5EAA39FD9CAD}"/>
              </a:ext>
            </a:extLst>
          </p:cNvPr>
          <p:cNvCxnSpPr>
            <a:cxnSpLocks/>
          </p:cNvCxnSpPr>
          <p:nvPr/>
        </p:nvCxnSpPr>
        <p:spPr>
          <a:xfrm>
            <a:off x="-1433678" y="3706274"/>
            <a:ext cx="12619838" cy="3264549"/>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4821174-2DDC-486F-8B20-A165FC4B0DEA}"/>
              </a:ext>
            </a:extLst>
          </p:cNvPr>
          <p:cNvCxnSpPr>
            <a:cxnSpLocks/>
          </p:cNvCxnSpPr>
          <p:nvPr/>
        </p:nvCxnSpPr>
        <p:spPr>
          <a:xfrm flipV="1">
            <a:off x="-1281278" y="-1249680"/>
            <a:ext cx="3399638" cy="5108354"/>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229854-4008-4C67-AD85-3A3D2DFBD855}"/>
              </a:ext>
            </a:extLst>
          </p:cNvPr>
          <p:cNvCxnSpPr>
            <a:cxnSpLocks/>
          </p:cNvCxnSpPr>
          <p:nvPr/>
        </p:nvCxnSpPr>
        <p:spPr>
          <a:xfrm flipV="1">
            <a:off x="8676454" y="3199997"/>
            <a:ext cx="4368986" cy="4983883"/>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0AD854-223A-4AB7-96EC-4C42B6459DED}"/>
              </a:ext>
            </a:extLst>
          </p:cNvPr>
          <p:cNvSpPr/>
          <p:nvPr/>
        </p:nvSpPr>
        <p:spPr>
          <a:xfrm>
            <a:off x="487680" y="2984220"/>
            <a:ext cx="2670048" cy="1514628"/>
          </a:xfrm>
          <a:prstGeom prst="rect">
            <a:avLst/>
          </a:prstGeom>
          <a:solidFill>
            <a:srgbClr val="3D3D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50F3ECC5-BE86-4B11-A8D0-7A5FF8CEB523}"/>
              </a:ext>
            </a:extLst>
          </p:cNvPr>
          <p:cNvGraphicFramePr>
            <a:graphicFrameLocks noGrp="1"/>
          </p:cNvGraphicFramePr>
          <p:nvPr>
            <p:extLst>
              <p:ext uri="{D42A27DB-BD31-4B8C-83A1-F6EECF244321}">
                <p14:modId xmlns:p14="http://schemas.microsoft.com/office/powerpoint/2010/main" val="135551000"/>
              </p:ext>
            </p:extLst>
          </p:nvPr>
        </p:nvGraphicFramePr>
        <p:xfrm>
          <a:off x="434944" y="2340421"/>
          <a:ext cx="4657312" cy="2750820"/>
        </p:xfrm>
        <a:graphic>
          <a:graphicData uri="http://schemas.openxmlformats.org/drawingml/2006/table">
            <a:tbl>
              <a:tblPr firstRow="1" bandRow="1">
                <a:tableStyleId>{5940675A-B579-460E-94D1-54222C63F5DA}</a:tableStyleId>
              </a:tblPr>
              <a:tblGrid>
                <a:gridCol w="4657312">
                  <a:extLst>
                    <a:ext uri="{9D8B030D-6E8A-4147-A177-3AD203B41FA5}">
                      <a16:colId xmlns:a16="http://schemas.microsoft.com/office/drawing/2014/main" val="3553538465"/>
                    </a:ext>
                  </a:extLst>
                </a:gridCol>
              </a:tblGrid>
              <a:tr h="370840">
                <a:tc>
                  <a:txBody>
                    <a:bodyPr/>
                    <a:lstStyle/>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r>
                        <a:rPr lang="en-US" sz="2800">
                          <a:latin typeface="Times New Roman" panose="02020603050405020304" pitchFamily="18" charset="0"/>
                          <a:ea typeface="Calibri" panose="020F0502020204030204" pitchFamily="34" charset="0"/>
                          <a:cs typeface="Times New Roman" panose="02020603050405020304" pitchFamily="18" charset="0"/>
                        </a:rPr>
                        <a:t> </a:t>
                      </a:r>
                      <a:r>
                        <a:rPr lang="en-US" sz="2800">
                          <a:effectLst/>
                          <a:latin typeface="Times New Roman" panose="02020603050405020304" pitchFamily="18" charset="0"/>
                          <a:ea typeface="Calibri" panose="020F0502020204030204" pitchFamily="34" charset="0"/>
                          <a:cs typeface="Times New Roman" panose="02020603050405020304" pitchFamily="18" charset="0"/>
                        </a:rPr>
                        <a:t>Phần định nghĩa</a:t>
                      </a:r>
                      <a:r>
                        <a:rPr lang="en-US" sz="2800">
                          <a:latin typeface="Times New Roman" panose="02020603050405020304" pitchFamily="18" charset="0"/>
                          <a:ea typeface="Calibri" panose="020F0502020204030204" pitchFamily="34" charset="0"/>
                          <a:cs typeface="Times New Roman" panose="02020603050405020304" pitchFamily="18" charset="0"/>
                        </a:rPr>
                        <a:t> </a:t>
                      </a: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800">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800">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rPr>
                        <a:t>Phần quy tắc</a:t>
                      </a:r>
                    </a:p>
                    <a:p>
                      <a:pPr marL="0" marR="0">
                        <a:lnSpc>
                          <a:spcPct val="107000"/>
                        </a:lnSpc>
                        <a:spcBef>
                          <a:spcPts val="0"/>
                        </a:spcBef>
                        <a:spcAft>
                          <a:spcPts val="800"/>
                        </a:spcAft>
                      </a:pPr>
                      <a:r>
                        <a:rPr lang="en-US" sz="2800">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US" sz="2800">
                          <a:effectLst/>
                          <a:latin typeface="Times New Roman" panose="02020603050405020304" pitchFamily="18" charset="0"/>
                          <a:ea typeface="Calibri" panose="020F0502020204030204" pitchFamily="34" charset="0"/>
                        </a:rPr>
                        <a:t>Các hàm hỗ trợ</a:t>
                      </a:r>
                      <a:endParaRPr lang="en-US" sz="2800"/>
                    </a:p>
                  </a:txBody>
                  <a:tcPr/>
                </a:tc>
                <a:extLst>
                  <a:ext uri="{0D108BD9-81ED-4DB2-BD59-A6C34878D82A}">
                    <a16:rowId xmlns:a16="http://schemas.microsoft.com/office/drawing/2014/main" val="3772764463"/>
                  </a:ext>
                </a:extLst>
              </a:tr>
            </a:tbl>
          </a:graphicData>
        </a:graphic>
      </p:graphicFrame>
      <p:grpSp>
        <p:nvGrpSpPr>
          <p:cNvPr id="30" name="Group 29">
            <a:extLst>
              <a:ext uri="{FF2B5EF4-FFF2-40B4-BE49-F238E27FC236}">
                <a16:creationId xmlns:a16="http://schemas.microsoft.com/office/drawing/2014/main" id="{482B3749-FA13-49D7-9ADB-E96B94A33A9E}"/>
              </a:ext>
            </a:extLst>
          </p:cNvPr>
          <p:cNvGrpSpPr/>
          <p:nvPr/>
        </p:nvGrpSpPr>
        <p:grpSpPr>
          <a:xfrm>
            <a:off x="308434" y="229841"/>
            <a:ext cx="9822769" cy="858431"/>
            <a:chOff x="897714" y="1126314"/>
            <a:chExt cx="16176409" cy="1413686"/>
          </a:xfrm>
        </p:grpSpPr>
        <p:grpSp>
          <p:nvGrpSpPr>
            <p:cNvPr id="31" name="Group 30">
              <a:extLst>
                <a:ext uri="{FF2B5EF4-FFF2-40B4-BE49-F238E27FC236}">
                  <a16:creationId xmlns:a16="http://schemas.microsoft.com/office/drawing/2014/main" id="{19151A8F-8029-4A5D-A707-7E3DFA3B7E86}"/>
                </a:ext>
              </a:extLst>
            </p:cNvPr>
            <p:cNvGrpSpPr/>
            <p:nvPr/>
          </p:nvGrpSpPr>
          <p:grpSpPr>
            <a:xfrm>
              <a:off x="897714" y="1126314"/>
              <a:ext cx="1413686" cy="1413686"/>
              <a:chOff x="5886275" y="3219275"/>
              <a:chExt cx="419450" cy="419450"/>
            </a:xfrm>
          </p:grpSpPr>
          <p:sp>
            <p:nvSpPr>
              <p:cNvPr id="33" name="Circle: Hollow 32">
                <a:extLst>
                  <a:ext uri="{FF2B5EF4-FFF2-40B4-BE49-F238E27FC236}">
                    <a16:creationId xmlns:a16="http://schemas.microsoft.com/office/drawing/2014/main" id="{378A20EC-E77B-4509-90E4-95F399760243}"/>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a:extLst>
                  <a:ext uri="{FF2B5EF4-FFF2-40B4-BE49-F238E27FC236}">
                    <a16:creationId xmlns:a16="http://schemas.microsoft.com/office/drawing/2014/main" id="{F34269FC-CBF7-418D-BAC7-BAC2304A1EC1}"/>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32" name="TextBox 31">
              <a:extLst>
                <a:ext uri="{FF2B5EF4-FFF2-40B4-BE49-F238E27FC236}">
                  <a16:creationId xmlns:a16="http://schemas.microsoft.com/office/drawing/2014/main" id="{D7AC7126-92D0-4F16-B2D6-A8D73677C797}"/>
                </a:ext>
              </a:extLst>
            </p:cNvPr>
            <p:cNvSpPr txBox="1"/>
            <p:nvPr/>
          </p:nvSpPr>
          <p:spPr>
            <a:xfrm>
              <a:off x="2552959" y="1250274"/>
              <a:ext cx="14521164" cy="1165765"/>
            </a:xfrm>
            <a:prstGeom prst="rect">
              <a:avLst/>
            </a:prstGeom>
            <a:noFill/>
          </p:spPr>
          <p:txBody>
            <a:bodyPr wrap="square" rtlCol="0">
              <a:spAutoFit/>
            </a:bodyPr>
            <a:lstStyle/>
            <a:p>
              <a:r>
                <a:rPr lang="en-US" sz="40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16" name="TextBox 15">
            <a:extLst>
              <a:ext uri="{FF2B5EF4-FFF2-40B4-BE49-F238E27FC236}">
                <a16:creationId xmlns:a16="http://schemas.microsoft.com/office/drawing/2014/main" id="{B061B306-27ED-4E22-9637-178BB79CD526}"/>
              </a:ext>
            </a:extLst>
          </p:cNvPr>
          <p:cNvSpPr txBox="1"/>
          <p:nvPr/>
        </p:nvSpPr>
        <p:spPr>
          <a:xfrm>
            <a:off x="5329294" y="1651230"/>
            <a:ext cx="6096000" cy="4313040"/>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2800">
                <a:effectLst/>
                <a:latin typeface="Times New Roman" panose="02020603050405020304" pitchFamily="18" charset="0"/>
                <a:ea typeface="Calibri" panose="020F0502020204030204" pitchFamily="34" charset="0"/>
                <a:cs typeface="Times New Roman" panose="02020603050405020304" pitchFamily="18" charset="0"/>
              </a:rPr>
              <a:t>Phần thứ hai là quy tắc do người dùng định nghĩa, các quy tắc nhằm xác định loại token từ những ký tự nhập vào, được giới hạn trong cặp ký hiệu “%%” và “%%”. </a:t>
            </a:r>
          </a:p>
          <a:p>
            <a:pPr marL="457200" marR="0" indent="-457200">
              <a:lnSpc>
                <a:spcPct val="107000"/>
              </a:lnSpc>
              <a:spcBef>
                <a:spcPts val="0"/>
              </a:spcBef>
              <a:spcAft>
                <a:spcPts val="800"/>
              </a:spcAft>
              <a:buFont typeface="Arial" panose="020B0604020202020204" pitchFamily="34" charset="0"/>
              <a:buChar char="•"/>
            </a:pPr>
            <a:r>
              <a:rPr lang="en-US" sz="2800">
                <a:effectLst/>
                <a:latin typeface="Times New Roman" panose="02020603050405020304" pitchFamily="18" charset="0"/>
                <a:ea typeface="Calibri" panose="020F0502020204030204" pitchFamily="34" charset="0"/>
                <a:cs typeface="Times New Roman" panose="02020603050405020304" pitchFamily="18" charset="0"/>
              </a:rPr>
              <a:t>Những luật này luôn bao gồm 2 phần: biểu thức chính quy và phương thức thực hiện. Phương thức được xác định nhờ cặp cặp ký hiệu “{” và “}”.</a:t>
            </a:r>
          </a:p>
        </p:txBody>
      </p:sp>
      <p:sp>
        <p:nvSpPr>
          <p:cNvPr id="18" name="Rectangle: Rounded Corners 17">
            <a:extLst>
              <a:ext uri="{FF2B5EF4-FFF2-40B4-BE49-F238E27FC236}">
                <a16:creationId xmlns:a16="http://schemas.microsoft.com/office/drawing/2014/main" id="{0AD671D1-BCBD-4463-A5FB-844133DF71B9}"/>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A3A62D09-1F60-4765-AC59-A70BB6296B09}"/>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F48480-724A-43EC-8F2F-84166C917216}"/>
              </a:ext>
            </a:extLst>
          </p:cNvPr>
          <p:cNvGrpSpPr/>
          <p:nvPr/>
        </p:nvGrpSpPr>
        <p:grpSpPr>
          <a:xfrm>
            <a:off x="308434" y="229841"/>
            <a:ext cx="6915326" cy="858431"/>
            <a:chOff x="897714" y="1126314"/>
            <a:chExt cx="11388351" cy="1413686"/>
          </a:xfrm>
        </p:grpSpPr>
        <p:grpSp>
          <p:nvGrpSpPr>
            <p:cNvPr id="21" name="Group 20">
              <a:extLst>
                <a:ext uri="{FF2B5EF4-FFF2-40B4-BE49-F238E27FC236}">
                  <a16:creationId xmlns:a16="http://schemas.microsoft.com/office/drawing/2014/main" id="{9CE68EFB-F861-4878-80D2-C40E993E4B54}"/>
                </a:ext>
              </a:extLst>
            </p:cNvPr>
            <p:cNvGrpSpPr/>
            <p:nvPr/>
          </p:nvGrpSpPr>
          <p:grpSpPr>
            <a:xfrm>
              <a:off x="897714" y="1126314"/>
              <a:ext cx="1413686" cy="1413686"/>
              <a:chOff x="5886275" y="3219275"/>
              <a:chExt cx="419450" cy="419450"/>
            </a:xfrm>
          </p:grpSpPr>
          <p:sp>
            <p:nvSpPr>
              <p:cNvPr id="23" name="Circle: Hollow 22">
                <a:extLst>
                  <a:ext uri="{FF2B5EF4-FFF2-40B4-BE49-F238E27FC236}">
                    <a16:creationId xmlns:a16="http://schemas.microsoft.com/office/drawing/2014/main" id="{D9C8721D-3E9D-4C7B-8EE1-E986FCE775EA}"/>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4692376F-C00D-4C65-8F1E-6BE3984C76C9}"/>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22" name="TextBox 21">
              <a:extLst>
                <a:ext uri="{FF2B5EF4-FFF2-40B4-BE49-F238E27FC236}">
                  <a16:creationId xmlns:a16="http://schemas.microsoft.com/office/drawing/2014/main" id="{99CF34A0-4AD8-453B-B494-0E1B768FDE2A}"/>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25" name="TextBox 24">
            <a:extLst>
              <a:ext uri="{FF2B5EF4-FFF2-40B4-BE49-F238E27FC236}">
                <a16:creationId xmlns:a16="http://schemas.microsoft.com/office/drawing/2014/main" id="{7D41D0CB-F8A5-430B-9A4B-5ADAA0113C38}"/>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Cấu trúc của Lex</a:t>
            </a:r>
          </a:p>
        </p:txBody>
      </p:sp>
      <p:cxnSp>
        <p:nvCxnSpPr>
          <p:cNvPr id="26" name="Straight Connector 25">
            <a:extLst>
              <a:ext uri="{FF2B5EF4-FFF2-40B4-BE49-F238E27FC236}">
                <a16:creationId xmlns:a16="http://schemas.microsoft.com/office/drawing/2014/main" id="{24130F88-657B-41A7-BB98-B7D96921F5E5}"/>
              </a:ext>
            </a:extLst>
          </p:cNvPr>
          <p:cNvCxnSpPr>
            <a:cxnSpLocks/>
          </p:cNvCxnSpPr>
          <p:nvPr/>
        </p:nvCxnSpPr>
        <p:spPr>
          <a:xfrm flipH="1" flipV="1">
            <a:off x="-5227320" y="5745480"/>
            <a:ext cx="18745200" cy="16002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09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FEEBAED-2A5E-4845-90FA-D1FA1C829E21}"/>
              </a:ext>
            </a:extLst>
          </p:cNvPr>
          <p:cNvSpPr/>
          <p:nvPr/>
        </p:nvSpPr>
        <p:spPr>
          <a:xfrm>
            <a:off x="467307" y="4584192"/>
            <a:ext cx="2670048" cy="475488"/>
          </a:xfrm>
          <a:prstGeom prst="rect">
            <a:avLst/>
          </a:prstGeom>
          <a:solidFill>
            <a:srgbClr val="3D3D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50F3ECC5-BE86-4B11-A8D0-7A5FF8CEB523}"/>
              </a:ext>
            </a:extLst>
          </p:cNvPr>
          <p:cNvGraphicFramePr>
            <a:graphicFrameLocks noGrp="1"/>
          </p:cNvGraphicFramePr>
          <p:nvPr/>
        </p:nvGraphicFramePr>
        <p:xfrm>
          <a:off x="434944" y="2340421"/>
          <a:ext cx="4657312" cy="2750820"/>
        </p:xfrm>
        <a:graphic>
          <a:graphicData uri="http://schemas.openxmlformats.org/drawingml/2006/table">
            <a:tbl>
              <a:tblPr firstRow="1" bandRow="1">
                <a:tableStyleId>{5940675A-B579-460E-94D1-54222C63F5DA}</a:tableStyleId>
              </a:tblPr>
              <a:tblGrid>
                <a:gridCol w="4657312">
                  <a:extLst>
                    <a:ext uri="{9D8B030D-6E8A-4147-A177-3AD203B41FA5}">
                      <a16:colId xmlns:a16="http://schemas.microsoft.com/office/drawing/2014/main" val="3553538465"/>
                    </a:ext>
                  </a:extLst>
                </a:gridCol>
              </a:tblGrid>
              <a:tr h="370840">
                <a:tc>
                  <a:txBody>
                    <a:bodyPr/>
                    <a:lstStyle/>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r>
                        <a:rPr lang="en-US" sz="2800">
                          <a:latin typeface="Times New Roman" panose="02020603050405020304" pitchFamily="18" charset="0"/>
                          <a:ea typeface="Calibri" panose="020F0502020204030204" pitchFamily="34" charset="0"/>
                          <a:cs typeface="Times New Roman" panose="02020603050405020304" pitchFamily="18" charset="0"/>
                        </a:rPr>
                        <a:t> </a:t>
                      </a:r>
                      <a:r>
                        <a:rPr lang="en-US" sz="2800">
                          <a:effectLst/>
                          <a:latin typeface="Times New Roman" panose="02020603050405020304" pitchFamily="18" charset="0"/>
                          <a:ea typeface="Calibri" panose="020F0502020204030204" pitchFamily="34" charset="0"/>
                          <a:cs typeface="Times New Roman" panose="02020603050405020304" pitchFamily="18" charset="0"/>
                        </a:rPr>
                        <a:t>Phần định nghĩa</a:t>
                      </a:r>
                      <a:r>
                        <a:rPr lang="en-US" sz="2800">
                          <a:latin typeface="Times New Roman" panose="02020603050405020304" pitchFamily="18" charset="0"/>
                          <a:ea typeface="Calibri" panose="020F0502020204030204" pitchFamily="34" charset="0"/>
                          <a:cs typeface="Times New Roman" panose="02020603050405020304" pitchFamily="18" charset="0"/>
                        </a:rPr>
                        <a:t> </a:t>
                      </a: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Phần quy tắc</a:t>
                      </a:r>
                    </a:p>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2800">
                          <a:solidFill>
                            <a:srgbClr val="EDEDED"/>
                          </a:solidFill>
                          <a:effectLst/>
                          <a:latin typeface="Times New Roman" panose="02020603050405020304" pitchFamily="18" charset="0"/>
                          <a:ea typeface="Calibri" panose="020F0502020204030204" pitchFamily="34" charset="0"/>
                        </a:rPr>
                        <a:t>Các hàm hỗ trợ</a:t>
                      </a:r>
                      <a:endParaRPr lang="en-US" sz="2800">
                        <a:solidFill>
                          <a:srgbClr val="EDEDED"/>
                        </a:solidFill>
                      </a:endParaRPr>
                    </a:p>
                  </a:txBody>
                  <a:tcPr/>
                </a:tc>
                <a:extLst>
                  <a:ext uri="{0D108BD9-81ED-4DB2-BD59-A6C34878D82A}">
                    <a16:rowId xmlns:a16="http://schemas.microsoft.com/office/drawing/2014/main" val="3772764463"/>
                  </a:ext>
                </a:extLst>
              </a:tr>
            </a:tbl>
          </a:graphicData>
        </a:graphic>
      </p:graphicFrame>
      <p:sp>
        <p:nvSpPr>
          <p:cNvPr id="16" name="TextBox 15">
            <a:extLst>
              <a:ext uri="{FF2B5EF4-FFF2-40B4-BE49-F238E27FC236}">
                <a16:creationId xmlns:a16="http://schemas.microsoft.com/office/drawing/2014/main" id="{B061B306-27ED-4E22-9637-178BB79CD526}"/>
              </a:ext>
            </a:extLst>
          </p:cNvPr>
          <p:cNvSpPr txBox="1"/>
          <p:nvPr/>
        </p:nvSpPr>
        <p:spPr>
          <a:xfrm>
            <a:off x="5337683" y="2340421"/>
            <a:ext cx="6096000" cy="1444306"/>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2800">
                <a:effectLst/>
                <a:latin typeface="Times New Roman" panose="02020603050405020304" pitchFamily="18" charset="0"/>
                <a:ea typeface="Calibri" panose="020F0502020204030204" pitchFamily="34" charset="0"/>
                <a:cs typeface="Times New Roman" panose="02020603050405020304" pitchFamily="18" charset="0"/>
              </a:rPr>
              <a:t>Phần cuối cùng là các hàm hỗ trợ cho quá trình phân tích từ vựng được viết bằng ngôn ngữ C</a:t>
            </a:r>
          </a:p>
        </p:txBody>
      </p:sp>
      <p:sp>
        <p:nvSpPr>
          <p:cNvPr id="13" name="Rectangle: Rounded Corners 12">
            <a:extLst>
              <a:ext uri="{FF2B5EF4-FFF2-40B4-BE49-F238E27FC236}">
                <a16:creationId xmlns:a16="http://schemas.microsoft.com/office/drawing/2014/main" id="{6CFB8551-3800-4EDA-944F-82E0C637C605}"/>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A4188A2-6832-45B1-B328-DA8F230D15DC}"/>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52D7C1C-48B7-4DCD-8CF0-B4260BC26242}"/>
              </a:ext>
            </a:extLst>
          </p:cNvPr>
          <p:cNvGrpSpPr/>
          <p:nvPr/>
        </p:nvGrpSpPr>
        <p:grpSpPr>
          <a:xfrm>
            <a:off x="308434" y="229841"/>
            <a:ext cx="6915326" cy="858431"/>
            <a:chOff x="897714" y="1126314"/>
            <a:chExt cx="11388351" cy="1413686"/>
          </a:xfrm>
        </p:grpSpPr>
        <p:grpSp>
          <p:nvGrpSpPr>
            <p:cNvPr id="17" name="Group 16">
              <a:extLst>
                <a:ext uri="{FF2B5EF4-FFF2-40B4-BE49-F238E27FC236}">
                  <a16:creationId xmlns:a16="http://schemas.microsoft.com/office/drawing/2014/main" id="{8FB4CA7B-16C9-4ACF-BA9C-6D207588A81F}"/>
                </a:ext>
              </a:extLst>
            </p:cNvPr>
            <p:cNvGrpSpPr/>
            <p:nvPr/>
          </p:nvGrpSpPr>
          <p:grpSpPr>
            <a:xfrm>
              <a:off x="897714" y="1126314"/>
              <a:ext cx="1413686" cy="1413686"/>
              <a:chOff x="5886275" y="3219275"/>
              <a:chExt cx="419450" cy="419450"/>
            </a:xfrm>
          </p:grpSpPr>
          <p:sp>
            <p:nvSpPr>
              <p:cNvPr id="19" name="Circle: Hollow 18">
                <a:extLst>
                  <a:ext uri="{FF2B5EF4-FFF2-40B4-BE49-F238E27FC236}">
                    <a16:creationId xmlns:a16="http://schemas.microsoft.com/office/drawing/2014/main" id="{19972C1B-86CE-4FB5-8646-8EF0BEA8FE49}"/>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FEAA8786-413A-489D-952D-5BFB4F1FE6F9}"/>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18" name="TextBox 17">
              <a:extLst>
                <a:ext uri="{FF2B5EF4-FFF2-40B4-BE49-F238E27FC236}">
                  <a16:creationId xmlns:a16="http://schemas.microsoft.com/office/drawing/2014/main" id="{054FCDC0-FEE9-4CCC-8C96-97D81005BA45}"/>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21" name="TextBox 20">
            <a:extLst>
              <a:ext uri="{FF2B5EF4-FFF2-40B4-BE49-F238E27FC236}">
                <a16:creationId xmlns:a16="http://schemas.microsoft.com/office/drawing/2014/main" id="{DB59F3BE-CC4B-4A1D-ACAB-20CF4FE2E0B0}"/>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Cấu trúc của Lex</a:t>
            </a:r>
          </a:p>
        </p:txBody>
      </p:sp>
      <p:cxnSp>
        <p:nvCxnSpPr>
          <p:cNvPr id="22" name="Straight Connector 21">
            <a:extLst>
              <a:ext uri="{FF2B5EF4-FFF2-40B4-BE49-F238E27FC236}">
                <a16:creationId xmlns:a16="http://schemas.microsoft.com/office/drawing/2014/main" id="{A7417C07-07A7-4459-A747-4C6F82FC8897}"/>
              </a:ext>
            </a:extLst>
          </p:cNvPr>
          <p:cNvCxnSpPr>
            <a:cxnSpLocks/>
          </p:cNvCxnSpPr>
          <p:nvPr/>
        </p:nvCxnSpPr>
        <p:spPr>
          <a:xfrm flipH="1" flipV="1">
            <a:off x="-5227320" y="5745480"/>
            <a:ext cx="18745200" cy="16002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75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99CFD31-8478-4780-8154-292594D2EFEE}"/>
              </a:ext>
            </a:extLst>
          </p:cNvPr>
          <p:cNvGraphicFramePr>
            <a:graphicFrameLocks noGrp="1"/>
          </p:cNvGraphicFramePr>
          <p:nvPr>
            <p:extLst>
              <p:ext uri="{D42A27DB-BD31-4B8C-83A1-F6EECF244321}">
                <p14:modId xmlns:p14="http://schemas.microsoft.com/office/powerpoint/2010/main" val="4239066348"/>
              </p:ext>
            </p:extLst>
          </p:nvPr>
        </p:nvGraphicFramePr>
        <p:xfrm>
          <a:off x="532503" y="1878628"/>
          <a:ext cx="4588137" cy="4866640"/>
        </p:xfrm>
        <a:graphic>
          <a:graphicData uri="http://schemas.openxmlformats.org/drawingml/2006/table">
            <a:tbl>
              <a:tblPr firstRow="1" bandRow="1">
                <a:tableStyleId>{5940675A-B579-460E-94D1-54222C63F5DA}</a:tableStyleId>
              </a:tblPr>
              <a:tblGrid>
                <a:gridCol w="4588137">
                  <a:extLst>
                    <a:ext uri="{9D8B030D-6E8A-4147-A177-3AD203B41FA5}">
                      <a16:colId xmlns:a16="http://schemas.microsoft.com/office/drawing/2014/main" val="726036200"/>
                    </a:ext>
                  </a:extLst>
                </a:gridCol>
              </a:tblGrid>
              <a:tr h="4653100">
                <a:tc>
                  <a:txBody>
                    <a:bodyPr/>
                    <a:lstStyle/>
                    <a:p>
                      <a:pPr marL="0" marR="0">
                        <a:spcBef>
                          <a:spcPts val="0"/>
                        </a:spcBef>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 Phần định nghĩa  %}</a:t>
                      </a:r>
                    </a:p>
                    <a:p>
                      <a:pPr marL="0" marR="0">
                        <a:spcBef>
                          <a:spcPts val="0"/>
                        </a:spcBef>
                        <a:spcAft>
                          <a:spcPts val="8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spcBef>
                          <a:spcPts val="0"/>
                        </a:spcBef>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[\t\n]+ {;}</a:t>
                      </a:r>
                    </a:p>
                    <a:p>
                      <a:pPr marL="0" marR="0">
                        <a:spcBef>
                          <a:spcPts val="0"/>
                        </a:spcBef>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is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am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are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were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was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be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being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been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do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does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did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will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would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should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can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could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has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have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had |</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go | {printf("%s: is a verb\n", yytext);}</a:t>
                      </a:r>
                    </a:p>
                    <a:p>
                      <a:pPr marL="0" marR="0">
                        <a:spcBef>
                          <a:spcPts val="0"/>
                        </a:spcBef>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[a-zA-Z]+ {printf(“%s: is not a verb\n”, yytext)}</a:t>
                      </a:r>
                    </a:p>
                    <a:p>
                      <a:pPr marL="0" marR="0">
                        <a:spcBef>
                          <a:spcPts val="0"/>
                        </a:spcBef>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spcBef>
                          <a:spcPts val="0"/>
                        </a:spcBef>
                        <a:spcAft>
                          <a:spcPts val="8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int main() {</a:t>
                      </a:r>
                    </a:p>
                    <a:p>
                      <a:pPr marL="0" marR="0">
                        <a:spcBef>
                          <a:spcPts val="0"/>
                        </a:spcBef>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yylex();</a:t>
                      </a:r>
                    </a:p>
                    <a:p>
                      <a:pPr marL="0" marR="0">
                        <a:spcBef>
                          <a:spcPts val="0"/>
                        </a:spcBef>
                        <a:spcAft>
                          <a:spcPts val="8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return 0;</a:t>
                      </a:r>
                    </a:p>
                    <a:p>
                      <a:r>
                        <a:rPr lang="en-US" sz="1600">
                          <a:effectLst/>
                          <a:latin typeface="Times New Roman" panose="02020603050405020304" pitchFamily="18" charset="0"/>
                          <a:ea typeface="Calibri" panose="020F0502020204030204" pitchFamily="34" charset="0"/>
                        </a:rPr>
                        <a:t>}</a:t>
                      </a:r>
                      <a:endParaRPr lang="en-US" sz="1600"/>
                    </a:p>
                    <a:p>
                      <a:pPr>
                        <a:lnSpc>
                          <a:spcPct val="100000"/>
                        </a:lnSpc>
                      </a:pPr>
                      <a:endParaRPr lang="en-US" sz="1600"/>
                    </a:p>
                  </a:txBody>
                  <a:tcPr/>
                </a:tc>
                <a:extLst>
                  <a:ext uri="{0D108BD9-81ED-4DB2-BD59-A6C34878D82A}">
                    <a16:rowId xmlns:a16="http://schemas.microsoft.com/office/drawing/2014/main" val="2717251241"/>
                  </a:ext>
                </a:extLst>
              </a:tr>
            </a:tbl>
          </a:graphicData>
        </a:graphic>
      </p:graphicFrame>
      <p:sp>
        <p:nvSpPr>
          <p:cNvPr id="20" name="Rectangle: Rounded Corners 19">
            <a:extLst>
              <a:ext uri="{FF2B5EF4-FFF2-40B4-BE49-F238E27FC236}">
                <a16:creationId xmlns:a16="http://schemas.microsoft.com/office/drawing/2014/main" id="{0970A780-8DA1-453C-81D3-77CFD0047095}"/>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E841278-B948-4FF8-BB0C-AB75AB7BFED5}"/>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23BDD7A-3745-4D29-B333-D2FD3824A314}"/>
              </a:ext>
            </a:extLst>
          </p:cNvPr>
          <p:cNvGrpSpPr/>
          <p:nvPr/>
        </p:nvGrpSpPr>
        <p:grpSpPr>
          <a:xfrm>
            <a:off x="308434" y="229841"/>
            <a:ext cx="6915326" cy="858431"/>
            <a:chOff x="897714" y="1126314"/>
            <a:chExt cx="11388351" cy="1413686"/>
          </a:xfrm>
        </p:grpSpPr>
        <p:grpSp>
          <p:nvGrpSpPr>
            <p:cNvPr id="23" name="Group 22">
              <a:extLst>
                <a:ext uri="{FF2B5EF4-FFF2-40B4-BE49-F238E27FC236}">
                  <a16:creationId xmlns:a16="http://schemas.microsoft.com/office/drawing/2014/main" id="{52E55AB0-5D42-4365-9641-C76B15364881}"/>
                </a:ext>
              </a:extLst>
            </p:cNvPr>
            <p:cNvGrpSpPr/>
            <p:nvPr/>
          </p:nvGrpSpPr>
          <p:grpSpPr>
            <a:xfrm>
              <a:off x="897714" y="1126314"/>
              <a:ext cx="1413686" cy="1413686"/>
              <a:chOff x="5886275" y="3219275"/>
              <a:chExt cx="419450" cy="419450"/>
            </a:xfrm>
          </p:grpSpPr>
          <p:sp>
            <p:nvSpPr>
              <p:cNvPr id="25" name="Circle: Hollow 24">
                <a:extLst>
                  <a:ext uri="{FF2B5EF4-FFF2-40B4-BE49-F238E27FC236}">
                    <a16:creationId xmlns:a16="http://schemas.microsoft.com/office/drawing/2014/main" id="{286A764F-CD2E-4123-9037-3AEE275FA5A6}"/>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24588124-B2D6-4A2A-9E64-6F327675B98A}"/>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24" name="TextBox 23">
              <a:extLst>
                <a:ext uri="{FF2B5EF4-FFF2-40B4-BE49-F238E27FC236}">
                  <a16:creationId xmlns:a16="http://schemas.microsoft.com/office/drawing/2014/main" id="{117A3628-D7A4-4907-B732-5BE907ABC9E2}"/>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27" name="TextBox 26">
            <a:extLst>
              <a:ext uri="{FF2B5EF4-FFF2-40B4-BE49-F238E27FC236}">
                <a16:creationId xmlns:a16="http://schemas.microsoft.com/office/drawing/2014/main" id="{80E5BC71-BDF9-4988-A834-267AA59118A6}"/>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Cấu trúc của Lex</a:t>
            </a:r>
          </a:p>
        </p:txBody>
      </p:sp>
    </p:spTree>
    <p:extLst>
      <p:ext uri="{BB962C8B-B14F-4D97-AF65-F5344CB8AC3E}">
        <p14:creationId xmlns:p14="http://schemas.microsoft.com/office/powerpoint/2010/main" val="4284360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404F4F9-779A-482D-8BB3-B8FB9F82FCCE}"/>
              </a:ext>
            </a:extLst>
          </p:cNvPr>
          <p:cNvSpPr txBox="1"/>
          <p:nvPr/>
        </p:nvSpPr>
        <p:spPr>
          <a:xfrm>
            <a:off x="1020182" y="1987278"/>
            <a:ext cx="9407333" cy="3016275"/>
          </a:xfrm>
          <a:prstGeom prst="rect">
            <a:avLst/>
          </a:prstGeom>
          <a:noFill/>
        </p:spPr>
        <p:txBody>
          <a:bodyPr wrap="square">
            <a:spAutoFit/>
          </a:bodyPr>
          <a:lstStyle/>
          <a:p>
            <a:pPr marL="0" marR="0" indent="342900">
              <a:lnSpc>
                <a:spcPct val="107000"/>
              </a:lnSpc>
              <a:spcBef>
                <a:spcPts val="0"/>
              </a:spcBef>
              <a:spcAft>
                <a:spcPts val="800"/>
              </a:spcAft>
            </a:pPr>
            <a:r>
              <a:rPr lang="en-US" sz="3600">
                <a:effectLst/>
                <a:latin typeface="Times New Roman" panose="02020603050405020304" pitchFamily="18" charset="0"/>
                <a:ea typeface="Calibri" panose="020F0502020204030204" pitchFamily="34" charset="0"/>
                <a:cs typeface="Times New Roman" panose="02020603050405020304" pitchFamily="18" charset="0"/>
              </a:rPr>
              <a:t>Biểu thức chính quy (Regular Expression) là một nhóm các ký tự, ký hiệu được sử dụng để mô tả những mẫu (pattern) để nhận diện chuỗi ký tự</a:t>
            </a:r>
            <a:r>
              <a:rPr lang="en-US" sz="3600">
                <a:latin typeface="Times New Roman" panose="02020603050405020304" pitchFamily="18" charset="0"/>
                <a:ea typeface="Calibri" panose="020F0502020204030204" pitchFamily="34" charset="0"/>
                <a:cs typeface="Times New Roman" panose="02020603050405020304" pitchFamily="18" charset="0"/>
              </a:rPr>
              <a:t>. V</a:t>
            </a:r>
            <a:r>
              <a:rPr lang="en-US" sz="3600">
                <a:effectLst/>
                <a:latin typeface="Times New Roman" panose="02020603050405020304" pitchFamily="18" charset="0"/>
                <a:ea typeface="Calibri" panose="020F0502020204030204" pitchFamily="34" charset="0"/>
                <a:cs typeface="Times New Roman" panose="02020603050405020304" pitchFamily="18" charset="0"/>
              </a:rPr>
              <a:t>í dụ như nhận diện số điện thoại, địa chỉ email, số tiền, …</a:t>
            </a:r>
          </a:p>
        </p:txBody>
      </p:sp>
      <p:sp>
        <p:nvSpPr>
          <p:cNvPr id="13" name="Rectangle: Rounded Corners 12">
            <a:extLst>
              <a:ext uri="{FF2B5EF4-FFF2-40B4-BE49-F238E27FC236}">
                <a16:creationId xmlns:a16="http://schemas.microsoft.com/office/drawing/2014/main" id="{6F3B049A-3610-4B7B-91BE-EAA65FA80F3A}"/>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A3D7B2B-D2C5-45BC-AB26-C8C4010F5D80}"/>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56E2421-8426-43D1-B79B-9AF6BBB2D49E}"/>
              </a:ext>
            </a:extLst>
          </p:cNvPr>
          <p:cNvGrpSpPr/>
          <p:nvPr/>
        </p:nvGrpSpPr>
        <p:grpSpPr>
          <a:xfrm>
            <a:off x="308434" y="229841"/>
            <a:ext cx="6915326" cy="858431"/>
            <a:chOff x="897714" y="1126314"/>
            <a:chExt cx="11388351" cy="1413686"/>
          </a:xfrm>
        </p:grpSpPr>
        <p:grpSp>
          <p:nvGrpSpPr>
            <p:cNvPr id="16" name="Group 15">
              <a:extLst>
                <a:ext uri="{FF2B5EF4-FFF2-40B4-BE49-F238E27FC236}">
                  <a16:creationId xmlns:a16="http://schemas.microsoft.com/office/drawing/2014/main" id="{90FC8673-9E41-499B-B9C5-FACD89EB6FBB}"/>
                </a:ext>
              </a:extLst>
            </p:cNvPr>
            <p:cNvGrpSpPr/>
            <p:nvPr/>
          </p:nvGrpSpPr>
          <p:grpSpPr>
            <a:xfrm>
              <a:off x="897714" y="1126314"/>
              <a:ext cx="1413686" cy="1413686"/>
              <a:chOff x="5886275" y="3219275"/>
              <a:chExt cx="419450" cy="419450"/>
            </a:xfrm>
          </p:grpSpPr>
          <p:sp>
            <p:nvSpPr>
              <p:cNvPr id="18" name="Circle: Hollow 17">
                <a:extLst>
                  <a:ext uri="{FF2B5EF4-FFF2-40B4-BE49-F238E27FC236}">
                    <a16:creationId xmlns:a16="http://schemas.microsoft.com/office/drawing/2014/main" id="{43DDEEED-18E5-4242-AC97-0B01CB853709}"/>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E09A47D1-62BA-4942-864E-3F229B4BB0E0}"/>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17" name="TextBox 16">
              <a:extLst>
                <a:ext uri="{FF2B5EF4-FFF2-40B4-BE49-F238E27FC236}">
                  <a16:creationId xmlns:a16="http://schemas.microsoft.com/office/drawing/2014/main" id="{B8585735-2D2D-46CA-A41F-72660983BFD7}"/>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20" name="TextBox 19">
            <a:extLst>
              <a:ext uri="{FF2B5EF4-FFF2-40B4-BE49-F238E27FC236}">
                <a16:creationId xmlns:a16="http://schemas.microsoft.com/office/drawing/2014/main" id="{89C9E100-6162-44E6-8F8F-B2E66B69BD4A}"/>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Biểu thức chính quy</a:t>
            </a:r>
          </a:p>
        </p:txBody>
      </p:sp>
      <p:cxnSp>
        <p:nvCxnSpPr>
          <p:cNvPr id="11" name="Straight Connector 10">
            <a:extLst>
              <a:ext uri="{FF2B5EF4-FFF2-40B4-BE49-F238E27FC236}">
                <a16:creationId xmlns:a16="http://schemas.microsoft.com/office/drawing/2014/main" id="{000FC5AD-7801-47A1-84A8-72D054C78418}"/>
              </a:ext>
            </a:extLst>
          </p:cNvPr>
          <p:cNvCxnSpPr>
            <a:cxnSpLocks/>
          </p:cNvCxnSpPr>
          <p:nvPr/>
        </p:nvCxnSpPr>
        <p:spPr>
          <a:xfrm flipH="1" flipV="1">
            <a:off x="-5227320" y="5745480"/>
            <a:ext cx="18745200" cy="16002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83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57A75D24-FD8B-48BE-A669-D4E6CFAC04F4}"/>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D6D67F5B-371A-4ED4-8F71-DFE7F8ABC25C}"/>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82B3749-FA13-49D7-9ADB-E96B94A33A9E}"/>
              </a:ext>
            </a:extLst>
          </p:cNvPr>
          <p:cNvGrpSpPr/>
          <p:nvPr/>
        </p:nvGrpSpPr>
        <p:grpSpPr>
          <a:xfrm>
            <a:off x="308434" y="229841"/>
            <a:ext cx="6915326" cy="858431"/>
            <a:chOff x="897714" y="1126314"/>
            <a:chExt cx="11388351" cy="1413686"/>
          </a:xfrm>
        </p:grpSpPr>
        <p:grpSp>
          <p:nvGrpSpPr>
            <p:cNvPr id="31" name="Group 30">
              <a:extLst>
                <a:ext uri="{FF2B5EF4-FFF2-40B4-BE49-F238E27FC236}">
                  <a16:creationId xmlns:a16="http://schemas.microsoft.com/office/drawing/2014/main" id="{19151A8F-8029-4A5D-A707-7E3DFA3B7E86}"/>
                </a:ext>
              </a:extLst>
            </p:cNvPr>
            <p:cNvGrpSpPr/>
            <p:nvPr/>
          </p:nvGrpSpPr>
          <p:grpSpPr>
            <a:xfrm>
              <a:off x="897714" y="1126314"/>
              <a:ext cx="1413686" cy="1413686"/>
              <a:chOff x="5886275" y="3219275"/>
              <a:chExt cx="419450" cy="419450"/>
            </a:xfrm>
          </p:grpSpPr>
          <p:sp>
            <p:nvSpPr>
              <p:cNvPr id="33" name="Circle: Hollow 32">
                <a:extLst>
                  <a:ext uri="{FF2B5EF4-FFF2-40B4-BE49-F238E27FC236}">
                    <a16:creationId xmlns:a16="http://schemas.microsoft.com/office/drawing/2014/main" id="{378A20EC-E77B-4509-90E4-95F399760243}"/>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a:extLst>
                  <a:ext uri="{FF2B5EF4-FFF2-40B4-BE49-F238E27FC236}">
                    <a16:creationId xmlns:a16="http://schemas.microsoft.com/office/drawing/2014/main" id="{F34269FC-CBF7-418D-BAC7-BAC2304A1EC1}"/>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32" name="TextBox 31">
              <a:extLst>
                <a:ext uri="{FF2B5EF4-FFF2-40B4-BE49-F238E27FC236}">
                  <a16:creationId xmlns:a16="http://schemas.microsoft.com/office/drawing/2014/main" id="{D7AC7126-92D0-4F16-B2D6-A8D73677C797}"/>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35" name="TextBox 34">
            <a:extLst>
              <a:ext uri="{FF2B5EF4-FFF2-40B4-BE49-F238E27FC236}">
                <a16:creationId xmlns:a16="http://schemas.microsoft.com/office/drawing/2014/main" id="{6B1A8C33-46D8-4CBC-89B3-081143A0C939}"/>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Biểu thức chính quy</a:t>
            </a:r>
          </a:p>
        </p:txBody>
      </p:sp>
      <p:graphicFrame>
        <p:nvGraphicFramePr>
          <p:cNvPr id="2" name="Table 1">
            <a:extLst>
              <a:ext uri="{FF2B5EF4-FFF2-40B4-BE49-F238E27FC236}">
                <a16:creationId xmlns:a16="http://schemas.microsoft.com/office/drawing/2014/main" id="{138A9F54-986E-4E60-BEF5-86B1ED79A2B5}"/>
              </a:ext>
            </a:extLst>
          </p:cNvPr>
          <p:cNvGraphicFramePr>
            <a:graphicFrameLocks noGrp="1"/>
          </p:cNvGraphicFramePr>
          <p:nvPr>
            <p:extLst>
              <p:ext uri="{D42A27DB-BD31-4B8C-83A1-F6EECF244321}">
                <p14:modId xmlns:p14="http://schemas.microsoft.com/office/powerpoint/2010/main" val="1496964208"/>
              </p:ext>
            </p:extLst>
          </p:nvPr>
        </p:nvGraphicFramePr>
        <p:xfrm>
          <a:off x="1717009" y="1659327"/>
          <a:ext cx="9012624" cy="4597705"/>
        </p:xfrm>
        <a:graphic>
          <a:graphicData uri="http://schemas.openxmlformats.org/drawingml/2006/table">
            <a:tbl>
              <a:tblPr firstRow="1" firstCol="1" bandRow="1">
                <a:tableStyleId>{5940675A-B579-460E-94D1-54222C63F5DA}</a:tableStyleId>
              </a:tblPr>
              <a:tblGrid>
                <a:gridCol w="2163995">
                  <a:extLst>
                    <a:ext uri="{9D8B030D-6E8A-4147-A177-3AD203B41FA5}">
                      <a16:colId xmlns:a16="http://schemas.microsoft.com/office/drawing/2014/main" val="4159964982"/>
                    </a:ext>
                  </a:extLst>
                </a:gridCol>
                <a:gridCol w="6848629">
                  <a:extLst>
                    <a:ext uri="{9D8B030D-6E8A-4147-A177-3AD203B41FA5}">
                      <a16:colId xmlns:a16="http://schemas.microsoft.com/office/drawing/2014/main" val="3910806270"/>
                    </a:ext>
                  </a:extLst>
                </a:gridCol>
              </a:tblGrid>
              <a:tr h="310519">
                <a:tc>
                  <a:txBody>
                    <a:bodyPr/>
                    <a:lstStyle/>
                    <a:p>
                      <a:pPr marL="0" marR="0" algn="ctr">
                        <a:lnSpc>
                          <a:spcPct val="107000"/>
                        </a:lnSpc>
                        <a:spcBef>
                          <a:spcPts val="0"/>
                        </a:spcBef>
                        <a:spcAft>
                          <a:spcPts val="0"/>
                        </a:spcAft>
                      </a:pPr>
                      <a:r>
                        <a:rPr lang="en-US" sz="2000">
                          <a:effectLst/>
                        </a:rPr>
                        <a:t>Ký tự</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tc>
                  <a:txBody>
                    <a:bodyPr/>
                    <a:lstStyle/>
                    <a:p>
                      <a:pPr marL="0" marR="0" algn="l">
                        <a:lnSpc>
                          <a:spcPct val="107000"/>
                        </a:lnSpc>
                        <a:spcBef>
                          <a:spcPts val="0"/>
                        </a:spcBef>
                        <a:spcAft>
                          <a:spcPts val="0"/>
                        </a:spcAft>
                      </a:pPr>
                      <a:r>
                        <a:rPr lang="en-US" sz="2000">
                          <a:effectLst/>
                        </a:rPr>
                        <a:t>Ý nghĩa</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extLst>
                  <a:ext uri="{0D108BD9-81ED-4DB2-BD59-A6C34878D82A}">
                    <a16:rowId xmlns:a16="http://schemas.microsoft.com/office/drawing/2014/main" val="1588910387"/>
                  </a:ext>
                </a:extLst>
              </a:tr>
              <a:tr h="296378">
                <a:tc>
                  <a:txBody>
                    <a:bodyPr/>
                    <a:lstStyle/>
                    <a:p>
                      <a:pPr marL="0" marR="0" algn="ctr">
                        <a:lnSpc>
                          <a:spcPct val="107000"/>
                        </a:lnSpc>
                        <a:spcBef>
                          <a:spcPts val="0"/>
                        </a:spcBef>
                        <a:spcAft>
                          <a:spcPts val="0"/>
                        </a:spcAft>
                      </a:pPr>
                      <a:r>
                        <a:rPr lang="en-US" sz="2000">
                          <a:effectLst/>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tc>
                  <a:txBody>
                    <a:bodyPr/>
                    <a:lstStyle/>
                    <a:p>
                      <a:pPr marL="0" marR="0" algn="l">
                        <a:lnSpc>
                          <a:spcPct val="107000"/>
                        </a:lnSpc>
                        <a:spcBef>
                          <a:spcPts val="0"/>
                        </a:spcBef>
                        <a:spcAft>
                          <a:spcPts val="0"/>
                        </a:spcAft>
                      </a:pPr>
                      <a:r>
                        <a:rPr lang="en-US" sz="2000">
                          <a:effectLst/>
                        </a:rPr>
                        <a:t>Bất kỳ ký tự nào ngoài trự ký tự xuống dòng</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extLst>
                  <a:ext uri="{0D108BD9-81ED-4DB2-BD59-A6C34878D82A}">
                    <a16:rowId xmlns:a16="http://schemas.microsoft.com/office/drawing/2014/main" val="3238234711"/>
                  </a:ext>
                </a:extLst>
              </a:tr>
              <a:tr h="312287">
                <a:tc>
                  <a:txBody>
                    <a:bodyPr/>
                    <a:lstStyle/>
                    <a:p>
                      <a:pPr marL="0" marR="0" algn="ctr">
                        <a:lnSpc>
                          <a:spcPct val="107000"/>
                        </a:lnSpc>
                        <a:spcBef>
                          <a:spcPts val="0"/>
                        </a:spcBef>
                        <a:spcAft>
                          <a:spcPts val="0"/>
                        </a:spcAft>
                      </a:pPr>
                      <a:r>
                        <a:rPr lang="en-US" sz="2000">
                          <a:effectLst/>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tc>
                  <a:txBody>
                    <a:bodyPr/>
                    <a:lstStyle/>
                    <a:p>
                      <a:pPr marL="0" marR="0" algn="l">
                        <a:lnSpc>
                          <a:spcPct val="107000"/>
                        </a:lnSpc>
                        <a:spcBef>
                          <a:spcPts val="0"/>
                        </a:spcBef>
                        <a:spcAft>
                          <a:spcPts val="0"/>
                        </a:spcAft>
                      </a:pPr>
                      <a:r>
                        <a:rPr lang="en-US" sz="2000">
                          <a:effectLst/>
                        </a:rPr>
                        <a:t>Lặp lại không đến nhiều lần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extLst>
                  <a:ext uri="{0D108BD9-81ED-4DB2-BD59-A6C34878D82A}">
                    <a16:rowId xmlns:a16="http://schemas.microsoft.com/office/drawing/2014/main" val="1341363021"/>
                  </a:ext>
                </a:extLst>
              </a:tr>
              <a:tr h="312287">
                <a:tc>
                  <a:txBody>
                    <a:bodyPr/>
                    <a:lstStyle/>
                    <a:p>
                      <a:pPr marL="0" marR="0" algn="ctr">
                        <a:lnSpc>
                          <a:spcPct val="107000"/>
                        </a:lnSpc>
                        <a:spcBef>
                          <a:spcPts val="0"/>
                        </a:spcBef>
                        <a:spcAft>
                          <a:spcPts val="0"/>
                        </a:spcAft>
                      </a:pPr>
                      <a:r>
                        <a:rPr lang="en-US" sz="2000">
                          <a:effectLst/>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tc>
                  <a:txBody>
                    <a:bodyPr/>
                    <a:lstStyle/>
                    <a:p>
                      <a:pPr marL="0" marR="0" algn="l">
                        <a:lnSpc>
                          <a:spcPct val="107000"/>
                        </a:lnSpc>
                        <a:spcBef>
                          <a:spcPts val="0"/>
                        </a:spcBef>
                        <a:spcAft>
                          <a:spcPts val="0"/>
                        </a:spcAft>
                      </a:pPr>
                      <a:r>
                        <a:rPr lang="en-US" sz="2000">
                          <a:effectLst/>
                        </a:rPr>
                        <a:t>Lặp lại 1 hoặc nhiều lần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extLst>
                  <a:ext uri="{0D108BD9-81ED-4DB2-BD59-A6C34878D82A}">
                    <a16:rowId xmlns:a16="http://schemas.microsoft.com/office/drawing/2014/main" val="3578346419"/>
                  </a:ext>
                </a:extLst>
              </a:tr>
              <a:tr h="312287">
                <a:tc>
                  <a:txBody>
                    <a:bodyPr/>
                    <a:lstStyle/>
                    <a:p>
                      <a:pPr marL="0" marR="0" algn="ctr">
                        <a:lnSpc>
                          <a:spcPct val="107000"/>
                        </a:lnSpc>
                        <a:spcBef>
                          <a:spcPts val="0"/>
                        </a:spcBef>
                        <a:spcAft>
                          <a:spcPts val="0"/>
                        </a:spcAft>
                      </a:pPr>
                      <a:r>
                        <a:rPr lang="en-US" sz="2000">
                          <a:effectLst/>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tc>
                  <a:txBody>
                    <a:bodyPr/>
                    <a:lstStyle/>
                    <a:p>
                      <a:pPr marL="0" marR="0" algn="l">
                        <a:lnSpc>
                          <a:spcPct val="107000"/>
                        </a:lnSpc>
                        <a:spcBef>
                          <a:spcPts val="0"/>
                        </a:spcBef>
                        <a:spcAft>
                          <a:spcPts val="0"/>
                        </a:spcAft>
                      </a:pPr>
                      <a:r>
                        <a:rPr lang="en-US" sz="2000">
                          <a:effectLst/>
                        </a:rPr>
                        <a:t>Tùy chọn có hay không cho mẫu phía trước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extLst>
                  <a:ext uri="{0D108BD9-81ED-4DB2-BD59-A6C34878D82A}">
                    <a16:rowId xmlns:a16="http://schemas.microsoft.com/office/drawing/2014/main" val="1117015046"/>
                  </a:ext>
                </a:extLst>
              </a:tr>
              <a:tr h="312287">
                <a:tc>
                  <a:txBody>
                    <a:bodyPr/>
                    <a:lstStyle/>
                    <a:p>
                      <a:pPr marL="0" marR="0" algn="ctr">
                        <a:lnSpc>
                          <a:spcPct val="107000"/>
                        </a:lnSpc>
                        <a:spcBef>
                          <a:spcPts val="0"/>
                        </a:spcBef>
                        <a:spcAft>
                          <a:spcPts val="0"/>
                        </a:spcAft>
                      </a:pPr>
                      <a:r>
                        <a:rPr lang="en-US" sz="2000">
                          <a:effectLst/>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tc>
                  <a:txBody>
                    <a:bodyPr/>
                    <a:lstStyle/>
                    <a:p>
                      <a:pPr marL="0" marR="0" algn="l">
                        <a:lnSpc>
                          <a:spcPct val="107000"/>
                        </a:lnSpc>
                        <a:spcBef>
                          <a:spcPts val="0"/>
                        </a:spcBef>
                        <a:spcAft>
                          <a:spcPts val="0"/>
                        </a:spcAft>
                      </a:pPr>
                      <a:r>
                        <a:rPr lang="en-US" sz="2000">
                          <a:effectLst/>
                        </a:rPr>
                        <a:t>Bắt đầu một dòng</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extLst>
                  <a:ext uri="{0D108BD9-81ED-4DB2-BD59-A6C34878D82A}">
                    <a16:rowId xmlns:a16="http://schemas.microsoft.com/office/drawing/2014/main" val="3991227434"/>
                  </a:ext>
                </a:extLst>
              </a:tr>
              <a:tr h="306984">
                <a:tc>
                  <a:txBody>
                    <a:bodyPr/>
                    <a:lstStyle/>
                    <a:p>
                      <a:pPr marL="0" marR="0" algn="ctr">
                        <a:lnSpc>
                          <a:spcPct val="107000"/>
                        </a:lnSpc>
                        <a:spcBef>
                          <a:spcPts val="0"/>
                        </a:spcBef>
                        <a:spcAft>
                          <a:spcPts val="0"/>
                        </a:spcAft>
                      </a:pPr>
                      <a:r>
                        <a:rPr lang="en-US" sz="2000">
                          <a:effectLst/>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tc>
                  <a:txBody>
                    <a:bodyPr/>
                    <a:lstStyle/>
                    <a:p>
                      <a:pPr marL="0" marR="0" algn="l">
                        <a:lnSpc>
                          <a:spcPct val="107000"/>
                        </a:lnSpc>
                        <a:spcBef>
                          <a:spcPts val="0"/>
                        </a:spcBef>
                        <a:spcAft>
                          <a:spcPts val="0"/>
                        </a:spcAft>
                      </a:pPr>
                      <a:r>
                        <a:rPr lang="en-US" sz="2000">
                          <a:effectLst/>
                        </a:rPr>
                        <a:t>Kết thúc một dòng</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extLst>
                  <a:ext uri="{0D108BD9-81ED-4DB2-BD59-A6C34878D82A}">
                    <a16:rowId xmlns:a16="http://schemas.microsoft.com/office/drawing/2014/main" val="145524865"/>
                  </a:ext>
                </a:extLst>
              </a:tr>
              <a:tr h="317590">
                <a:tc>
                  <a:txBody>
                    <a:bodyPr/>
                    <a:lstStyle/>
                    <a:p>
                      <a:pPr marL="0" marR="0" algn="ctr">
                        <a:lnSpc>
                          <a:spcPct val="107000"/>
                        </a:lnSpc>
                        <a:spcBef>
                          <a:spcPts val="0"/>
                        </a:spcBef>
                        <a:spcAft>
                          <a:spcPts val="0"/>
                        </a:spcAft>
                      </a:pPr>
                      <a:r>
                        <a:rPr lang="en-US" sz="2000">
                          <a:effectLst/>
                        </a:rPr>
                        <a:t>{m, 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tc>
                  <a:txBody>
                    <a:bodyPr/>
                    <a:lstStyle/>
                    <a:p>
                      <a:pPr marL="0" marR="0" algn="l">
                        <a:lnSpc>
                          <a:spcPct val="107000"/>
                        </a:lnSpc>
                        <a:spcBef>
                          <a:spcPts val="0"/>
                        </a:spcBef>
                        <a:spcAft>
                          <a:spcPts val="0"/>
                        </a:spcAft>
                      </a:pPr>
                      <a:r>
                        <a:rPr lang="en-US" sz="2000">
                          <a:effectLst/>
                        </a:rPr>
                        <a:t>Độ dài tối thiểu là m và tối đa là 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extLst>
                  <a:ext uri="{0D108BD9-81ED-4DB2-BD59-A6C34878D82A}">
                    <a16:rowId xmlns:a16="http://schemas.microsoft.com/office/drawing/2014/main" val="2692176750"/>
                  </a:ext>
                </a:extLst>
              </a:tr>
              <a:tr h="306984">
                <a:tc>
                  <a:txBody>
                    <a:bodyPr/>
                    <a:lstStyle/>
                    <a:p>
                      <a:pPr marL="0" marR="0" algn="ctr">
                        <a:lnSpc>
                          <a:spcPct val="107000"/>
                        </a:lnSpc>
                        <a:spcBef>
                          <a:spcPts val="0"/>
                        </a:spcBef>
                        <a:spcAft>
                          <a:spcPts val="0"/>
                        </a:spcAft>
                      </a:pPr>
                      <a:r>
                        <a:rPr lang="en-US" sz="2000">
                          <a:effectLst/>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tc>
                  <a:txBody>
                    <a:bodyPr/>
                    <a:lstStyle/>
                    <a:p>
                      <a:pPr marL="0" marR="0" algn="l">
                        <a:lnSpc>
                          <a:spcPct val="107000"/>
                        </a:lnSpc>
                        <a:spcBef>
                          <a:spcPts val="0"/>
                        </a:spcBef>
                        <a:spcAft>
                          <a:spcPts val="0"/>
                        </a:spcAft>
                      </a:pPr>
                      <a:r>
                        <a:rPr lang="en-US" sz="2000">
                          <a:effectLst/>
                        </a:rPr>
                        <a:t>Biểu diễn một nhóm các ký tự</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extLst>
                  <a:ext uri="{0D108BD9-81ED-4DB2-BD59-A6C34878D82A}">
                    <a16:rowId xmlns:a16="http://schemas.microsoft.com/office/drawing/2014/main" val="630535955"/>
                  </a:ext>
                </a:extLst>
              </a:tr>
              <a:tr h="317590">
                <a:tc>
                  <a:txBody>
                    <a:bodyPr/>
                    <a:lstStyle/>
                    <a:p>
                      <a:pPr marL="0" marR="0" algn="ctr">
                        <a:lnSpc>
                          <a:spcPct val="107000"/>
                        </a:lnSpc>
                        <a:spcBef>
                          <a:spcPts val="0"/>
                        </a:spcBef>
                        <a:spcAft>
                          <a:spcPts val="0"/>
                        </a:spcAft>
                      </a:pPr>
                      <a:r>
                        <a:rPr lang="en-US" sz="2000">
                          <a:effectLst/>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tc>
                  <a:txBody>
                    <a:bodyPr/>
                    <a:lstStyle/>
                    <a:p>
                      <a:pPr marL="0" marR="0" algn="l">
                        <a:lnSpc>
                          <a:spcPct val="107000"/>
                        </a:lnSpc>
                        <a:spcBef>
                          <a:spcPts val="0"/>
                        </a:spcBef>
                        <a:spcAft>
                          <a:spcPts val="0"/>
                        </a:spcAft>
                      </a:pPr>
                      <a:r>
                        <a:rPr lang="en-US" sz="2000">
                          <a:effectLst/>
                        </a:rPr>
                        <a:t>Biểu diễn thay thế, phép toán or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extLst>
                  <a:ext uri="{0D108BD9-81ED-4DB2-BD59-A6C34878D82A}">
                    <a16:rowId xmlns:a16="http://schemas.microsoft.com/office/drawing/2014/main" val="1846092204"/>
                  </a:ext>
                </a:extLst>
              </a:tr>
              <a:tr h="317590">
                <a:tc>
                  <a:txBody>
                    <a:bodyPr/>
                    <a:lstStyle/>
                    <a:p>
                      <a:pPr marL="0" marR="0" algn="ctr">
                        <a:lnSpc>
                          <a:spcPct val="107000"/>
                        </a:lnSpc>
                        <a:spcBef>
                          <a:spcPts val="0"/>
                        </a:spcBef>
                        <a:spcAft>
                          <a:spcPts val="0"/>
                        </a:spcAft>
                      </a:pPr>
                      <a:r>
                        <a:rPr lang="en-US" sz="2000">
                          <a:effectLst/>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tc>
                  <a:txBody>
                    <a:bodyPr/>
                    <a:lstStyle/>
                    <a:p>
                      <a:pPr marL="0" marR="0" algn="l">
                        <a:lnSpc>
                          <a:spcPct val="107000"/>
                        </a:lnSpc>
                        <a:spcBef>
                          <a:spcPts val="0"/>
                        </a:spcBef>
                        <a:spcAft>
                          <a:spcPts val="0"/>
                        </a:spcAft>
                      </a:pPr>
                      <a:r>
                        <a:rPr lang="en-US" sz="2000">
                          <a:effectLst/>
                        </a:rPr>
                        <a:t>Biểu diễn ký tự đặc biệt [ ] ( ) { } . * + ? ^ $ \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extLst>
                  <a:ext uri="{0D108BD9-81ED-4DB2-BD59-A6C34878D82A}">
                    <a16:rowId xmlns:a16="http://schemas.microsoft.com/office/drawing/2014/main" val="2508520603"/>
                  </a:ext>
                </a:extLst>
              </a:tr>
              <a:tr h="519104">
                <a:tc>
                  <a:txBody>
                    <a:bodyPr/>
                    <a:lstStyle/>
                    <a:p>
                      <a:pPr marL="0" marR="0" algn="ctr">
                        <a:lnSpc>
                          <a:spcPct val="107000"/>
                        </a:lnSpc>
                        <a:spcBef>
                          <a:spcPts val="0"/>
                        </a:spcBef>
                        <a:spcAft>
                          <a:spcPts val="0"/>
                        </a:spcAft>
                      </a:pPr>
                      <a:r>
                        <a:rPr lang="en-US" sz="2000">
                          <a:effectLst/>
                        </a:rPr>
                        <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tc>
                  <a:txBody>
                    <a:bodyPr/>
                    <a:lstStyle/>
                    <a:p>
                      <a:pPr marL="0" marR="0" algn="l">
                        <a:lnSpc>
                          <a:spcPct val="107000"/>
                        </a:lnSpc>
                        <a:spcBef>
                          <a:spcPts val="0"/>
                        </a:spcBef>
                        <a:spcAft>
                          <a:spcPts val="0"/>
                        </a:spcAft>
                      </a:pPr>
                      <a:r>
                        <a:rPr lang="en-US" sz="2000">
                          <a:effectLst/>
                        </a:rPr>
                        <a:t>Tập hợp ký tự. Phù hợp nếu có bất kỳ ký tự nào trong dấu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extLst>
                  <a:ext uri="{0D108BD9-81ED-4DB2-BD59-A6C34878D82A}">
                    <a16:rowId xmlns:a16="http://schemas.microsoft.com/office/drawing/2014/main" val="4120450692"/>
                  </a:ext>
                </a:extLst>
              </a:tr>
              <a:tr h="409450">
                <a:tc>
                  <a:txBody>
                    <a:bodyPr/>
                    <a:lstStyle/>
                    <a:p>
                      <a:pPr marL="0" marR="0" algn="ctr">
                        <a:lnSpc>
                          <a:spcPct val="107000"/>
                        </a:lnSpc>
                        <a:spcBef>
                          <a:spcPts val="0"/>
                        </a:spcBef>
                        <a:spcAft>
                          <a:spcPts val="0"/>
                        </a:spcAft>
                      </a:pPr>
                      <a:r>
                        <a:rPr lang="en-US" sz="2000">
                          <a:effectLst/>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tc>
                  <a:txBody>
                    <a:bodyPr/>
                    <a:lstStyle/>
                    <a:p>
                      <a:pPr marL="0" marR="0" algn="l">
                        <a:lnSpc>
                          <a:spcPct val="107000"/>
                        </a:lnSpc>
                        <a:spcBef>
                          <a:spcPts val="0"/>
                        </a:spcBef>
                        <a:spcAft>
                          <a:spcPts val="0"/>
                        </a:spcAft>
                      </a:pPr>
                      <a:r>
                        <a:rPr lang="en-US" sz="2000">
                          <a:effectLst/>
                        </a:rPr>
                        <a:t>Tập hợp ký tự phủ định. Phù hợp nếu có bất kỳ ký tự nào trong dấu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3636" marR="63636" marT="0" marB="0"/>
                </a:tc>
                <a:extLst>
                  <a:ext uri="{0D108BD9-81ED-4DB2-BD59-A6C34878D82A}">
                    <a16:rowId xmlns:a16="http://schemas.microsoft.com/office/drawing/2014/main" val="662599923"/>
                  </a:ext>
                </a:extLst>
              </a:tr>
            </a:tbl>
          </a:graphicData>
        </a:graphic>
      </p:graphicFrame>
    </p:spTree>
    <p:extLst>
      <p:ext uri="{BB962C8B-B14F-4D97-AF65-F5344CB8AC3E}">
        <p14:creationId xmlns:p14="http://schemas.microsoft.com/office/powerpoint/2010/main" val="8760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7AFA1D6-6205-43D6-A719-12377F55D2BD}"/>
              </a:ext>
            </a:extLst>
          </p:cNvPr>
          <p:cNvGraphicFramePr>
            <a:graphicFrameLocks noGrp="1"/>
          </p:cNvGraphicFramePr>
          <p:nvPr>
            <p:extLst>
              <p:ext uri="{D42A27DB-BD31-4B8C-83A1-F6EECF244321}">
                <p14:modId xmlns:p14="http://schemas.microsoft.com/office/powerpoint/2010/main" val="1066806066"/>
              </p:ext>
            </p:extLst>
          </p:nvPr>
        </p:nvGraphicFramePr>
        <p:xfrm>
          <a:off x="2406014" y="2042292"/>
          <a:ext cx="7703185" cy="4484561"/>
        </p:xfrm>
        <a:graphic>
          <a:graphicData uri="http://schemas.openxmlformats.org/drawingml/2006/table">
            <a:tbl>
              <a:tblPr firstRow="1" firstCol="1" bandRow="1">
                <a:tableStyleId>{5940675A-B579-460E-94D1-54222C63F5DA}</a:tableStyleId>
              </a:tblPr>
              <a:tblGrid>
                <a:gridCol w="1849588">
                  <a:extLst>
                    <a:ext uri="{9D8B030D-6E8A-4147-A177-3AD203B41FA5}">
                      <a16:colId xmlns:a16="http://schemas.microsoft.com/office/drawing/2014/main" val="620457398"/>
                    </a:ext>
                  </a:extLst>
                </a:gridCol>
                <a:gridCol w="5853597">
                  <a:extLst>
                    <a:ext uri="{9D8B030D-6E8A-4147-A177-3AD203B41FA5}">
                      <a16:colId xmlns:a16="http://schemas.microsoft.com/office/drawing/2014/main" val="2647056893"/>
                    </a:ext>
                  </a:extLst>
                </a:gridCol>
              </a:tblGrid>
              <a:tr h="0">
                <a:tc>
                  <a:txBody>
                    <a:bodyPr/>
                    <a:lstStyle/>
                    <a:p>
                      <a:pPr marL="0" marR="0" algn="ctr">
                        <a:lnSpc>
                          <a:spcPct val="107000"/>
                        </a:lnSpc>
                        <a:spcBef>
                          <a:spcPts val="0"/>
                        </a:spcBef>
                        <a:spcAft>
                          <a:spcPts val="0"/>
                        </a:spcAft>
                      </a:pPr>
                      <a:r>
                        <a:rPr lang="en-US" sz="2400">
                          <a:effectLst/>
                        </a:rPr>
                        <a:t>Biểu thức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tabLst>
                          <a:tab pos="1515745" algn="l"/>
                        </a:tabLst>
                      </a:pPr>
                      <a:r>
                        <a:rPr lang="en-US" sz="2400">
                          <a:effectLst/>
                        </a:rPr>
                        <a:t>Ý nghĩa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8874378"/>
                  </a:ext>
                </a:extLst>
              </a:tr>
              <a:tr h="328295">
                <a:tc>
                  <a:txBody>
                    <a:bodyPr/>
                    <a:lstStyle/>
                    <a:p>
                      <a:pPr marL="0" marR="0" algn="ctr">
                        <a:lnSpc>
                          <a:spcPct val="107000"/>
                        </a:lnSpc>
                        <a:spcBef>
                          <a:spcPts val="0"/>
                        </a:spcBef>
                        <a:spcAft>
                          <a:spcPts val="0"/>
                        </a:spcAft>
                      </a:pPr>
                      <a:r>
                        <a:rPr lang="en-US" sz="2400">
                          <a:effectLst/>
                        </a:rPr>
                        <a:t>abc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2400">
                          <a:effectLst/>
                        </a:rPr>
                        <a:t>abc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7827857"/>
                  </a:ext>
                </a:extLst>
              </a:tr>
              <a:tr h="334010">
                <a:tc>
                  <a:txBody>
                    <a:bodyPr/>
                    <a:lstStyle/>
                    <a:p>
                      <a:pPr marL="0" marR="0" algn="ctr">
                        <a:lnSpc>
                          <a:spcPct val="107000"/>
                        </a:lnSpc>
                        <a:spcBef>
                          <a:spcPts val="0"/>
                        </a:spcBef>
                        <a:spcAft>
                          <a:spcPts val="0"/>
                        </a:spcAft>
                      </a:pPr>
                      <a:r>
                        <a:rPr lang="en-US" sz="2400">
                          <a:effectLst/>
                        </a:rPr>
                        <a:t>abc*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2400">
                          <a:effectLst/>
                        </a:rPr>
                        <a:t>ab abc abcc abccc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1769076"/>
                  </a:ext>
                </a:extLst>
              </a:tr>
              <a:tr h="334010">
                <a:tc>
                  <a:txBody>
                    <a:bodyPr/>
                    <a:lstStyle/>
                    <a:p>
                      <a:pPr marL="0" marR="0" algn="ctr">
                        <a:lnSpc>
                          <a:spcPct val="107000"/>
                        </a:lnSpc>
                        <a:spcBef>
                          <a:spcPts val="0"/>
                        </a:spcBef>
                        <a:spcAft>
                          <a:spcPts val="0"/>
                        </a:spcAft>
                      </a:pPr>
                      <a:r>
                        <a:rPr lang="en-US" sz="2400">
                          <a:effectLst/>
                        </a:rPr>
                        <a:t>abc+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2400">
                          <a:effectLst/>
                        </a:rPr>
                        <a:t>abc abcc abccc…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5615780"/>
                  </a:ext>
                </a:extLst>
              </a:tr>
              <a:tr h="339725">
                <a:tc>
                  <a:txBody>
                    <a:bodyPr/>
                    <a:lstStyle/>
                    <a:p>
                      <a:pPr marL="0" marR="0" algn="ctr">
                        <a:lnSpc>
                          <a:spcPct val="107000"/>
                        </a:lnSpc>
                        <a:spcBef>
                          <a:spcPts val="0"/>
                        </a:spcBef>
                        <a:spcAft>
                          <a:spcPts val="0"/>
                        </a:spcAft>
                      </a:pPr>
                      <a:r>
                        <a:rPr lang="en-US" sz="2400">
                          <a:effectLst/>
                        </a:rPr>
                        <a:t>abc)+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2400">
                          <a:effectLst/>
                        </a:rPr>
                        <a:t>abc abcbc abcbcbc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3655403"/>
                  </a:ext>
                </a:extLst>
              </a:tr>
              <a:tr h="334010">
                <a:tc>
                  <a:txBody>
                    <a:bodyPr/>
                    <a:lstStyle/>
                    <a:p>
                      <a:pPr marL="0" marR="0" algn="ctr">
                        <a:lnSpc>
                          <a:spcPct val="107000"/>
                        </a:lnSpc>
                        <a:spcBef>
                          <a:spcPts val="0"/>
                        </a:spcBef>
                        <a:spcAft>
                          <a:spcPts val="0"/>
                        </a:spcAft>
                      </a:pPr>
                      <a:r>
                        <a:rPr lang="en-US" sz="2400">
                          <a:effectLst/>
                        </a:rPr>
                        <a:t>a(bc)?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2400">
                          <a:effectLst/>
                        </a:rPr>
                        <a:t>a abc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41311563"/>
                  </a:ext>
                </a:extLst>
              </a:tr>
              <a:tr h="339725">
                <a:tc>
                  <a:txBody>
                    <a:bodyPr/>
                    <a:lstStyle/>
                    <a:p>
                      <a:pPr marL="0" marR="0" algn="ctr">
                        <a:lnSpc>
                          <a:spcPct val="107000"/>
                        </a:lnSpc>
                        <a:spcBef>
                          <a:spcPts val="0"/>
                        </a:spcBef>
                        <a:spcAft>
                          <a:spcPts val="0"/>
                        </a:spcAft>
                      </a:pPr>
                      <a:r>
                        <a:rPr lang="en-US" sz="2400">
                          <a:effectLst/>
                        </a:rPr>
                        <a:t>[abc]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2400">
                          <a:effectLst/>
                        </a:rPr>
                        <a:t>Một trong các ký tự abc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13746051"/>
                  </a:ext>
                </a:extLst>
              </a:tr>
              <a:tr h="339725">
                <a:tc>
                  <a:txBody>
                    <a:bodyPr/>
                    <a:lstStyle/>
                    <a:p>
                      <a:pPr marL="0" marR="0" algn="ctr">
                        <a:lnSpc>
                          <a:spcPct val="107000"/>
                        </a:lnSpc>
                        <a:spcBef>
                          <a:spcPts val="0"/>
                        </a:spcBef>
                        <a:spcAft>
                          <a:spcPts val="0"/>
                        </a:spcAft>
                      </a:pPr>
                      <a:r>
                        <a:rPr lang="en-US" sz="2400">
                          <a:effectLst/>
                        </a:rPr>
                        <a:t>[^abc]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2400">
                          <a:effectLst/>
                        </a:rPr>
                        <a:t>Bất kỳ ký tự nào ngoài trừ ký tự a, b và c</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91877849"/>
                  </a:ext>
                </a:extLst>
              </a:tr>
              <a:tr h="334010">
                <a:tc>
                  <a:txBody>
                    <a:bodyPr/>
                    <a:lstStyle/>
                    <a:p>
                      <a:pPr marL="0" marR="0" algn="ctr">
                        <a:lnSpc>
                          <a:spcPct val="107000"/>
                        </a:lnSpc>
                        <a:spcBef>
                          <a:spcPts val="0"/>
                        </a:spcBef>
                        <a:spcAft>
                          <a:spcPts val="0"/>
                        </a:spcAft>
                      </a:pPr>
                      <a:r>
                        <a:rPr lang="en-US" sz="2400">
                          <a:effectLst/>
                        </a:rPr>
                        <a:t>[a-z]</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2400">
                          <a:effectLst/>
                        </a:rPr>
                        <a:t>Bất kỳ ký tự nào từ a đến z</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1770299"/>
                  </a:ext>
                </a:extLst>
              </a:tr>
              <a:tr h="339725">
                <a:tc>
                  <a:txBody>
                    <a:bodyPr/>
                    <a:lstStyle/>
                    <a:p>
                      <a:pPr marL="0" marR="0" algn="ctr">
                        <a:lnSpc>
                          <a:spcPct val="107000"/>
                        </a:lnSpc>
                        <a:spcBef>
                          <a:spcPts val="0"/>
                        </a:spcBef>
                        <a:spcAft>
                          <a:spcPts val="0"/>
                        </a:spcAft>
                      </a:pPr>
                      <a:r>
                        <a:rPr lang="en-US" sz="2400">
                          <a:effectLst/>
                        </a:rPr>
                        <a:t>[0-9]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2400">
                          <a:effectLst/>
                        </a:rPr>
                        <a:t>Bất kỳ ký tự nào từ 0 đến 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2462889"/>
                  </a:ext>
                </a:extLst>
              </a:tr>
              <a:tr h="334010">
                <a:tc>
                  <a:txBody>
                    <a:bodyPr/>
                    <a:lstStyle/>
                    <a:p>
                      <a:pPr marL="0" marR="0" algn="ctr">
                        <a:lnSpc>
                          <a:spcPct val="107000"/>
                        </a:lnSpc>
                        <a:spcBef>
                          <a:spcPts val="0"/>
                        </a:spcBef>
                        <a:spcAft>
                          <a:spcPts val="0"/>
                        </a:spcAft>
                      </a:pPr>
                      <a:r>
                        <a:rPr lang="en-US" sz="2400">
                          <a:effectLst/>
                        </a:rPr>
                        <a:t>[a-z]{3, 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07000"/>
                        </a:lnSpc>
                        <a:spcBef>
                          <a:spcPts val="0"/>
                        </a:spcBef>
                        <a:spcAft>
                          <a:spcPts val="0"/>
                        </a:spcAft>
                      </a:pPr>
                      <a:r>
                        <a:rPr lang="en-US" sz="2400">
                          <a:effectLst/>
                        </a:rPr>
                        <a:t>Một trong các ký tự a đến z và có nhiều dài từ 3 đến 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49763054"/>
                  </a:ext>
                </a:extLst>
              </a:tr>
            </a:tbl>
          </a:graphicData>
        </a:graphic>
      </p:graphicFrame>
      <p:sp>
        <p:nvSpPr>
          <p:cNvPr id="16" name="Rectangle: Rounded Corners 15">
            <a:extLst>
              <a:ext uri="{FF2B5EF4-FFF2-40B4-BE49-F238E27FC236}">
                <a16:creationId xmlns:a16="http://schemas.microsoft.com/office/drawing/2014/main" id="{4616FFD7-48D6-4731-AD39-616F1D69A42D}"/>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E55C738-94C0-49E9-BC8B-2D5B0D60F015}"/>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791D7FA-6BC6-4779-8A40-FBD8EDD7F10D}"/>
              </a:ext>
            </a:extLst>
          </p:cNvPr>
          <p:cNvGrpSpPr/>
          <p:nvPr/>
        </p:nvGrpSpPr>
        <p:grpSpPr>
          <a:xfrm>
            <a:off x="308434" y="229841"/>
            <a:ext cx="6915326" cy="858431"/>
            <a:chOff x="897714" y="1126314"/>
            <a:chExt cx="11388351" cy="1413686"/>
          </a:xfrm>
        </p:grpSpPr>
        <p:grpSp>
          <p:nvGrpSpPr>
            <p:cNvPr id="19" name="Group 18">
              <a:extLst>
                <a:ext uri="{FF2B5EF4-FFF2-40B4-BE49-F238E27FC236}">
                  <a16:creationId xmlns:a16="http://schemas.microsoft.com/office/drawing/2014/main" id="{5071CAEA-FEC6-4FCF-B4D3-A6ED39D5E5E5}"/>
                </a:ext>
              </a:extLst>
            </p:cNvPr>
            <p:cNvGrpSpPr/>
            <p:nvPr/>
          </p:nvGrpSpPr>
          <p:grpSpPr>
            <a:xfrm>
              <a:off x="897714" y="1126314"/>
              <a:ext cx="1413686" cy="1413686"/>
              <a:chOff x="5886275" y="3219275"/>
              <a:chExt cx="419450" cy="419450"/>
            </a:xfrm>
          </p:grpSpPr>
          <p:sp>
            <p:nvSpPr>
              <p:cNvPr id="21" name="Circle: Hollow 20">
                <a:extLst>
                  <a:ext uri="{FF2B5EF4-FFF2-40B4-BE49-F238E27FC236}">
                    <a16:creationId xmlns:a16="http://schemas.microsoft.com/office/drawing/2014/main" id="{B02CB4BB-7CE3-441F-9FB2-1E3CA0DC8DE7}"/>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0591FC23-70AF-4C97-93CC-7E53D0189ED4}"/>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20" name="TextBox 19">
              <a:extLst>
                <a:ext uri="{FF2B5EF4-FFF2-40B4-BE49-F238E27FC236}">
                  <a16:creationId xmlns:a16="http://schemas.microsoft.com/office/drawing/2014/main" id="{6BCAF351-D687-4E79-A6E2-2EBCBED447F1}"/>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23" name="TextBox 22">
            <a:extLst>
              <a:ext uri="{FF2B5EF4-FFF2-40B4-BE49-F238E27FC236}">
                <a16:creationId xmlns:a16="http://schemas.microsoft.com/office/drawing/2014/main" id="{D4FAB9D3-DFCF-44AF-9D77-FD65BF96FD04}"/>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Biểu thức chính quy</a:t>
            </a:r>
          </a:p>
        </p:txBody>
      </p:sp>
      <p:cxnSp>
        <p:nvCxnSpPr>
          <p:cNvPr id="11" name="Straight Connector 10">
            <a:extLst>
              <a:ext uri="{FF2B5EF4-FFF2-40B4-BE49-F238E27FC236}">
                <a16:creationId xmlns:a16="http://schemas.microsoft.com/office/drawing/2014/main" id="{204015EF-10C8-4E7F-AA8A-18885616A1DC}"/>
              </a:ext>
            </a:extLst>
          </p:cNvPr>
          <p:cNvCxnSpPr>
            <a:cxnSpLocks/>
          </p:cNvCxnSpPr>
          <p:nvPr/>
        </p:nvCxnSpPr>
        <p:spPr>
          <a:xfrm flipH="1" flipV="1">
            <a:off x="8092440" y="-1950720"/>
            <a:ext cx="7254240" cy="1002792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17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F8D6E8F-F8C5-4CA7-B471-BDD11F6BB831}"/>
              </a:ext>
            </a:extLst>
          </p:cNvPr>
          <p:cNvGrpSpPr/>
          <p:nvPr/>
        </p:nvGrpSpPr>
        <p:grpSpPr>
          <a:xfrm>
            <a:off x="143721" y="2868972"/>
            <a:ext cx="11157306" cy="3226631"/>
            <a:chOff x="-3258658" y="2945172"/>
            <a:chExt cx="11157306" cy="3226631"/>
          </a:xfrm>
        </p:grpSpPr>
        <p:sp>
          <p:nvSpPr>
            <p:cNvPr id="25" name="TextBox 24">
              <a:extLst>
                <a:ext uri="{FF2B5EF4-FFF2-40B4-BE49-F238E27FC236}">
                  <a16:creationId xmlns:a16="http://schemas.microsoft.com/office/drawing/2014/main" id="{F655E592-5608-4608-8E8E-4700EA19ABB9}"/>
                </a:ext>
              </a:extLst>
            </p:cNvPr>
            <p:cNvSpPr txBox="1"/>
            <p:nvPr/>
          </p:nvSpPr>
          <p:spPr>
            <a:xfrm>
              <a:off x="-3258658" y="3003708"/>
              <a:ext cx="4554534" cy="584775"/>
            </a:xfrm>
            <a:prstGeom prst="rect">
              <a:avLst/>
            </a:prstGeom>
            <a:noFill/>
          </p:spPr>
          <p:txBody>
            <a:bodyPr wrap="square" rtlCol="0">
              <a:spAutoFit/>
            </a:bodyPr>
            <a:lstStyle/>
            <a:p>
              <a:r>
                <a:rPr lang="en-US" sz="3200"/>
                <a:t>Chương trình nguồn: lex.l</a:t>
              </a:r>
            </a:p>
          </p:txBody>
        </p:sp>
        <p:sp>
          <p:nvSpPr>
            <p:cNvPr id="2" name="Frame 1">
              <a:extLst>
                <a:ext uri="{FF2B5EF4-FFF2-40B4-BE49-F238E27FC236}">
                  <a16:creationId xmlns:a16="http://schemas.microsoft.com/office/drawing/2014/main" id="{82CBCF59-4346-48B2-8A9A-AFDF4470D87B}"/>
                </a:ext>
              </a:extLst>
            </p:cNvPr>
            <p:cNvSpPr/>
            <p:nvPr/>
          </p:nvSpPr>
          <p:spPr>
            <a:xfrm>
              <a:off x="2204925" y="5447030"/>
              <a:ext cx="2923982" cy="724773"/>
            </a:xfrm>
            <a:prstGeom prst="frame">
              <a:avLst>
                <a:gd name="adj1" fmla="val 2026"/>
              </a:avLst>
            </a:prstGeom>
            <a:solidFill>
              <a:srgbClr val="3D3D3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 name="Straight Arrow Connector 4">
              <a:extLst>
                <a:ext uri="{FF2B5EF4-FFF2-40B4-BE49-F238E27FC236}">
                  <a16:creationId xmlns:a16="http://schemas.microsoft.com/office/drawing/2014/main" id="{020671C6-E38F-4038-94FB-8A4F8050F383}"/>
                </a:ext>
              </a:extLst>
            </p:cNvPr>
            <p:cNvCxnSpPr>
              <a:cxnSpLocks/>
            </p:cNvCxnSpPr>
            <p:nvPr/>
          </p:nvCxnSpPr>
          <p:spPr>
            <a:xfrm>
              <a:off x="1313545" y="5839686"/>
              <a:ext cx="85604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FF215D0-5875-4491-B997-0BA4D29B1B78}"/>
                </a:ext>
              </a:extLst>
            </p:cNvPr>
            <p:cNvSpPr txBox="1"/>
            <p:nvPr/>
          </p:nvSpPr>
          <p:spPr>
            <a:xfrm>
              <a:off x="2452404" y="3004135"/>
              <a:ext cx="2600446" cy="584775"/>
            </a:xfrm>
            <a:prstGeom prst="rect">
              <a:avLst/>
            </a:prstGeom>
            <a:noFill/>
          </p:spPr>
          <p:txBody>
            <a:bodyPr wrap="square" rtlCol="0">
              <a:spAutoFit/>
            </a:bodyPr>
            <a:lstStyle/>
            <a:p>
              <a:r>
                <a:rPr lang="en-US" sz="3200"/>
                <a:t>Lex Compiler</a:t>
              </a:r>
            </a:p>
          </p:txBody>
        </p:sp>
        <p:sp>
          <p:nvSpPr>
            <p:cNvPr id="24" name="TextBox 23">
              <a:extLst>
                <a:ext uri="{FF2B5EF4-FFF2-40B4-BE49-F238E27FC236}">
                  <a16:creationId xmlns:a16="http://schemas.microsoft.com/office/drawing/2014/main" id="{B1995286-5E4E-4BAE-AEDE-FEB54A6C096B}"/>
                </a:ext>
              </a:extLst>
            </p:cNvPr>
            <p:cNvSpPr txBox="1"/>
            <p:nvPr/>
          </p:nvSpPr>
          <p:spPr>
            <a:xfrm>
              <a:off x="3123423" y="5482953"/>
              <a:ext cx="1688592" cy="584775"/>
            </a:xfrm>
            <a:prstGeom prst="rect">
              <a:avLst/>
            </a:prstGeom>
            <a:noFill/>
          </p:spPr>
          <p:txBody>
            <a:bodyPr wrap="square" rtlCol="0">
              <a:spAutoFit/>
            </a:bodyPr>
            <a:lstStyle/>
            <a:p>
              <a:r>
                <a:rPr lang="en-US" sz="3200"/>
                <a:t>a.out</a:t>
              </a:r>
            </a:p>
          </p:txBody>
        </p:sp>
        <p:sp>
          <p:nvSpPr>
            <p:cNvPr id="26" name="TextBox 25">
              <a:extLst>
                <a:ext uri="{FF2B5EF4-FFF2-40B4-BE49-F238E27FC236}">
                  <a16:creationId xmlns:a16="http://schemas.microsoft.com/office/drawing/2014/main" id="{32E2B353-B6CD-4E77-91AC-B5689787EDFB}"/>
                </a:ext>
              </a:extLst>
            </p:cNvPr>
            <p:cNvSpPr txBox="1"/>
            <p:nvPr/>
          </p:nvSpPr>
          <p:spPr>
            <a:xfrm>
              <a:off x="6210056" y="2952848"/>
              <a:ext cx="1688592" cy="584775"/>
            </a:xfrm>
            <a:prstGeom prst="rect">
              <a:avLst/>
            </a:prstGeom>
            <a:noFill/>
          </p:spPr>
          <p:txBody>
            <a:bodyPr wrap="square" rtlCol="0">
              <a:spAutoFit/>
            </a:bodyPr>
            <a:lstStyle/>
            <a:p>
              <a:r>
                <a:rPr lang="en-US" sz="3200"/>
                <a:t>lex.yy.c</a:t>
              </a:r>
            </a:p>
          </p:txBody>
        </p:sp>
        <p:sp>
          <p:nvSpPr>
            <p:cNvPr id="27" name="TextBox 26">
              <a:extLst>
                <a:ext uri="{FF2B5EF4-FFF2-40B4-BE49-F238E27FC236}">
                  <a16:creationId xmlns:a16="http://schemas.microsoft.com/office/drawing/2014/main" id="{6D3147CA-E46F-43DF-AB64-CBD1797CE6A2}"/>
                </a:ext>
              </a:extLst>
            </p:cNvPr>
            <p:cNvSpPr txBox="1"/>
            <p:nvPr/>
          </p:nvSpPr>
          <p:spPr>
            <a:xfrm>
              <a:off x="-1584517" y="5547298"/>
              <a:ext cx="2751381" cy="584775"/>
            </a:xfrm>
            <a:prstGeom prst="rect">
              <a:avLst/>
            </a:prstGeom>
            <a:noFill/>
          </p:spPr>
          <p:txBody>
            <a:bodyPr wrap="square" rtlCol="0">
              <a:spAutoFit/>
            </a:bodyPr>
            <a:lstStyle/>
            <a:p>
              <a:r>
                <a:rPr lang="en-US" sz="3200"/>
                <a:t>Chuỗi nhập vào</a:t>
              </a:r>
            </a:p>
          </p:txBody>
        </p:sp>
        <p:sp>
          <p:nvSpPr>
            <p:cNvPr id="36" name="TextBox 35">
              <a:extLst>
                <a:ext uri="{FF2B5EF4-FFF2-40B4-BE49-F238E27FC236}">
                  <a16:creationId xmlns:a16="http://schemas.microsoft.com/office/drawing/2014/main" id="{9BA0E8E0-ED0F-4BB7-9659-7CEC41CA4A1D}"/>
                </a:ext>
              </a:extLst>
            </p:cNvPr>
            <p:cNvSpPr txBox="1"/>
            <p:nvPr/>
          </p:nvSpPr>
          <p:spPr>
            <a:xfrm>
              <a:off x="6207047" y="5516519"/>
              <a:ext cx="1582715" cy="646331"/>
            </a:xfrm>
            <a:prstGeom prst="rect">
              <a:avLst/>
            </a:prstGeom>
            <a:noFill/>
          </p:spPr>
          <p:txBody>
            <a:bodyPr wrap="square" rtlCol="0">
              <a:spAutoFit/>
            </a:bodyPr>
            <a:lstStyle/>
            <a:p>
              <a:r>
                <a:rPr lang="en-US" sz="3600"/>
                <a:t>tokens</a:t>
              </a:r>
            </a:p>
          </p:txBody>
        </p:sp>
        <p:sp>
          <p:nvSpPr>
            <p:cNvPr id="37" name="TextBox 36">
              <a:extLst>
                <a:ext uri="{FF2B5EF4-FFF2-40B4-BE49-F238E27FC236}">
                  <a16:creationId xmlns:a16="http://schemas.microsoft.com/office/drawing/2014/main" id="{36B1A9B7-8881-4AD6-9CA5-699FB1E6A236}"/>
                </a:ext>
              </a:extLst>
            </p:cNvPr>
            <p:cNvSpPr txBox="1"/>
            <p:nvPr/>
          </p:nvSpPr>
          <p:spPr>
            <a:xfrm>
              <a:off x="6207048" y="4239785"/>
              <a:ext cx="1293348" cy="646331"/>
            </a:xfrm>
            <a:prstGeom prst="rect">
              <a:avLst/>
            </a:prstGeom>
            <a:noFill/>
          </p:spPr>
          <p:txBody>
            <a:bodyPr wrap="square" rtlCol="0">
              <a:spAutoFit/>
            </a:bodyPr>
            <a:lstStyle/>
            <a:p>
              <a:r>
                <a:rPr lang="en-US" sz="3600"/>
                <a:t>a.out</a:t>
              </a:r>
            </a:p>
          </p:txBody>
        </p:sp>
        <p:sp>
          <p:nvSpPr>
            <p:cNvPr id="38" name="TextBox 37">
              <a:extLst>
                <a:ext uri="{FF2B5EF4-FFF2-40B4-BE49-F238E27FC236}">
                  <a16:creationId xmlns:a16="http://schemas.microsoft.com/office/drawing/2014/main" id="{745EC79D-F7DD-4FD3-A5C2-95FF966E37BA}"/>
                </a:ext>
              </a:extLst>
            </p:cNvPr>
            <p:cNvSpPr txBox="1"/>
            <p:nvPr/>
          </p:nvSpPr>
          <p:spPr>
            <a:xfrm>
              <a:off x="-355508" y="4178229"/>
              <a:ext cx="2751381" cy="646331"/>
            </a:xfrm>
            <a:prstGeom prst="rect">
              <a:avLst/>
            </a:prstGeom>
            <a:noFill/>
          </p:spPr>
          <p:txBody>
            <a:bodyPr wrap="square" rtlCol="0">
              <a:spAutoFit/>
            </a:bodyPr>
            <a:lstStyle/>
            <a:p>
              <a:r>
                <a:rPr lang="en-US" sz="3600"/>
                <a:t>lex.yy.c</a:t>
              </a:r>
            </a:p>
          </p:txBody>
        </p:sp>
        <p:sp>
          <p:nvSpPr>
            <p:cNvPr id="58" name="Frame 57">
              <a:extLst>
                <a:ext uri="{FF2B5EF4-FFF2-40B4-BE49-F238E27FC236}">
                  <a16:creationId xmlns:a16="http://schemas.microsoft.com/office/drawing/2014/main" id="{32BA5842-2912-42F1-8A65-4449CCC87974}"/>
                </a:ext>
              </a:extLst>
            </p:cNvPr>
            <p:cNvSpPr/>
            <p:nvPr/>
          </p:nvSpPr>
          <p:spPr>
            <a:xfrm>
              <a:off x="2204925" y="4164918"/>
              <a:ext cx="2923982" cy="724773"/>
            </a:xfrm>
            <a:prstGeom prst="frame">
              <a:avLst>
                <a:gd name="adj1" fmla="val 2026"/>
              </a:avLst>
            </a:prstGeom>
            <a:solidFill>
              <a:srgbClr val="3D3D3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Frame 58">
              <a:extLst>
                <a:ext uri="{FF2B5EF4-FFF2-40B4-BE49-F238E27FC236}">
                  <a16:creationId xmlns:a16="http://schemas.microsoft.com/office/drawing/2014/main" id="{5EA7557D-4095-483B-B408-A6B8CC4629F9}"/>
                </a:ext>
              </a:extLst>
            </p:cNvPr>
            <p:cNvSpPr/>
            <p:nvPr/>
          </p:nvSpPr>
          <p:spPr>
            <a:xfrm>
              <a:off x="2204925" y="2945172"/>
              <a:ext cx="2923982" cy="724773"/>
            </a:xfrm>
            <a:prstGeom prst="frame">
              <a:avLst>
                <a:gd name="adj1" fmla="val 2026"/>
              </a:avLst>
            </a:prstGeom>
            <a:solidFill>
              <a:srgbClr val="3D3D3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0" name="Straight Arrow Connector 59">
              <a:extLst>
                <a:ext uri="{FF2B5EF4-FFF2-40B4-BE49-F238E27FC236}">
                  <a16:creationId xmlns:a16="http://schemas.microsoft.com/office/drawing/2014/main" id="{8999BF4E-13EC-4A7A-ADAD-1330D046E516}"/>
                </a:ext>
              </a:extLst>
            </p:cNvPr>
            <p:cNvCxnSpPr>
              <a:cxnSpLocks/>
            </p:cNvCxnSpPr>
            <p:nvPr/>
          </p:nvCxnSpPr>
          <p:spPr>
            <a:xfrm>
              <a:off x="5103831" y="5809416"/>
              <a:ext cx="85604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32B638A-848E-443B-B91F-561B17A0AD99}"/>
                </a:ext>
              </a:extLst>
            </p:cNvPr>
            <p:cNvCxnSpPr>
              <a:cxnSpLocks/>
            </p:cNvCxnSpPr>
            <p:nvPr/>
          </p:nvCxnSpPr>
          <p:spPr>
            <a:xfrm>
              <a:off x="1313545" y="4542682"/>
              <a:ext cx="85604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48C82ED-137C-4918-B10C-2C21F9436C72}"/>
                </a:ext>
              </a:extLst>
            </p:cNvPr>
            <p:cNvCxnSpPr>
              <a:cxnSpLocks/>
            </p:cNvCxnSpPr>
            <p:nvPr/>
          </p:nvCxnSpPr>
          <p:spPr>
            <a:xfrm>
              <a:off x="5128913" y="4579334"/>
              <a:ext cx="85604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1FD12F1-8C2B-4554-AE9D-1CFFFB130A60}"/>
                </a:ext>
              </a:extLst>
            </p:cNvPr>
            <p:cNvCxnSpPr>
              <a:cxnSpLocks/>
            </p:cNvCxnSpPr>
            <p:nvPr/>
          </p:nvCxnSpPr>
          <p:spPr>
            <a:xfrm>
              <a:off x="1313545" y="3307558"/>
              <a:ext cx="85604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98440F1-B015-4CE5-B914-DBEC3C0B225F}"/>
                </a:ext>
              </a:extLst>
            </p:cNvPr>
            <p:cNvCxnSpPr>
              <a:cxnSpLocks/>
            </p:cNvCxnSpPr>
            <p:nvPr/>
          </p:nvCxnSpPr>
          <p:spPr>
            <a:xfrm>
              <a:off x="5128913" y="3308097"/>
              <a:ext cx="85604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F94FD28-6423-49C2-9DFD-5A667267EAB2}"/>
                </a:ext>
              </a:extLst>
            </p:cNvPr>
            <p:cNvSpPr txBox="1"/>
            <p:nvPr/>
          </p:nvSpPr>
          <p:spPr>
            <a:xfrm>
              <a:off x="2680135" y="4239785"/>
              <a:ext cx="2448772" cy="584775"/>
            </a:xfrm>
            <a:prstGeom prst="rect">
              <a:avLst/>
            </a:prstGeom>
            <a:noFill/>
          </p:spPr>
          <p:txBody>
            <a:bodyPr wrap="square" rtlCol="0">
              <a:spAutoFit/>
            </a:bodyPr>
            <a:lstStyle/>
            <a:p>
              <a:r>
                <a:rPr lang="en-US" sz="3200"/>
                <a:t>C Compiler</a:t>
              </a:r>
            </a:p>
          </p:txBody>
        </p:sp>
      </p:grpSp>
      <p:sp>
        <p:nvSpPr>
          <p:cNvPr id="39" name="Rectangle: Rounded Corners 38">
            <a:extLst>
              <a:ext uri="{FF2B5EF4-FFF2-40B4-BE49-F238E27FC236}">
                <a16:creationId xmlns:a16="http://schemas.microsoft.com/office/drawing/2014/main" id="{A62F228F-F6C7-41D1-9CE6-9E10F942FA6A}"/>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D8BF555F-FB1E-4930-9953-2E84DF8BC27E}"/>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B9F57DA3-3C58-4540-B4F8-5A0C19ED7E52}"/>
              </a:ext>
            </a:extLst>
          </p:cNvPr>
          <p:cNvGrpSpPr/>
          <p:nvPr/>
        </p:nvGrpSpPr>
        <p:grpSpPr>
          <a:xfrm>
            <a:off x="308434" y="229841"/>
            <a:ext cx="6915326" cy="858431"/>
            <a:chOff x="897714" y="1126314"/>
            <a:chExt cx="11388351" cy="1413686"/>
          </a:xfrm>
        </p:grpSpPr>
        <p:grpSp>
          <p:nvGrpSpPr>
            <p:cNvPr id="42" name="Group 41">
              <a:extLst>
                <a:ext uri="{FF2B5EF4-FFF2-40B4-BE49-F238E27FC236}">
                  <a16:creationId xmlns:a16="http://schemas.microsoft.com/office/drawing/2014/main" id="{4C8633B0-6B65-4D39-B644-4D36B1138F83}"/>
                </a:ext>
              </a:extLst>
            </p:cNvPr>
            <p:cNvGrpSpPr/>
            <p:nvPr/>
          </p:nvGrpSpPr>
          <p:grpSpPr>
            <a:xfrm>
              <a:off x="897714" y="1126314"/>
              <a:ext cx="1413686" cy="1413686"/>
              <a:chOff x="5886275" y="3219275"/>
              <a:chExt cx="419450" cy="419450"/>
            </a:xfrm>
          </p:grpSpPr>
          <p:sp>
            <p:nvSpPr>
              <p:cNvPr id="44" name="Circle: Hollow 43">
                <a:extLst>
                  <a:ext uri="{FF2B5EF4-FFF2-40B4-BE49-F238E27FC236}">
                    <a16:creationId xmlns:a16="http://schemas.microsoft.com/office/drawing/2014/main" id="{42E2EADC-D2FD-46E7-823F-A6214686F3D0}"/>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44">
                <a:extLst>
                  <a:ext uri="{FF2B5EF4-FFF2-40B4-BE49-F238E27FC236}">
                    <a16:creationId xmlns:a16="http://schemas.microsoft.com/office/drawing/2014/main" id="{ED1C29EB-CE17-44D3-B4BA-75BD4ECAB979}"/>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43" name="TextBox 42">
              <a:extLst>
                <a:ext uri="{FF2B5EF4-FFF2-40B4-BE49-F238E27FC236}">
                  <a16:creationId xmlns:a16="http://schemas.microsoft.com/office/drawing/2014/main" id="{88284C08-59C8-4553-9E49-018FFDE9846B}"/>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46" name="TextBox 45">
            <a:extLst>
              <a:ext uri="{FF2B5EF4-FFF2-40B4-BE49-F238E27FC236}">
                <a16:creationId xmlns:a16="http://schemas.microsoft.com/office/drawing/2014/main" id="{918DD5E6-1C9C-434B-9086-43703A1F8BCE}"/>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Quy trình vận hành</a:t>
            </a:r>
          </a:p>
        </p:txBody>
      </p:sp>
      <p:cxnSp>
        <p:nvCxnSpPr>
          <p:cNvPr id="29" name="Straight Connector 28">
            <a:extLst>
              <a:ext uri="{FF2B5EF4-FFF2-40B4-BE49-F238E27FC236}">
                <a16:creationId xmlns:a16="http://schemas.microsoft.com/office/drawing/2014/main" id="{213D666F-4FBB-4DA1-9A69-D465EB30FD88}"/>
              </a:ext>
            </a:extLst>
          </p:cNvPr>
          <p:cNvCxnSpPr>
            <a:cxnSpLocks/>
          </p:cNvCxnSpPr>
          <p:nvPr/>
        </p:nvCxnSpPr>
        <p:spPr>
          <a:xfrm flipH="1" flipV="1">
            <a:off x="7155006" y="-3805637"/>
            <a:ext cx="7254240" cy="1002792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680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5165EB82-9C62-4D30-AB63-DF7C95D13763}"/>
              </a:ext>
            </a:extLst>
          </p:cNvPr>
          <p:cNvSpPr txBox="1"/>
          <p:nvPr/>
        </p:nvSpPr>
        <p:spPr>
          <a:xfrm>
            <a:off x="148905" y="1878628"/>
            <a:ext cx="11780240" cy="3539430"/>
          </a:xfrm>
          <a:prstGeom prst="rect">
            <a:avLst/>
          </a:prstGeom>
          <a:noFill/>
        </p:spPr>
        <p:txBody>
          <a:bodyPr wrap="square">
            <a:spAutoFit/>
          </a:bodyPr>
          <a:lstStyle/>
          <a:p>
            <a:pPr marL="457200" indent="-457200">
              <a:buFont typeface="Arial" panose="020B0604020202020204" pitchFamily="34" charset="0"/>
              <a:buChar char="•"/>
            </a:pPr>
            <a:r>
              <a:rPr lang="en-US" sz="3200">
                <a:effectLst/>
                <a:latin typeface="Times New Roman" panose="02020603050405020304" pitchFamily="18" charset="0"/>
                <a:ea typeface="Calibri" panose="020F0502020204030204" pitchFamily="34" charset="0"/>
              </a:rPr>
              <a:t>Lex không thể sử dụng để nhận biết các cấu trúc lồng nhau (ví dụ như các dấu ngoặc đơn). </a:t>
            </a:r>
          </a:p>
          <a:p>
            <a:pPr marL="457200" indent="-457200">
              <a:buFont typeface="Arial" panose="020B0604020202020204" pitchFamily="34" charset="0"/>
              <a:buChar char="•"/>
            </a:pPr>
            <a:r>
              <a:rPr lang="en-US" sz="3200">
                <a:effectLst/>
                <a:latin typeface="Times New Roman" panose="02020603050405020304" pitchFamily="18" charset="0"/>
                <a:ea typeface="Calibri" panose="020F0502020204030204" pitchFamily="34" charset="0"/>
              </a:rPr>
              <a:t>Các cấu trúc lồng nhau được quản lý bởi stack. Khi chúng ta gặp một dấu “(“ chúng ta thêm vào stack, khi tìm thấy dấu “)” chúng ta so khớp nó với các phần tử ở đỉnh ngăn xếp và lấy phần tử đó ra.</a:t>
            </a:r>
          </a:p>
          <a:p>
            <a:pPr marL="457200" indent="-457200">
              <a:buFont typeface="Arial" panose="020B0604020202020204" pitchFamily="34" charset="0"/>
              <a:buChar char="•"/>
            </a:pPr>
            <a:r>
              <a:rPr lang="en-US" sz="3200">
                <a:effectLst/>
                <a:latin typeface="Times New Roman" panose="02020603050405020304" pitchFamily="18" charset="0"/>
                <a:ea typeface="Calibri" panose="020F0502020204030204" pitchFamily="34" charset="0"/>
              </a:rPr>
              <a:t>Lex không có ngăn xếp nên nó không phù hợp để phân tích cấu trúc lồng nhau</a:t>
            </a:r>
            <a:endParaRPr lang="en-US" sz="3200"/>
          </a:p>
        </p:txBody>
      </p:sp>
      <p:sp>
        <p:nvSpPr>
          <p:cNvPr id="40" name="Rectangle: Rounded Corners 39">
            <a:extLst>
              <a:ext uri="{FF2B5EF4-FFF2-40B4-BE49-F238E27FC236}">
                <a16:creationId xmlns:a16="http://schemas.microsoft.com/office/drawing/2014/main" id="{DDB2BAD7-D49C-4B48-AFA5-4D84F9535D12}"/>
              </a:ext>
            </a:extLst>
          </p:cNvPr>
          <p:cNvSpPr/>
          <p:nvPr/>
        </p:nvSpPr>
        <p:spPr>
          <a:xfrm>
            <a:off x="1313545" y="1000734"/>
            <a:ext cx="1322019"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C4F49BE3-2C09-465B-9A82-35A3DD8107A1}"/>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2530134E-1B72-463C-93D6-4B676D28D987}"/>
              </a:ext>
            </a:extLst>
          </p:cNvPr>
          <p:cNvGrpSpPr/>
          <p:nvPr/>
        </p:nvGrpSpPr>
        <p:grpSpPr>
          <a:xfrm>
            <a:off x="308434" y="229841"/>
            <a:ext cx="6915326" cy="858431"/>
            <a:chOff x="897714" y="1126314"/>
            <a:chExt cx="11388351" cy="1413686"/>
          </a:xfrm>
        </p:grpSpPr>
        <p:grpSp>
          <p:nvGrpSpPr>
            <p:cNvPr id="43" name="Group 42">
              <a:extLst>
                <a:ext uri="{FF2B5EF4-FFF2-40B4-BE49-F238E27FC236}">
                  <a16:creationId xmlns:a16="http://schemas.microsoft.com/office/drawing/2014/main" id="{77D0D982-CC9C-4FB9-ACC1-AED6EB8DB12B}"/>
                </a:ext>
              </a:extLst>
            </p:cNvPr>
            <p:cNvGrpSpPr/>
            <p:nvPr/>
          </p:nvGrpSpPr>
          <p:grpSpPr>
            <a:xfrm>
              <a:off x="897714" y="1126314"/>
              <a:ext cx="1413686" cy="1413686"/>
              <a:chOff x="5886275" y="3219275"/>
              <a:chExt cx="419450" cy="419450"/>
            </a:xfrm>
          </p:grpSpPr>
          <p:sp>
            <p:nvSpPr>
              <p:cNvPr id="45" name="Circle: Hollow 44">
                <a:extLst>
                  <a:ext uri="{FF2B5EF4-FFF2-40B4-BE49-F238E27FC236}">
                    <a16:creationId xmlns:a16="http://schemas.microsoft.com/office/drawing/2014/main" id="{40B67405-C804-4814-8BFD-65F732D51F53}"/>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Oval 45">
                <a:extLst>
                  <a:ext uri="{FF2B5EF4-FFF2-40B4-BE49-F238E27FC236}">
                    <a16:creationId xmlns:a16="http://schemas.microsoft.com/office/drawing/2014/main" id="{7F23E38A-1818-47C0-8BFC-913088699449}"/>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44" name="TextBox 43">
              <a:extLst>
                <a:ext uri="{FF2B5EF4-FFF2-40B4-BE49-F238E27FC236}">
                  <a16:creationId xmlns:a16="http://schemas.microsoft.com/office/drawing/2014/main" id="{B0748245-94BF-43ED-9FA1-2D471ACF17AB}"/>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47" name="TextBox 46">
            <a:extLst>
              <a:ext uri="{FF2B5EF4-FFF2-40B4-BE49-F238E27FC236}">
                <a16:creationId xmlns:a16="http://schemas.microsoft.com/office/drawing/2014/main" id="{BA63A970-7AB0-4CA9-9DA7-2BDF0486509C}"/>
              </a:ext>
            </a:extLst>
          </p:cNvPr>
          <p:cNvSpPr txBox="1"/>
          <p:nvPr/>
        </p:nvSpPr>
        <p:spPr>
          <a:xfrm>
            <a:off x="1370381" y="941590"/>
            <a:ext cx="1322019"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Hạn chế</a:t>
            </a:r>
          </a:p>
        </p:txBody>
      </p:sp>
      <p:cxnSp>
        <p:nvCxnSpPr>
          <p:cNvPr id="11" name="Straight Connector 10">
            <a:extLst>
              <a:ext uri="{FF2B5EF4-FFF2-40B4-BE49-F238E27FC236}">
                <a16:creationId xmlns:a16="http://schemas.microsoft.com/office/drawing/2014/main" id="{070D878E-F345-4BA9-87FD-6F0FC187E761}"/>
              </a:ext>
            </a:extLst>
          </p:cNvPr>
          <p:cNvCxnSpPr>
            <a:cxnSpLocks/>
          </p:cNvCxnSpPr>
          <p:nvPr/>
        </p:nvCxnSpPr>
        <p:spPr>
          <a:xfrm flipH="1" flipV="1">
            <a:off x="7155006" y="-3805637"/>
            <a:ext cx="7254240" cy="1002792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82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D6D67F5B-371A-4ED4-8F71-DFE7F8ABC25C}"/>
              </a:ext>
            </a:extLst>
          </p:cNvPr>
          <p:cNvSpPr/>
          <p:nvPr/>
        </p:nvSpPr>
        <p:spPr>
          <a:xfrm>
            <a:off x="1313545" y="326272"/>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82B3749-FA13-49D7-9ADB-E96B94A33A9E}"/>
              </a:ext>
            </a:extLst>
          </p:cNvPr>
          <p:cNvGrpSpPr/>
          <p:nvPr/>
        </p:nvGrpSpPr>
        <p:grpSpPr>
          <a:xfrm>
            <a:off x="308434" y="229841"/>
            <a:ext cx="9822769" cy="858431"/>
            <a:chOff x="897714" y="1126314"/>
            <a:chExt cx="16176409" cy="1413686"/>
          </a:xfrm>
        </p:grpSpPr>
        <p:grpSp>
          <p:nvGrpSpPr>
            <p:cNvPr id="31" name="Group 30">
              <a:extLst>
                <a:ext uri="{FF2B5EF4-FFF2-40B4-BE49-F238E27FC236}">
                  <a16:creationId xmlns:a16="http://schemas.microsoft.com/office/drawing/2014/main" id="{19151A8F-8029-4A5D-A707-7E3DFA3B7E86}"/>
                </a:ext>
              </a:extLst>
            </p:cNvPr>
            <p:cNvGrpSpPr/>
            <p:nvPr/>
          </p:nvGrpSpPr>
          <p:grpSpPr>
            <a:xfrm>
              <a:off x="897714" y="1126314"/>
              <a:ext cx="1413686" cy="1413686"/>
              <a:chOff x="5886275" y="3219275"/>
              <a:chExt cx="419450" cy="419450"/>
            </a:xfrm>
          </p:grpSpPr>
          <p:sp>
            <p:nvSpPr>
              <p:cNvPr id="33" name="Circle: Hollow 32">
                <a:extLst>
                  <a:ext uri="{FF2B5EF4-FFF2-40B4-BE49-F238E27FC236}">
                    <a16:creationId xmlns:a16="http://schemas.microsoft.com/office/drawing/2014/main" id="{378A20EC-E77B-4509-90E4-95F399760243}"/>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a:extLst>
                  <a:ext uri="{FF2B5EF4-FFF2-40B4-BE49-F238E27FC236}">
                    <a16:creationId xmlns:a16="http://schemas.microsoft.com/office/drawing/2014/main" id="{F34269FC-CBF7-418D-BAC7-BAC2304A1EC1}"/>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32" name="TextBox 31">
              <a:extLst>
                <a:ext uri="{FF2B5EF4-FFF2-40B4-BE49-F238E27FC236}">
                  <a16:creationId xmlns:a16="http://schemas.microsoft.com/office/drawing/2014/main" id="{D7AC7126-92D0-4F16-B2D6-A8D73677C797}"/>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sp>
        <p:nvSpPr>
          <p:cNvPr id="13" name="Rectangle: Rounded Corners 12">
            <a:extLst>
              <a:ext uri="{FF2B5EF4-FFF2-40B4-BE49-F238E27FC236}">
                <a16:creationId xmlns:a16="http://schemas.microsoft.com/office/drawing/2014/main" id="{C3D3B5F2-8A1A-40FC-93BD-971AB5D21448}"/>
              </a:ext>
            </a:extLst>
          </p:cNvPr>
          <p:cNvSpPr/>
          <p:nvPr/>
        </p:nvSpPr>
        <p:spPr>
          <a:xfrm>
            <a:off x="1384666" y="970191"/>
            <a:ext cx="992774"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EFA5BBF-9A27-4470-88A3-0935520C95AB}"/>
              </a:ext>
            </a:extLst>
          </p:cNvPr>
          <p:cNvSpPr txBox="1"/>
          <p:nvPr/>
        </p:nvSpPr>
        <p:spPr>
          <a:xfrm>
            <a:off x="1461821" y="970191"/>
            <a:ext cx="844499" cy="400110"/>
          </a:xfrm>
          <a:prstGeom prst="rect">
            <a:avLst/>
          </a:prstGeom>
          <a:noFill/>
        </p:spPr>
        <p:txBody>
          <a:bodyPr wrap="square" rtlCol="0">
            <a:spAutoFit/>
          </a:bodyPr>
          <a:lstStyle/>
          <a:p>
            <a:r>
              <a:rPr lang="en-US" sz="2000">
                <a:solidFill>
                  <a:srgbClr val="EDEDED"/>
                </a:solidFill>
                <a:latin typeface="Times New Roman" panose="02020603050405020304" pitchFamily="18" charset="0"/>
                <a:cs typeface="Times New Roman" panose="02020603050405020304" pitchFamily="18" charset="0"/>
              </a:rPr>
              <a:t>Mô tả</a:t>
            </a:r>
          </a:p>
        </p:txBody>
      </p:sp>
      <p:sp>
        <p:nvSpPr>
          <p:cNvPr id="16" name="TextBox 15">
            <a:extLst>
              <a:ext uri="{FF2B5EF4-FFF2-40B4-BE49-F238E27FC236}">
                <a16:creationId xmlns:a16="http://schemas.microsoft.com/office/drawing/2014/main" id="{05BCBA5B-9A9F-455F-901D-8AE77C3C4A48}"/>
              </a:ext>
            </a:extLst>
          </p:cNvPr>
          <p:cNvSpPr txBox="1"/>
          <p:nvPr/>
        </p:nvSpPr>
        <p:spPr>
          <a:xfrm>
            <a:off x="308434" y="2084136"/>
            <a:ext cx="11639177" cy="3423053"/>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3200">
                <a:effectLst/>
                <a:latin typeface="Times New Roman" panose="02020603050405020304" pitchFamily="18" charset="0"/>
                <a:ea typeface="Calibri" panose="020F0502020204030204" pitchFamily="34" charset="0"/>
                <a:cs typeface="Times New Roman" panose="02020603050405020304" pitchFamily="18" charset="0"/>
              </a:rPr>
              <a:t>Yacc là một công cụ xây dựng bộ phân tích cú pháp(Parser). </a:t>
            </a:r>
          </a:p>
          <a:p>
            <a:pPr marL="457200" marR="0" indent="-457200">
              <a:lnSpc>
                <a:spcPct val="107000"/>
              </a:lnSpc>
              <a:spcBef>
                <a:spcPts val="0"/>
              </a:spcBef>
              <a:spcAft>
                <a:spcPts val="800"/>
              </a:spcAft>
              <a:buFont typeface="Arial" panose="020B0604020202020204" pitchFamily="34" charset="0"/>
              <a:buChar char="•"/>
            </a:pPr>
            <a:r>
              <a:rPr lang="en-US" sz="3200">
                <a:solidFill>
                  <a:srgbClr val="333333"/>
                </a:solidFill>
                <a:effectLst/>
                <a:latin typeface="Cambria" panose="02040503050406030204" pitchFamily="18" charset="0"/>
                <a:ea typeface="Calibri" panose="020F0502020204030204" pitchFamily="34" charset="0"/>
                <a:cs typeface="Times New Roman" panose="02020603050405020304" pitchFamily="18" charset="0"/>
              </a:rPr>
              <a:t>Một trình phân tích cú pháp hoàn chỉnh thường gồm có hai phần: một </a:t>
            </a:r>
            <a:r>
              <a:rPr lang="en-US" sz="3200" i="1">
                <a:solidFill>
                  <a:srgbClr val="333333"/>
                </a:solidFill>
                <a:effectLst/>
                <a:latin typeface="Cambria" panose="02040503050406030204" pitchFamily="18" charset="0"/>
                <a:ea typeface="Calibri" panose="020F0502020204030204" pitchFamily="34" charset="0"/>
                <a:cs typeface="Times New Roman" panose="02020603050405020304" pitchFamily="18" charset="0"/>
              </a:rPr>
              <a:t>lexer</a:t>
            </a:r>
            <a:r>
              <a:rPr lang="en-US" sz="3200">
                <a:solidFill>
                  <a:srgbClr val="333333"/>
                </a:solidFill>
                <a:effectLst/>
                <a:latin typeface="Cambria" panose="02040503050406030204" pitchFamily="18" charset="0"/>
                <a:ea typeface="Calibri" panose="020F0502020204030204" pitchFamily="34" charset="0"/>
                <a:cs typeface="Times New Roman" panose="02020603050405020304" pitchFamily="18" charset="0"/>
              </a:rPr>
              <a:t> , còn được gọi là </a:t>
            </a:r>
            <a:r>
              <a:rPr lang="en-US" sz="3200" i="1">
                <a:solidFill>
                  <a:srgbClr val="333333"/>
                </a:solidFill>
                <a:effectLst/>
                <a:latin typeface="Cambria" panose="02040503050406030204" pitchFamily="18" charset="0"/>
                <a:ea typeface="Calibri" panose="020F0502020204030204" pitchFamily="34" charset="0"/>
                <a:cs typeface="Times New Roman" panose="02020603050405020304" pitchFamily="18" charset="0"/>
              </a:rPr>
              <a:t>máy quét</a:t>
            </a:r>
            <a:r>
              <a:rPr lang="en-US" sz="3200">
                <a:solidFill>
                  <a:srgbClr val="333333"/>
                </a:solidFill>
                <a:effectLst/>
                <a:latin typeface="Cambria" panose="02040503050406030204" pitchFamily="18" charset="0"/>
                <a:ea typeface="Calibri" panose="020F0502020204030204" pitchFamily="34" charset="0"/>
                <a:cs typeface="Times New Roman" panose="02020603050405020304" pitchFamily="18" charset="0"/>
              </a:rPr>
              <a:t> hoặc </a:t>
            </a:r>
            <a:r>
              <a:rPr lang="en-US" sz="3200" i="1">
                <a:solidFill>
                  <a:srgbClr val="333333"/>
                </a:solidFill>
                <a:effectLst/>
                <a:latin typeface="Cambria" panose="02040503050406030204" pitchFamily="18" charset="0"/>
                <a:ea typeface="Calibri" panose="020F0502020204030204" pitchFamily="34" charset="0"/>
                <a:cs typeface="Times New Roman" panose="02020603050405020304" pitchFamily="18" charset="0"/>
              </a:rPr>
              <a:t>tokenizer</a:t>
            </a:r>
            <a:r>
              <a:rPr lang="en-US" sz="3200">
                <a:solidFill>
                  <a:srgbClr val="333333"/>
                </a:solidFill>
                <a:effectLst/>
                <a:latin typeface="Cambria" panose="02040503050406030204" pitchFamily="18" charset="0"/>
                <a:ea typeface="Calibri" panose="020F0502020204030204" pitchFamily="34" charset="0"/>
                <a:cs typeface="Times New Roman" panose="02020603050405020304" pitchFamily="18" charset="0"/>
              </a:rPr>
              <a:t> , và phân tích cú pháp thích hợp. </a:t>
            </a:r>
          </a:p>
          <a:p>
            <a:pPr marL="457200" marR="0" indent="-457200">
              <a:lnSpc>
                <a:spcPct val="107000"/>
              </a:lnSpc>
              <a:spcBef>
                <a:spcPts val="0"/>
              </a:spcBef>
              <a:spcAft>
                <a:spcPts val="800"/>
              </a:spcAft>
              <a:buFont typeface="Arial" panose="020B0604020202020204" pitchFamily="34" charset="0"/>
              <a:buChar char="•"/>
            </a:pPr>
            <a:r>
              <a:rPr lang="en-US" sz="3200">
                <a:solidFill>
                  <a:srgbClr val="333333"/>
                </a:solidFill>
                <a:effectLst/>
                <a:latin typeface="Cambria" panose="02040503050406030204" pitchFamily="18" charset="0"/>
                <a:ea typeface="Calibri" panose="020F0502020204030204" pitchFamily="34" charset="0"/>
                <a:cs typeface="Times New Roman" panose="02020603050405020304" pitchFamily="18" charset="0"/>
              </a:rPr>
              <a:t>Trình phân tích cú pháp cần lexer vì nó không hoạt động trực tiếp trên văn bản mà trên đầu ra được tạo bởi lexer.</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7CC6F8EA-7AF2-4194-9123-3DFFA0135063}"/>
              </a:ext>
            </a:extLst>
          </p:cNvPr>
          <p:cNvCxnSpPr>
            <a:cxnSpLocks/>
          </p:cNvCxnSpPr>
          <p:nvPr/>
        </p:nvCxnSpPr>
        <p:spPr>
          <a:xfrm flipH="1">
            <a:off x="-2407920" y="6263640"/>
            <a:ext cx="16672560" cy="86868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14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C3D3B5F2-8A1A-40FC-93BD-971AB5D21448}"/>
              </a:ext>
            </a:extLst>
          </p:cNvPr>
          <p:cNvSpPr/>
          <p:nvPr/>
        </p:nvSpPr>
        <p:spPr>
          <a:xfrm>
            <a:off x="1313545" y="1026094"/>
            <a:ext cx="2201815"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EFA5BBF-9A27-4470-88A3-0935520C95AB}"/>
              </a:ext>
            </a:extLst>
          </p:cNvPr>
          <p:cNvSpPr txBox="1"/>
          <p:nvPr/>
        </p:nvSpPr>
        <p:spPr>
          <a:xfrm>
            <a:off x="1400860" y="1019433"/>
            <a:ext cx="2114500" cy="400110"/>
          </a:xfrm>
          <a:prstGeom prst="rect">
            <a:avLst/>
          </a:prstGeom>
          <a:noFill/>
        </p:spPr>
        <p:txBody>
          <a:bodyPr wrap="square" rtlCol="0">
            <a:spAutoFit/>
          </a:bodyPr>
          <a:lstStyle/>
          <a:p>
            <a:r>
              <a:rPr lang="en-US" sz="2000">
                <a:solidFill>
                  <a:srgbClr val="EDEDED"/>
                </a:solidFill>
                <a:latin typeface="Times New Roman" panose="02020603050405020304" pitchFamily="18" charset="0"/>
                <a:cs typeface="Times New Roman" panose="02020603050405020304" pitchFamily="18" charset="0"/>
              </a:rPr>
              <a:t>Phân tích cú pháp</a:t>
            </a:r>
          </a:p>
        </p:txBody>
      </p:sp>
      <p:sp>
        <p:nvSpPr>
          <p:cNvPr id="15" name="TextBox 14">
            <a:extLst>
              <a:ext uri="{FF2B5EF4-FFF2-40B4-BE49-F238E27FC236}">
                <a16:creationId xmlns:a16="http://schemas.microsoft.com/office/drawing/2014/main" id="{F13BF334-5BEF-40A8-9BA5-030EC359D482}"/>
              </a:ext>
            </a:extLst>
          </p:cNvPr>
          <p:cNvSpPr txBox="1"/>
          <p:nvPr/>
        </p:nvSpPr>
        <p:spPr>
          <a:xfrm>
            <a:off x="455114" y="2172653"/>
            <a:ext cx="11493045" cy="2164567"/>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3200">
                <a:effectLst/>
                <a:latin typeface="Times New Roman" panose="02020603050405020304" pitchFamily="18" charset="0"/>
                <a:ea typeface="Calibri" panose="020F0502020204030204" pitchFamily="34" charset="0"/>
                <a:cs typeface="Times New Roman" panose="02020603050405020304" pitchFamily="18" charset="0"/>
              </a:rPr>
              <a:t>Bộ phân tích cú pháp nhận chuỗi các token từ bộ phân tích từ vựng và xác nhận rằng chuỗi này có thể được sinh ra từ văn phạm của ngôn ngữ nguồn bằng cách tạo ra cây phân tích cú pháp cho chuỗi. </a:t>
            </a:r>
          </a:p>
        </p:txBody>
      </p:sp>
      <p:sp>
        <p:nvSpPr>
          <p:cNvPr id="11" name="Rectangle: Rounded Corners 10">
            <a:extLst>
              <a:ext uri="{FF2B5EF4-FFF2-40B4-BE49-F238E27FC236}">
                <a16:creationId xmlns:a16="http://schemas.microsoft.com/office/drawing/2014/main" id="{AF3095CA-D9AD-47EE-8779-43486A713770}"/>
              </a:ext>
            </a:extLst>
          </p:cNvPr>
          <p:cNvSpPr/>
          <p:nvPr/>
        </p:nvSpPr>
        <p:spPr>
          <a:xfrm>
            <a:off x="1313545" y="326272"/>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A0CA547-005A-41C3-ACA7-62FB7F3B8116}"/>
              </a:ext>
            </a:extLst>
          </p:cNvPr>
          <p:cNvGrpSpPr/>
          <p:nvPr/>
        </p:nvGrpSpPr>
        <p:grpSpPr>
          <a:xfrm>
            <a:off x="308434" y="229841"/>
            <a:ext cx="9822769" cy="858431"/>
            <a:chOff x="897714" y="1126314"/>
            <a:chExt cx="16176409" cy="1413686"/>
          </a:xfrm>
        </p:grpSpPr>
        <p:grpSp>
          <p:nvGrpSpPr>
            <p:cNvPr id="16" name="Group 15">
              <a:extLst>
                <a:ext uri="{FF2B5EF4-FFF2-40B4-BE49-F238E27FC236}">
                  <a16:creationId xmlns:a16="http://schemas.microsoft.com/office/drawing/2014/main" id="{31D081DD-7E79-42F5-B48B-62754DF1DE2D}"/>
                </a:ext>
              </a:extLst>
            </p:cNvPr>
            <p:cNvGrpSpPr/>
            <p:nvPr/>
          </p:nvGrpSpPr>
          <p:grpSpPr>
            <a:xfrm>
              <a:off x="897714" y="1126314"/>
              <a:ext cx="1413686" cy="1413686"/>
              <a:chOff x="5886275" y="3219275"/>
              <a:chExt cx="419450" cy="419450"/>
            </a:xfrm>
          </p:grpSpPr>
          <p:sp>
            <p:nvSpPr>
              <p:cNvPr id="18" name="Circle: Hollow 17">
                <a:extLst>
                  <a:ext uri="{FF2B5EF4-FFF2-40B4-BE49-F238E27FC236}">
                    <a16:creationId xmlns:a16="http://schemas.microsoft.com/office/drawing/2014/main" id="{9DD0C49A-8BB2-4A53-89FA-3DD2910B666E}"/>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654174CE-6042-4312-8F73-6EC3FF62CD7C}"/>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17" name="TextBox 16">
              <a:extLst>
                <a:ext uri="{FF2B5EF4-FFF2-40B4-BE49-F238E27FC236}">
                  <a16:creationId xmlns:a16="http://schemas.microsoft.com/office/drawing/2014/main" id="{9663ECB9-5245-438E-90D6-E1CC559F852D}"/>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cxnSp>
        <p:nvCxnSpPr>
          <p:cNvPr id="20" name="Straight Connector 19">
            <a:extLst>
              <a:ext uri="{FF2B5EF4-FFF2-40B4-BE49-F238E27FC236}">
                <a16:creationId xmlns:a16="http://schemas.microsoft.com/office/drawing/2014/main" id="{923EBA2B-1F56-4DB7-A222-CB34B6199580}"/>
              </a:ext>
            </a:extLst>
          </p:cNvPr>
          <p:cNvCxnSpPr>
            <a:cxnSpLocks/>
          </p:cNvCxnSpPr>
          <p:nvPr/>
        </p:nvCxnSpPr>
        <p:spPr>
          <a:xfrm flipH="1" flipV="1">
            <a:off x="-2773680" y="5831906"/>
            <a:ext cx="10789920" cy="1254694"/>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9640738-4A37-416A-BB6E-E2CC797AE86C}"/>
              </a:ext>
            </a:extLst>
          </p:cNvPr>
          <p:cNvCxnSpPr>
            <a:cxnSpLocks/>
          </p:cNvCxnSpPr>
          <p:nvPr/>
        </p:nvCxnSpPr>
        <p:spPr>
          <a:xfrm flipH="1">
            <a:off x="455114" y="5318760"/>
            <a:ext cx="13840006" cy="295656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91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099E456-4BE6-4A45-A795-42B663C03519}"/>
              </a:ext>
            </a:extLst>
          </p:cNvPr>
          <p:cNvGrpSpPr/>
          <p:nvPr/>
        </p:nvGrpSpPr>
        <p:grpSpPr>
          <a:xfrm>
            <a:off x="897714" y="930881"/>
            <a:ext cx="6686724" cy="1413686"/>
            <a:chOff x="897714" y="1126314"/>
            <a:chExt cx="6686724" cy="1413686"/>
          </a:xfrm>
        </p:grpSpPr>
        <p:grpSp>
          <p:nvGrpSpPr>
            <p:cNvPr id="5" name="Group 4">
              <a:extLst>
                <a:ext uri="{FF2B5EF4-FFF2-40B4-BE49-F238E27FC236}">
                  <a16:creationId xmlns:a16="http://schemas.microsoft.com/office/drawing/2014/main" id="{94B9A284-0B6D-4789-B537-C230ACBCEF11}"/>
                </a:ext>
              </a:extLst>
            </p:cNvPr>
            <p:cNvGrpSpPr/>
            <p:nvPr/>
          </p:nvGrpSpPr>
          <p:grpSpPr>
            <a:xfrm>
              <a:off x="897714" y="1126314"/>
              <a:ext cx="1413686" cy="1413686"/>
              <a:chOff x="5886275" y="3219275"/>
              <a:chExt cx="419450" cy="419450"/>
            </a:xfrm>
          </p:grpSpPr>
          <p:sp>
            <p:nvSpPr>
              <p:cNvPr id="2" name="Circle: Hollow 1">
                <a:extLst>
                  <a:ext uri="{FF2B5EF4-FFF2-40B4-BE49-F238E27FC236}">
                    <a16:creationId xmlns:a16="http://schemas.microsoft.com/office/drawing/2014/main" id="{490851D0-D75C-44F9-B673-3A26A63F0337}"/>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Oval 2">
                <a:extLst>
                  <a:ext uri="{FF2B5EF4-FFF2-40B4-BE49-F238E27FC236}">
                    <a16:creationId xmlns:a16="http://schemas.microsoft.com/office/drawing/2014/main" id="{E1D952B3-EE4B-484B-AAC6-9C959F360E57}"/>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a:t>1</a:t>
                </a:r>
              </a:p>
            </p:txBody>
          </p:sp>
        </p:grpSp>
        <p:sp>
          <p:nvSpPr>
            <p:cNvPr id="15" name="TextBox 14">
              <a:extLst>
                <a:ext uri="{FF2B5EF4-FFF2-40B4-BE49-F238E27FC236}">
                  <a16:creationId xmlns:a16="http://schemas.microsoft.com/office/drawing/2014/main" id="{C97831F8-F807-4D13-B403-743E6ECB409D}"/>
                </a:ext>
              </a:extLst>
            </p:cNvPr>
            <p:cNvSpPr txBox="1"/>
            <p:nvPr/>
          </p:nvSpPr>
          <p:spPr>
            <a:xfrm>
              <a:off x="2677158" y="1329850"/>
              <a:ext cx="4907280" cy="769441"/>
            </a:xfrm>
            <a:prstGeom prst="rect">
              <a:avLst/>
            </a:prstGeom>
            <a:noFill/>
          </p:spPr>
          <p:txBody>
            <a:bodyPr wrap="square" rtlCol="0">
              <a:spAutoFit/>
            </a:bodyPr>
            <a:lstStyle/>
            <a:p>
              <a:r>
                <a:rPr lang="en-US" sz="4400">
                  <a:latin typeface="Times New Roman" panose="02020603050405020304" pitchFamily="18" charset="0"/>
                  <a:cs typeface="Times New Roman" panose="02020603050405020304" pitchFamily="18" charset="0"/>
                </a:rPr>
                <a:t>GIỚI THIỆU</a:t>
              </a:r>
            </a:p>
          </p:txBody>
        </p:sp>
      </p:grpSp>
      <p:grpSp>
        <p:nvGrpSpPr>
          <p:cNvPr id="20" name="Group 19">
            <a:extLst>
              <a:ext uri="{FF2B5EF4-FFF2-40B4-BE49-F238E27FC236}">
                <a16:creationId xmlns:a16="http://schemas.microsoft.com/office/drawing/2014/main" id="{D8EAEA54-B9C7-43F0-A965-4601B063F9A2}"/>
              </a:ext>
            </a:extLst>
          </p:cNvPr>
          <p:cNvGrpSpPr/>
          <p:nvPr/>
        </p:nvGrpSpPr>
        <p:grpSpPr>
          <a:xfrm>
            <a:off x="897712" y="4632235"/>
            <a:ext cx="13417728" cy="1413686"/>
            <a:chOff x="897712" y="4436802"/>
            <a:chExt cx="13417728" cy="1413686"/>
          </a:xfrm>
        </p:grpSpPr>
        <p:grpSp>
          <p:nvGrpSpPr>
            <p:cNvPr id="9" name="Group 8">
              <a:extLst>
                <a:ext uri="{FF2B5EF4-FFF2-40B4-BE49-F238E27FC236}">
                  <a16:creationId xmlns:a16="http://schemas.microsoft.com/office/drawing/2014/main" id="{6C7AE97B-84C3-42C2-AD7A-0FF56A552151}"/>
                </a:ext>
              </a:extLst>
            </p:cNvPr>
            <p:cNvGrpSpPr/>
            <p:nvPr/>
          </p:nvGrpSpPr>
          <p:grpSpPr>
            <a:xfrm>
              <a:off x="897712" y="4436802"/>
              <a:ext cx="1413686" cy="1413686"/>
              <a:chOff x="5886275" y="3219275"/>
              <a:chExt cx="419450" cy="419450"/>
            </a:xfrm>
          </p:grpSpPr>
          <p:sp>
            <p:nvSpPr>
              <p:cNvPr id="10" name="Circle: Hollow 9">
                <a:extLst>
                  <a:ext uri="{FF2B5EF4-FFF2-40B4-BE49-F238E27FC236}">
                    <a16:creationId xmlns:a16="http://schemas.microsoft.com/office/drawing/2014/main" id="{50E195E7-252D-459C-BDEE-98CF9D07F4CF}"/>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8D4CC536-A4ED-4F7B-975D-AED3A8EE4890}"/>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a:t>3</a:t>
                </a:r>
              </a:p>
            </p:txBody>
          </p:sp>
        </p:grpSp>
        <p:sp>
          <p:nvSpPr>
            <p:cNvPr id="16" name="TextBox 15">
              <a:extLst>
                <a:ext uri="{FF2B5EF4-FFF2-40B4-BE49-F238E27FC236}">
                  <a16:creationId xmlns:a16="http://schemas.microsoft.com/office/drawing/2014/main" id="{45AEAC36-D156-4CA2-B75E-4FC574135662}"/>
                </a:ext>
              </a:extLst>
            </p:cNvPr>
            <p:cNvSpPr txBox="1"/>
            <p:nvPr/>
          </p:nvSpPr>
          <p:spPr>
            <a:xfrm>
              <a:off x="2677158" y="4632232"/>
              <a:ext cx="11638282" cy="769441"/>
            </a:xfrm>
            <a:prstGeom prst="rect">
              <a:avLst/>
            </a:prstGeom>
            <a:noFill/>
          </p:spPr>
          <p:txBody>
            <a:bodyPr wrap="square" rtlCol="0">
              <a:spAutoFit/>
            </a:bodyPr>
            <a:lstStyle/>
            <a:p>
              <a:r>
                <a:rPr lang="en-US" sz="4400">
                  <a:latin typeface="Times New Roman" panose="02020603050405020304" pitchFamily="18" charset="0"/>
                  <a:cs typeface="Times New Roman" panose="02020603050405020304" pitchFamily="18" charset="0"/>
                </a:rPr>
                <a:t>BỘ PHÂN TÍCH CÚ PHÁP YACC</a:t>
              </a:r>
            </a:p>
          </p:txBody>
        </p:sp>
      </p:grpSp>
      <p:grpSp>
        <p:nvGrpSpPr>
          <p:cNvPr id="19" name="Group 18">
            <a:extLst>
              <a:ext uri="{FF2B5EF4-FFF2-40B4-BE49-F238E27FC236}">
                <a16:creationId xmlns:a16="http://schemas.microsoft.com/office/drawing/2014/main" id="{4D6809E5-A474-4AE3-A894-EC9DA352D657}"/>
              </a:ext>
            </a:extLst>
          </p:cNvPr>
          <p:cNvGrpSpPr/>
          <p:nvPr/>
        </p:nvGrpSpPr>
        <p:grpSpPr>
          <a:xfrm>
            <a:off x="897713" y="2781558"/>
            <a:ext cx="12767487" cy="1413686"/>
            <a:chOff x="897713" y="2781558"/>
            <a:chExt cx="12767487" cy="1413686"/>
          </a:xfrm>
        </p:grpSpPr>
        <p:grpSp>
          <p:nvGrpSpPr>
            <p:cNvPr id="6" name="Group 5">
              <a:extLst>
                <a:ext uri="{FF2B5EF4-FFF2-40B4-BE49-F238E27FC236}">
                  <a16:creationId xmlns:a16="http://schemas.microsoft.com/office/drawing/2014/main" id="{72903673-1A71-4894-8267-CD076DD68637}"/>
                </a:ext>
              </a:extLst>
            </p:cNvPr>
            <p:cNvGrpSpPr/>
            <p:nvPr/>
          </p:nvGrpSpPr>
          <p:grpSpPr>
            <a:xfrm>
              <a:off x="897713" y="2781558"/>
              <a:ext cx="1413686" cy="1413686"/>
              <a:chOff x="5886275" y="3219275"/>
              <a:chExt cx="419450" cy="419450"/>
            </a:xfrm>
          </p:grpSpPr>
          <p:sp>
            <p:nvSpPr>
              <p:cNvPr id="7" name="Circle: Hollow 6">
                <a:extLst>
                  <a:ext uri="{FF2B5EF4-FFF2-40B4-BE49-F238E27FC236}">
                    <a16:creationId xmlns:a16="http://schemas.microsoft.com/office/drawing/2014/main" id="{E8DB03BB-839F-49F7-96E4-69D4E52D5949}"/>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Oval 7">
                <a:extLst>
                  <a:ext uri="{FF2B5EF4-FFF2-40B4-BE49-F238E27FC236}">
                    <a16:creationId xmlns:a16="http://schemas.microsoft.com/office/drawing/2014/main" id="{8D25192A-F0FA-49FC-B02F-EE7B208956B9}"/>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a:t>2</a:t>
                </a:r>
              </a:p>
            </p:txBody>
          </p:sp>
        </p:grpSp>
        <p:sp>
          <p:nvSpPr>
            <p:cNvPr id="17" name="TextBox 16">
              <a:extLst>
                <a:ext uri="{FF2B5EF4-FFF2-40B4-BE49-F238E27FC236}">
                  <a16:creationId xmlns:a16="http://schemas.microsoft.com/office/drawing/2014/main" id="{0472F834-E6A2-41B3-9936-6DD4B37D3C8A}"/>
                </a:ext>
              </a:extLst>
            </p:cNvPr>
            <p:cNvSpPr txBox="1"/>
            <p:nvPr/>
          </p:nvSpPr>
          <p:spPr>
            <a:xfrm>
              <a:off x="2677158" y="2980568"/>
              <a:ext cx="10988042" cy="769441"/>
            </a:xfrm>
            <a:prstGeom prst="rect">
              <a:avLst/>
            </a:prstGeom>
            <a:noFill/>
          </p:spPr>
          <p:txBody>
            <a:bodyPr wrap="square" rtlCol="0">
              <a:spAutoFit/>
            </a:bodyPr>
            <a:lstStyle/>
            <a:p>
              <a:r>
                <a:rPr lang="en-US" sz="4400">
                  <a:latin typeface="Times New Roman" panose="02020603050405020304" pitchFamily="18" charset="0"/>
                  <a:cs typeface="Times New Roman" panose="02020603050405020304" pitchFamily="18" charset="0"/>
                </a:rPr>
                <a:t>BỘ PHÂN TÍCH TỪ VỰNG LEX</a:t>
              </a:r>
            </a:p>
          </p:txBody>
        </p:sp>
      </p:grpSp>
      <p:cxnSp>
        <p:nvCxnSpPr>
          <p:cNvPr id="21" name="Straight Connector 20">
            <a:extLst>
              <a:ext uri="{FF2B5EF4-FFF2-40B4-BE49-F238E27FC236}">
                <a16:creationId xmlns:a16="http://schemas.microsoft.com/office/drawing/2014/main" id="{5A5A016A-2113-4BA1-B0C0-E4F21850E8DC}"/>
              </a:ext>
            </a:extLst>
          </p:cNvPr>
          <p:cNvCxnSpPr>
            <a:cxnSpLocks/>
          </p:cNvCxnSpPr>
          <p:nvPr/>
        </p:nvCxnSpPr>
        <p:spPr>
          <a:xfrm>
            <a:off x="1274519" y="-1056102"/>
            <a:ext cx="12619838" cy="3264549"/>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4751891-9F10-470E-BE69-590721733AB4}"/>
              </a:ext>
            </a:extLst>
          </p:cNvPr>
          <p:cNvCxnSpPr>
            <a:cxnSpLocks/>
          </p:cNvCxnSpPr>
          <p:nvPr/>
        </p:nvCxnSpPr>
        <p:spPr>
          <a:xfrm flipV="1">
            <a:off x="9514842" y="1270063"/>
            <a:ext cx="2981958" cy="7752017"/>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349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69D38D3-188A-4C69-8CC1-629893A9A476}"/>
              </a:ext>
            </a:extLst>
          </p:cNvPr>
          <p:cNvGrpSpPr/>
          <p:nvPr/>
        </p:nvGrpSpPr>
        <p:grpSpPr>
          <a:xfrm>
            <a:off x="859305" y="2803517"/>
            <a:ext cx="7159117" cy="3352800"/>
            <a:chOff x="859305" y="2803517"/>
            <a:chExt cx="7159117" cy="3352800"/>
          </a:xfrm>
        </p:grpSpPr>
        <p:grpSp>
          <p:nvGrpSpPr>
            <p:cNvPr id="26" name="Group 25">
              <a:extLst>
                <a:ext uri="{FF2B5EF4-FFF2-40B4-BE49-F238E27FC236}">
                  <a16:creationId xmlns:a16="http://schemas.microsoft.com/office/drawing/2014/main" id="{5B09E548-C82A-4468-A9F2-D7374D6B8CFE}"/>
                </a:ext>
              </a:extLst>
            </p:cNvPr>
            <p:cNvGrpSpPr/>
            <p:nvPr/>
          </p:nvGrpSpPr>
          <p:grpSpPr>
            <a:xfrm>
              <a:off x="859305" y="2803517"/>
              <a:ext cx="7159117" cy="3352800"/>
              <a:chOff x="1041670" y="489995"/>
              <a:chExt cx="10400275" cy="4870718"/>
            </a:xfrm>
          </p:grpSpPr>
          <p:sp>
            <p:nvSpPr>
              <p:cNvPr id="6" name="Circle: Hollow 5">
                <a:extLst>
                  <a:ext uri="{FF2B5EF4-FFF2-40B4-BE49-F238E27FC236}">
                    <a16:creationId xmlns:a16="http://schemas.microsoft.com/office/drawing/2014/main" id="{60FC07D6-461D-47D5-8862-399982E7E00D}"/>
                  </a:ext>
                </a:extLst>
              </p:cNvPr>
              <p:cNvSpPr/>
              <p:nvPr/>
            </p:nvSpPr>
            <p:spPr>
              <a:xfrm>
                <a:off x="7430493" y="2410235"/>
                <a:ext cx="1839685" cy="990600"/>
              </a:xfrm>
              <a:prstGeom prst="donut">
                <a:avLst>
                  <a:gd name="adj" fmla="val 295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ysClr val="windowText" lastClr="000000"/>
                  </a:solidFill>
                </a:endParaRPr>
              </a:p>
            </p:txBody>
          </p:sp>
          <p:sp>
            <p:nvSpPr>
              <p:cNvPr id="7" name="Circle: Hollow 6">
                <a:extLst>
                  <a:ext uri="{FF2B5EF4-FFF2-40B4-BE49-F238E27FC236}">
                    <a16:creationId xmlns:a16="http://schemas.microsoft.com/office/drawing/2014/main" id="{FDFAF9EC-6E39-4040-BDB0-12806353E275}"/>
                  </a:ext>
                </a:extLst>
              </p:cNvPr>
              <p:cNvSpPr/>
              <p:nvPr/>
            </p:nvSpPr>
            <p:spPr>
              <a:xfrm>
                <a:off x="4125590" y="489995"/>
                <a:ext cx="1839685" cy="990600"/>
              </a:xfrm>
              <a:prstGeom prst="donut">
                <a:avLst>
                  <a:gd name="adj" fmla="val 295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ysClr val="windowText" lastClr="000000"/>
                  </a:solidFill>
                </a:endParaRPr>
              </a:p>
            </p:txBody>
          </p:sp>
          <p:sp>
            <p:nvSpPr>
              <p:cNvPr id="8" name="Frame 7">
                <a:extLst>
                  <a:ext uri="{FF2B5EF4-FFF2-40B4-BE49-F238E27FC236}">
                    <a16:creationId xmlns:a16="http://schemas.microsoft.com/office/drawing/2014/main" id="{5A4831FB-ABE9-4C91-AEFE-C97993233C92}"/>
                  </a:ext>
                </a:extLst>
              </p:cNvPr>
              <p:cNvSpPr/>
              <p:nvPr/>
            </p:nvSpPr>
            <p:spPr>
              <a:xfrm>
                <a:off x="4125590" y="2463575"/>
                <a:ext cx="1839685" cy="883920"/>
              </a:xfrm>
              <a:prstGeom prst="frame">
                <a:avLst>
                  <a:gd name="adj1" fmla="val 35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a:t>
                </a:r>
              </a:p>
            </p:txBody>
          </p:sp>
          <p:sp>
            <p:nvSpPr>
              <p:cNvPr id="9" name="Frame 8">
                <a:extLst>
                  <a:ext uri="{FF2B5EF4-FFF2-40B4-BE49-F238E27FC236}">
                    <a16:creationId xmlns:a16="http://schemas.microsoft.com/office/drawing/2014/main" id="{B43D7668-B56F-4007-A1BA-93421E17736A}"/>
                  </a:ext>
                </a:extLst>
              </p:cNvPr>
              <p:cNvSpPr/>
              <p:nvPr/>
            </p:nvSpPr>
            <p:spPr>
              <a:xfrm>
                <a:off x="1041670" y="2463575"/>
                <a:ext cx="1839685" cy="960120"/>
              </a:xfrm>
              <a:prstGeom prst="frame">
                <a:avLst>
                  <a:gd name="adj1" fmla="val 35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a:t>
                </a:r>
              </a:p>
            </p:txBody>
          </p:sp>
          <p:sp>
            <p:nvSpPr>
              <p:cNvPr id="10" name="Frame 9">
                <a:extLst>
                  <a:ext uri="{FF2B5EF4-FFF2-40B4-BE49-F238E27FC236}">
                    <a16:creationId xmlns:a16="http://schemas.microsoft.com/office/drawing/2014/main" id="{2742887E-D60F-4852-BC7E-F6C3736A0915}"/>
                  </a:ext>
                </a:extLst>
              </p:cNvPr>
              <p:cNvSpPr/>
              <p:nvPr/>
            </p:nvSpPr>
            <p:spPr>
              <a:xfrm>
                <a:off x="5271323" y="4370113"/>
                <a:ext cx="1839685" cy="990600"/>
              </a:xfrm>
              <a:prstGeom prst="frame">
                <a:avLst>
                  <a:gd name="adj1" fmla="val 35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Number 12</a:t>
                </a:r>
              </a:p>
            </p:txBody>
          </p:sp>
          <p:sp>
            <p:nvSpPr>
              <p:cNvPr id="11" name="Frame 10">
                <a:extLst>
                  <a:ext uri="{FF2B5EF4-FFF2-40B4-BE49-F238E27FC236}">
                    <a16:creationId xmlns:a16="http://schemas.microsoft.com/office/drawing/2014/main" id="{AA22503B-7CAE-44E0-99B7-043F7BBAC2B7}"/>
                  </a:ext>
                </a:extLst>
              </p:cNvPr>
              <p:cNvSpPr/>
              <p:nvPr/>
            </p:nvSpPr>
            <p:spPr>
              <a:xfrm>
                <a:off x="9632739" y="4370113"/>
                <a:ext cx="1809206" cy="990600"/>
              </a:xfrm>
              <a:prstGeom prst="frame">
                <a:avLst>
                  <a:gd name="adj1" fmla="val 35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Number 13</a:t>
                </a:r>
              </a:p>
            </p:txBody>
          </p:sp>
          <p:sp>
            <p:nvSpPr>
              <p:cNvPr id="12" name="Frame 11">
                <a:extLst>
                  <a:ext uri="{FF2B5EF4-FFF2-40B4-BE49-F238E27FC236}">
                    <a16:creationId xmlns:a16="http://schemas.microsoft.com/office/drawing/2014/main" id="{1B84B1FC-0F61-4742-9EC5-5F82F305D14C}"/>
                  </a:ext>
                </a:extLst>
              </p:cNvPr>
              <p:cNvSpPr/>
              <p:nvPr/>
            </p:nvSpPr>
            <p:spPr>
              <a:xfrm>
                <a:off x="7452031" y="4356411"/>
                <a:ext cx="1839685" cy="990600"/>
              </a:xfrm>
              <a:prstGeom prst="frame">
                <a:avLst>
                  <a:gd name="adj1" fmla="val 35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p>
            </p:txBody>
          </p:sp>
          <p:cxnSp>
            <p:nvCxnSpPr>
              <p:cNvPr id="14" name="Straight Connector 13">
                <a:extLst>
                  <a:ext uri="{FF2B5EF4-FFF2-40B4-BE49-F238E27FC236}">
                    <a16:creationId xmlns:a16="http://schemas.microsoft.com/office/drawing/2014/main" id="{79185C6B-4334-4199-840A-EBBD6C69EBD1}"/>
                  </a:ext>
                </a:extLst>
              </p:cNvPr>
              <p:cNvCxnSpPr>
                <a:cxnSpLocks/>
                <a:endCxn id="8" idx="0"/>
              </p:cNvCxnSpPr>
              <p:nvPr/>
            </p:nvCxnSpPr>
            <p:spPr>
              <a:xfrm>
                <a:off x="5045432" y="1480595"/>
                <a:ext cx="1" cy="982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4DD0CE-236B-4261-9291-1A3578C86806}"/>
                  </a:ext>
                </a:extLst>
              </p:cNvPr>
              <p:cNvCxnSpPr>
                <a:cxnSpLocks/>
                <a:endCxn id="9" idx="0"/>
              </p:cNvCxnSpPr>
              <p:nvPr/>
            </p:nvCxnSpPr>
            <p:spPr>
              <a:xfrm flipH="1">
                <a:off x="1961513" y="1480595"/>
                <a:ext cx="3083919" cy="982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6EEAA9-877E-432E-AFCB-58FC7696693E}"/>
                  </a:ext>
                </a:extLst>
              </p:cNvPr>
              <p:cNvCxnSpPr>
                <a:cxnSpLocks/>
                <a:stCxn id="7" idx="4"/>
                <a:endCxn id="6" idx="0"/>
              </p:cNvCxnSpPr>
              <p:nvPr/>
            </p:nvCxnSpPr>
            <p:spPr>
              <a:xfrm>
                <a:off x="5045433" y="1480595"/>
                <a:ext cx="3304903" cy="929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2728591-A898-498A-9D39-FA63FAF4D1FB}"/>
                  </a:ext>
                </a:extLst>
              </p:cNvPr>
              <p:cNvCxnSpPr>
                <a:cxnSpLocks/>
              </p:cNvCxnSpPr>
              <p:nvPr/>
            </p:nvCxnSpPr>
            <p:spPr>
              <a:xfrm>
                <a:off x="8350335" y="3387133"/>
                <a:ext cx="1" cy="982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ECE4B6-177E-4122-A3AC-A8B935627B26}"/>
                  </a:ext>
                </a:extLst>
              </p:cNvPr>
              <p:cNvCxnSpPr>
                <a:cxnSpLocks/>
                <a:endCxn id="10" idx="0"/>
              </p:cNvCxnSpPr>
              <p:nvPr/>
            </p:nvCxnSpPr>
            <p:spPr>
              <a:xfrm flipH="1">
                <a:off x="6191166" y="3387133"/>
                <a:ext cx="2159169" cy="982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CB02B6-C3CB-4C70-B240-BA0F756D5A53}"/>
                  </a:ext>
                </a:extLst>
              </p:cNvPr>
              <p:cNvCxnSpPr>
                <a:cxnSpLocks/>
                <a:endCxn id="11" idx="0"/>
              </p:cNvCxnSpPr>
              <p:nvPr/>
            </p:nvCxnSpPr>
            <p:spPr>
              <a:xfrm>
                <a:off x="8350336" y="3387133"/>
                <a:ext cx="2187006" cy="982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394B254E-1B17-4A35-AD2D-FC9564A0C0A0}"/>
                </a:ext>
              </a:extLst>
            </p:cNvPr>
            <p:cNvSpPr txBox="1"/>
            <p:nvPr/>
          </p:nvSpPr>
          <p:spPr>
            <a:xfrm>
              <a:off x="3053928" y="2953821"/>
              <a:ext cx="1245382" cy="369332"/>
            </a:xfrm>
            <a:prstGeom prst="rect">
              <a:avLst/>
            </a:prstGeom>
            <a:noFill/>
          </p:spPr>
          <p:txBody>
            <a:bodyPr wrap="square" rtlCol="0">
              <a:spAutoFit/>
            </a:bodyPr>
            <a:lstStyle/>
            <a:p>
              <a:r>
                <a:rPr lang="en-US"/>
                <a:t>statement</a:t>
              </a:r>
            </a:p>
          </p:txBody>
        </p:sp>
        <p:sp>
          <p:nvSpPr>
            <p:cNvPr id="28" name="TextBox 27">
              <a:extLst>
                <a:ext uri="{FF2B5EF4-FFF2-40B4-BE49-F238E27FC236}">
                  <a16:creationId xmlns:a16="http://schemas.microsoft.com/office/drawing/2014/main" id="{655B5ABC-F621-4EC7-BE99-BAF4223328CF}"/>
                </a:ext>
              </a:extLst>
            </p:cNvPr>
            <p:cNvSpPr txBox="1"/>
            <p:nvPr/>
          </p:nvSpPr>
          <p:spPr>
            <a:xfrm>
              <a:off x="5292912" y="4276892"/>
              <a:ext cx="1245382" cy="369332"/>
            </a:xfrm>
            <a:prstGeom prst="rect">
              <a:avLst/>
            </a:prstGeom>
            <a:noFill/>
          </p:spPr>
          <p:txBody>
            <a:bodyPr wrap="square" rtlCol="0">
              <a:spAutoFit/>
            </a:bodyPr>
            <a:lstStyle/>
            <a:p>
              <a:r>
                <a:rPr lang="en-US"/>
                <a:t>expression</a:t>
              </a:r>
            </a:p>
          </p:txBody>
        </p:sp>
      </p:grpSp>
      <p:sp>
        <p:nvSpPr>
          <p:cNvPr id="29" name="TextBox 28">
            <a:extLst>
              <a:ext uri="{FF2B5EF4-FFF2-40B4-BE49-F238E27FC236}">
                <a16:creationId xmlns:a16="http://schemas.microsoft.com/office/drawing/2014/main" id="{77430A39-C788-4C79-A1D8-CD2A4A3506F3}"/>
              </a:ext>
            </a:extLst>
          </p:cNvPr>
          <p:cNvSpPr txBox="1"/>
          <p:nvPr/>
        </p:nvSpPr>
        <p:spPr>
          <a:xfrm>
            <a:off x="762000" y="1926728"/>
            <a:ext cx="3799840" cy="646331"/>
          </a:xfrm>
          <a:prstGeom prst="rect">
            <a:avLst/>
          </a:prstGeom>
          <a:noFill/>
        </p:spPr>
        <p:txBody>
          <a:bodyPr wrap="square" rtlCol="0">
            <a:spAutoFit/>
          </a:bodyPr>
          <a:lstStyle/>
          <a:p>
            <a:r>
              <a:rPr lang="en-US" sz="3600"/>
              <a:t>Ví dụ: a = 12 + 13</a:t>
            </a:r>
          </a:p>
        </p:txBody>
      </p:sp>
      <p:sp>
        <p:nvSpPr>
          <p:cNvPr id="30" name="Rectangle: Rounded Corners 29">
            <a:extLst>
              <a:ext uri="{FF2B5EF4-FFF2-40B4-BE49-F238E27FC236}">
                <a16:creationId xmlns:a16="http://schemas.microsoft.com/office/drawing/2014/main" id="{957F399B-4B5A-431E-98E5-92082E6333E8}"/>
              </a:ext>
            </a:extLst>
          </p:cNvPr>
          <p:cNvSpPr/>
          <p:nvPr/>
        </p:nvSpPr>
        <p:spPr>
          <a:xfrm>
            <a:off x="1313545" y="1026094"/>
            <a:ext cx="2201815"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0C61DAD-124D-4E04-B9EA-1D98CE9B9F8A}"/>
              </a:ext>
            </a:extLst>
          </p:cNvPr>
          <p:cNvSpPr txBox="1"/>
          <p:nvPr/>
        </p:nvSpPr>
        <p:spPr>
          <a:xfrm>
            <a:off x="1400860" y="1019433"/>
            <a:ext cx="2114500" cy="400110"/>
          </a:xfrm>
          <a:prstGeom prst="rect">
            <a:avLst/>
          </a:prstGeom>
          <a:noFill/>
        </p:spPr>
        <p:txBody>
          <a:bodyPr wrap="square" rtlCol="0">
            <a:spAutoFit/>
          </a:bodyPr>
          <a:lstStyle/>
          <a:p>
            <a:r>
              <a:rPr lang="en-US" sz="2000">
                <a:solidFill>
                  <a:srgbClr val="EDEDED"/>
                </a:solidFill>
                <a:latin typeface="Times New Roman" panose="02020603050405020304" pitchFamily="18" charset="0"/>
                <a:cs typeface="Times New Roman" panose="02020603050405020304" pitchFamily="18" charset="0"/>
              </a:rPr>
              <a:t>Phân tích cú pháp</a:t>
            </a:r>
          </a:p>
        </p:txBody>
      </p:sp>
      <p:sp>
        <p:nvSpPr>
          <p:cNvPr id="32" name="Rectangle: Rounded Corners 31">
            <a:extLst>
              <a:ext uri="{FF2B5EF4-FFF2-40B4-BE49-F238E27FC236}">
                <a16:creationId xmlns:a16="http://schemas.microsoft.com/office/drawing/2014/main" id="{98755759-69FE-4046-879D-4DE8141C35A1}"/>
              </a:ext>
            </a:extLst>
          </p:cNvPr>
          <p:cNvSpPr/>
          <p:nvPr/>
        </p:nvSpPr>
        <p:spPr>
          <a:xfrm>
            <a:off x="1313545" y="326272"/>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104BF1C9-1B3A-45A2-96CB-740440ECC7AB}"/>
              </a:ext>
            </a:extLst>
          </p:cNvPr>
          <p:cNvGrpSpPr/>
          <p:nvPr/>
        </p:nvGrpSpPr>
        <p:grpSpPr>
          <a:xfrm>
            <a:off x="308434" y="229841"/>
            <a:ext cx="9822769" cy="858431"/>
            <a:chOff x="897714" y="1126314"/>
            <a:chExt cx="16176409" cy="1413686"/>
          </a:xfrm>
        </p:grpSpPr>
        <p:grpSp>
          <p:nvGrpSpPr>
            <p:cNvPr id="34" name="Group 33">
              <a:extLst>
                <a:ext uri="{FF2B5EF4-FFF2-40B4-BE49-F238E27FC236}">
                  <a16:creationId xmlns:a16="http://schemas.microsoft.com/office/drawing/2014/main" id="{42C11302-C84D-4940-AD2D-2C5B5FC55589}"/>
                </a:ext>
              </a:extLst>
            </p:cNvPr>
            <p:cNvGrpSpPr/>
            <p:nvPr/>
          </p:nvGrpSpPr>
          <p:grpSpPr>
            <a:xfrm>
              <a:off x="897714" y="1126314"/>
              <a:ext cx="1413686" cy="1413686"/>
              <a:chOff x="5886275" y="3219275"/>
              <a:chExt cx="419450" cy="419450"/>
            </a:xfrm>
          </p:grpSpPr>
          <p:sp>
            <p:nvSpPr>
              <p:cNvPr id="36" name="Circle: Hollow 35">
                <a:extLst>
                  <a:ext uri="{FF2B5EF4-FFF2-40B4-BE49-F238E27FC236}">
                    <a16:creationId xmlns:a16="http://schemas.microsoft.com/office/drawing/2014/main" id="{ED931C16-4DC5-4F71-995D-AF4C48C1B606}"/>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F5C52B0C-5F93-4B48-AC76-DCB861E7E306}"/>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35" name="TextBox 34">
              <a:extLst>
                <a:ext uri="{FF2B5EF4-FFF2-40B4-BE49-F238E27FC236}">
                  <a16:creationId xmlns:a16="http://schemas.microsoft.com/office/drawing/2014/main" id="{5798F4C8-F331-46AC-8693-8FDF42DD6148}"/>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cxnSp>
        <p:nvCxnSpPr>
          <p:cNvPr id="38" name="Straight Connector 37">
            <a:extLst>
              <a:ext uri="{FF2B5EF4-FFF2-40B4-BE49-F238E27FC236}">
                <a16:creationId xmlns:a16="http://schemas.microsoft.com/office/drawing/2014/main" id="{58FB344E-58B3-46A1-BE03-A4CE19F1C669}"/>
              </a:ext>
            </a:extLst>
          </p:cNvPr>
          <p:cNvCxnSpPr>
            <a:cxnSpLocks/>
          </p:cNvCxnSpPr>
          <p:nvPr/>
        </p:nvCxnSpPr>
        <p:spPr>
          <a:xfrm flipH="1" flipV="1">
            <a:off x="-2773680" y="5831906"/>
            <a:ext cx="10789920" cy="1254694"/>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355285-0FB4-4B9A-9722-D08FF3E0CC66}"/>
              </a:ext>
            </a:extLst>
          </p:cNvPr>
          <p:cNvCxnSpPr>
            <a:cxnSpLocks/>
          </p:cNvCxnSpPr>
          <p:nvPr/>
        </p:nvCxnSpPr>
        <p:spPr>
          <a:xfrm flipH="1">
            <a:off x="455114" y="5318760"/>
            <a:ext cx="13840006" cy="295656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971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69D38D3-188A-4C69-8CC1-629893A9A476}"/>
              </a:ext>
            </a:extLst>
          </p:cNvPr>
          <p:cNvGrpSpPr/>
          <p:nvPr/>
        </p:nvGrpSpPr>
        <p:grpSpPr>
          <a:xfrm>
            <a:off x="859305" y="2803517"/>
            <a:ext cx="7159117" cy="3352800"/>
            <a:chOff x="859305" y="2803517"/>
            <a:chExt cx="7159117" cy="3352800"/>
          </a:xfrm>
        </p:grpSpPr>
        <p:grpSp>
          <p:nvGrpSpPr>
            <p:cNvPr id="26" name="Group 25">
              <a:extLst>
                <a:ext uri="{FF2B5EF4-FFF2-40B4-BE49-F238E27FC236}">
                  <a16:creationId xmlns:a16="http://schemas.microsoft.com/office/drawing/2014/main" id="{5B09E548-C82A-4468-A9F2-D7374D6B8CFE}"/>
                </a:ext>
              </a:extLst>
            </p:cNvPr>
            <p:cNvGrpSpPr/>
            <p:nvPr/>
          </p:nvGrpSpPr>
          <p:grpSpPr>
            <a:xfrm>
              <a:off x="859305" y="2803517"/>
              <a:ext cx="7159117" cy="3352800"/>
              <a:chOff x="1041670" y="489995"/>
              <a:chExt cx="10400275" cy="4870718"/>
            </a:xfrm>
          </p:grpSpPr>
          <p:sp>
            <p:nvSpPr>
              <p:cNvPr id="6" name="Circle: Hollow 5">
                <a:extLst>
                  <a:ext uri="{FF2B5EF4-FFF2-40B4-BE49-F238E27FC236}">
                    <a16:creationId xmlns:a16="http://schemas.microsoft.com/office/drawing/2014/main" id="{60FC07D6-461D-47D5-8862-399982E7E00D}"/>
                  </a:ext>
                </a:extLst>
              </p:cNvPr>
              <p:cNvSpPr/>
              <p:nvPr/>
            </p:nvSpPr>
            <p:spPr>
              <a:xfrm>
                <a:off x="7430493" y="2410235"/>
                <a:ext cx="1839685" cy="990600"/>
              </a:xfrm>
              <a:prstGeom prst="donut">
                <a:avLst>
                  <a:gd name="adj" fmla="val 295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ysClr val="windowText" lastClr="000000"/>
                  </a:solidFill>
                </a:endParaRPr>
              </a:p>
            </p:txBody>
          </p:sp>
          <p:sp>
            <p:nvSpPr>
              <p:cNvPr id="7" name="Circle: Hollow 6">
                <a:extLst>
                  <a:ext uri="{FF2B5EF4-FFF2-40B4-BE49-F238E27FC236}">
                    <a16:creationId xmlns:a16="http://schemas.microsoft.com/office/drawing/2014/main" id="{FDFAF9EC-6E39-4040-BDB0-12806353E275}"/>
                  </a:ext>
                </a:extLst>
              </p:cNvPr>
              <p:cNvSpPr/>
              <p:nvPr/>
            </p:nvSpPr>
            <p:spPr>
              <a:xfrm>
                <a:off x="4125590" y="489995"/>
                <a:ext cx="1839685" cy="990600"/>
              </a:xfrm>
              <a:prstGeom prst="donut">
                <a:avLst>
                  <a:gd name="adj" fmla="val 295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ysClr val="windowText" lastClr="000000"/>
                  </a:solidFill>
                </a:endParaRPr>
              </a:p>
            </p:txBody>
          </p:sp>
          <p:sp>
            <p:nvSpPr>
              <p:cNvPr id="8" name="Frame 7">
                <a:extLst>
                  <a:ext uri="{FF2B5EF4-FFF2-40B4-BE49-F238E27FC236}">
                    <a16:creationId xmlns:a16="http://schemas.microsoft.com/office/drawing/2014/main" id="{5A4831FB-ABE9-4C91-AEFE-C97993233C92}"/>
                  </a:ext>
                </a:extLst>
              </p:cNvPr>
              <p:cNvSpPr/>
              <p:nvPr/>
            </p:nvSpPr>
            <p:spPr>
              <a:xfrm>
                <a:off x="4125590" y="2463575"/>
                <a:ext cx="1839685" cy="883920"/>
              </a:xfrm>
              <a:prstGeom prst="frame">
                <a:avLst>
                  <a:gd name="adj1" fmla="val 35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a:t>
                </a:r>
              </a:p>
            </p:txBody>
          </p:sp>
          <p:sp>
            <p:nvSpPr>
              <p:cNvPr id="9" name="Frame 8">
                <a:extLst>
                  <a:ext uri="{FF2B5EF4-FFF2-40B4-BE49-F238E27FC236}">
                    <a16:creationId xmlns:a16="http://schemas.microsoft.com/office/drawing/2014/main" id="{B43D7668-B56F-4007-A1BA-93421E17736A}"/>
                  </a:ext>
                </a:extLst>
              </p:cNvPr>
              <p:cNvSpPr/>
              <p:nvPr/>
            </p:nvSpPr>
            <p:spPr>
              <a:xfrm>
                <a:off x="1041670" y="2463575"/>
                <a:ext cx="1839685" cy="960120"/>
              </a:xfrm>
              <a:prstGeom prst="frame">
                <a:avLst>
                  <a:gd name="adj1" fmla="val 35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a:t>
                </a:r>
              </a:p>
            </p:txBody>
          </p:sp>
          <p:sp>
            <p:nvSpPr>
              <p:cNvPr id="10" name="Frame 9">
                <a:extLst>
                  <a:ext uri="{FF2B5EF4-FFF2-40B4-BE49-F238E27FC236}">
                    <a16:creationId xmlns:a16="http://schemas.microsoft.com/office/drawing/2014/main" id="{2742887E-D60F-4852-BC7E-F6C3736A0915}"/>
                  </a:ext>
                </a:extLst>
              </p:cNvPr>
              <p:cNvSpPr/>
              <p:nvPr/>
            </p:nvSpPr>
            <p:spPr>
              <a:xfrm>
                <a:off x="5271323" y="4370113"/>
                <a:ext cx="1839685" cy="990600"/>
              </a:xfrm>
              <a:prstGeom prst="frame">
                <a:avLst>
                  <a:gd name="adj1" fmla="val 35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Number 12</a:t>
                </a:r>
              </a:p>
            </p:txBody>
          </p:sp>
          <p:sp>
            <p:nvSpPr>
              <p:cNvPr id="11" name="Frame 10">
                <a:extLst>
                  <a:ext uri="{FF2B5EF4-FFF2-40B4-BE49-F238E27FC236}">
                    <a16:creationId xmlns:a16="http://schemas.microsoft.com/office/drawing/2014/main" id="{AA22503B-7CAE-44E0-99B7-043F7BBAC2B7}"/>
                  </a:ext>
                </a:extLst>
              </p:cNvPr>
              <p:cNvSpPr/>
              <p:nvPr/>
            </p:nvSpPr>
            <p:spPr>
              <a:xfrm>
                <a:off x="9632739" y="4370113"/>
                <a:ext cx="1809206" cy="990600"/>
              </a:xfrm>
              <a:prstGeom prst="frame">
                <a:avLst>
                  <a:gd name="adj1" fmla="val 35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Number 13</a:t>
                </a:r>
              </a:p>
            </p:txBody>
          </p:sp>
          <p:sp>
            <p:nvSpPr>
              <p:cNvPr id="12" name="Frame 11">
                <a:extLst>
                  <a:ext uri="{FF2B5EF4-FFF2-40B4-BE49-F238E27FC236}">
                    <a16:creationId xmlns:a16="http://schemas.microsoft.com/office/drawing/2014/main" id="{1B84B1FC-0F61-4742-9EC5-5F82F305D14C}"/>
                  </a:ext>
                </a:extLst>
              </p:cNvPr>
              <p:cNvSpPr/>
              <p:nvPr/>
            </p:nvSpPr>
            <p:spPr>
              <a:xfrm>
                <a:off x="7452031" y="4356411"/>
                <a:ext cx="1839685" cy="990600"/>
              </a:xfrm>
              <a:prstGeom prst="frame">
                <a:avLst>
                  <a:gd name="adj1" fmla="val 35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p>
            </p:txBody>
          </p:sp>
          <p:cxnSp>
            <p:nvCxnSpPr>
              <p:cNvPr id="14" name="Straight Connector 13">
                <a:extLst>
                  <a:ext uri="{FF2B5EF4-FFF2-40B4-BE49-F238E27FC236}">
                    <a16:creationId xmlns:a16="http://schemas.microsoft.com/office/drawing/2014/main" id="{79185C6B-4334-4199-840A-EBBD6C69EBD1}"/>
                  </a:ext>
                </a:extLst>
              </p:cNvPr>
              <p:cNvCxnSpPr>
                <a:cxnSpLocks/>
                <a:endCxn id="8" idx="0"/>
              </p:cNvCxnSpPr>
              <p:nvPr/>
            </p:nvCxnSpPr>
            <p:spPr>
              <a:xfrm>
                <a:off x="5045432" y="1480595"/>
                <a:ext cx="1" cy="982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4DD0CE-236B-4261-9291-1A3578C86806}"/>
                  </a:ext>
                </a:extLst>
              </p:cNvPr>
              <p:cNvCxnSpPr>
                <a:cxnSpLocks/>
                <a:endCxn id="9" idx="0"/>
              </p:cNvCxnSpPr>
              <p:nvPr/>
            </p:nvCxnSpPr>
            <p:spPr>
              <a:xfrm flipH="1">
                <a:off x="1961513" y="1480595"/>
                <a:ext cx="3083919" cy="982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6EEAA9-877E-432E-AFCB-58FC7696693E}"/>
                  </a:ext>
                </a:extLst>
              </p:cNvPr>
              <p:cNvCxnSpPr>
                <a:cxnSpLocks/>
                <a:stCxn id="7" idx="4"/>
                <a:endCxn id="6" idx="0"/>
              </p:cNvCxnSpPr>
              <p:nvPr/>
            </p:nvCxnSpPr>
            <p:spPr>
              <a:xfrm>
                <a:off x="5045433" y="1480595"/>
                <a:ext cx="3304903" cy="929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2728591-A898-498A-9D39-FA63FAF4D1FB}"/>
                  </a:ext>
                </a:extLst>
              </p:cNvPr>
              <p:cNvCxnSpPr>
                <a:cxnSpLocks/>
              </p:cNvCxnSpPr>
              <p:nvPr/>
            </p:nvCxnSpPr>
            <p:spPr>
              <a:xfrm>
                <a:off x="8350335" y="3387133"/>
                <a:ext cx="1" cy="982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ECE4B6-177E-4122-A3AC-A8B935627B26}"/>
                  </a:ext>
                </a:extLst>
              </p:cNvPr>
              <p:cNvCxnSpPr>
                <a:cxnSpLocks/>
                <a:endCxn id="10" idx="0"/>
              </p:cNvCxnSpPr>
              <p:nvPr/>
            </p:nvCxnSpPr>
            <p:spPr>
              <a:xfrm flipH="1">
                <a:off x="6191166" y="3387133"/>
                <a:ext cx="2159169" cy="982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CB02B6-C3CB-4C70-B240-BA0F756D5A53}"/>
                  </a:ext>
                </a:extLst>
              </p:cNvPr>
              <p:cNvCxnSpPr>
                <a:cxnSpLocks/>
                <a:endCxn id="11" idx="0"/>
              </p:cNvCxnSpPr>
              <p:nvPr/>
            </p:nvCxnSpPr>
            <p:spPr>
              <a:xfrm>
                <a:off x="8350336" y="3387133"/>
                <a:ext cx="2187006" cy="9829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394B254E-1B17-4A35-AD2D-FC9564A0C0A0}"/>
                </a:ext>
              </a:extLst>
            </p:cNvPr>
            <p:cNvSpPr txBox="1"/>
            <p:nvPr/>
          </p:nvSpPr>
          <p:spPr>
            <a:xfrm>
              <a:off x="3053928" y="2953821"/>
              <a:ext cx="1245382" cy="369332"/>
            </a:xfrm>
            <a:prstGeom prst="rect">
              <a:avLst/>
            </a:prstGeom>
            <a:noFill/>
          </p:spPr>
          <p:txBody>
            <a:bodyPr wrap="square" rtlCol="0">
              <a:spAutoFit/>
            </a:bodyPr>
            <a:lstStyle/>
            <a:p>
              <a:r>
                <a:rPr lang="en-US"/>
                <a:t>statement</a:t>
              </a:r>
            </a:p>
          </p:txBody>
        </p:sp>
        <p:sp>
          <p:nvSpPr>
            <p:cNvPr id="28" name="TextBox 27">
              <a:extLst>
                <a:ext uri="{FF2B5EF4-FFF2-40B4-BE49-F238E27FC236}">
                  <a16:creationId xmlns:a16="http://schemas.microsoft.com/office/drawing/2014/main" id="{655B5ABC-F621-4EC7-BE99-BAF4223328CF}"/>
                </a:ext>
              </a:extLst>
            </p:cNvPr>
            <p:cNvSpPr txBox="1"/>
            <p:nvPr/>
          </p:nvSpPr>
          <p:spPr>
            <a:xfrm>
              <a:off x="5292912" y="4276892"/>
              <a:ext cx="1245382" cy="369332"/>
            </a:xfrm>
            <a:prstGeom prst="rect">
              <a:avLst/>
            </a:prstGeom>
            <a:noFill/>
          </p:spPr>
          <p:txBody>
            <a:bodyPr wrap="square" rtlCol="0">
              <a:spAutoFit/>
            </a:bodyPr>
            <a:lstStyle/>
            <a:p>
              <a:r>
                <a:rPr lang="en-US"/>
                <a:t>expression</a:t>
              </a:r>
            </a:p>
          </p:txBody>
        </p:sp>
      </p:grpSp>
      <p:sp>
        <p:nvSpPr>
          <p:cNvPr id="29" name="TextBox 28">
            <a:extLst>
              <a:ext uri="{FF2B5EF4-FFF2-40B4-BE49-F238E27FC236}">
                <a16:creationId xmlns:a16="http://schemas.microsoft.com/office/drawing/2014/main" id="{77430A39-C788-4C79-A1D8-CD2A4A3506F3}"/>
              </a:ext>
            </a:extLst>
          </p:cNvPr>
          <p:cNvSpPr txBox="1"/>
          <p:nvPr/>
        </p:nvSpPr>
        <p:spPr>
          <a:xfrm>
            <a:off x="762000" y="1926728"/>
            <a:ext cx="3799840" cy="646331"/>
          </a:xfrm>
          <a:prstGeom prst="rect">
            <a:avLst/>
          </a:prstGeom>
          <a:noFill/>
        </p:spPr>
        <p:txBody>
          <a:bodyPr wrap="square" rtlCol="0">
            <a:spAutoFit/>
          </a:bodyPr>
          <a:lstStyle/>
          <a:p>
            <a:r>
              <a:rPr lang="en-US" sz="3600"/>
              <a:t>Ví dụ: a = 12 + 13</a:t>
            </a:r>
          </a:p>
        </p:txBody>
      </p:sp>
      <p:sp>
        <p:nvSpPr>
          <p:cNvPr id="30" name="Rectangle: Rounded Corners 29">
            <a:extLst>
              <a:ext uri="{FF2B5EF4-FFF2-40B4-BE49-F238E27FC236}">
                <a16:creationId xmlns:a16="http://schemas.microsoft.com/office/drawing/2014/main" id="{957F399B-4B5A-431E-98E5-92082E6333E8}"/>
              </a:ext>
            </a:extLst>
          </p:cNvPr>
          <p:cNvSpPr/>
          <p:nvPr/>
        </p:nvSpPr>
        <p:spPr>
          <a:xfrm>
            <a:off x="1313545" y="1026094"/>
            <a:ext cx="2201815"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0C61DAD-124D-4E04-B9EA-1D98CE9B9F8A}"/>
              </a:ext>
            </a:extLst>
          </p:cNvPr>
          <p:cNvSpPr txBox="1"/>
          <p:nvPr/>
        </p:nvSpPr>
        <p:spPr>
          <a:xfrm>
            <a:off x="1400860" y="1019433"/>
            <a:ext cx="2114500" cy="400110"/>
          </a:xfrm>
          <a:prstGeom prst="rect">
            <a:avLst/>
          </a:prstGeom>
          <a:noFill/>
        </p:spPr>
        <p:txBody>
          <a:bodyPr wrap="square" rtlCol="0">
            <a:spAutoFit/>
          </a:bodyPr>
          <a:lstStyle/>
          <a:p>
            <a:r>
              <a:rPr lang="en-US" sz="2000">
                <a:solidFill>
                  <a:srgbClr val="EDEDED"/>
                </a:solidFill>
                <a:latin typeface="Times New Roman" panose="02020603050405020304" pitchFamily="18" charset="0"/>
                <a:cs typeface="Times New Roman" panose="02020603050405020304" pitchFamily="18" charset="0"/>
              </a:rPr>
              <a:t>Phân tích cú pháp</a:t>
            </a:r>
          </a:p>
        </p:txBody>
      </p:sp>
      <p:sp>
        <p:nvSpPr>
          <p:cNvPr id="32" name="Rectangle: Rounded Corners 31">
            <a:extLst>
              <a:ext uri="{FF2B5EF4-FFF2-40B4-BE49-F238E27FC236}">
                <a16:creationId xmlns:a16="http://schemas.microsoft.com/office/drawing/2014/main" id="{98755759-69FE-4046-879D-4DE8141C35A1}"/>
              </a:ext>
            </a:extLst>
          </p:cNvPr>
          <p:cNvSpPr/>
          <p:nvPr/>
        </p:nvSpPr>
        <p:spPr>
          <a:xfrm>
            <a:off x="1313545" y="326272"/>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104BF1C9-1B3A-45A2-96CB-740440ECC7AB}"/>
              </a:ext>
            </a:extLst>
          </p:cNvPr>
          <p:cNvGrpSpPr/>
          <p:nvPr/>
        </p:nvGrpSpPr>
        <p:grpSpPr>
          <a:xfrm>
            <a:off x="308434" y="229841"/>
            <a:ext cx="9822769" cy="858431"/>
            <a:chOff x="897714" y="1126314"/>
            <a:chExt cx="16176409" cy="1413686"/>
          </a:xfrm>
        </p:grpSpPr>
        <p:grpSp>
          <p:nvGrpSpPr>
            <p:cNvPr id="34" name="Group 33">
              <a:extLst>
                <a:ext uri="{FF2B5EF4-FFF2-40B4-BE49-F238E27FC236}">
                  <a16:creationId xmlns:a16="http://schemas.microsoft.com/office/drawing/2014/main" id="{42C11302-C84D-4940-AD2D-2C5B5FC55589}"/>
                </a:ext>
              </a:extLst>
            </p:cNvPr>
            <p:cNvGrpSpPr/>
            <p:nvPr/>
          </p:nvGrpSpPr>
          <p:grpSpPr>
            <a:xfrm>
              <a:off x="897714" y="1126314"/>
              <a:ext cx="1413686" cy="1413686"/>
              <a:chOff x="5886275" y="3219275"/>
              <a:chExt cx="419450" cy="419450"/>
            </a:xfrm>
          </p:grpSpPr>
          <p:sp>
            <p:nvSpPr>
              <p:cNvPr id="36" name="Circle: Hollow 35">
                <a:extLst>
                  <a:ext uri="{FF2B5EF4-FFF2-40B4-BE49-F238E27FC236}">
                    <a16:creationId xmlns:a16="http://schemas.microsoft.com/office/drawing/2014/main" id="{ED931C16-4DC5-4F71-995D-AF4C48C1B606}"/>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F5C52B0C-5F93-4B48-AC76-DCB861E7E306}"/>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35" name="TextBox 34">
              <a:extLst>
                <a:ext uri="{FF2B5EF4-FFF2-40B4-BE49-F238E27FC236}">
                  <a16:creationId xmlns:a16="http://schemas.microsoft.com/office/drawing/2014/main" id="{5798F4C8-F331-46AC-8693-8FDF42DD6148}"/>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cxnSp>
        <p:nvCxnSpPr>
          <p:cNvPr id="38" name="Straight Connector 37">
            <a:extLst>
              <a:ext uri="{FF2B5EF4-FFF2-40B4-BE49-F238E27FC236}">
                <a16:creationId xmlns:a16="http://schemas.microsoft.com/office/drawing/2014/main" id="{58FB344E-58B3-46A1-BE03-A4CE19F1C669}"/>
              </a:ext>
            </a:extLst>
          </p:cNvPr>
          <p:cNvCxnSpPr>
            <a:cxnSpLocks/>
          </p:cNvCxnSpPr>
          <p:nvPr/>
        </p:nvCxnSpPr>
        <p:spPr>
          <a:xfrm flipH="1" flipV="1">
            <a:off x="-2773680" y="5831906"/>
            <a:ext cx="10789920" cy="1254694"/>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355285-0FB4-4B9A-9722-D08FF3E0CC66}"/>
              </a:ext>
            </a:extLst>
          </p:cNvPr>
          <p:cNvCxnSpPr>
            <a:cxnSpLocks/>
          </p:cNvCxnSpPr>
          <p:nvPr/>
        </p:nvCxnSpPr>
        <p:spPr>
          <a:xfrm flipH="1">
            <a:off x="455114" y="5318760"/>
            <a:ext cx="13840006" cy="295656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11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C3D3B5F2-8A1A-40FC-93BD-971AB5D21448}"/>
              </a:ext>
            </a:extLst>
          </p:cNvPr>
          <p:cNvSpPr/>
          <p:nvPr/>
        </p:nvSpPr>
        <p:spPr>
          <a:xfrm>
            <a:off x="1313545" y="1025808"/>
            <a:ext cx="4121100"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EFA5BBF-9A27-4470-88A3-0935520C95AB}"/>
              </a:ext>
            </a:extLst>
          </p:cNvPr>
          <p:cNvSpPr txBox="1"/>
          <p:nvPr/>
        </p:nvSpPr>
        <p:spPr>
          <a:xfrm>
            <a:off x="1369425" y="994670"/>
            <a:ext cx="3973780" cy="400110"/>
          </a:xfrm>
          <a:prstGeom prst="rect">
            <a:avLst/>
          </a:prstGeom>
          <a:noFill/>
        </p:spPr>
        <p:txBody>
          <a:bodyPr wrap="square" rtlCol="0">
            <a:spAutoFit/>
          </a:bodyPr>
          <a:lstStyle/>
          <a:p>
            <a:r>
              <a:rPr lang="en-US" sz="2000">
                <a:solidFill>
                  <a:srgbClr val="EDEDED"/>
                </a:solidFill>
                <a:latin typeface="Times New Roman" panose="02020603050405020304" pitchFamily="18" charset="0"/>
                <a:cs typeface="Times New Roman" panose="02020603050405020304" pitchFamily="18" charset="0"/>
              </a:rPr>
              <a:t>Hoạt động của bộ phân tích cú pháp </a:t>
            </a:r>
          </a:p>
        </p:txBody>
      </p:sp>
      <p:sp>
        <p:nvSpPr>
          <p:cNvPr id="2" name="TextBox 1">
            <a:extLst>
              <a:ext uri="{FF2B5EF4-FFF2-40B4-BE49-F238E27FC236}">
                <a16:creationId xmlns:a16="http://schemas.microsoft.com/office/drawing/2014/main" id="{2AEECBC2-5C72-4E58-96DC-AC90A3C670F0}"/>
              </a:ext>
            </a:extLst>
          </p:cNvPr>
          <p:cNvSpPr txBox="1"/>
          <p:nvPr/>
        </p:nvSpPr>
        <p:spPr>
          <a:xfrm>
            <a:off x="1166863" y="2438400"/>
            <a:ext cx="9206497" cy="1200329"/>
          </a:xfrm>
          <a:prstGeom prst="rect">
            <a:avLst/>
          </a:prstGeom>
          <a:noFill/>
        </p:spPr>
        <p:txBody>
          <a:bodyPr wrap="square" rtlCol="0">
            <a:spAutoFit/>
          </a:bodyPr>
          <a:lstStyle/>
          <a:p>
            <a:pPr marL="457200" indent="-45720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Phân tích cú pháp từ trên xuống (Top-Down)</a:t>
            </a:r>
          </a:p>
          <a:p>
            <a:pPr marL="457200" indent="-45720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Phân tích cú pháp từ dưới lên (Bottum-Up)</a:t>
            </a:r>
          </a:p>
        </p:txBody>
      </p:sp>
      <p:sp>
        <p:nvSpPr>
          <p:cNvPr id="18" name="Rectangle: Rounded Corners 17">
            <a:extLst>
              <a:ext uri="{FF2B5EF4-FFF2-40B4-BE49-F238E27FC236}">
                <a16:creationId xmlns:a16="http://schemas.microsoft.com/office/drawing/2014/main" id="{17CA48A0-06E3-4C85-B512-83A81E97B903}"/>
              </a:ext>
            </a:extLst>
          </p:cNvPr>
          <p:cNvSpPr/>
          <p:nvPr/>
        </p:nvSpPr>
        <p:spPr>
          <a:xfrm>
            <a:off x="1313545" y="326272"/>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8AD38E5-AC4E-491F-839D-8DD3C28A78AE}"/>
              </a:ext>
            </a:extLst>
          </p:cNvPr>
          <p:cNvGrpSpPr/>
          <p:nvPr/>
        </p:nvGrpSpPr>
        <p:grpSpPr>
          <a:xfrm>
            <a:off x="308434" y="229841"/>
            <a:ext cx="9822769" cy="858431"/>
            <a:chOff x="897714" y="1126314"/>
            <a:chExt cx="16176409" cy="1413686"/>
          </a:xfrm>
        </p:grpSpPr>
        <p:grpSp>
          <p:nvGrpSpPr>
            <p:cNvPr id="20" name="Group 19">
              <a:extLst>
                <a:ext uri="{FF2B5EF4-FFF2-40B4-BE49-F238E27FC236}">
                  <a16:creationId xmlns:a16="http://schemas.microsoft.com/office/drawing/2014/main" id="{74470DDB-A6D5-417F-A50F-527916D80BDE}"/>
                </a:ext>
              </a:extLst>
            </p:cNvPr>
            <p:cNvGrpSpPr/>
            <p:nvPr/>
          </p:nvGrpSpPr>
          <p:grpSpPr>
            <a:xfrm>
              <a:off x="897714" y="1126314"/>
              <a:ext cx="1413686" cy="1413686"/>
              <a:chOff x="5886275" y="3219275"/>
              <a:chExt cx="419450" cy="419450"/>
            </a:xfrm>
          </p:grpSpPr>
          <p:sp>
            <p:nvSpPr>
              <p:cNvPr id="22" name="Circle: Hollow 21">
                <a:extLst>
                  <a:ext uri="{FF2B5EF4-FFF2-40B4-BE49-F238E27FC236}">
                    <a16:creationId xmlns:a16="http://schemas.microsoft.com/office/drawing/2014/main" id="{2178AC96-1534-4695-8717-DECCDAC825B1}"/>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2AB8E124-F10A-46C5-B7E3-E8A8BF9C1A92}"/>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21" name="TextBox 20">
              <a:extLst>
                <a:ext uri="{FF2B5EF4-FFF2-40B4-BE49-F238E27FC236}">
                  <a16:creationId xmlns:a16="http://schemas.microsoft.com/office/drawing/2014/main" id="{B1F28C80-C496-45E2-87F8-972504F75BC6}"/>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cxnSp>
        <p:nvCxnSpPr>
          <p:cNvPr id="12" name="Straight Connector 11">
            <a:extLst>
              <a:ext uri="{FF2B5EF4-FFF2-40B4-BE49-F238E27FC236}">
                <a16:creationId xmlns:a16="http://schemas.microsoft.com/office/drawing/2014/main" id="{1071D203-B1A1-4139-AC6F-EA09767F3D09}"/>
              </a:ext>
            </a:extLst>
          </p:cNvPr>
          <p:cNvCxnSpPr>
            <a:cxnSpLocks/>
          </p:cNvCxnSpPr>
          <p:nvPr/>
        </p:nvCxnSpPr>
        <p:spPr>
          <a:xfrm flipH="1" flipV="1">
            <a:off x="-1844040" y="4691413"/>
            <a:ext cx="16428720" cy="2486627"/>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EEB6DE-4E1C-4F60-96BD-BC11A35D6551}"/>
              </a:ext>
            </a:extLst>
          </p:cNvPr>
          <p:cNvCxnSpPr>
            <a:cxnSpLocks/>
          </p:cNvCxnSpPr>
          <p:nvPr/>
        </p:nvCxnSpPr>
        <p:spPr>
          <a:xfrm flipH="1">
            <a:off x="455114" y="5318760"/>
            <a:ext cx="13840006" cy="295656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038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C3D3B5F2-8A1A-40FC-93BD-971AB5D21448}"/>
              </a:ext>
            </a:extLst>
          </p:cNvPr>
          <p:cNvSpPr/>
          <p:nvPr/>
        </p:nvSpPr>
        <p:spPr>
          <a:xfrm>
            <a:off x="1309420" y="1006294"/>
            <a:ext cx="4949140"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EFA5BBF-9A27-4470-88A3-0935520C95AB}"/>
              </a:ext>
            </a:extLst>
          </p:cNvPr>
          <p:cNvSpPr txBox="1"/>
          <p:nvPr/>
        </p:nvSpPr>
        <p:spPr>
          <a:xfrm>
            <a:off x="1309420" y="1006294"/>
            <a:ext cx="4786580" cy="400110"/>
          </a:xfrm>
          <a:prstGeom prst="rect">
            <a:avLst/>
          </a:prstGeom>
          <a:noFill/>
        </p:spPr>
        <p:txBody>
          <a:bodyPr wrap="square" rtlCol="0">
            <a:spAutoFit/>
          </a:bodyPr>
          <a:lstStyle/>
          <a:p>
            <a:r>
              <a:rPr lang="en-US" sz="2000">
                <a:solidFill>
                  <a:srgbClr val="EDEDED"/>
                </a:solidFill>
              </a:rPr>
              <a:t>Phân tích cú pháp từ trên xuống (Top-Down)</a:t>
            </a:r>
          </a:p>
        </p:txBody>
      </p:sp>
      <p:sp>
        <p:nvSpPr>
          <p:cNvPr id="2" name="TextBox 1">
            <a:extLst>
              <a:ext uri="{FF2B5EF4-FFF2-40B4-BE49-F238E27FC236}">
                <a16:creationId xmlns:a16="http://schemas.microsoft.com/office/drawing/2014/main" id="{2AEECBC2-5C72-4E58-96DC-AC90A3C670F0}"/>
              </a:ext>
            </a:extLst>
          </p:cNvPr>
          <p:cNvSpPr txBox="1"/>
          <p:nvPr/>
        </p:nvSpPr>
        <p:spPr>
          <a:xfrm>
            <a:off x="1166864" y="1938484"/>
            <a:ext cx="9322857" cy="2554545"/>
          </a:xfrm>
          <a:prstGeom prst="rect">
            <a:avLst/>
          </a:prstGeom>
          <a:noFill/>
        </p:spPr>
        <p:txBody>
          <a:bodyPr wrap="square" rtlCol="0">
            <a:spAutoFit/>
          </a:bodyPr>
          <a:lstStyle/>
          <a:p>
            <a:r>
              <a:rPr lang="vi-VN" sz="4000">
                <a:latin typeface="+mj-lt"/>
              </a:rPr>
              <a:t>Phân tích cú pháp từ trên xuống có thể xem như một nỗ lực xây dựng cây phân tích cú pháp bắt đầu từ nút gốc và phát sinh dần xuống lá.</a:t>
            </a:r>
            <a:endParaRPr lang="en-US" sz="4000">
              <a:latin typeface="+mj-lt"/>
            </a:endParaRPr>
          </a:p>
        </p:txBody>
      </p:sp>
      <p:sp>
        <p:nvSpPr>
          <p:cNvPr id="11" name="Rectangle: Rounded Corners 10">
            <a:extLst>
              <a:ext uri="{FF2B5EF4-FFF2-40B4-BE49-F238E27FC236}">
                <a16:creationId xmlns:a16="http://schemas.microsoft.com/office/drawing/2014/main" id="{9ED348AF-385A-4587-A8A0-9C68B9B0E50D}"/>
              </a:ext>
            </a:extLst>
          </p:cNvPr>
          <p:cNvSpPr/>
          <p:nvPr/>
        </p:nvSpPr>
        <p:spPr>
          <a:xfrm>
            <a:off x="1313545" y="326272"/>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0D6BA6D-E169-45F9-B8D6-C6A344D82E80}"/>
              </a:ext>
            </a:extLst>
          </p:cNvPr>
          <p:cNvGrpSpPr/>
          <p:nvPr/>
        </p:nvGrpSpPr>
        <p:grpSpPr>
          <a:xfrm>
            <a:off x="308434" y="229841"/>
            <a:ext cx="9822769" cy="858431"/>
            <a:chOff x="897714" y="1126314"/>
            <a:chExt cx="16176409" cy="1413686"/>
          </a:xfrm>
        </p:grpSpPr>
        <p:grpSp>
          <p:nvGrpSpPr>
            <p:cNvPr id="15" name="Group 14">
              <a:extLst>
                <a:ext uri="{FF2B5EF4-FFF2-40B4-BE49-F238E27FC236}">
                  <a16:creationId xmlns:a16="http://schemas.microsoft.com/office/drawing/2014/main" id="{28243251-4000-4BBF-BC3D-AA01B44212DE}"/>
                </a:ext>
              </a:extLst>
            </p:cNvPr>
            <p:cNvGrpSpPr/>
            <p:nvPr/>
          </p:nvGrpSpPr>
          <p:grpSpPr>
            <a:xfrm>
              <a:off x="897714" y="1126314"/>
              <a:ext cx="1413686" cy="1413686"/>
              <a:chOff x="5886275" y="3219275"/>
              <a:chExt cx="419450" cy="419450"/>
            </a:xfrm>
          </p:grpSpPr>
          <p:sp>
            <p:nvSpPr>
              <p:cNvPr id="17" name="Circle: Hollow 16">
                <a:extLst>
                  <a:ext uri="{FF2B5EF4-FFF2-40B4-BE49-F238E27FC236}">
                    <a16:creationId xmlns:a16="http://schemas.microsoft.com/office/drawing/2014/main" id="{271362AD-FB76-452A-9228-15AD3E1A3A67}"/>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CB3ADAF1-4CA1-4628-86EE-4682AD84BB4E}"/>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16" name="TextBox 15">
              <a:extLst>
                <a:ext uri="{FF2B5EF4-FFF2-40B4-BE49-F238E27FC236}">
                  <a16:creationId xmlns:a16="http://schemas.microsoft.com/office/drawing/2014/main" id="{2B646030-1F10-464A-A5C5-5535D3662285}"/>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cxnSp>
        <p:nvCxnSpPr>
          <p:cNvPr id="19" name="Straight Connector 18">
            <a:extLst>
              <a:ext uri="{FF2B5EF4-FFF2-40B4-BE49-F238E27FC236}">
                <a16:creationId xmlns:a16="http://schemas.microsoft.com/office/drawing/2014/main" id="{8E915F88-2EC0-4323-94AA-D5A26DF7EA03}"/>
              </a:ext>
            </a:extLst>
          </p:cNvPr>
          <p:cNvCxnSpPr>
            <a:cxnSpLocks/>
          </p:cNvCxnSpPr>
          <p:nvPr/>
        </p:nvCxnSpPr>
        <p:spPr>
          <a:xfrm flipH="1" flipV="1">
            <a:off x="-1844040" y="4691413"/>
            <a:ext cx="16428720" cy="2486627"/>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AA1D066-5E5B-48F1-B952-680E5884EB27}"/>
              </a:ext>
            </a:extLst>
          </p:cNvPr>
          <p:cNvCxnSpPr>
            <a:cxnSpLocks/>
          </p:cNvCxnSpPr>
          <p:nvPr/>
        </p:nvCxnSpPr>
        <p:spPr>
          <a:xfrm flipH="1">
            <a:off x="455114" y="5318760"/>
            <a:ext cx="13840006" cy="295656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037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636E80-E872-44AE-94EC-24503EC1B0C9}"/>
              </a:ext>
            </a:extLst>
          </p:cNvPr>
          <p:cNvPicPr>
            <a:picLocks noChangeAspect="1"/>
          </p:cNvPicPr>
          <p:nvPr/>
        </p:nvPicPr>
        <p:blipFill>
          <a:blip r:embed="rId2"/>
          <a:stretch>
            <a:fillRect/>
          </a:stretch>
        </p:blipFill>
        <p:spPr>
          <a:xfrm>
            <a:off x="4610587" y="2510335"/>
            <a:ext cx="7581413" cy="3341371"/>
          </a:xfrm>
          <a:prstGeom prst="rect">
            <a:avLst/>
          </a:prstGeom>
        </p:spPr>
      </p:pic>
      <p:sp>
        <p:nvSpPr>
          <p:cNvPr id="59" name="TextBox 58">
            <a:extLst>
              <a:ext uri="{FF2B5EF4-FFF2-40B4-BE49-F238E27FC236}">
                <a16:creationId xmlns:a16="http://schemas.microsoft.com/office/drawing/2014/main" id="{980DC86D-B0A2-45B6-8EA9-861A2FEF0C09}"/>
              </a:ext>
            </a:extLst>
          </p:cNvPr>
          <p:cNvSpPr txBox="1"/>
          <p:nvPr/>
        </p:nvSpPr>
        <p:spPr>
          <a:xfrm>
            <a:off x="162560" y="2213774"/>
            <a:ext cx="6096000" cy="2776722"/>
          </a:xfrm>
          <a:prstGeom prst="rect">
            <a:avLst/>
          </a:prstGeom>
          <a:noFill/>
        </p:spPr>
        <p:txBody>
          <a:bodyPr wrap="square">
            <a:spAutoFit/>
          </a:bodyPr>
          <a:lstStyle/>
          <a:p>
            <a:pPr marL="0" marR="0">
              <a:lnSpc>
                <a:spcPct val="107000"/>
              </a:lnSpc>
              <a:spcBef>
                <a:spcPts val="0"/>
              </a:spcBef>
              <a:spcAft>
                <a:spcPts val="800"/>
              </a:spcAft>
            </a:pPr>
            <a:r>
              <a:rPr lang="en-US" sz="28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Cho các văn phạm: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2743200" lvl="2">
              <a:lnSpc>
                <a:spcPct val="107000"/>
              </a:lnSpc>
              <a:spcAft>
                <a:spcPts val="800"/>
              </a:spcAft>
            </a:pPr>
            <a:r>
              <a:rPr lang="en-US" sz="28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 -&gt; aABc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2743200" lvl="2">
              <a:lnSpc>
                <a:spcPct val="107000"/>
              </a:lnSpc>
              <a:spcAft>
                <a:spcPts val="800"/>
              </a:spcAft>
            </a:pPr>
            <a:r>
              <a:rPr lang="en-US" sz="28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 -&gt; bc</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2743200" lvl="2">
              <a:lnSpc>
                <a:spcPct val="107000"/>
              </a:lnSpc>
              <a:spcAft>
                <a:spcPts val="800"/>
              </a:spcAft>
            </a:pPr>
            <a:r>
              <a:rPr lang="en-US" sz="28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 -&gt; d</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Chuỗi đầu vào:      “abcde”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0" name="Rectangle: Rounded Corners 59">
            <a:extLst>
              <a:ext uri="{FF2B5EF4-FFF2-40B4-BE49-F238E27FC236}">
                <a16:creationId xmlns:a16="http://schemas.microsoft.com/office/drawing/2014/main" id="{5C2056FA-F451-4B11-8339-344CA191E311}"/>
              </a:ext>
            </a:extLst>
          </p:cNvPr>
          <p:cNvSpPr/>
          <p:nvPr/>
        </p:nvSpPr>
        <p:spPr>
          <a:xfrm>
            <a:off x="1309420" y="1006294"/>
            <a:ext cx="4949140"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67C8AF6B-FE04-451E-9E9D-445D97DFB02C}"/>
              </a:ext>
            </a:extLst>
          </p:cNvPr>
          <p:cNvSpPr txBox="1"/>
          <p:nvPr/>
        </p:nvSpPr>
        <p:spPr>
          <a:xfrm>
            <a:off x="1309420" y="1006294"/>
            <a:ext cx="4786580" cy="400110"/>
          </a:xfrm>
          <a:prstGeom prst="rect">
            <a:avLst/>
          </a:prstGeom>
          <a:noFill/>
        </p:spPr>
        <p:txBody>
          <a:bodyPr wrap="square" rtlCol="0">
            <a:spAutoFit/>
          </a:bodyPr>
          <a:lstStyle/>
          <a:p>
            <a:r>
              <a:rPr lang="en-US" sz="2000">
                <a:solidFill>
                  <a:srgbClr val="EDEDED"/>
                </a:solidFill>
              </a:rPr>
              <a:t>Phân tích cú pháp từ trên xuống (Top-Down)</a:t>
            </a:r>
          </a:p>
        </p:txBody>
      </p:sp>
      <p:sp>
        <p:nvSpPr>
          <p:cNvPr id="64" name="Rectangle: Rounded Corners 63">
            <a:extLst>
              <a:ext uri="{FF2B5EF4-FFF2-40B4-BE49-F238E27FC236}">
                <a16:creationId xmlns:a16="http://schemas.microsoft.com/office/drawing/2014/main" id="{9880E294-30FE-4477-985C-92B3AF4586D0}"/>
              </a:ext>
            </a:extLst>
          </p:cNvPr>
          <p:cNvSpPr/>
          <p:nvPr/>
        </p:nvSpPr>
        <p:spPr>
          <a:xfrm>
            <a:off x="1313545" y="326272"/>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43348AF2-098E-4018-8105-5FC3F2E30A50}"/>
              </a:ext>
            </a:extLst>
          </p:cNvPr>
          <p:cNvGrpSpPr/>
          <p:nvPr/>
        </p:nvGrpSpPr>
        <p:grpSpPr>
          <a:xfrm>
            <a:off x="308434" y="229841"/>
            <a:ext cx="9822769" cy="858431"/>
            <a:chOff x="897714" y="1126314"/>
            <a:chExt cx="16176409" cy="1413686"/>
          </a:xfrm>
        </p:grpSpPr>
        <p:grpSp>
          <p:nvGrpSpPr>
            <p:cNvPr id="69" name="Group 68">
              <a:extLst>
                <a:ext uri="{FF2B5EF4-FFF2-40B4-BE49-F238E27FC236}">
                  <a16:creationId xmlns:a16="http://schemas.microsoft.com/office/drawing/2014/main" id="{21EA68AA-83DB-45F8-960C-BD550506F14D}"/>
                </a:ext>
              </a:extLst>
            </p:cNvPr>
            <p:cNvGrpSpPr/>
            <p:nvPr/>
          </p:nvGrpSpPr>
          <p:grpSpPr>
            <a:xfrm>
              <a:off x="897714" y="1126314"/>
              <a:ext cx="1413686" cy="1413686"/>
              <a:chOff x="5886275" y="3219275"/>
              <a:chExt cx="419450" cy="419450"/>
            </a:xfrm>
          </p:grpSpPr>
          <p:sp>
            <p:nvSpPr>
              <p:cNvPr id="71" name="Circle: Hollow 70">
                <a:extLst>
                  <a:ext uri="{FF2B5EF4-FFF2-40B4-BE49-F238E27FC236}">
                    <a16:creationId xmlns:a16="http://schemas.microsoft.com/office/drawing/2014/main" id="{F4956116-FAB3-4D13-A496-D1ED00D90A71}"/>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Oval 71">
                <a:extLst>
                  <a:ext uri="{FF2B5EF4-FFF2-40B4-BE49-F238E27FC236}">
                    <a16:creationId xmlns:a16="http://schemas.microsoft.com/office/drawing/2014/main" id="{5A768B82-4AB8-43C6-B2A5-4D46764704DB}"/>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70" name="TextBox 69">
              <a:extLst>
                <a:ext uri="{FF2B5EF4-FFF2-40B4-BE49-F238E27FC236}">
                  <a16:creationId xmlns:a16="http://schemas.microsoft.com/office/drawing/2014/main" id="{256099CE-8EEA-4351-A68D-4989594A2C39}"/>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cxnSp>
        <p:nvCxnSpPr>
          <p:cNvPr id="12" name="Straight Connector 11">
            <a:extLst>
              <a:ext uri="{FF2B5EF4-FFF2-40B4-BE49-F238E27FC236}">
                <a16:creationId xmlns:a16="http://schemas.microsoft.com/office/drawing/2014/main" id="{533B9DBF-22B1-4AD2-905E-AA6F1EE2B971}"/>
              </a:ext>
            </a:extLst>
          </p:cNvPr>
          <p:cNvCxnSpPr>
            <a:cxnSpLocks/>
          </p:cNvCxnSpPr>
          <p:nvPr/>
        </p:nvCxnSpPr>
        <p:spPr>
          <a:xfrm flipH="1" flipV="1">
            <a:off x="670560" y="-1447800"/>
            <a:ext cx="15519803" cy="3166149"/>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77C4F99-1C1D-470C-84D4-8D7B46008FEC}"/>
              </a:ext>
            </a:extLst>
          </p:cNvPr>
          <p:cNvCxnSpPr>
            <a:cxnSpLocks/>
          </p:cNvCxnSpPr>
          <p:nvPr/>
        </p:nvCxnSpPr>
        <p:spPr>
          <a:xfrm flipH="1">
            <a:off x="10847070" y="-144741"/>
            <a:ext cx="5053733" cy="777201"/>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3DB6416-63CC-4CA3-BB0D-30AD7F0BB286}"/>
              </a:ext>
            </a:extLst>
          </p:cNvPr>
          <p:cNvCxnSpPr>
            <a:cxnSpLocks/>
          </p:cNvCxnSpPr>
          <p:nvPr/>
        </p:nvCxnSpPr>
        <p:spPr>
          <a:xfrm flipH="1" flipV="1">
            <a:off x="-8894278" y="4268631"/>
            <a:ext cx="15519803" cy="3166149"/>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EBCA1E3-F412-44A5-9399-CD60FB8EE335}"/>
              </a:ext>
            </a:extLst>
          </p:cNvPr>
          <p:cNvCxnSpPr>
            <a:cxnSpLocks/>
          </p:cNvCxnSpPr>
          <p:nvPr/>
        </p:nvCxnSpPr>
        <p:spPr>
          <a:xfrm flipV="1">
            <a:off x="-4937760" y="6348891"/>
            <a:ext cx="6219992" cy="1794017"/>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969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60" name="Rectangle: Rounded Corners 59">
            <a:extLst>
              <a:ext uri="{FF2B5EF4-FFF2-40B4-BE49-F238E27FC236}">
                <a16:creationId xmlns:a16="http://schemas.microsoft.com/office/drawing/2014/main" id="{5C2056FA-F451-4B11-8339-344CA191E311}"/>
              </a:ext>
            </a:extLst>
          </p:cNvPr>
          <p:cNvSpPr/>
          <p:nvPr/>
        </p:nvSpPr>
        <p:spPr>
          <a:xfrm>
            <a:off x="1309420" y="1006294"/>
            <a:ext cx="4949140"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67C8AF6B-FE04-451E-9E9D-445D97DFB02C}"/>
              </a:ext>
            </a:extLst>
          </p:cNvPr>
          <p:cNvSpPr txBox="1"/>
          <p:nvPr/>
        </p:nvSpPr>
        <p:spPr>
          <a:xfrm>
            <a:off x="1309420" y="1006294"/>
            <a:ext cx="4786580" cy="400110"/>
          </a:xfrm>
          <a:prstGeom prst="rect">
            <a:avLst/>
          </a:prstGeom>
          <a:noFill/>
        </p:spPr>
        <p:txBody>
          <a:bodyPr wrap="square" rtlCol="0">
            <a:spAutoFit/>
          </a:bodyPr>
          <a:lstStyle/>
          <a:p>
            <a:r>
              <a:rPr lang="en-US" sz="2000">
                <a:solidFill>
                  <a:srgbClr val="EDEDED"/>
                </a:solidFill>
              </a:rPr>
              <a:t>Phân tích cú pháp từ trên xuống (Top-Down)</a:t>
            </a:r>
          </a:p>
        </p:txBody>
      </p:sp>
      <p:sp>
        <p:nvSpPr>
          <p:cNvPr id="64" name="Rectangle: Rounded Corners 63">
            <a:extLst>
              <a:ext uri="{FF2B5EF4-FFF2-40B4-BE49-F238E27FC236}">
                <a16:creationId xmlns:a16="http://schemas.microsoft.com/office/drawing/2014/main" id="{9880E294-30FE-4477-985C-92B3AF4586D0}"/>
              </a:ext>
            </a:extLst>
          </p:cNvPr>
          <p:cNvSpPr/>
          <p:nvPr/>
        </p:nvSpPr>
        <p:spPr>
          <a:xfrm>
            <a:off x="1313545" y="326272"/>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43348AF2-098E-4018-8105-5FC3F2E30A50}"/>
              </a:ext>
            </a:extLst>
          </p:cNvPr>
          <p:cNvGrpSpPr/>
          <p:nvPr/>
        </p:nvGrpSpPr>
        <p:grpSpPr>
          <a:xfrm>
            <a:off x="308434" y="229841"/>
            <a:ext cx="9822769" cy="858431"/>
            <a:chOff x="897714" y="1126314"/>
            <a:chExt cx="16176409" cy="1413686"/>
          </a:xfrm>
        </p:grpSpPr>
        <p:grpSp>
          <p:nvGrpSpPr>
            <p:cNvPr id="69" name="Group 68">
              <a:extLst>
                <a:ext uri="{FF2B5EF4-FFF2-40B4-BE49-F238E27FC236}">
                  <a16:creationId xmlns:a16="http://schemas.microsoft.com/office/drawing/2014/main" id="{21EA68AA-83DB-45F8-960C-BD550506F14D}"/>
                </a:ext>
              </a:extLst>
            </p:cNvPr>
            <p:cNvGrpSpPr/>
            <p:nvPr/>
          </p:nvGrpSpPr>
          <p:grpSpPr>
            <a:xfrm>
              <a:off x="897714" y="1126314"/>
              <a:ext cx="1413686" cy="1413686"/>
              <a:chOff x="5886275" y="3219275"/>
              <a:chExt cx="419450" cy="419450"/>
            </a:xfrm>
          </p:grpSpPr>
          <p:sp>
            <p:nvSpPr>
              <p:cNvPr id="71" name="Circle: Hollow 70">
                <a:extLst>
                  <a:ext uri="{FF2B5EF4-FFF2-40B4-BE49-F238E27FC236}">
                    <a16:creationId xmlns:a16="http://schemas.microsoft.com/office/drawing/2014/main" id="{F4956116-FAB3-4D13-A496-D1ED00D90A71}"/>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Oval 71">
                <a:extLst>
                  <a:ext uri="{FF2B5EF4-FFF2-40B4-BE49-F238E27FC236}">
                    <a16:creationId xmlns:a16="http://schemas.microsoft.com/office/drawing/2014/main" id="{5A768B82-4AB8-43C6-B2A5-4D46764704DB}"/>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70" name="TextBox 69">
              <a:extLst>
                <a:ext uri="{FF2B5EF4-FFF2-40B4-BE49-F238E27FC236}">
                  <a16:creationId xmlns:a16="http://schemas.microsoft.com/office/drawing/2014/main" id="{256099CE-8EEA-4351-A68D-4989594A2C39}"/>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sp>
        <p:nvSpPr>
          <p:cNvPr id="12" name="Frame 11">
            <a:extLst>
              <a:ext uri="{FF2B5EF4-FFF2-40B4-BE49-F238E27FC236}">
                <a16:creationId xmlns:a16="http://schemas.microsoft.com/office/drawing/2014/main" id="{5A3BCBC0-B361-4155-9C39-F6F2F1257303}"/>
              </a:ext>
            </a:extLst>
          </p:cNvPr>
          <p:cNvSpPr/>
          <p:nvPr/>
        </p:nvSpPr>
        <p:spPr>
          <a:xfrm>
            <a:off x="3824275" y="1537878"/>
            <a:ext cx="3148314" cy="567159"/>
          </a:xfrm>
          <a:prstGeom prst="frame">
            <a:avLst>
              <a:gd name="adj1" fmla="val 4976"/>
            </a:avLst>
          </a:prstGeom>
          <a:solidFill>
            <a:srgbClr val="3D3D3D"/>
          </a:solidFill>
          <a:ln>
            <a:solidFill>
              <a:srgbClr val="3D3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7649351D-CCF0-421B-9CC7-B98B01E841BD}"/>
              </a:ext>
            </a:extLst>
          </p:cNvPr>
          <p:cNvSpPr/>
          <p:nvPr/>
        </p:nvSpPr>
        <p:spPr>
          <a:xfrm>
            <a:off x="3824275" y="2787558"/>
            <a:ext cx="3148314" cy="567159"/>
          </a:xfrm>
          <a:prstGeom prst="frame">
            <a:avLst>
              <a:gd name="adj1" fmla="val 4976"/>
            </a:avLst>
          </a:prstGeom>
          <a:solidFill>
            <a:srgbClr val="3D3D3D"/>
          </a:solidFill>
          <a:ln>
            <a:solidFill>
              <a:srgbClr val="3D3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1DE72559-FDFF-435D-824E-7DDEF8579923}"/>
              </a:ext>
            </a:extLst>
          </p:cNvPr>
          <p:cNvSpPr/>
          <p:nvPr/>
        </p:nvSpPr>
        <p:spPr>
          <a:xfrm>
            <a:off x="1684579" y="4026358"/>
            <a:ext cx="3148314" cy="567159"/>
          </a:xfrm>
          <a:prstGeom prst="frame">
            <a:avLst>
              <a:gd name="adj1" fmla="val 4976"/>
            </a:avLst>
          </a:prstGeom>
          <a:solidFill>
            <a:srgbClr val="3D3D3D"/>
          </a:solidFill>
          <a:ln>
            <a:solidFill>
              <a:srgbClr val="3D3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B066E7BA-9370-464F-82EC-15B80FEFBB6D}"/>
              </a:ext>
            </a:extLst>
          </p:cNvPr>
          <p:cNvSpPr/>
          <p:nvPr/>
        </p:nvSpPr>
        <p:spPr>
          <a:xfrm>
            <a:off x="5984883" y="4037238"/>
            <a:ext cx="3148314" cy="567159"/>
          </a:xfrm>
          <a:prstGeom prst="frame">
            <a:avLst>
              <a:gd name="adj1" fmla="val 4976"/>
            </a:avLst>
          </a:prstGeom>
          <a:solidFill>
            <a:srgbClr val="3D3D3D"/>
          </a:solidFill>
          <a:ln>
            <a:solidFill>
              <a:srgbClr val="3D3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a:extLst>
              <a:ext uri="{FF2B5EF4-FFF2-40B4-BE49-F238E27FC236}">
                <a16:creationId xmlns:a16="http://schemas.microsoft.com/office/drawing/2014/main" id="{FD5F0ACB-8D6E-4799-951A-3AF38817FB6F}"/>
              </a:ext>
            </a:extLst>
          </p:cNvPr>
          <p:cNvSpPr/>
          <p:nvPr/>
        </p:nvSpPr>
        <p:spPr>
          <a:xfrm>
            <a:off x="5984883" y="5104038"/>
            <a:ext cx="3148314" cy="567159"/>
          </a:xfrm>
          <a:prstGeom prst="frame">
            <a:avLst>
              <a:gd name="adj1" fmla="val 4976"/>
            </a:avLst>
          </a:prstGeom>
          <a:solidFill>
            <a:srgbClr val="3D3D3D"/>
          </a:solidFill>
          <a:ln>
            <a:solidFill>
              <a:srgbClr val="3D3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a:extLst>
              <a:ext uri="{FF2B5EF4-FFF2-40B4-BE49-F238E27FC236}">
                <a16:creationId xmlns:a16="http://schemas.microsoft.com/office/drawing/2014/main" id="{97D63202-19C3-48E3-A201-CE3A5CCB8E72}"/>
              </a:ext>
            </a:extLst>
          </p:cNvPr>
          <p:cNvSpPr/>
          <p:nvPr/>
        </p:nvSpPr>
        <p:spPr>
          <a:xfrm>
            <a:off x="5984883" y="6170838"/>
            <a:ext cx="3148314" cy="567159"/>
          </a:xfrm>
          <a:prstGeom prst="frame">
            <a:avLst>
              <a:gd name="adj1" fmla="val 4976"/>
            </a:avLst>
          </a:prstGeom>
          <a:solidFill>
            <a:srgbClr val="3D3D3D"/>
          </a:solidFill>
          <a:ln>
            <a:solidFill>
              <a:srgbClr val="3D3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Arrow Connector 17">
            <a:extLst>
              <a:ext uri="{FF2B5EF4-FFF2-40B4-BE49-F238E27FC236}">
                <a16:creationId xmlns:a16="http://schemas.microsoft.com/office/drawing/2014/main" id="{558F4018-A87C-4649-9DBD-DF771513F52C}"/>
              </a:ext>
            </a:extLst>
          </p:cNvPr>
          <p:cNvCxnSpPr>
            <a:cxnSpLocks/>
            <a:stCxn id="12" idx="2"/>
            <a:endCxn id="13" idx="0"/>
          </p:cNvCxnSpPr>
          <p:nvPr/>
        </p:nvCxnSpPr>
        <p:spPr>
          <a:xfrm>
            <a:off x="5398432" y="2105037"/>
            <a:ext cx="0" cy="682521"/>
          </a:xfrm>
          <a:prstGeom prst="straightConnector1">
            <a:avLst/>
          </a:prstGeom>
          <a:ln w="38100">
            <a:solidFill>
              <a:srgbClr val="3D3D3D"/>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C8CCCA-FDA3-4481-939A-96BB465C9F1B}"/>
              </a:ext>
            </a:extLst>
          </p:cNvPr>
          <p:cNvCxnSpPr>
            <a:cxnSpLocks/>
          </p:cNvCxnSpPr>
          <p:nvPr/>
        </p:nvCxnSpPr>
        <p:spPr>
          <a:xfrm>
            <a:off x="7661488" y="4610046"/>
            <a:ext cx="0" cy="510521"/>
          </a:xfrm>
          <a:prstGeom prst="straightConnector1">
            <a:avLst/>
          </a:prstGeom>
          <a:ln w="38100">
            <a:solidFill>
              <a:srgbClr val="3D3D3D"/>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3E441EA-3636-418D-9271-57D53F786FA4}"/>
              </a:ext>
            </a:extLst>
          </p:cNvPr>
          <p:cNvCxnSpPr>
            <a:cxnSpLocks/>
          </p:cNvCxnSpPr>
          <p:nvPr/>
        </p:nvCxnSpPr>
        <p:spPr>
          <a:xfrm>
            <a:off x="7661488" y="5687726"/>
            <a:ext cx="0" cy="510521"/>
          </a:xfrm>
          <a:prstGeom prst="straightConnector1">
            <a:avLst/>
          </a:prstGeom>
          <a:ln w="38100">
            <a:solidFill>
              <a:srgbClr val="3D3D3D"/>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210ED43-8B37-45B3-9C05-ED851A5D2CFA}"/>
              </a:ext>
            </a:extLst>
          </p:cNvPr>
          <p:cNvCxnSpPr>
            <a:cxnSpLocks/>
            <a:endCxn id="14" idx="0"/>
          </p:cNvCxnSpPr>
          <p:nvPr/>
        </p:nvCxnSpPr>
        <p:spPr>
          <a:xfrm flipH="1">
            <a:off x="3258736" y="3354717"/>
            <a:ext cx="1574157" cy="671641"/>
          </a:xfrm>
          <a:prstGeom prst="straightConnector1">
            <a:avLst/>
          </a:prstGeom>
          <a:ln w="38100">
            <a:solidFill>
              <a:srgbClr val="3D3D3D"/>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845022-458F-425C-B216-0918CDA23658}"/>
              </a:ext>
            </a:extLst>
          </p:cNvPr>
          <p:cNvCxnSpPr>
            <a:cxnSpLocks/>
          </p:cNvCxnSpPr>
          <p:nvPr/>
        </p:nvCxnSpPr>
        <p:spPr>
          <a:xfrm>
            <a:off x="6047232" y="3354717"/>
            <a:ext cx="1699395" cy="682521"/>
          </a:xfrm>
          <a:prstGeom prst="straightConnector1">
            <a:avLst/>
          </a:prstGeom>
          <a:ln w="38100">
            <a:solidFill>
              <a:srgbClr val="3D3D3D"/>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6578976-5EDD-4B7D-8F84-04B0ABC91E4C}"/>
              </a:ext>
            </a:extLst>
          </p:cNvPr>
          <p:cNvSpPr txBox="1"/>
          <p:nvPr/>
        </p:nvSpPr>
        <p:spPr>
          <a:xfrm>
            <a:off x="4648817" y="1522810"/>
            <a:ext cx="2796829"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Top-Down</a:t>
            </a:r>
          </a:p>
        </p:txBody>
      </p:sp>
      <p:sp>
        <p:nvSpPr>
          <p:cNvPr id="26" name="TextBox 25">
            <a:extLst>
              <a:ext uri="{FF2B5EF4-FFF2-40B4-BE49-F238E27FC236}">
                <a16:creationId xmlns:a16="http://schemas.microsoft.com/office/drawing/2014/main" id="{EB9F6B4C-027B-4F5E-A17F-CAFCACEBD94E}"/>
              </a:ext>
            </a:extLst>
          </p:cNvPr>
          <p:cNvSpPr txBox="1"/>
          <p:nvPr/>
        </p:nvSpPr>
        <p:spPr>
          <a:xfrm>
            <a:off x="4045814" y="2787558"/>
            <a:ext cx="3122748"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Recursive Descent</a:t>
            </a:r>
          </a:p>
        </p:txBody>
      </p:sp>
      <p:sp>
        <p:nvSpPr>
          <p:cNvPr id="27" name="TextBox 26">
            <a:extLst>
              <a:ext uri="{FF2B5EF4-FFF2-40B4-BE49-F238E27FC236}">
                <a16:creationId xmlns:a16="http://schemas.microsoft.com/office/drawing/2014/main" id="{A4694E8A-5AB2-48EA-AEB9-4C65F4309B9F}"/>
              </a:ext>
            </a:extLst>
          </p:cNvPr>
          <p:cNvSpPr txBox="1"/>
          <p:nvPr/>
        </p:nvSpPr>
        <p:spPr>
          <a:xfrm>
            <a:off x="2141336" y="4026358"/>
            <a:ext cx="3122748"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Back-tracking</a:t>
            </a:r>
          </a:p>
        </p:txBody>
      </p:sp>
      <p:sp>
        <p:nvSpPr>
          <p:cNvPr id="28" name="TextBox 27">
            <a:extLst>
              <a:ext uri="{FF2B5EF4-FFF2-40B4-BE49-F238E27FC236}">
                <a16:creationId xmlns:a16="http://schemas.microsoft.com/office/drawing/2014/main" id="{E272D30A-90FB-4820-B4A1-78B75A180B05}"/>
              </a:ext>
            </a:extLst>
          </p:cNvPr>
          <p:cNvSpPr txBox="1"/>
          <p:nvPr/>
        </p:nvSpPr>
        <p:spPr>
          <a:xfrm>
            <a:off x="6185253" y="4034663"/>
            <a:ext cx="3122748"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Non Back-tracking</a:t>
            </a:r>
          </a:p>
        </p:txBody>
      </p:sp>
      <p:sp>
        <p:nvSpPr>
          <p:cNvPr id="29" name="TextBox 28">
            <a:extLst>
              <a:ext uri="{FF2B5EF4-FFF2-40B4-BE49-F238E27FC236}">
                <a16:creationId xmlns:a16="http://schemas.microsoft.com/office/drawing/2014/main" id="{C4D84296-55F1-4F8B-BE91-2DAF6364E935}"/>
              </a:ext>
            </a:extLst>
          </p:cNvPr>
          <p:cNvSpPr txBox="1"/>
          <p:nvPr/>
        </p:nvSpPr>
        <p:spPr>
          <a:xfrm>
            <a:off x="6357973" y="5120567"/>
            <a:ext cx="3122748"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Predictive Parser</a:t>
            </a:r>
          </a:p>
        </p:txBody>
      </p:sp>
      <p:sp>
        <p:nvSpPr>
          <p:cNvPr id="30" name="TextBox 29">
            <a:extLst>
              <a:ext uri="{FF2B5EF4-FFF2-40B4-BE49-F238E27FC236}">
                <a16:creationId xmlns:a16="http://schemas.microsoft.com/office/drawing/2014/main" id="{AD8D36EB-DF5E-41B2-A394-778E79223AEE}"/>
              </a:ext>
            </a:extLst>
          </p:cNvPr>
          <p:cNvSpPr txBox="1"/>
          <p:nvPr/>
        </p:nvSpPr>
        <p:spPr>
          <a:xfrm>
            <a:off x="6952267" y="6198247"/>
            <a:ext cx="1648106" cy="52322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LL Parser</a:t>
            </a:r>
          </a:p>
        </p:txBody>
      </p:sp>
      <p:cxnSp>
        <p:nvCxnSpPr>
          <p:cNvPr id="31" name="Straight Connector 30">
            <a:extLst>
              <a:ext uri="{FF2B5EF4-FFF2-40B4-BE49-F238E27FC236}">
                <a16:creationId xmlns:a16="http://schemas.microsoft.com/office/drawing/2014/main" id="{3D5A0F83-1772-45EA-AEFB-E0AC8297F861}"/>
              </a:ext>
            </a:extLst>
          </p:cNvPr>
          <p:cNvCxnSpPr>
            <a:cxnSpLocks/>
          </p:cNvCxnSpPr>
          <p:nvPr/>
        </p:nvCxnSpPr>
        <p:spPr>
          <a:xfrm flipH="1" flipV="1">
            <a:off x="670560" y="-1447800"/>
            <a:ext cx="15519803" cy="3166149"/>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902E02B-D658-4A2A-A12B-8D5088982578}"/>
              </a:ext>
            </a:extLst>
          </p:cNvPr>
          <p:cNvCxnSpPr>
            <a:cxnSpLocks/>
          </p:cNvCxnSpPr>
          <p:nvPr/>
        </p:nvCxnSpPr>
        <p:spPr>
          <a:xfrm flipH="1">
            <a:off x="10847070" y="-144741"/>
            <a:ext cx="5053733" cy="777201"/>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84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D6D67F5B-371A-4ED4-8F71-DFE7F8ABC25C}"/>
              </a:ext>
            </a:extLst>
          </p:cNvPr>
          <p:cNvSpPr/>
          <p:nvPr/>
        </p:nvSpPr>
        <p:spPr>
          <a:xfrm>
            <a:off x="1313545" y="326272"/>
            <a:ext cx="7557422" cy="762000"/>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482B3749-FA13-49D7-9ADB-E96B94A33A9E}"/>
              </a:ext>
            </a:extLst>
          </p:cNvPr>
          <p:cNvGrpSpPr/>
          <p:nvPr/>
        </p:nvGrpSpPr>
        <p:grpSpPr>
          <a:xfrm>
            <a:off x="308434" y="229841"/>
            <a:ext cx="9822769" cy="858431"/>
            <a:chOff x="897714" y="1126314"/>
            <a:chExt cx="16176409" cy="1413686"/>
          </a:xfrm>
        </p:grpSpPr>
        <p:grpSp>
          <p:nvGrpSpPr>
            <p:cNvPr id="31" name="Group 30">
              <a:extLst>
                <a:ext uri="{FF2B5EF4-FFF2-40B4-BE49-F238E27FC236}">
                  <a16:creationId xmlns:a16="http://schemas.microsoft.com/office/drawing/2014/main" id="{19151A8F-8029-4A5D-A707-7E3DFA3B7E86}"/>
                </a:ext>
              </a:extLst>
            </p:cNvPr>
            <p:cNvGrpSpPr/>
            <p:nvPr/>
          </p:nvGrpSpPr>
          <p:grpSpPr>
            <a:xfrm>
              <a:off x="897714" y="1126314"/>
              <a:ext cx="1413686" cy="1413686"/>
              <a:chOff x="5886275" y="3219275"/>
              <a:chExt cx="419450" cy="419450"/>
            </a:xfrm>
          </p:grpSpPr>
          <p:sp>
            <p:nvSpPr>
              <p:cNvPr id="33" name="Circle: Hollow 32">
                <a:extLst>
                  <a:ext uri="{FF2B5EF4-FFF2-40B4-BE49-F238E27FC236}">
                    <a16:creationId xmlns:a16="http://schemas.microsoft.com/office/drawing/2014/main" id="{378A20EC-E77B-4509-90E4-95F399760243}"/>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a:extLst>
                  <a:ext uri="{FF2B5EF4-FFF2-40B4-BE49-F238E27FC236}">
                    <a16:creationId xmlns:a16="http://schemas.microsoft.com/office/drawing/2014/main" id="{F34269FC-CBF7-418D-BAC7-BAC2304A1EC1}"/>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32" name="TextBox 31">
              <a:extLst>
                <a:ext uri="{FF2B5EF4-FFF2-40B4-BE49-F238E27FC236}">
                  <a16:creationId xmlns:a16="http://schemas.microsoft.com/office/drawing/2014/main" id="{D7AC7126-92D0-4F16-B2D6-A8D73677C797}"/>
                </a:ext>
              </a:extLst>
            </p:cNvPr>
            <p:cNvSpPr txBox="1"/>
            <p:nvPr/>
          </p:nvSpPr>
          <p:spPr>
            <a:xfrm>
              <a:off x="2552959" y="1250274"/>
              <a:ext cx="14521164" cy="1165765"/>
            </a:xfrm>
            <a:prstGeom prst="rect">
              <a:avLst/>
            </a:prstGeom>
            <a:noFill/>
          </p:spPr>
          <p:txBody>
            <a:bodyPr wrap="square" rtlCol="0">
              <a:spAutoFit/>
            </a:bodyPr>
            <a:lstStyle/>
            <a:p>
              <a:r>
                <a:rPr lang="en-US" sz="4000">
                  <a:solidFill>
                    <a:srgbClr val="EDEDED"/>
                  </a:solidFill>
                  <a:latin typeface="Times New Roman" panose="02020603050405020304" pitchFamily="18" charset="0"/>
                  <a:cs typeface="Times New Roman" panose="02020603050405020304" pitchFamily="18" charset="0"/>
                </a:rPr>
                <a:t>BỘ PHÂN TÍCH CÚ PHÁP YACC</a:t>
              </a:r>
            </a:p>
          </p:txBody>
        </p:sp>
      </p:grpSp>
      <p:sp>
        <p:nvSpPr>
          <p:cNvPr id="13" name="Rectangle: Rounded Corners 12">
            <a:extLst>
              <a:ext uri="{FF2B5EF4-FFF2-40B4-BE49-F238E27FC236}">
                <a16:creationId xmlns:a16="http://schemas.microsoft.com/office/drawing/2014/main" id="{C3D3B5F2-8A1A-40FC-93BD-971AB5D21448}"/>
              </a:ext>
            </a:extLst>
          </p:cNvPr>
          <p:cNvSpPr/>
          <p:nvPr/>
        </p:nvSpPr>
        <p:spPr>
          <a:xfrm>
            <a:off x="1425306" y="1168575"/>
            <a:ext cx="5889894"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EFA5BBF-9A27-4470-88A3-0935520C95AB}"/>
              </a:ext>
            </a:extLst>
          </p:cNvPr>
          <p:cNvSpPr txBox="1"/>
          <p:nvPr/>
        </p:nvSpPr>
        <p:spPr>
          <a:xfrm>
            <a:off x="1482140" y="1109431"/>
            <a:ext cx="5680660" cy="461665"/>
          </a:xfrm>
          <a:prstGeom prst="rect">
            <a:avLst/>
          </a:prstGeom>
          <a:noFill/>
        </p:spPr>
        <p:txBody>
          <a:bodyPr wrap="square" rtlCol="0">
            <a:spAutoFit/>
          </a:bodyPr>
          <a:lstStyle/>
          <a:p>
            <a:r>
              <a:rPr lang="en-US" sz="2400">
                <a:solidFill>
                  <a:srgbClr val="EDEDED"/>
                </a:solidFill>
              </a:rPr>
              <a:t>Phân tích cú pháp từ trên xuống (Top-Down)</a:t>
            </a:r>
          </a:p>
        </p:txBody>
      </p:sp>
      <p:sp>
        <p:nvSpPr>
          <p:cNvPr id="2" name="TextBox 1">
            <a:extLst>
              <a:ext uri="{FF2B5EF4-FFF2-40B4-BE49-F238E27FC236}">
                <a16:creationId xmlns:a16="http://schemas.microsoft.com/office/drawing/2014/main" id="{2AEECBC2-5C72-4E58-96DC-AC90A3C670F0}"/>
              </a:ext>
            </a:extLst>
          </p:cNvPr>
          <p:cNvSpPr txBox="1"/>
          <p:nvPr/>
        </p:nvSpPr>
        <p:spPr>
          <a:xfrm>
            <a:off x="1313545" y="2018824"/>
            <a:ext cx="9743326" cy="1754326"/>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rPr>
              <a:t>Đệ quy đi xuống là một kỹ thuật phân tích cú pháp từ trên xuống để xây dựng cây phân tích cú pháp từ trên xuống và đầu vào được đọc từ trái sang phải</a:t>
            </a:r>
          </a:p>
        </p:txBody>
      </p:sp>
      <p:cxnSp>
        <p:nvCxnSpPr>
          <p:cNvPr id="11" name="Straight Connector 10">
            <a:extLst>
              <a:ext uri="{FF2B5EF4-FFF2-40B4-BE49-F238E27FC236}">
                <a16:creationId xmlns:a16="http://schemas.microsoft.com/office/drawing/2014/main" id="{6A913DA0-A0E3-4609-A627-B2AA76F92A66}"/>
              </a:ext>
            </a:extLst>
          </p:cNvPr>
          <p:cNvCxnSpPr>
            <a:cxnSpLocks/>
          </p:cNvCxnSpPr>
          <p:nvPr/>
        </p:nvCxnSpPr>
        <p:spPr>
          <a:xfrm flipH="1" flipV="1">
            <a:off x="-8894278" y="4268631"/>
            <a:ext cx="15519803" cy="3166149"/>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78E262E-AC12-4476-B239-FB74D5A4C822}"/>
              </a:ext>
            </a:extLst>
          </p:cNvPr>
          <p:cNvCxnSpPr>
            <a:cxnSpLocks/>
          </p:cNvCxnSpPr>
          <p:nvPr/>
        </p:nvCxnSpPr>
        <p:spPr>
          <a:xfrm flipV="1">
            <a:off x="-4937760" y="6348891"/>
            <a:ext cx="6219992" cy="1794017"/>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938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EECBC2-5C72-4E58-96DC-AC90A3C670F0}"/>
              </a:ext>
            </a:extLst>
          </p:cNvPr>
          <p:cNvSpPr txBox="1"/>
          <p:nvPr/>
        </p:nvSpPr>
        <p:spPr>
          <a:xfrm>
            <a:off x="1166864" y="2139835"/>
            <a:ext cx="9236976" cy="3016275"/>
          </a:xfrm>
          <a:prstGeom prst="rect">
            <a:avLst/>
          </a:prstGeom>
          <a:noFill/>
        </p:spPr>
        <p:txBody>
          <a:bodyPr wrap="square" rtlCol="0">
            <a:spAutoFit/>
          </a:bodyPr>
          <a:lstStyle/>
          <a:p>
            <a:pPr marL="0" marR="0" indent="342900">
              <a:lnSpc>
                <a:spcPct val="107000"/>
              </a:lnSpc>
              <a:spcBef>
                <a:spcPts val="0"/>
              </a:spcBef>
              <a:spcAft>
                <a:spcPts val="800"/>
              </a:spcAft>
            </a:pPr>
            <a:r>
              <a:rPr lang="en-US" sz="36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Quay lui (Back-tracking): nếu một dẫn xuất của một sản phẩm không thành công, trình phân tích cú pháp sẽ khởi động lại quy trình bằng cách sử dụng các quy tắc khác nhau của cùng một sản phẩm. </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9" name="Rectangle: Rounded Corners 68">
            <a:extLst>
              <a:ext uri="{FF2B5EF4-FFF2-40B4-BE49-F238E27FC236}">
                <a16:creationId xmlns:a16="http://schemas.microsoft.com/office/drawing/2014/main" id="{3E58DE27-18EB-4E74-BDC5-725E1AD89522}"/>
              </a:ext>
            </a:extLst>
          </p:cNvPr>
          <p:cNvSpPr/>
          <p:nvPr/>
        </p:nvSpPr>
        <p:spPr>
          <a:xfrm>
            <a:off x="1124225" y="902122"/>
            <a:ext cx="4949140"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C25C819-EBC9-433C-BB53-6B63E5D09763}"/>
              </a:ext>
            </a:extLst>
          </p:cNvPr>
          <p:cNvSpPr txBox="1"/>
          <p:nvPr/>
        </p:nvSpPr>
        <p:spPr>
          <a:xfrm>
            <a:off x="1124225" y="902122"/>
            <a:ext cx="4786580" cy="400110"/>
          </a:xfrm>
          <a:prstGeom prst="rect">
            <a:avLst/>
          </a:prstGeom>
          <a:noFill/>
        </p:spPr>
        <p:txBody>
          <a:bodyPr wrap="square" rtlCol="0">
            <a:spAutoFit/>
          </a:bodyPr>
          <a:lstStyle/>
          <a:p>
            <a:r>
              <a:rPr lang="en-US" sz="2000">
                <a:solidFill>
                  <a:srgbClr val="EDEDED"/>
                </a:solidFill>
              </a:rPr>
              <a:t>Phân tích cú pháp từ trên xuống (Top-Down)</a:t>
            </a:r>
          </a:p>
        </p:txBody>
      </p:sp>
      <p:sp>
        <p:nvSpPr>
          <p:cNvPr id="71" name="Rectangle: Rounded Corners 70">
            <a:extLst>
              <a:ext uri="{FF2B5EF4-FFF2-40B4-BE49-F238E27FC236}">
                <a16:creationId xmlns:a16="http://schemas.microsoft.com/office/drawing/2014/main" id="{3EC4AF38-3526-435C-BEBF-7B909D1A3A5E}"/>
              </a:ext>
            </a:extLst>
          </p:cNvPr>
          <p:cNvSpPr/>
          <p:nvPr/>
        </p:nvSpPr>
        <p:spPr>
          <a:xfrm>
            <a:off x="1128350" y="222100"/>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A8CA1E2C-6ACA-4553-959F-1CB1B1CE0953}"/>
              </a:ext>
            </a:extLst>
          </p:cNvPr>
          <p:cNvGrpSpPr/>
          <p:nvPr/>
        </p:nvGrpSpPr>
        <p:grpSpPr>
          <a:xfrm>
            <a:off x="123239" y="125669"/>
            <a:ext cx="9822769" cy="858431"/>
            <a:chOff x="897714" y="1126314"/>
            <a:chExt cx="16176409" cy="1413686"/>
          </a:xfrm>
        </p:grpSpPr>
        <p:grpSp>
          <p:nvGrpSpPr>
            <p:cNvPr id="73" name="Group 72">
              <a:extLst>
                <a:ext uri="{FF2B5EF4-FFF2-40B4-BE49-F238E27FC236}">
                  <a16:creationId xmlns:a16="http://schemas.microsoft.com/office/drawing/2014/main" id="{B7683D7F-B25D-4466-8A89-1AAFE365D562}"/>
                </a:ext>
              </a:extLst>
            </p:cNvPr>
            <p:cNvGrpSpPr/>
            <p:nvPr/>
          </p:nvGrpSpPr>
          <p:grpSpPr>
            <a:xfrm>
              <a:off x="897714" y="1126314"/>
              <a:ext cx="1413686" cy="1413686"/>
              <a:chOff x="5886275" y="3219275"/>
              <a:chExt cx="419450" cy="419450"/>
            </a:xfrm>
          </p:grpSpPr>
          <p:sp>
            <p:nvSpPr>
              <p:cNvPr id="75" name="Circle: Hollow 74">
                <a:extLst>
                  <a:ext uri="{FF2B5EF4-FFF2-40B4-BE49-F238E27FC236}">
                    <a16:creationId xmlns:a16="http://schemas.microsoft.com/office/drawing/2014/main" id="{4AA92E4C-09CD-4E15-ADA6-2C8E0A84DF48}"/>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99A0772F-8598-4012-84D1-594804EB9EF6}"/>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74" name="TextBox 73">
              <a:extLst>
                <a:ext uri="{FF2B5EF4-FFF2-40B4-BE49-F238E27FC236}">
                  <a16:creationId xmlns:a16="http://schemas.microsoft.com/office/drawing/2014/main" id="{23863A52-572E-42DB-8EFA-A1CC781A3685}"/>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cxnSp>
        <p:nvCxnSpPr>
          <p:cNvPr id="11" name="Straight Connector 10">
            <a:extLst>
              <a:ext uri="{FF2B5EF4-FFF2-40B4-BE49-F238E27FC236}">
                <a16:creationId xmlns:a16="http://schemas.microsoft.com/office/drawing/2014/main" id="{53C38A87-B33D-49CF-9E6A-3F957826C93A}"/>
              </a:ext>
            </a:extLst>
          </p:cNvPr>
          <p:cNvCxnSpPr>
            <a:cxnSpLocks/>
          </p:cNvCxnSpPr>
          <p:nvPr/>
        </p:nvCxnSpPr>
        <p:spPr>
          <a:xfrm flipH="1" flipV="1">
            <a:off x="-8894278" y="4268631"/>
            <a:ext cx="15519803" cy="3166149"/>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E523AE4-1835-4DE3-831C-24B2DA848642}"/>
              </a:ext>
            </a:extLst>
          </p:cNvPr>
          <p:cNvCxnSpPr>
            <a:cxnSpLocks/>
          </p:cNvCxnSpPr>
          <p:nvPr/>
        </p:nvCxnSpPr>
        <p:spPr>
          <a:xfrm flipV="1">
            <a:off x="-4937760" y="6348891"/>
            <a:ext cx="6219992" cy="1794017"/>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925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031F625-ABD8-451C-B42F-542BD9432BD4}"/>
              </a:ext>
            </a:extLst>
          </p:cNvPr>
          <p:cNvGrpSpPr/>
          <p:nvPr/>
        </p:nvGrpSpPr>
        <p:grpSpPr>
          <a:xfrm>
            <a:off x="702299" y="3805669"/>
            <a:ext cx="10040150" cy="2675809"/>
            <a:chOff x="698699" y="2096084"/>
            <a:chExt cx="10040150" cy="2675809"/>
          </a:xfrm>
        </p:grpSpPr>
        <p:sp>
          <p:nvSpPr>
            <p:cNvPr id="12" name="TextBox 11">
              <a:extLst>
                <a:ext uri="{FF2B5EF4-FFF2-40B4-BE49-F238E27FC236}">
                  <a16:creationId xmlns:a16="http://schemas.microsoft.com/office/drawing/2014/main" id="{26EED537-32C6-4A52-8A59-179AEC65B705}"/>
                </a:ext>
              </a:extLst>
            </p:cNvPr>
            <p:cNvSpPr txBox="1"/>
            <p:nvPr/>
          </p:nvSpPr>
          <p:spPr>
            <a:xfrm>
              <a:off x="1295400" y="2122324"/>
              <a:ext cx="355600" cy="769441"/>
            </a:xfrm>
            <a:prstGeom prst="rect">
              <a:avLst/>
            </a:prstGeom>
            <a:noFill/>
          </p:spPr>
          <p:txBody>
            <a:bodyPr wrap="square" rtlCol="0">
              <a:spAutoFit/>
            </a:bodyPr>
            <a:lstStyle/>
            <a:p>
              <a:r>
                <a:rPr lang="en-US" sz="4400"/>
                <a:t>S</a:t>
              </a:r>
            </a:p>
          </p:txBody>
        </p:sp>
        <p:sp>
          <p:nvSpPr>
            <p:cNvPr id="15" name="Circle: Hollow 14">
              <a:extLst>
                <a:ext uri="{FF2B5EF4-FFF2-40B4-BE49-F238E27FC236}">
                  <a16:creationId xmlns:a16="http://schemas.microsoft.com/office/drawing/2014/main" id="{CCC8C236-229D-4A27-9EB0-0700FE3599E7}"/>
                </a:ext>
              </a:extLst>
            </p:cNvPr>
            <p:cNvSpPr/>
            <p:nvPr/>
          </p:nvSpPr>
          <p:spPr>
            <a:xfrm>
              <a:off x="1224280" y="2193444"/>
              <a:ext cx="609600" cy="609600"/>
            </a:xfrm>
            <a:prstGeom prst="donut">
              <a:avLst>
                <a:gd name="adj" fmla="val 642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E5F7D9F0-BF28-4DF3-B6E7-F8128E88C757}"/>
                </a:ext>
              </a:extLst>
            </p:cNvPr>
            <p:cNvCxnSpPr>
              <a:stCxn id="15" idx="4"/>
            </p:cNvCxnSpPr>
            <p:nvPr/>
          </p:nvCxnSpPr>
          <p:spPr>
            <a:xfrm>
              <a:off x="1529080" y="2803044"/>
              <a:ext cx="0" cy="625956"/>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9BD90A-2489-4F1D-B488-19CC0BB35EF3}"/>
                </a:ext>
              </a:extLst>
            </p:cNvPr>
            <p:cNvCxnSpPr>
              <a:cxnSpLocks/>
              <a:stCxn id="15" idx="4"/>
            </p:cNvCxnSpPr>
            <p:nvPr/>
          </p:nvCxnSpPr>
          <p:spPr>
            <a:xfrm>
              <a:off x="1529080" y="2803044"/>
              <a:ext cx="608330" cy="625956"/>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D26A8E6-D754-4B35-B8AC-AC36C341F012}"/>
                </a:ext>
              </a:extLst>
            </p:cNvPr>
            <p:cNvCxnSpPr>
              <a:cxnSpLocks/>
              <a:stCxn id="15" idx="4"/>
            </p:cNvCxnSpPr>
            <p:nvPr/>
          </p:nvCxnSpPr>
          <p:spPr>
            <a:xfrm flipH="1">
              <a:off x="902970" y="2803044"/>
              <a:ext cx="626110" cy="625956"/>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ADEA55C-7DD0-4D4A-AFC5-FE016F68B71E}"/>
                </a:ext>
              </a:extLst>
            </p:cNvPr>
            <p:cNvSpPr txBox="1"/>
            <p:nvPr/>
          </p:nvSpPr>
          <p:spPr>
            <a:xfrm>
              <a:off x="4056776" y="2122324"/>
              <a:ext cx="355600" cy="769441"/>
            </a:xfrm>
            <a:prstGeom prst="rect">
              <a:avLst/>
            </a:prstGeom>
            <a:noFill/>
          </p:spPr>
          <p:txBody>
            <a:bodyPr wrap="square" rtlCol="0">
              <a:spAutoFit/>
            </a:bodyPr>
            <a:lstStyle/>
            <a:p>
              <a:r>
                <a:rPr lang="en-US" sz="4400"/>
                <a:t>S</a:t>
              </a:r>
            </a:p>
          </p:txBody>
        </p:sp>
        <p:sp>
          <p:nvSpPr>
            <p:cNvPr id="20" name="Circle: Hollow 19">
              <a:extLst>
                <a:ext uri="{FF2B5EF4-FFF2-40B4-BE49-F238E27FC236}">
                  <a16:creationId xmlns:a16="http://schemas.microsoft.com/office/drawing/2014/main" id="{92094648-AE19-4270-8DFB-DBFA2F23F1C8}"/>
                </a:ext>
              </a:extLst>
            </p:cNvPr>
            <p:cNvSpPr/>
            <p:nvPr/>
          </p:nvSpPr>
          <p:spPr>
            <a:xfrm>
              <a:off x="3985656" y="2193444"/>
              <a:ext cx="609600" cy="609600"/>
            </a:xfrm>
            <a:prstGeom prst="donut">
              <a:avLst>
                <a:gd name="adj" fmla="val 642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Connector 20">
              <a:extLst>
                <a:ext uri="{FF2B5EF4-FFF2-40B4-BE49-F238E27FC236}">
                  <a16:creationId xmlns:a16="http://schemas.microsoft.com/office/drawing/2014/main" id="{B93AEB7D-4566-452C-A007-3F4A934A72E7}"/>
                </a:ext>
              </a:extLst>
            </p:cNvPr>
            <p:cNvCxnSpPr>
              <a:stCxn id="20" idx="4"/>
            </p:cNvCxnSpPr>
            <p:nvPr/>
          </p:nvCxnSpPr>
          <p:spPr>
            <a:xfrm>
              <a:off x="4290456" y="2803044"/>
              <a:ext cx="0" cy="625956"/>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9F9E85-ADDE-489A-B49A-E202FBEED352}"/>
                </a:ext>
              </a:extLst>
            </p:cNvPr>
            <p:cNvCxnSpPr>
              <a:cxnSpLocks/>
              <a:stCxn id="20" idx="4"/>
            </p:cNvCxnSpPr>
            <p:nvPr/>
          </p:nvCxnSpPr>
          <p:spPr>
            <a:xfrm>
              <a:off x="4290456" y="2803044"/>
              <a:ext cx="608330" cy="625956"/>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D5BBF4-C4D9-4C95-A4E3-0933AFBCB608}"/>
                </a:ext>
              </a:extLst>
            </p:cNvPr>
            <p:cNvCxnSpPr>
              <a:cxnSpLocks/>
              <a:stCxn id="20" idx="4"/>
            </p:cNvCxnSpPr>
            <p:nvPr/>
          </p:nvCxnSpPr>
          <p:spPr>
            <a:xfrm flipH="1">
              <a:off x="3664346" y="2803044"/>
              <a:ext cx="626110" cy="625956"/>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EFA0368-F4C3-472D-9118-250350CA7F8E}"/>
                </a:ext>
              </a:extLst>
            </p:cNvPr>
            <p:cNvSpPr txBox="1"/>
            <p:nvPr/>
          </p:nvSpPr>
          <p:spPr>
            <a:xfrm>
              <a:off x="6780401" y="2096084"/>
              <a:ext cx="355600" cy="769441"/>
            </a:xfrm>
            <a:prstGeom prst="rect">
              <a:avLst/>
            </a:prstGeom>
            <a:noFill/>
          </p:spPr>
          <p:txBody>
            <a:bodyPr wrap="square" rtlCol="0">
              <a:spAutoFit/>
            </a:bodyPr>
            <a:lstStyle/>
            <a:p>
              <a:r>
                <a:rPr lang="en-US" sz="4400"/>
                <a:t>S</a:t>
              </a:r>
            </a:p>
          </p:txBody>
        </p:sp>
        <p:sp>
          <p:nvSpPr>
            <p:cNvPr id="25" name="Circle: Hollow 24">
              <a:extLst>
                <a:ext uri="{FF2B5EF4-FFF2-40B4-BE49-F238E27FC236}">
                  <a16:creationId xmlns:a16="http://schemas.microsoft.com/office/drawing/2014/main" id="{8D00BE7D-FC82-44BE-98CC-A10E933B79B9}"/>
                </a:ext>
              </a:extLst>
            </p:cNvPr>
            <p:cNvSpPr/>
            <p:nvPr/>
          </p:nvSpPr>
          <p:spPr>
            <a:xfrm>
              <a:off x="6709281" y="2167204"/>
              <a:ext cx="609600" cy="609600"/>
            </a:xfrm>
            <a:prstGeom prst="donut">
              <a:avLst>
                <a:gd name="adj" fmla="val 642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6" name="Straight Connector 25">
              <a:extLst>
                <a:ext uri="{FF2B5EF4-FFF2-40B4-BE49-F238E27FC236}">
                  <a16:creationId xmlns:a16="http://schemas.microsoft.com/office/drawing/2014/main" id="{05EB226D-4279-4DEA-BF81-8E0655B810DD}"/>
                </a:ext>
              </a:extLst>
            </p:cNvPr>
            <p:cNvCxnSpPr>
              <a:stCxn id="25" idx="4"/>
            </p:cNvCxnSpPr>
            <p:nvPr/>
          </p:nvCxnSpPr>
          <p:spPr>
            <a:xfrm>
              <a:off x="7014081" y="2776804"/>
              <a:ext cx="0" cy="625956"/>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A1DF60-D9D8-4E70-A689-AAEAF31E14B6}"/>
                </a:ext>
              </a:extLst>
            </p:cNvPr>
            <p:cNvCxnSpPr>
              <a:cxnSpLocks/>
              <a:stCxn id="25" idx="4"/>
            </p:cNvCxnSpPr>
            <p:nvPr/>
          </p:nvCxnSpPr>
          <p:spPr>
            <a:xfrm>
              <a:off x="7014081" y="2776804"/>
              <a:ext cx="608330" cy="625956"/>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7C834A-7209-409E-AF49-1C139C16FAA8}"/>
                </a:ext>
              </a:extLst>
            </p:cNvPr>
            <p:cNvCxnSpPr>
              <a:cxnSpLocks/>
              <a:stCxn id="25" idx="4"/>
            </p:cNvCxnSpPr>
            <p:nvPr/>
          </p:nvCxnSpPr>
          <p:spPr>
            <a:xfrm flipH="1">
              <a:off x="6387971" y="2776804"/>
              <a:ext cx="626110" cy="625956"/>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77197D0-B98B-4ACD-A958-EF3C153420BF}"/>
                </a:ext>
              </a:extLst>
            </p:cNvPr>
            <p:cNvSpPr txBox="1"/>
            <p:nvPr/>
          </p:nvSpPr>
          <p:spPr>
            <a:xfrm>
              <a:off x="9579528" y="2122324"/>
              <a:ext cx="355600" cy="769441"/>
            </a:xfrm>
            <a:prstGeom prst="rect">
              <a:avLst/>
            </a:prstGeom>
            <a:noFill/>
          </p:spPr>
          <p:txBody>
            <a:bodyPr wrap="square" rtlCol="0">
              <a:spAutoFit/>
            </a:bodyPr>
            <a:lstStyle/>
            <a:p>
              <a:r>
                <a:rPr lang="en-US" sz="4400"/>
                <a:t>S</a:t>
              </a:r>
            </a:p>
          </p:txBody>
        </p:sp>
        <p:sp>
          <p:nvSpPr>
            <p:cNvPr id="36" name="Circle: Hollow 35">
              <a:extLst>
                <a:ext uri="{FF2B5EF4-FFF2-40B4-BE49-F238E27FC236}">
                  <a16:creationId xmlns:a16="http://schemas.microsoft.com/office/drawing/2014/main" id="{45C17339-0873-4954-B763-B644D8E14680}"/>
                </a:ext>
              </a:extLst>
            </p:cNvPr>
            <p:cNvSpPr/>
            <p:nvPr/>
          </p:nvSpPr>
          <p:spPr>
            <a:xfrm>
              <a:off x="9508408" y="2193444"/>
              <a:ext cx="609600" cy="609600"/>
            </a:xfrm>
            <a:prstGeom prst="donut">
              <a:avLst>
                <a:gd name="adj" fmla="val 642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7" name="Straight Connector 36">
              <a:extLst>
                <a:ext uri="{FF2B5EF4-FFF2-40B4-BE49-F238E27FC236}">
                  <a16:creationId xmlns:a16="http://schemas.microsoft.com/office/drawing/2014/main" id="{ECAC12E3-8D3E-40F9-98DC-2C19358B9518}"/>
                </a:ext>
              </a:extLst>
            </p:cNvPr>
            <p:cNvCxnSpPr>
              <a:stCxn id="36" idx="4"/>
            </p:cNvCxnSpPr>
            <p:nvPr/>
          </p:nvCxnSpPr>
          <p:spPr>
            <a:xfrm>
              <a:off x="9813208" y="2803044"/>
              <a:ext cx="0" cy="625956"/>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A8C9E-8139-4629-BE58-52CB3E23FE5F}"/>
                </a:ext>
              </a:extLst>
            </p:cNvPr>
            <p:cNvCxnSpPr>
              <a:cxnSpLocks/>
              <a:stCxn id="36" idx="4"/>
            </p:cNvCxnSpPr>
            <p:nvPr/>
          </p:nvCxnSpPr>
          <p:spPr>
            <a:xfrm>
              <a:off x="9813208" y="2803044"/>
              <a:ext cx="608330" cy="625956"/>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84273D-8F96-46E6-AA17-1B81CF6FDA08}"/>
                </a:ext>
              </a:extLst>
            </p:cNvPr>
            <p:cNvCxnSpPr>
              <a:cxnSpLocks/>
              <a:stCxn id="36" idx="4"/>
            </p:cNvCxnSpPr>
            <p:nvPr/>
          </p:nvCxnSpPr>
          <p:spPr>
            <a:xfrm flipH="1">
              <a:off x="9187098" y="2803044"/>
              <a:ext cx="626110" cy="625956"/>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
          <p:nvSpPr>
            <p:cNvPr id="40" name="Circle: Hollow 39">
              <a:extLst>
                <a:ext uri="{FF2B5EF4-FFF2-40B4-BE49-F238E27FC236}">
                  <a16:creationId xmlns:a16="http://schemas.microsoft.com/office/drawing/2014/main" id="{F40C1196-7896-4B32-A259-0BC5DA4CAB1A}"/>
                </a:ext>
              </a:extLst>
            </p:cNvPr>
            <p:cNvSpPr/>
            <p:nvPr/>
          </p:nvSpPr>
          <p:spPr>
            <a:xfrm>
              <a:off x="4090524" y="3427131"/>
              <a:ext cx="410175" cy="410175"/>
            </a:xfrm>
            <a:prstGeom prst="donut">
              <a:avLst>
                <a:gd name="adj" fmla="val 642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a:extLst>
                <a:ext uri="{FF2B5EF4-FFF2-40B4-BE49-F238E27FC236}">
                  <a16:creationId xmlns:a16="http://schemas.microsoft.com/office/drawing/2014/main" id="{79D26DB0-8D93-4F08-A957-B324CA482B92}"/>
                </a:ext>
              </a:extLst>
            </p:cNvPr>
            <p:cNvSpPr txBox="1"/>
            <p:nvPr/>
          </p:nvSpPr>
          <p:spPr>
            <a:xfrm>
              <a:off x="698699" y="3326862"/>
              <a:ext cx="444104" cy="523220"/>
            </a:xfrm>
            <a:prstGeom prst="rect">
              <a:avLst/>
            </a:prstGeom>
            <a:noFill/>
          </p:spPr>
          <p:txBody>
            <a:bodyPr wrap="square" rtlCol="0">
              <a:spAutoFit/>
            </a:bodyPr>
            <a:lstStyle/>
            <a:p>
              <a:r>
                <a:rPr lang="en-US" sz="2800"/>
                <a:t>a</a:t>
              </a:r>
            </a:p>
          </p:txBody>
        </p:sp>
        <p:sp>
          <p:nvSpPr>
            <p:cNvPr id="42" name="TextBox 41">
              <a:extLst>
                <a:ext uri="{FF2B5EF4-FFF2-40B4-BE49-F238E27FC236}">
                  <a16:creationId xmlns:a16="http://schemas.microsoft.com/office/drawing/2014/main" id="{7CFB2B8E-FAB9-42F2-965E-3A406F120965}"/>
                </a:ext>
              </a:extLst>
            </p:cNvPr>
            <p:cNvSpPr txBox="1"/>
            <p:nvPr/>
          </p:nvSpPr>
          <p:spPr>
            <a:xfrm>
              <a:off x="1351519" y="3338407"/>
              <a:ext cx="444104" cy="523220"/>
            </a:xfrm>
            <a:prstGeom prst="rect">
              <a:avLst/>
            </a:prstGeom>
            <a:noFill/>
          </p:spPr>
          <p:txBody>
            <a:bodyPr wrap="square" rtlCol="0">
              <a:spAutoFit/>
            </a:bodyPr>
            <a:lstStyle/>
            <a:p>
              <a:r>
                <a:rPr lang="en-US" sz="2800"/>
                <a:t>A</a:t>
              </a:r>
            </a:p>
          </p:txBody>
        </p:sp>
        <p:sp>
          <p:nvSpPr>
            <p:cNvPr id="43" name="TextBox 42">
              <a:extLst>
                <a:ext uri="{FF2B5EF4-FFF2-40B4-BE49-F238E27FC236}">
                  <a16:creationId xmlns:a16="http://schemas.microsoft.com/office/drawing/2014/main" id="{57C44447-B7D1-49F3-A89E-52096CD61CE7}"/>
                </a:ext>
              </a:extLst>
            </p:cNvPr>
            <p:cNvSpPr txBox="1"/>
            <p:nvPr/>
          </p:nvSpPr>
          <p:spPr>
            <a:xfrm>
              <a:off x="2004339" y="3349952"/>
              <a:ext cx="444104" cy="523220"/>
            </a:xfrm>
            <a:prstGeom prst="rect">
              <a:avLst/>
            </a:prstGeom>
            <a:noFill/>
          </p:spPr>
          <p:txBody>
            <a:bodyPr wrap="square" rtlCol="0">
              <a:spAutoFit/>
            </a:bodyPr>
            <a:lstStyle/>
            <a:p>
              <a:r>
                <a:rPr lang="en-US" sz="2800"/>
                <a:t>b</a:t>
              </a:r>
            </a:p>
          </p:txBody>
        </p:sp>
        <p:sp>
          <p:nvSpPr>
            <p:cNvPr id="44" name="TextBox 43">
              <a:extLst>
                <a:ext uri="{FF2B5EF4-FFF2-40B4-BE49-F238E27FC236}">
                  <a16:creationId xmlns:a16="http://schemas.microsoft.com/office/drawing/2014/main" id="{1F3DDE2A-F165-4930-A5FF-DA7202BBFD82}"/>
                </a:ext>
              </a:extLst>
            </p:cNvPr>
            <p:cNvSpPr txBox="1"/>
            <p:nvPr/>
          </p:nvSpPr>
          <p:spPr>
            <a:xfrm>
              <a:off x="3443070" y="3347519"/>
              <a:ext cx="444104" cy="523220"/>
            </a:xfrm>
            <a:prstGeom prst="rect">
              <a:avLst/>
            </a:prstGeom>
            <a:noFill/>
          </p:spPr>
          <p:txBody>
            <a:bodyPr wrap="square" rtlCol="0">
              <a:spAutoFit/>
            </a:bodyPr>
            <a:lstStyle/>
            <a:p>
              <a:r>
                <a:rPr lang="en-US" sz="2800"/>
                <a:t>a</a:t>
              </a:r>
            </a:p>
          </p:txBody>
        </p:sp>
        <p:sp>
          <p:nvSpPr>
            <p:cNvPr id="45" name="TextBox 44">
              <a:extLst>
                <a:ext uri="{FF2B5EF4-FFF2-40B4-BE49-F238E27FC236}">
                  <a16:creationId xmlns:a16="http://schemas.microsoft.com/office/drawing/2014/main" id="{5476E163-4AF0-4883-882D-6E26750E74CA}"/>
                </a:ext>
              </a:extLst>
            </p:cNvPr>
            <p:cNvSpPr txBox="1"/>
            <p:nvPr/>
          </p:nvSpPr>
          <p:spPr>
            <a:xfrm>
              <a:off x="4748710" y="3370609"/>
              <a:ext cx="444104" cy="523220"/>
            </a:xfrm>
            <a:prstGeom prst="rect">
              <a:avLst/>
            </a:prstGeom>
            <a:noFill/>
          </p:spPr>
          <p:txBody>
            <a:bodyPr wrap="square" rtlCol="0">
              <a:spAutoFit/>
            </a:bodyPr>
            <a:lstStyle/>
            <a:p>
              <a:r>
                <a:rPr lang="en-US" sz="2800"/>
                <a:t>b</a:t>
              </a:r>
            </a:p>
          </p:txBody>
        </p:sp>
        <p:sp>
          <p:nvSpPr>
            <p:cNvPr id="46" name="TextBox 45">
              <a:extLst>
                <a:ext uri="{FF2B5EF4-FFF2-40B4-BE49-F238E27FC236}">
                  <a16:creationId xmlns:a16="http://schemas.microsoft.com/office/drawing/2014/main" id="{69A7D68C-AD39-4330-A251-3CB299B7466A}"/>
                </a:ext>
              </a:extLst>
            </p:cNvPr>
            <p:cNvSpPr txBox="1"/>
            <p:nvPr/>
          </p:nvSpPr>
          <p:spPr>
            <a:xfrm>
              <a:off x="6184621" y="3313397"/>
              <a:ext cx="444104" cy="523220"/>
            </a:xfrm>
            <a:prstGeom prst="rect">
              <a:avLst/>
            </a:prstGeom>
            <a:noFill/>
          </p:spPr>
          <p:txBody>
            <a:bodyPr wrap="square" rtlCol="0">
              <a:spAutoFit/>
            </a:bodyPr>
            <a:lstStyle/>
            <a:p>
              <a:r>
                <a:rPr lang="en-US" sz="2800"/>
                <a:t>a</a:t>
              </a:r>
            </a:p>
          </p:txBody>
        </p:sp>
        <p:sp>
          <p:nvSpPr>
            <p:cNvPr id="47" name="TextBox 46">
              <a:extLst>
                <a:ext uri="{FF2B5EF4-FFF2-40B4-BE49-F238E27FC236}">
                  <a16:creationId xmlns:a16="http://schemas.microsoft.com/office/drawing/2014/main" id="{42CA59B3-2E93-4573-B4E0-092CD53DEE44}"/>
                </a:ext>
              </a:extLst>
            </p:cNvPr>
            <p:cNvSpPr txBox="1"/>
            <p:nvPr/>
          </p:nvSpPr>
          <p:spPr>
            <a:xfrm>
              <a:off x="6818338" y="3338549"/>
              <a:ext cx="444104" cy="523220"/>
            </a:xfrm>
            <a:prstGeom prst="rect">
              <a:avLst/>
            </a:prstGeom>
            <a:noFill/>
          </p:spPr>
          <p:txBody>
            <a:bodyPr wrap="square" rtlCol="0">
              <a:spAutoFit/>
            </a:bodyPr>
            <a:lstStyle/>
            <a:p>
              <a:r>
                <a:rPr lang="en-US" sz="2800"/>
                <a:t>A</a:t>
              </a:r>
            </a:p>
          </p:txBody>
        </p:sp>
        <p:sp>
          <p:nvSpPr>
            <p:cNvPr id="48" name="TextBox 47">
              <a:extLst>
                <a:ext uri="{FF2B5EF4-FFF2-40B4-BE49-F238E27FC236}">
                  <a16:creationId xmlns:a16="http://schemas.microsoft.com/office/drawing/2014/main" id="{BDBD1181-CE48-40EB-B68E-6895929B7E38}"/>
                </a:ext>
              </a:extLst>
            </p:cNvPr>
            <p:cNvSpPr txBox="1"/>
            <p:nvPr/>
          </p:nvSpPr>
          <p:spPr>
            <a:xfrm>
              <a:off x="7490261" y="3336487"/>
              <a:ext cx="444104" cy="523220"/>
            </a:xfrm>
            <a:prstGeom prst="rect">
              <a:avLst/>
            </a:prstGeom>
            <a:noFill/>
          </p:spPr>
          <p:txBody>
            <a:bodyPr wrap="square" rtlCol="0">
              <a:spAutoFit/>
            </a:bodyPr>
            <a:lstStyle/>
            <a:p>
              <a:r>
                <a:rPr lang="en-US" sz="2800"/>
                <a:t>b</a:t>
              </a:r>
            </a:p>
          </p:txBody>
        </p:sp>
        <p:sp>
          <p:nvSpPr>
            <p:cNvPr id="49" name="TextBox 48">
              <a:extLst>
                <a:ext uri="{FF2B5EF4-FFF2-40B4-BE49-F238E27FC236}">
                  <a16:creationId xmlns:a16="http://schemas.microsoft.com/office/drawing/2014/main" id="{1E136AF6-7571-4BE8-853E-BDFC8FFC0A8C}"/>
                </a:ext>
              </a:extLst>
            </p:cNvPr>
            <p:cNvSpPr txBox="1"/>
            <p:nvPr/>
          </p:nvSpPr>
          <p:spPr>
            <a:xfrm>
              <a:off x="8989105" y="3324935"/>
              <a:ext cx="444104" cy="523220"/>
            </a:xfrm>
            <a:prstGeom prst="rect">
              <a:avLst/>
            </a:prstGeom>
            <a:noFill/>
          </p:spPr>
          <p:txBody>
            <a:bodyPr wrap="square" rtlCol="0">
              <a:spAutoFit/>
            </a:bodyPr>
            <a:lstStyle/>
            <a:p>
              <a:r>
                <a:rPr lang="en-US" sz="2800"/>
                <a:t>a</a:t>
              </a:r>
            </a:p>
          </p:txBody>
        </p:sp>
        <p:sp>
          <p:nvSpPr>
            <p:cNvPr id="50" name="TextBox 49">
              <a:extLst>
                <a:ext uri="{FF2B5EF4-FFF2-40B4-BE49-F238E27FC236}">
                  <a16:creationId xmlns:a16="http://schemas.microsoft.com/office/drawing/2014/main" id="{F0ECAF58-269A-4896-A59F-EEA7F71C3084}"/>
                </a:ext>
              </a:extLst>
            </p:cNvPr>
            <p:cNvSpPr txBox="1"/>
            <p:nvPr/>
          </p:nvSpPr>
          <p:spPr>
            <a:xfrm>
              <a:off x="9641925" y="3336480"/>
              <a:ext cx="444104" cy="523220"/>
            </a:xfrm>
            <a:prstGeom prst="rect">
              <a:avLst/>
            </a:prstGeom>
            <a:noFill/>
          </p:spPr>
          <p:txBody>
            <a:bodyPr wrap="square" rtlCol="0">
              <a:spAutoFit/>
            </a:bodyPr>
            <a:lstStyle/>
            <a:p>
              <a:r>
                <a:rPr lang="en-US" sz="2800"/>
                <a:t>A</a:t>
              </a:r>
            </a:p>
          </p:txBody>
        </p:sp>
        <p:sp>
          <p:nvSpPr>
            <p:cNvPr id="51" name="TextBox 50">
              <a:extLst>
                <a:ext uri="{FF2B5EF4-FFF2-40B4-BE49-F238E27FC236}">
                  <a16:creationId xmlns:a16="http://schemas.microsoft.com/office/drawing/2014/main" id="{C234C1CC-EA0D-47AA-8EC9-C9E53A2D0BC5}"/>
                </a:ext>
              </a:extLst>
            </p:cNvPr>
            <p:cNvSpPr txBox="1"/>
            <p:nvPr/>
          </p:nvSpPr>
          <p:spPr>
            <a:xfrm>
              <a:off x="10294745" y="3348025"/>
              <a:ext cx="444104" cy="523220"/>
            </a:xfrm>
            <a:prstGeom prst="rect">
              <a:avLst/>
            </a:prstGeom>
            <a:noFill/>
          </p:spPr>
          <p:txBody>
            <a:bodyPr wrap="square" rtlCol="0">
              <a:spAutoFit/>
            </a:bodyPr>
            <a:lstStyle/>
            <a:p>
              <a:r>
                <a:rPr lang="en-US" sz="2800"/>
                <a:t>b</a:t>
              </a:r>
            </a:p>
          </p:txBody>
        </p:sp>
        <p:sp>
          <p:nvSpPr>
            <p:cNvPr id="52" name="Circle: Hollow 51">
              <a:extLst>
                <a:ext uri="{FF2B5EF4-FFF2-40B4-BE49-F238E27FC236}">
                  <a16:creationId xmlns:a16="http://schemas.microsoft.com/office/drawing/2014/main" id="{043BA248-3E92-4C87-95B3-978F8AF718B4}"/>
                </a:ext>
              </a:extLst>
            </p:cNvPr>
            <p:cNvSpPr/>
            <p:nvPr/>
          </p:nvSpPr>
          <p:spPr>
            <a:xfrm>
              <a:off x="6818163" y="3402118"/>
              <a:ext cx="410175" cy="410175"/>
            </a:xfrm>
            <a:prstGeom prst="donut">
              <a:avLst>
                <a:gd name="adj" fmla="val 642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a:extLst>
                <a:ext uri="{FF2B5EF4-FFF2-40B4-BE49-F238E27FC236}">
                  <a16:creationId xmlns:a16="http://schemas.microsoft.com/office/drawing/2014/main" id="{9DD2064D-74B2-4947-924C-D42DFC0CC661}"/>
                </a:ext>
              </a:extLst>
            </p:cNvPr>
            <p:cNvSpPr txBox="1"/>
            <p:nvPr/>
          </p:nvSpPr>
          <p:spPr>
            <a:xfrm>
              <a:off x="4103093" y="3370608"/>
              <a:ext cx="444104" cy="523220"/>
            </a:xfrm>
            <a:prstGeom prst="rect">
              <a:avLst/>
            </a:prstGeom>
            <a:noFill/>
          </p:spPr>
          <p:txBody>
            <a:bodyPr wrap="square" rtlCol="0">
              <a:spAutoFit/>
            </a:bodyPr>
            <a:lstStyle/>
            <a:p>
              <a:r>
                <a:rPr lang="en-US" sz="2800"/>
                <a:t>A</a:t>
              </a:r>
            </a:p>
          </p:txBody>
        </p:sp>
        <p:sp>
          <p:nvSpPr>
            <p:cNvPr id="54" name="Circle: Hollow 53">
              <a:extLst>
                <a:ext uri="{FF2B5EF4-FFF2-40B4-BE49-F238E27FC236}">
                  <a16:creationId xmlns:a16="http://schemas.microsoft.com/office/drawing/2014/main" id="{4547B50B-94D6-463A-AF29-1B39E9CE788E}"/>
                </a:ext>
              </a:extLst>
            </p:cNvPr>
            <p:cNvSpPr/>
            <p:nvPr/>
          </p:nvSpPr>
          <p:spPr>
            <a:xfrm>
              <a:off x="9611749" y="3418578"/>
              <a:ext cx="410175" cy="410175"/>
            </a:xfrm>
            <a:prstGeom prst="donut">
              <a:avLst>
                <a:gd name="adj" fmla="val 642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5" name="Straight Connector 54">
              <a:extLst>
                <a:ext uri="{FF2B5EF4-FFF2-40B4-BE49-F238E27FC236}">
                  <a16:creationId xmlns:a16="http://schemas.microsoft.com/office/drawing/2014/main" id="{C8B05F9C-9158-4932-A2B7-B0844F15C39A}"/>
                </a:ext>
              </a:extLst>
            </p:cNvPr>
            <p:cNvCxnSpPr>
              <a:cxnSpLocks/>
            </p:cNvCxnSpPr>
            <p:nvPr/>
          </p:nvCxnSpPr>
          <p:spPr>
            <a:xfrm flipH="1">
              <a:off x="3881808" y="3828753"/>
              <a:ext cx="397276" cy="520829"/>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265A915-E1C3-443F-A62A-32AE06F48CA7}"/>
                </a:ext>
              </a:extLst>
            </p:cNvPr>
            <p:cNvCxnSpPr>
              <a:cxnSpLocks/>
            </p:cNvCxnSpPr>
            <p:nvPr/>
          </p:nvCxnSpPr>
          <p:spPr>
            <a:xfrm>
              <a:off x="4269725" y="3835923"/>
              <a:ext cx="290041" cy="513659"/>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9595A91-A3A0-44D1-9583-C403C18094CE}"/>
                </a:ext>
              </a:extLst>
            </p:cNvPr>
            <p:cNvSpPr txBox="1"/>
            <p:nvPr/>
          </p:nvSpPr>
          <p:spPr>
            <a:xfrm>
              <a:off x="3692329" y="4226115"/>
              <a:ext cx="444104" cy="523220"/>
            </a:xfrm>
            <a:prstGeom prst="rect">
              <a:avLst/>
            </a:prstGeom>
            <a:noFill/>
          </p:spPr>
          <p:txBody>
            <a:bodyPr wrap="square" rtlCol="0">
              <a:spAutoFit/>
            </a:bodyPr>
            <a:lstStyle/>
            <a:p>
              <a:r>
                <a:rPr lang="en-US" sz="2800"/>
                <a:t>c</a:t>
              </a:r>
            </a:p>
          </p:txBody>
        </p:sp>
        <p:sp>
          <p:nvSpPr>
            <p:cNvPr id="58" name="TextBox 57">
              <a:extLst>
                <a:ext uri="{FF2B5EF4-FFF2-40B4-BE49-F238E27FC236}">
                  <a16:creationId xmlns:a16="http://schemas.microsoft.com/office/drawing/2014/main" id="{3D9D6A88-94F3-49C9-A54E-58299F6A6751}"/>
                </a:ext>
              </a:extLst>
            </p:cNvPr>
            <p:cNvSpPr txBox="1"/>
            <p:nvPr/>
          </p:nvSpPr>
          <p:spPr>
            <a:xfrm>
              <a:off x="4412376" y="4248673"/>
              <a:ext cx="444104" cy="523220"/>
            </a:xfrm>
            <a:prstGeom prst="rect">
              <a:avLst/>
            </a:prstGeom>
            <a:noFill/>
          </p:spPr>
          <p:txBody>
            <a:bodyPr wrap="square" rtlCol="0">
              <a:spAutoFit/>
            </a:bodyPr>
            <a:lstStyle/>
            <a:p>
              <a:r>
                <a:rPr lang="en-US" sz="2800"/>
                <a:t>x</a:t>
              </a:r>
            </a:p>
          </p:txBody>
        </p:sp>
        <p:cxnSp>
          <p:nvCxnSpPr>
            <p:cNvPr id="59" name="Straight Connector 58">
              <a:extLst>
                <a:ext uri="{FF2B5EF4-FFF2-40B4-BE49-F238E27FC236}">
                  <a16:creationId xmlns:a16="http://schemas.microsoft.com/office/drawing/2014/main" id="{335634E3-D99E-4A09-A059-0FFBCD1E8850}"/>
                </a:ext>
              </a:extLst>
            </p:cNvPr>
            <p:cNvCxnSpPr>
              <a:cxnSpLocks/>
              <a:stCxn id="52" idx="4"/>
            </p:cNvCxnSpPr>
            <p:nvPr/>
          </p:nvCxnSpPr>
          <p:spPr>
            <a:xfrm flipH="1">
              <a:off x="6630710" y="3812293"/>
              <a:ext cx="392541" cy="517341"/>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571574-78B0-45FB-805F-8DC385ADEEB7}"/>
                </a:ext>
              </a:extLst>
            </p:cNvPr>
            <p:cNvCxnSpPr>
              <a:cxnSpLocks/>
              <a:stCxn id="52" idx="4"/>
            </p:cNvCxnSpPr>
            <p:nvPr/>
          </p:nvCxnSpPr>
          <p:spPr>
            <a:xfrm>
              <a:off x="7023251" y="3812293"/>
              <a:ext cx="285417" cy="517341"/>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4230B727-3445-45CB-8653-9B55A8D279A4}"/>
                </a:ext>
              </a:extLst>
            </p:cNvPr>
            <p:cNvSpPr txBox="1"/>
            <p:nvPr/>
          </p:nvSpPr>
          <p:spPr>
            <a:xfrm>
              <a:off x="6451444" y="4203557"/>
              <a:ext cx="444104" cy="523220"/>
            </a:xfrm>
            <a:prstGeom prst="rect">
              <a:avLst/>
            </a:prstGeom>
            <a:noFill/>
          </p:spPr>
          <p:txBody>
            <a:bodyPr wrap="square" rtlCol="0">
              <a:spAutoFit/>
            </a:bodyPr>
            <a:lstStyle/>
            <a:p>
              <a:r>
                <a:rPr lang="en-US" sz="2800"/>
                <a:t>c</a:t>
              </a:r>
            </a:p>
          </p:txBody>
        </p:sp>
        <p:sp>
          <p:nvSpPr>
            <p:cNvPr id="62" name="TextBox 61">
              <a:extLst>
                <a:ext uri="{FF2B5EF4-FFF2-40B4-BE49-F238E27FC236}">
                  <a16:creationId xmlns:a16="http://schemas.microsoft.com/office/drawing/2014/main" id="{91F2BD3E-36C9-42D7-8F38-7ED9A88F3E1A}"/>
                </a:ext>
              </a:extLst>
            </p:cNvPr>
            <p:cNvSpPr txBox="1"/>
            <p:nvPr/>
          </p:nvSpPr>
          <p:spPr>
            <a:xfrm>
              <a:off x="7171491" y="4226115"/>
              <a:ext cx="444104" cy="523220"/>
            </a:xfrm>
            <a:prstGeom prst="rect">
              <a:avLst/>
            </a:prstGeom>
            <a:noFill/>
          </p:spPr>
          <p:txBody>
            <a:bodyPr wrap="square" rtlCol="0">
              <a:spAutoFit/>
            </a:bodyPr>
            <a:lstStyle/>
            <a:p>
              <a:r>
                <a:rPr lang="en-US" sz="2800"/>
                <a:t>x</a:t>
              </a:r>
            </a:p>
          </p:txBody>
        </p:sp>
        <p:sp>
          <p:nvSpPr>
            <p:cNvPr id="63" name="Arc 62">
              <a:extLst>
                <a:ext uri="{FF2B5EF4-FFF2-40B4-BE49-F238E27FC236}">
                  <a16:creationId xmlns:a16="http://schemas.microsoft.com/office/drawing/2014/main" id="{37C41B8E-6479-45F2-8915-144B2B6344D3}"/>
                </a:ext>
              </a:extLst>
            </p:cNvPr>
            <p:cNvSpPr/>
            <p:nvPr/>
          </p:nvSpPr>
          <p:spPr>
            <a:xfrm rot="13772008">
              <a:off x="6718924" y="3141714"/>
              <a:ext cx="681437" cy="1388418"/>
            </a:xfrm>
            <a:prstGeom prst="arc">
              <a:avLst>
                <a:gd name="adj1" fmla="val 16139953"/>
                <a:gd name="adj2" fmla="val 19904086"/>
              </a:avLst>
            </a:prstGeom>
            <a:ln w="19050">
              <a:solidFill>
                <a:srgbClr val="3D3D3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47103E10-FC3E-48C7-A1F4-C9AC835C2D7C}"/>
                </a:ext>
              </a:extLst>
            </p:cNvPr>
            <p:cNvSpPr/>
            <p:nvPr/>
          </p:nvSpPr>
          <p:spPr>
            <a:xfrm rot="1917788">
              <a:off x="6669648" y="3621431"/>
              <a:ext cx="107417" cy="92601"/>
            </a:xfrm>
            <a:prstGeom prst="triangle">
              <a:avLst/>
            </a:prstGeom>
            <a:solidFill>
              <a:srgbClr val="3D3D3D"/>
            </a:solidFill>
            <a:ln>
              <a:solidFill>
                <a:srgbClr val="3D3D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BAAB5ECB-1AE4-4182-AA38-C87BCA70C82D}"/>
                </a:ext>
              </a:extLst>
            </p:cNvPr>
            <p:cNvCxnSpPr>
              <a:cxnSpLocks/>
            </p:cNvCxnSpPr>
            <p:nvPr/>
          </p:nvCxnSpPr>
          <p:spPr>
            <a:xfrm flipH="1">
              <a:off x="9408071" y="3828753"/>
              <a:ext cx="397276" cy="520829"/>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AC4EE4A-556F-4B8D-8E9D-C2460A12566C}"/>
                </a:ext>
              </a:extLst>
            </p:cNvPr>
            <p:cNvCxnSpPr>
              <a:cxnSpLocks/>
            </p:cNvCxnSpPr>
            <p:nvPr/>
          </p:nvCxnSpPr>
          <p:spPr>
            <a:xfrm>
              <a:off x="9795988" y="3835923"/>
              <a:ext cx="290041" cy="513659"/>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5F40372-0EEA-4FD8-8523-E7EBA64798BF}"/>
                </a:ext>
              </a:extLst>
            </p:cNvPr>
            <p:cNvSpPr txBox="1"/>
            <p:nvPr/>
          </p:nvSpPr>
          <p:spPr>
            <a:xfrm>
              <a:off x="9218592" y="4226115"/>
              <a:ext cx="444104" cy="523220"/>
            </a:xfrm>
            <a:prstGeom prst="rect">
              <a:avLst/>
            </a:prstGeom>
            <a:noFill/>
          </p:spPr>
          <p:txBody>
            <a:bodyPr wrap="square" rtlCol="0">
              <a:spAutoFit/>
            </a:bodyPr>
            <a:lstStyle/>
            <a:p>
              <a:r>
                <a:rPr lang="en-US" sz="2800"/>
                <a:t>d</a:t>
              </a:r>
            </a:p>
          </p:txBody>
        </p:sp>
        <p:sp>
          <p:nvSpPr>
            <p:cNvPr id="68" name="TextBox 67">
              <a:extLst>
                <a:ext uri="{FF2B5EF4-FFF2-40B4-BE49-F238E27FC236}">
                  <a16:creationId xmlns:a16="http://schemas.microsoft.com/office/drawing/2014/main" id="{30D9C1C2-1590-427A-85BA-289D15EE0F5A}"/>
                </a:ext>
              </a:extLst>
            </p:cNvPr>
            <p:cNvSpPr txBox="1"/>
            <p:nvPr/>
          </p:nvSpPr>
          <p:spPr>
            <a:xfrm>
              <a:off x="9938639" y="4248673"/>
              <a:ext cx="444104" cy="523220"/>
            </a:xfrm>
            <a:prstGeom prst="rect">
              <a:avLst/>
            </a:prstGeom>
            <a:noFill/>
          </p:spPr>
          <p:txBody>
            <a:bodyPr wrap="square" rtlCol="0">
              <a:spAutoFit/>
            </a:bodyPr>
            <a:lstStyle/>
            <a:p>
              <a:r>
                <a:rPr lang="en-US" sz="2800"/>
                <a:t>x</a:t>
              </a:r>
            </a:p>
          </p:txBody>
        </p:sp>
      </p:grpSp>
      <p:sp>
        <p:nvSpPr>
          <p:cNvPr id="69" name="TextBox 68">
            <a:extLst>
              <a:ext uri="{FF2B5EF4-FFF2-40B4-BE49-F238E27FC236}">
                <a16:creationId xmlns:a16="http://schemas.microsoft.com/office/drawing/2014/main" id="{FC939CA6-1E06-43B1-9D9F-538AF530EE63}"/>
              </a:ext>
            </a:extLst>
          </p:cNvPr>
          <p:cNvSpPr txBox="1"/>
          <p:nvPr/>
        </p:nvSpPr>
        <p:spPr>
          <a:xfrm>
            <a:off x="1343698" y="1408288"/>
            <a:ext cx="6094070" cy="2349361"/>
          </a:xfrm>
          <a:prstGeom prst="rect">
            <a:avLst/>
          </a:prstGeom>
          <a:noFill/>
        </p:spPr>
        <p:txBody>
          <a:bodyPr wrap="square">
            <a:spAutoFit/>
          </a:bodyPr>
          <a:lstStyle/>
          <a:p>
            <a:pPr marL="0" marR="0">
              <a:spcBef>
                <a:spcPts val="0"/>
              </a:spcBef>
              <a:spcAft>
                <a:spcPts val="800"/>
              </a:spcAft>
            </a:pPr>
            <a:r>
              <a:rPr lang="en-US" sz="24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Ví cho: Cho văn phạm:</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828800" lvl="1">
              <a:spcAft>
                <a:spcPts val="800"/>
              </a:spcAft>
            </a:pPr>
            <a:r>
              <a:rPr lang="en-US" sz="24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 -&gt; aAb | aBb</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828800" lvl="1">
              <a:spcAft>
                <a:spcPts val="800"/>
              </a:spcAft>
            </a:pPr>
            <a:r>
              <a:rPr lang="en-US" sz="24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 -&gt; cx | dx</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828800" lvl="1">
              <a:spcAft>
                <a:spcPts val="800"/>
              </a:spcAft>
            </a:pPr>
            <a:r>
              <a:rPr lang="en-US" sz="24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 -&gt; xe</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US" sz="24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Chuỗi đầu vào:      “adxb”</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0" name="Rectangle: Rounded Corners 69">
            <a:extLst>
              <a:ext uri="{FF2B5EF4-FFF2-40B4-BE49-F238E27FC236}">
                <a16:creationId xmlns:a16="http://schemas.microsoft.com/office/drawing/2014/main" id="{80062272-29EF-443E-9434-7022B4AC0F69}"/>
              </a:ext>
            </a:extLst>
          </p:cNvPr>
          <p:cNvSpPr/>
          <p:nvPr/>
        </p:nvSpPr>
        <p:spPr>
          <a:xfrm>
            <a:off x="1116945" y="874957"/>
            <a:ext cx="4949140"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7142219A-B8E1-4105-9F2E-7A182703E87D}"/>
              </a:ext>
            </a:extLst>
          </p:cNvPr>
          <p:cNvSpPr txBox="1"/>
          <p:nvPr/>
        </p:nvSpPr>
        <p:spPr>
          <a:xfrm>
            <a:off x="1116945" y="874957"/>
            <a:ext cx="4786580" cy="400110"/>
          </a:xfrm>
          <a:prstGeom prst="rect">
            <a:avLst/>
          </a:prstGeom>
          <a:noFill/>
        </p:spPr>
        <p:txBody>
          <a:bodyPr wrap="square" rtlCol="0">
            <a:spAutoFit/>
          </a:bodyPr>
          <a:lstStyle/>
          <a:p>
            <a:r>
              <a:rPr lang="en-US" sz="2000">
                <a:solidFill>
                  <a:srgbClr val="EDEDED"/>
                </a:solidFill>
              </a:rPr>
              <a:t>Phân tích cú pháp từ trên xuống (Top-Down)</a:t>
            </a:r>
          </a:p>
        </p:txBody>
      </p:sp>
      <p:sp>
        <p:nvSpPr>
          <p:cNvPr id="72" name="Rectangle: Rounded Corners 71">
            <a:extLst>
              <a:ext uri="{FF2B5EF4-FFF2-40B4-BE49-F238E27FC236}">
                <a16:creationId xmlns:a16="http://schemas.microsoft.com/office/drawing/2014/main" id="{08A7B075-CA2E-4D2B-B67E-FCE7263AA4AD}"/>
              </a:ext>
            </a:extLst>
          </p:cNvPr>
          <p:cNvSpPr/>
          <p:nvPr/>
        </p:nvSpPr>
        <p:spPr>
          <a:xfrm>
            <a:off x="1121070" y="194935"/>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91635A9F-0529-4F66-9B75-D2C3F8FBA539}"/>
              </a:ext>
            </a:extLst>
          </p:cNvPr>
          <p:cNvGrpSpPr/>
          <p:nvPr/>
        </p:nvGrpSpPr>
        <p:grpSpPr>
          <a:xfrm>
            <a:off x="115959" y="98504"/>
            <a:ext cx="9822769" cy="858431"/>
            <a:chOff x="897714" y="1126314"/>
            <a:chExt cx="16176409" cy="1413686"/>
          </a:xfrm>
        </p:grpSpPr>
        <p:grpSp>
          <p:nvGrpSpPr>
            <p:cNvPr id="74" name="Group 73">
              <a:extLst>
                <a:ext uri="{FF2B5EF4-FFF2-40B4-BE49-F238E27FC236}">
                  <a16:creationId xmlns:a16="http://schemas.microsoft.com/office/drawing/2014/main" id="{54509E07-81C6-4DE0-BE78-2A6D8734AE86}"/>
                </a:ext>
              </a:extLst>
            </p:cNvPr>
            <p:cNvGrpSpPr/>
            <p:nvPr/>
          </p:nvGrpSpPr>
          <p:grpSpPr>
            <a:xfrm>
              <a:off x="897714" y="1126314"/>
              <a:ext cx="1413686" cy="1413686"/>
              <a:chOff x="5886275" y="3219275"/>
              <a:chExt cx="419450" cy="419450"/>
            </a:xfrm>
          </p:grpSpPr>
          <p:sp>
            <p:nvSpPr>
              <p:cNvPr id="76" name="Circle: Hollow 75">
                <a:extLst>
                  <a:ext uri="{FF2B5EF4-FFF2-40B4-BE49-F238E27FC236}">
                    <a16:creationId xmlns:a16="http://schemas.microsoft.com/office/drawing/2014/main" id="{2B347EF4-CBDA-4C42-BB76-9E350704DC04}"/>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3D0C7419-61D8-4F33-A58D-13B88006C2BD}"/>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75" name="TextBox 74">
              <a:extLst>
                <a:ext uri="{FF2B5EF4-FFF2-40B4-BE49-F238E27FC236}">
                  <a16:creationId xmlns:a16="http://schemas.microsoft.com/office/drawing/2014/main" id="{367A7A3D-83DF-46D8-A6B7-CB0F08814BCC}"/>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cxnSp>
        <p:nvCxnSpPr>
          <p:cNvPr id="78" name="Straight Connector 77">
            <a:extLst>
              <a:ext uri="{FF2B5EF4-FFF2-40B4-BE49-F238E27FC236}">
                <a16:creationId xmlns:a16="http://schemas.microsoft.com/office/drawing/2014/main" id="{DE85A660-36D2-4454-83B2-1650C2E195D1}"/>
              </a:ext>
            </a:extLst>
          </p:cNvPr>
          <p:cNvCxnSpPr>
            <a:cxnSpLocks/>
          </p:cNvCxnSpPr>
          <p:nvPr/>
        </p:nvCxnSpPr>
        <p:spPr>
          <a:xfrm flipH="1" flipV="1">
            <a:off x="670560" y="-1447800"/>
            <a:ext cx="15519803" cy="3166149"/>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E613E4-91CE-4DA0-B13B-402AC0CE24DB}"/>
              </a:ext>
            </a:extLst>
          </p:cNvPr>
          <p:cNvCxnSpPr>
            <a:cxnSpLocks/>
          </p:cNvCxnSpPr>
          <p:nvPr/>
        </p:nvCxnSpPr>
        <p:spPr>
          <a:xfrm flipH="1">
            <a:off x="10847070" y="-144741"/>
            <a:ext cx="5053733" cy="777201"/>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278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FC939CA6-1E06-43B1-9D9F-538AF530EE63}"/>
              </a:ext>
            </a:extLst>
          </p:cNvPr>
          <p:cNvSpPr txBox="1"/>
          <p:nvPr/>
        </p:nvSpPr>
        <p:spPr>
          <a:xfrm>
            <a:off x="1343698" y="1290135"/>
            <a:ext cx="6094070" cy="2349361"/>
          </a:xfrm>
          <a:prstGeom prst="rect">
            <a:avLst/>
          </a:prstGeom>
          <a:noFill/>
        </p:spPr>
        <p:txBody>
          <a:bodyPr wrap="square">
            <a:spAutoFit/>
          </a:bodyPr>
          <a:lstStyle/>
          <a:p>
            <a:pPr marL="0" marR="0">
              <a:spcBef>
                <a:spcPts val="0"/>
              </a:spcBef>
              <a:spcAft>
                <a:spcPts val="800"/>
              </a:spcAft>
            </a:pPr>
            <a:r>
              <a:rPr lang="en-US" sz="24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Ví cho: Cho văn phạm:</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828800" lvl="1">
              <a:spcAft>
                <a:spcPts val="800"/>
              </a:spcAft>
            </a:pPr>
            <a:r>
              <a:rPr lang="en-US" sz="24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 -&gt; aAb | aBb</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828800" lvl="1">
              <a:spcAft>
                <a:spcPts val="800"/>
              </a:spcAft>
            </a:pPr>
            <a:r>
              <a:rPr lang="en-US" sz="24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 -&gt; cx | dx</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1828800" lvl="1">
              <a:spcAft>
                <a:spcPts val="800"/>
              </a:spcAft>
            </a:pPr>
            <a:r>
              <a:rPr lang="en-US" sz="24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 -&gt; xe</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800"/>
              </a:spcAft>
            </a:pPr>
            <a:r>
              <a:rPr lang="en-US" sz="24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Chuỗi đầu vào:      “adxb”</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0" name="Rectangle: Rounded Corners 69">
            <a:extLst>
              <a:ext uri="{FF2B5EF4-FFF2-40B4-BE49-F238E27FC236}">
                <a16:creationId xmlns:a16="http://schemas.microsoft.com/office/drawing/2014/main" id="{80062272-29EF-443E-9434-7022B4AC0F69}"/>
              </a:ext>
            </a:extLst>
          </p:cNvPr>
          <p:cNvSpPr/>
          <p:nvPr/>
        </p:nvSpPr>
        <p:spPr>
          <a:xfrm>
            <a:off x="1116945" y="874957"/>
            <a:ext cx="4949140"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7142219A-B8E1-4105-9F2E-7A182703E87D}"/>
              </a:ext>
            </a:extLst>
          </p:cNvPr>
          <p:cNvSpPr txBox="1"/>
          <p:nvPr/>
        </p:nvSpPr>
        <p:spPr>
          <a:xfrm>
            <a:off x="1116945" y="874957"/>
            <a:ext cx="4786580" cy="400110"/>
          </a:xfrm>
          <a:prstGeom prst="rect">
            <a:avLst/>
          </a:prstGeom>
          <a:noFill/>
        </p:spPr>
        <p:txBody>
          <a:bodyPr wrap="square" rtlCol="0">
            <a:spAutoFit/>
          </a:bodyPr>
          <a:lstStyle/>
          <a:p>
            <a:r>
              <a:rPr lang="en-US" sz="2000">
                <a:solidFill>
                  <a:srgbClr val="EDEDED"/>
                </a:solidFill>
              </a:rPr>
              <a:t>Phân tích cú pháp từ dưới lên (Bottom - Up)</a:t>
            </a:r>
          </a:p>
        </p:txBody>
      </p:sp>
      <p:sp>
        <p:nvSpPr>
          <p:cNvPr id="72" name="Rectangle: Rounded Corners 71">
            <a:extLst>
              <a:ext uri="{FF2B5EF4-FFF2-40B4-BE49-F238E27FC236}">
                <a16:creationId xmlns:a16="http://schemas.microsoft.com/office/drawing/2014/main" id="{08A7B075-CA2E-4D2B-B67E-FCE7263AA4AD}"/>
              </a:ext>
            </a:extLst>
          </p:cNvPr>
          <p:cNvSpPr/>
          <p:nvPr/>
        </p:nvSpPr>
        <p:spPr>
          <a:xfrm>
            <a:off x="1121070" y="194935"/>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91635A9F-0529-4F66-9B75-D2C3F8FBA539}"/>
              </a:ext>
            </a:extLst>
          </p:cNvPr>
          <p:cNvGrpSpPr/>
          <p:nvPr/>
        </p:nvGrpSpPr>
        <p:grpSpPr>
          <a:xfrm>
            <a:off x="115959" y="98504"/>
            <a:ext cx="9822769" cy="858431"/>
            <a:chOff x="897714" y="1126314"/>
            <a:chExt cx="16176409" cy="1413686"/>
          </a:xfrm>
        </p:grpSpPr>
        <p:grpSp>
          <p:nvGrpSpPr>
            <p:cNvPr id="74" name="Group 73">
              <a:extLst>
                <a:ext uri="{FF2B5EF4-FFF2-40B4-BE49-F238E27FC236}">
                  <a16:creationId xmlns:a16="http://schemas.microsoft.com/office/drawing/2014/main" id="{54509E07-81C6-4DE0-BE78-2A6D8734AE86}"/>
                </a:ext>
              </a:extLst>
            </p:cNvPr>
            <p:cNvGrpSpPr/>
            <p:nvPr/>
          </p:nvGrpSpPr>
          <p:grpSpPr>
            <a:xfrm>
              <a:off x="897714" y="1126314"/>
              <a:ext cx="1413686" cy="1413686"/>
              <a:chOff x="5886275" y="3219275"/>
              <a:chExt cx="419450" cy="419450"/>
            </a:xfrm>
          </p:grpSpPr>
          <p:sp>
            <p:nvSpPr>
              <p:cNvPr id="76" name="Circle: Hollow 75">
                <a:extLst>
                  <a:ext uri="{FF2B5EF4-FFF2-40B4-BE49-F238E27FC236}">
                    <a16:creationId xmlns:a16="http://schemas.microsoft.com/office/drawing/2014/main" id="{2B347EF4-CBDA-4C42-BB76-9E350704DC04}"/>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3D0C7419-61D8-4F33-A58D-13B88006C2BD}"/>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75" name="TextBox 74">
              <a:extLst>
                <a:ext uri="{FF2B5EF4-FFF2-40B4-BE49-F238E27FC236}">
                  <a16:creationId xmlns:a16="http://schemas.microsoft.com/office/drawing/2014/main" id="{367A7A3D-83DF-46D8-A6B7-CB0F08814BCC}"/>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cxnSp>
        <p:nvCxnSpPr>
          <p:cNvPr id="78" name="Straight Connector 77">
            <a:extLst>
              <a:ext uri="{FF2B5EF4-FFF2-40B4-BE49-F238E27FC236}">
                <a16:creationId xmlns:a16="http://schemas.microsoft.com/office/drawing/2014/main" id="{DE85A660-36D2-4454-83B2-1650C2E195D1}"/>
              </a:ext>
            </a:extLst>
          </p:cNvPr>
          <p:cNvCxnSpPr>
            <a:cxnSpLocks/>
          </p:cNvCxnSpPr>
          <p:nvPr/>
        </p:nvCxnSpPr>
        <p:spPr>
          <a:xfrm flipH="1" flipV="1">
            <a:off x="670560" y="-1447800"/>
            <a:ext cx="15519803" cy="3166149"/>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6E613E4-91CE-4DA0-B13B-402AC0CE24DB}"/>
              </a:ext>
            </a:extLst>
          </p:cNvPr>
          <p:cNvCxnSpPr>
            <a:cxnSpLocks/>
          </p:cNvCxnSpPr>
          <p:nvPr/>
        </p:nvCxnSpPr>
        <p:spPr>
          <a:xfrm flipH="1">
            <a:off x="10847070" y="-144741"/>
            <a:ext cx="5053733" cy="777201"/>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3CCD3ADC-07CF-40A4-B712-AD881EFA29E5}"/>
              </a:ext>
            </a:extLst>
          </p:cNvPr>
          <p:cNvGraphicFramePr>
            <a:graphicFrameLocks noGrp="1"/>
          </p:cNvGraphicFramePr>
          <p:nvPr>
            <p:extLst>
              <p:ext uri="{D42A27DB-BD31-4B8C-83A1-F6EECF244321}">
                <p14:modId xmlns:p14="http://schemas.microsoft.com/office/powerpoint/2010/main" val="3875280136"/>
              </p:ext>
            </p:extLst>
          </p:nvPr>
        </p:nvGraphicFramePr>
        <p:xfrm>
          <a:off x="1343698" y="3826715"/>
          <a:ext cx="6385948" cy="2976880"/>
        </p:xfrm>
        <a:graphic>
          <a:graphicData uri="http://schemas.openxmlformats.org/drawingml/2006/table">
            <a:tbl>
              <a:tblPr firstRow="1" firstCol="1" bandRow="1">
                <a:tableStyleId>{5940675A-B579-460E-94D1-54222C63F5DA}</a:tableStyleId>
              </a:tblPr>
              <a:tblGrid>
                <a:gridCol w="1289787">
                  <a:extLst>
                    <a:ext uri="{9D8B030D-6E8A-4147-A177-3AD203B41FA5}">
                      <a16:colId xmlns:a16="http://schemas.microsoft.com/office/drawing/2014/main" val="3436816235"/>
                    </a:ext>
                  </a:extLst>
                </a:gridCol>
                <a:gridCol w="1305531">
                  <a:extLst>
                    <a:ext uri="{9D8B030D-6E8A-4147-A177-3AD203B41FA5}">
                      <a16:colId xmlns:a16="http://schemas.microsoft.com/office/drawing/2014/main" val="1379580470"/>
                    </a:ext>
                  </a:extLst>
                </a:gridCol>
                <a:gridCol w="3790630">
                  <a:extLst>
                    <a:ext uri="{9D8B030D-6E8A-4147-A177-3AD203B41FA5}">
                      <a16:colId xmlns:a16="http://schemas.microsoft.com/office/drawing/2014/main" val="3191584854"/>
                    </a:ext>
                  </a:extLst>
                </a:gridCol>
              </a:tblGrid>
              <a:tr h="316133">
                <a:tc>
                  <a:txBody>
                    <a:bodyPr/>
                    <a:lstStyle/>
                    <a:p>
                      <a:pPr marL="0" marR="0" algn="ctr">
                        <a:lnSpc>
                          <a:spcPct val="107000"/>
                        </a:lnSpc>
                        <a:spcBef>
                          <a:spcPts val="0"/>
                        </a:spcBef>
                        <a:spcAft>
                          <a:spcPts val="0"/>
                        </a:spcAft>
                      </a:pPr>
                      <a:r>
                        <a:rPr lang="en-US" sz="2400">
                          <a:effectLst/>
                        </a:rPr>
                        <a:t>STACK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INPUT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a:effectLst/>
                        </a:rPr>
                        <a:t>ACTION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6793012"/>
                  </a:ext>
                </a:extLst>
              </a:tr>
              <a:tr h="316133">
                <a:tc>
                  <a:txBody>
                    <a:bodyPr/>
                    <a:lstStyle/>
                    <a:p>
                      <a:pPr marL="0" marR="0">
                        <a:lnSpc>
                          <a:spcPct val="107000"/>
                        </a:lnSpc>
                        <a:spcBef>
                          <a:spcPts val="0"/>
                        </a:spcBef>
                        <a:spcAft>
                          <a:spcPts val="0"/>
                        </a:spcAft>
                      </a:pPr>
                      <a:r>
                        <a:rPr lang="en-US" sz="2400">
                          <a:effectLst/>
                        </a:rPr>
                        <a:t>$ 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400">
                          <a:effectLst/>
                        </a:rPr>
                        <a:t>adxb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Shift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4860540"/>
                  </a:ext>
                </a:extLst>
              </a:tr>
              <a:tr h="316133">
                <a:tc>
                  <a:txBody>
                    <a:bodyPr/>
                    <a:lstStyle/>
                    <a:p>
                      <a:pPr marL="0" marR="0">
                        <a:lnSpc>
                          <a:spcPct val="107000"/>
                        </a:lnSpc>
                        <a:spcBef>
                          <a:spcPts val="0"/>
                        </a:spcBef>
                        <a:spcAft>
                          <a:spcPts val="0"/>
                        </a:spcAft>
                      </a:pPr>
                      <a:r>
                        <a:rPr lang="en-US" sz="2400">
                          <a:effectLst/>
                        </a:rPr>
                        <a:t>$ ad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400">
                          <a:effectLst/>
                        </a:rPr>
                        <a:t>dxb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Shift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0625890"/>
                  </a:ext>
                </a:extLst>
              </a:tr>
              <a:tr h="316133">
                <a:tc>
                  <a:txBody>
                    <a:bodyPr/>
                    <a:lstStyle/>
                    <a:p>
                      <a:pPr marL="0" marR="0">
                        <a:lnSpc>
                          <a:spcPct val="107000"/>
                        </a:lnSpc>
                        <a:spcBef>
                          <a:spcPts val="0"/>
                        </a:spcBef>
                        <a:spcAft>
                          <a:spcPts val="0"/>
                        </a:spcAft>
                      </a:pPr>
                      <a:r>
                        <a:rPr lang="en-US" sz="2400">
                          <a:effectLst/>
                        </a:rPr>
                        <a:t>$ adx</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400">
                          <a:effectLst/>
                        </a:rPr>
                        <a:t>xb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Shift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8553208"/>
                  </a:ext>
                </a:extLst>
              </a:tr>
              <a:tr h="316133">
                <a:tc>
                  <a:txBody>
                    <a:bodyPr/>
                    <a:lstStyle/>
                    <a:p>
                      <a:pPr marL="0" marR="0">
                        <a:lnSpc>
                          <a:spcPct val="107000"/>
                        </a:lnSpc>
                        <a:spcBef>
                          <a:spcPts val="0"/>
                        </a:spcBef>
                        <a:spcAft>
                          <a:spcPts val="0"/>
                        </a:spcAft>
                      </a:pPr>
                      <a:r>
                        <a:rPr lang="en-US" sz="2400">
                          <a:effectLst/>
                        </a:rPr>
                        <a:t>$ aA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400">
                          <a:effectLst/>
                        </a:rPr>
                        <a:t>b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Reduce dx -&gt; 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1150179"/>
                  </a:ext>
                </a:extLst>
              </a:tr>
              <a:tr h="316133">
                <a:tc>
                  <a:txBody>
                    <a:bodyPr/>
                    <a:lstStyle/>
                    <a:p>
                      <a:pPr marL="0" marR="0">
                        <a:lnSpc>
                          <a:spcPct val="107000"/>
                        </a:lnSpc>
                        <a:spcBef>
                          <a:spcPts val="0"/>
                        </a:spcBef>
                        <a:spcAft>
                          <a:spcPts val="0"/>
                        </a:spcAft>
                      </a:pPr>
                      <a:r>
                        <a:rPr lang="en-US" sz="2400">
                          <a:effectLst/>
                        </a:rPr>
                        <a:t>$ aAb</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400">
                          <a:effectLst/>
                        </a:rPr>
                        <a:t>b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Shift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7176799"/>
                  </a:ext>
                </a:extLst>
              </a:tr>
              <a:tr h="316133">
                <a:tc>
                  <a:txBody>
                    <a:bodyPr/>
                    <a:lstStyle/>
                    <a:p>
                      <a:pPr marL="0" marR="0">
                        <a:lnSpc>
                          <a:spcPct val="107000"/>
                        </a:lnSpc>
                        <a:spcBef>
                          <a:spcPts val="0"/>
                        </a:spcBef>
                        <a:spcAft>
                          <a:spcPts val="0"/>
                        </a:spcAft>
                      </a:pPr>
                      <a:r>
                        <a:rPr lang="en-US" sz="2400">
                          <a:effectLst/>
                        </a:rPr>
                        <a:t>$ 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2400">
                          <a:effectLst/>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Reduce aAb -&gt; 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4582339"/>
                  </a:ext>
                </a:extLst>
              </a:tr>
              <a:tr h="316133">
                <a:tc>
                  <a:txBody>
                    <a:bodyPr/>
                    <a:lstStyle/>
                    <a:p>
                      <a:pPr marL="0" marR="0">
                        <a:lnSpc>
                          <a:spcPct val="107000"/>
                        </a:lnSpc>
                        <a:spcBef>
                          <a:spcPts val="0"/>
                        </a:spcBef>
                        <a:spcAft>
                          <a:spcPts val="0"/>
                        </a:spcAft>
                      </a:pPr>
                      <a:r>
                        <a:rPr lang="en-US" sz="24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Chấp nhận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0214736"/>
                  </a:ext>
                </a:extLst>
              </a:tr>
            </a:tbl>
          </a:graphicData>
        </a:graphic>
      </p:graphicFrame>
    </p:spTree>
    <p:extLst>
      <p:ext uri="{BB962C8B-B14F-4D97-AF65-F5344CB8AC3E}">
        <p14:creationId xmlns:p14="http://schemas.microsoft.com/office/powerpoint/2010/main" val="145173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BC236F0-D3F2-4898-8E17-F4D96A41D5E0}"/>
              </a:ext>
            </a:extLst>
          </p:cNvPr>
          <p:cNvSpPr txBox="1"/>
          <p:nvPr/>
        </p:nvSpPr>
        <p:spPr>
          <a:xfrm>
            <a:off x="308434" y="1573848"/>
            <a:ext cx="11588926" cy="2862322"/>
          </a:xfrm>
          <a:prstGeom prst="rect">
            <a:avLst/>
          </a:prstGeom>
          <a:noFill/>
        </p:spPr>
        <p:txBody>
          <a:bodyPr wrap="square" rtlCol="0">
            <a:spAutoFit/>
          </a:bodyPr>
          <a:lstStyle/>
          <a:p>
            <a:pPr marL="342900" indent="-342900">
              <a:buFont typeface="Arial" panose="020B0604020202020204" pitchFamily="34" charset="0"/>
              <a:buChar char="•"/>
            </a:pPr>
            <a:r>
              <a:rPr lang="en-US" sz="3600">
                <a:effectLst/>
                <a:latin typeface="Times New Roman" panose="02020603050405020304" pitchFamily="18" charset="0"/>
                <a:ea typeface="Calibri" panose="020F0502020204030204" pitchFamily="34" charset="0"/>
                <a:cs typeface="Times New Roman" panose="02020603050405020304" pitchFamily="18" charset="0"/>
              </a:rPr>
              <a:t>Lex và Yacc là công cụ để sinh bộ phân tích từ vựng và phân tích cú pháp được phát triển vào những năm 1970</a:t>
            </a:r>
          </a:p>
          <a:p>
            <a:pPr marL="342900" indent="-342900">
              <a:buFont typeface="Arial" panose="020B0604020202020204" pitchFamily="34" charset="0"/>
              <a:buChar char="•"/>
            </a:pPr>
            <a:r>
              <a:rPr lang="en-US" sz="3600">
                <a:effectLst/>
                <a:latin typeface="Times New Roman" panose="02020603050405020304" pitchFamily="18" charset="0"/>
                <a:ea typeface="Calibri" panose="020F0502020204030204" pitchFamily="34" charset="0"/>
                <a:cs typeface="Times New Roman" panose="02020603050405020304" pitchFamily="18" charset="0"/>
              </a:rPr>
              <a:t>Yacc được phát triển trước tiên bởi Stephen C. Johnson </a:t>
            </a:r>
          </a:p>
          <a:p>
            <a:pPr marL="342900" indent="-342900">
              <a:buFont typeface="Arial" panose="020B0604020202020204" pitchFamily="34" charset="0"/>
              <a:buChar char="•"/>
            </a:pPr>
            <a:r>
              <a:rPr lang="en-US" sz="3600">
                <a:effectLst/>
                <a:latin typeface="Times New Roman" panose="02020603050405020304" pitchFamily="18" charset="0"/>
                <a:ea typeface="Calibri" panose="020F0502020204030204" pitchFamily="34" charset="0"/>
                <a:cs typeface="Times New Roman" panose="02020603050405020304" pitchFamily="18" charset="0"/>
              </a:rPr>
              <a:t>Lex được thiết kế ra bởi Mike E. Lesk để làm việc với Yacc. </a:t>
            </a:r>
          </a:p>
          <a:p>
            <a:endParaRPr lang="en-US" sz="3600">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3D09C295-66A9-4C6F-AA63-23A5AEE516DA}"/>
              </a:ext>
            </a:extLst>
          </p:cNvPr>
          <p:cNvSpPr/>
          <p:nvPr/>
        </p:nvSpPr>
        <p:spPr>
          <a:xfrm>
            <a:off x="1258681" y="317618"/>
            <a:ext cx="2557415" cy="584775"/>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6364BB4-F438-4071-B849-6E8756931DEC}"/>
              </a:ext>
            </a:extLst>
          </p:cNvPr>
          <p:cNvGrpSpPr/>
          <p:nvPr/>
        </p:nvGrpSpPr>
        <p:grpSpPr>
          <a:xfrm>
            <a:off x="308434" y="229841"/>
            <a:ext cx="5160422" cy="858431"/>
            <a:chOff x="897714" y="1126314"/>
            <a:chExt cx="8498327" cy="1413686"/>
          </a:xfrm>
        </p:grpSpPr>
        <p:grpSp>
          <p:nvGrpSpPr>
            <p:cNvPr id="23" name="Group 22">
              <a:extLst>
                <a:ext uri="{FF2B5EF4-FFF2-40B4-BE49-F238E27FC236}">
                  <a16:creationId xmlns:a16="http://schemas.microsoft.com/office/drawing/2014/main" id="{6D8E0BC0-A646-4F64-912C-822F713CBB31}"/>
                </a:ext>
              </a:extLst>
            </p:cNvPr>
            <p:cNvGrpSpPr/>
            <p:nvPr/>
          </p:nvGrpSpPr>
          <p:grpSpPr>
            <a:xfrm>
              <a:off x="897714" y="1126314"/>
              <a:ext cx="1413686" cy="1413686"/>
              <a:chOff x="5886275" y="3219275"/>
              <a:chExt cx="419450" cy="419450"/>
            </a:xfrm>
          </p:grpSpPr>
          <p:sp>
            <p:nvSpPr>
              <p:cNvPr id="25" name="Circle: Hollow 24">
                <a:extLst>
                  <a:ext uri="{FF2B5EF4-FFF2-40B4-BE49-F238E27FC236}">
                    <a16:creationId xmlns:a16="http://schemas.microsoft.com/office/drawing/2014/main" id="{BF44DC66-5BC8-477E-8896-B690D95445D6}"/>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25BF4364-C2E5-41E9-9FEC-62B8304CBAE7}"/>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1</a:t>
                </a:r>
              </a:p>
            </p:txBody>
          </p:sp>
        </p:grpSp>
        <p:sp>
          <p:nvSpPr>
            <p:cNvPr id="24" name="TextBox 23">
              <a:extLst>
                <a:ext uri="{FF2B5EF4-FFF2-40B4-BE49-F238E27FC236}">
                  <a16:creationId xmlns:a16="http://schemas.microsoft.com/office/drawing/2014/main" id="{B12AC3BE-ECD3-43A9-AB13-9D99A6C69C44}"/>
                </a:ext>
              </a:extLst>
            </p:cNvPr>
            <p:cNvSpPr txBox="1"/>
            <p:nvPr/>
          </p:nvSpPr>
          <p:spPr>
            <a:xfrm>
              <a:off x="2552959" y="1250274"/>
              <a:ext cx="6843082"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GIỚI THIỆU</a:t>
              </a:r>
            </a:p>
          </p:txBody>
        </p:sp>
      </p:grpSp>
      <p:cxnSp>
        <p:nvCxnSpPr>
          <p:cNvPr id="9" name="Straight Connector 8">
            <a:extLst>
              <a:ext uri="{FF2B5EF4-FFF2-40B4-BE49-F238E27FC236}">
                <a16:creationId xmlns:a16="http://schemas.microsoft.com/office/drawing/2014/main" id="{4B94C8A3-AFB3-4C88-B5B5-47235AAA055B}"/>
              </a:ext>
            </a:extLst>
          </p:cNvPr>
          <p:cNvCxnSpPr>
            <a:cxnSpLocks/>
          </p:cNvCxnSpPr>
          <p:nvPr/>
        </p:nvCxnSpPr>
        <p:spPr>
          <a:xfrm flipV="1">
            <a:off x="9514842" y="2392680"/>
            <a:ext cx="5496558" cy="66294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FF65381-9A07-4D2F-A5F8-FDFA9FC7C245}"/>
              </a:ext>
            </a:extLst>
          </p:cNvPr>
          <p:cNvCxnSpPr>
            <a:cxnSpLocks/>
          </p:cNvCxnSpPr>
          <p:nvPr/>
        </p:nvCxnSpPr>
        <p:spPr>
          <a:xfrm flipH="1" flipV="1">
            <a:off x="-3124200" y="3017520"/>
            <a:ext cx="12791442" cy="615696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7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79FF-BD2A-464D-AD1A-CD793C1777D0}"/>
              </a:ext>
            </a:extLst>
          </p:cNvPr>
          <p:cNvSpPr/>
          <p:nvPr/>
        </p:nvSpPr>
        <p:spPr>
          <a:xfrm>
            <a:off x="469392" y="2409598"/>
            <a:ext cx="3547872" cy="438912"/>
          </a:xfrm>
          <a:prstGeom prst="rect">
            <a:avLst/>
          </a:prstGeom>
          <a:solidFill>
            <a:srgbClr val="3D3D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50F3ECC5-BE86-4B11-A8D0-7A5FF8CEB523}"/>
              </a:ext>
            </a:extLst>
          </p:cNvPr>
          <p:cNvGraphicFramePr>
            <a:graphicFrameLocks noGrp="1"/>
          </p:cNvGraphicFramePr>
          <p:nvPr/>
        </p:nvGraphicFramePr>
        <p:xfrm>
          <a:off x="434944" y="2340421"/>
          <a:ext cx="4657312" cy="2750820"/>
        </p:xfrm>
        <a:graphic>
          <a:graphicData uri="http://schemas.openxmlformats.org/drawingml/2006/table">
            <a:tbl>
              <a:tblPr firstRow="1" bandRow="1">
                <a:tableStyleId>{5940675A-B579-460E-94D1-54222C63F5DA}</a:tableStyleId>
              </a:tblPr>
              <a:tblGrid>
                <a:gridCol w="4657312">
                  <a:extLst>
                    <a:ext uri="{9D8B030D-6E8A-4147-A177-3AD203B41FA5}">
                      <a16:colId xmlns:a16="http://schemas.microsoft.com/office/drawing/2014/main" val="3553538465"/>
                    </a:ext>
                  </a:extLst>
                </a:gridCol>
              </a:tblGrid>
              <a:tr h="370840">
                <a:tc>
                  <a:txBody>
                    <a:bodyPr/>
                    <a:lstStyle/>
                    <a:p>
                      <a:pPr marL="0" marR="0">
                        <a:lnSpc>
                          <a:spcPct val="107000"/>
                        </a:lnSpc>
                        <a:spcBef>
                          <a:spcPts val="0"/>
                        </a:spcBef>
                        <a:spcAft>
                          <a:spcPts val="800"/>
                        </a:spcAft>
                      </a:pPr>
                      <a:r>
                        <a:rPr lang="en-US" sz="2800">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a:solidFill>
                            <a:srgbClr val="EDEDED"/>
                          </a:solidFill>
                          <a:latin typeface="Times New Roman" panose="02020603050405020304" pitchFamily="18" charset="0"/>
                          <a:ea typeface="Calibri" panose="020F0502020204030204" pitchFamily="34" charset="0"/>
                          <a:cs typeface="Times New Roman" panose="02020603050405020304" pitchFamily="18" charset="0"/>
                        </a:rPr>
                        <a:t> </a:t>
                      </a:r>
                      <a:r>
                        <a:rPr lang="en-US" sz="2800">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rPr>
                        <a:t>Phần định nghĩa</a:t>
                      </a:r>
                      <a:r>
                        <a:rPr lang="en-US" sz="2800">
                          <a:solidFill>
                            <a:srgbClr val="EDEDED"/>
                          </a:solidFill>
                          <a:latin typeface="Times New Roman" panose="02020603050405020304" pitchFamily="18" charset="0"/>
                          <a:ea typeface="Calibri" panose="020F0502020204030204" pitchFamily="34" charset="0"/>
                          <a:cs typeface="Times New Roman" panose="02020603050405020304" pitchFamily="18" charset="0"/>
                        </a:rPr>
                        <a:t> </a:t>
                      </a:r>
                      <a:r>
                        <a:rPr lang="en-US" sz="2800">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Phần quy tắc</a:t>
                      </a:r>
                    </a:p>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2800">
                          <a:effectLst/>
                          <a:latin typeface="Times New Roman" panose="02020603050405020304" pitchFamily="18" charset="0"/>
                          <a:ea typeface="Calibri" panose="020F0502020204030204" pitchFamily="34" charset="0"/>
                        </a:rPr>
                        <a:t>Các hàm hỗ trợ</a:t>
                      </a:r>
                      <a:endParaRPr lang="en-US" sz="2800"/>
                    </a:p>
                  </a:txBody>
                  <a:tcPr/>
                </a:tc>
                <a:extLst>
                  <a:ext uri="{0D108BD9-81ED-4DB2-BD59-A6C34878D82A}">
                    <a16:rowId xmlns:a16="http://schemas.microsoft.com/office/drawing/2014/main" val="3772764463"/>
                  </a:ext>
                </a:extLst>
              </a:tr>
            </a:tbl>
          </a:graphicData>
        </a:graphic>
      </p:graphicFrame>
      <p:sp>
        <p:nvSpPr>
          <p:cNvPr id="16" name="TextBox 15">
            <a:extLst>
              <a:ext uri="{FF2B5EF4-FFF2-40B4-BE49-F238E27FC236}">
                <a16:creationId xmlns:a16="http://schemas.microsoft.com/office/drawing/2014/main" id="{B061B306-27ED-4E22-9637-178BB79CD526}"/>
              </a:ext>
            </a:extLst>
          </p:cNvPr>
          <p:cNvSpPr txBox="1"/>
          <p:nvPr/>
        </p:nvSpPr>
        <p:spPr>
          <a:xfrm>
            <a:off x="5626608" y="2409598"/>
            <a:ext cx="6096000" cy="2571538"/>
          </a:xfrm>
          <a:prstGeom prst="rect">
            <a:avLst/>
          </a:prstGeom>
          <a:noFill/>
        </p:spPr>
        <p:txBody>
          <a:bodyPr wrap="square">
            <a:spAutoFit/>
          </a:bodyPr>
          <a:lstStyle/>
          <a:p>
            <a:pPr marL="0" marR="0" indent="34290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Phần định nghĩa bao gồm 2 phần nhỏ</a:t>
            </a:r>
          </a:p>
          <a:p>
            <a:pPr marL="457200" marR="0" indent="-457200">
              <a:lnSpc>
                <a:spcPct val="107000"/>
              </a:lnSpc>
              <a:spcBef>
                <a:spcPts val="0"/>
              </a:spcBef>
              <a:spcAft>
                <a:spcPts val="800"/>
              </a:spcAft>
              <a:buFont typeface="Arial" panose="020B0604020202020204" pitchFamily="34" charset="0"/>
              <a:buChar char="•"/>
            </a:pPr>
            <a:r>
              <a:rPr lang="en-US" sz="2800">
                <a:effectLst/>
                <a:latin typeface="Times New Roman" panose="02020603050405020304" pitchFamily="18" charset="0"/>
                <a:ea typeface="Calibri" panose="020F0502020204030204" pitchFamily="34" charset="0"/>
                <a:cs typeface="Times New Roman" panose="02020603050405020304" pitchFamily="18" charset="0"/>
              </a:rPr>
              <a:t> Một là phần khai bao C đặt nằm trong cặp dấu “%{” và “%}”. </a:t>
            </a:r>
          </a:p>
          <a:p>
            <a:pPr marL="457200" marR="0" indent="-457200">
              <a:lnSpc>
                <a:spcPct val="107000"/>
              </a:lnSpc>
              <a:spcBef>
                <a:spcPts val="0"/>
              </a:spcBef>
              <a:spcAft>
                <a:spcPts val="800"/>
              </a:spcAft>
              <a:buFont typeface="Arial" panose="020B0604020202020204" pitchFamily="34" charset="0"/>
              <a:buChar char="•"/>
            </a:pPr>
            <a:r>
              <a:rPr lang="en-US" sz="2800">
                <a:effectLst/>
                <a:latin typeface="Times New Roman" panose="02020603050405020304" pitchFamily="18" charset="0"/>
                <a:ea typeface="Calibri" panose="020F0502020204030204" pitchFamily="34" charset="0"/>
                <a:cs typeface="Times New Roman" panose="02020603050405020304" pitchFamily="18" charset="0"/>
              </a:rPr>
              <a:t>Hai là khai báo các token. Nằm ngoài cặp dấu “%{” và “%}”.</a:t>
            </a:r>
          </a:p>
        </p:txBody>
      </p:sp>
      <p:sp>
        <p:nvSpPr>
          <p:cNvPr id="20" name="Rectangle: Rounded Corners 19">
            <a:extLst>
              <a:ext uri="{FF2B5EF4-FFF2-40B4-BE49-F238E27FC236}">
                <a16:creationId xmlns:a16="http://schemas.microsoft.com/office/drawing/2014/main" id="{2E107030-14F8-47AE-BED6-632F162B1AEE}"/>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3A2660A1-411D-4261-923B-4868EFB9BBE9}"/>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71A0D61-D0BB-4A08-8BE6-04F382F407D0}"/>
              </a:ext>
            </a:extLst>
          </p:cNvPr>
          <p:cNvGrpSpPr/>
          <p:nvPr/>
        </p:nvGrpSpPr>
        <p:grpSpPr>
          <a:xfrm>
            <a:off x="308434" y="229841"/>
            <a:ext cx="6915326" cy="858431"/>
            <a:chOff x="897714" y="1126314"/>
            <a:chExt cx="11388351" cy="1413686"/>
          </a:xfrm>
        </p:grpSpPr>
        <p:grpSp>
          <p:nvGrpSpPr>
            <p:cNvPr id="23" name="Group 22">
              <a:extLst>
                <a:ext uri="{FF2B5EF4-FFF2-40B4-BE49-F238E27FC236}">
                  <a16:creationId xmlns:a16="http://schemas.microsoft.com/office/drawing/2014/main" id="{818E359D-7153-4CAA-8DA1-A7CD48A5A731}"/>
                </a:ext>
              </a:extLst>
            </p:cNvPr>
            <p:cNvGrpSpPr/>
            <p:nvPr/>
          </p:nvGrpSpPr>
          <p:grpSpPr>
            <a:xfrm>
              <a:off x="897714" y="1126314"/>
              <a:ext cx="1413686" cy="1413686"/>
              <a:chOff x="5886275" y="3219275"/>
              <a:chExt cx="419450" cy="419450"/>
            </a:xfrm>
          </p:grpSpPr>
          <p:sp>
            <p:nvSpPr>
              <p:cNvPr id="25" name="Circle: Hollow 24">
                <a:extLst>
                  <a:ext uri="{FF2B5EF4-FFF2-40B4-BE49-F238E27FC236}">
                    <a16:creationId xmlns:a16="http://schemas.microsoft.com/office/drawing/2014/main" id="{018B8B20-DC4F-4215-B4E9-78FE2EE929D6}"/>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7E7F6B96-7E2E-45E1-B7B3-B7B562383788}"/>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24" name="TextBox 23">
              <a:extLst>
                <a:ext uri="{FF2B5EF4-FFF2-40B4-BE49-F238E27FC236}">
                  <a16:creationId xmlns:a16="http://schemas.microsoft.com/office/drawing/2014/main" id="{F4292876-A6E1-4033-BC83-04114D0490B9}"/>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27" name="TextBox 26">
            <a:extLst>
              <a:ext uri="{FF2B5EF4-FFF2-40B4-BE49-F238E27FC236}">
                <a16:creationId xmlns:a16="http://schemas.microsoft.com/office/drawing/2014/main" id="{D47C9441-34CF-439F-87F0-2F57BD20D354}"/>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Cấu trúc của Lex</a:t>
            </a:r>
          </a:p>
        </p:txBody>
      </p:sp>
      <p:cxnSp>
        <p:nvCxnSpPr>
          <p:cNvPr id="13" name="Straight Connector 12">
            <a:extLst>
              <a:ext uri="{FF2B5EF4-FFF2-40B4-BE49-F238E27FC236}">
                <a16:creationId xmlns:a16="http://schemas.microsoft.com/office/drawing/2014/main" id="{68EB33FB-27B6-41DA-96BD-9466D7CD6DD1}"/>
              </a:ext>
            </a:extLst>
          </p:cNvPr>
          <p:cNvCxnSpPr>
            <a:cxnSpLocks/>
          </p:cNvCxnSpPr>
          <p:nvPr/>
        </p:nvCxnSpPr>
        <p:spPr>
          <a:xfrm flipH="1" flipV="1">
            <a:off x="-5227320" y="5745480"/>
            <a:ext cx="18745200" cy="16002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134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0AD854-223A-4AB7-96EC-4C42B6459DED}"/>
              </a:ext>
            </a:extLst>
          </p:cNvPr>
          <p:cNvSpPr/>
          <p:nvPr/>
        </p:nvSpPr>
        <p:spPr>
          <a:xfrm>
            <a:off x="487680" y="2984220"/>
            <a:ext cx="2670048" cy="1514628"/>
          </a:xfrm>
          <a:prstGeom prst="rect">
            <a:avLst/>
          </a:prstGeom>
          <a:solidFill>
            <a:srgbClr val="3D3D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50F3ECC5-BE86-4B11-A8D0-7A5FF8CEB523}"/>
              </a:ext>
            </a:extLst>
          </p:cNvPr>
          <p:cNvGraphicFramePr>
            <a:graphicFrameLocks noGrp="1"/>
          </p:cNvGraphicFramePr>
          <p:nvPr/>
        </p:nvGraphicFramePr>
        <p:xfrm>
          <a:off x="434944" y="2340421"/>
          <a:ext cx="4657312" cy="2750820"/>
        </p:xfrm>
        <a:graphic>
          <a:graphicData uri="http://schemas.openxmlformats.org/drawingml/2006/table">
            <a:tbl>
              <a:tblPr firstRow="1" bandRow="1">
                <a:tableStyleId>{5940675A-B579-460E-94D1-54222C63F5DA}</a:tableStyleId>
              </a:tblPr>
              <a:tblGrid>
                <a:gridCol w="4657312">
                  <a:extLst>
                    <a:ext uri="{9D8B030D-6E8A-4147-A177-3AD203B41FA5}">
                      <a16:colId xmlns:a16="http://schemas.microsoft.com/office/drawing/2014/main" val="3553538465"/>
                    </a:ext>
                  </a:extLst>
                </a:gridCol>
              </a:tblGrid>
              <a:tr h="370840">
                <a:tc>
                  <a:txBody>
                    <a:bodyPr/>
                    <a:lstStyle/>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r>
                        <a:rPr lang="en-US" sz="2800">
                          <a:latin typeface="Times New Roman" panose="02020603050405020304" pitchFamily="18" charset="0"/>
                          <a:ea typeface="Calibri" panose="020F0502020204030204" pitchFamily="34" charset="0"/>
                          <a:cs typeface="Times New Roman" panose="02020603050405020304" pitchFamily="18" charset="0"/>
                        </a:rPr>
                        <a:t> </a:t>
                      </a:r>
                      <a:r>
                        <a:rPr lang="en-US" sz="2800">
                          <a:effectLst/>
                          <a:latin typeface="Times New Roman" panose="02020603050405020304" pitchFamily="18" charset="0"/>
                          <a:ea typeface="Calibri" panose="020F0502020204030204" pitchFamily="34" charset="0"/>
                          <a:cs typeface="Times New Roman" panose="02020603050405020304" pitchFamily="18" charset="0"/>
                        </a:rPr>
                        <a:t>Phần định nghĩa</a:t>
                      </a:r>
                      <a:r>
                        <a:rPr lang="en-US" sz="2800">
                          <a:latin typeface="Times New Roman" panose="02020603050405020304" pitchFamily="18" charset="0"/>
                          <a:ea typeface="Calibri" panose="020F0502020204030204" pitchFamily="34" charset="0"/>
                          <a:cs typeface="Times New Roman" panose="02020603050405020304" pitchFamily="18" charset="0"/>
                        </a:rPr>
                        <a:t> </a:t>
                      </a: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800">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800">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rPr>
                        <a:t>Phần quy tắc</a:t>
                      </a:r>
                    </a:p>
                    <a:p>
                      <a:pPr marL="0" marR="0">
                        <a:lnSpc>
                          <a:spcPct val="107000"/>
                        </a:lnSpc>
                        <a:spcBef>
                          <a:spcPts val="0"/>
                        </a:spcBef>
                        <a:spcAft>
                          <a:spcPts val="800"/>
                        </a:spcAft>
                      </a:pPr>
                      <a:r>
                        <a:rPr lang="en-US" sz="2800">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rPr>
                        <a:t>%%</a:t>
                      </a:r>
                    </a:p>
                    <a:p>
                      <a:r>
                        <a:rPr lang="en-US" sz="2800">
                          <a:effectLst/>
                          <a:latin typeface="Times New Roman" panose="02020603050405020304" pitchFamily="18" charset="0"/>
                          <a:ea typeface="Calibri" panose="020F0502020204030204" pitchFamily="34" charset="0"/>
                        </a:rPr>
                        <a:t>Các hàm hỗ trợ</a:t>
                      </a:r>
                      <a:endParaRPr lang="en-US" sz="2800"/>
                    </a:p>
                  </a:txBody>
                  <a:tcPr/>
                </a:tc>
                <a:extLst>
                  <a:ext uri="{0D108BD9-81ED-4DB2-BD59-A6C34878D82A}">
                    <a16:rowId xmlns:a16="http://schemas.microsoft.com/office/drawing/2014/main" val="3772764463"/>
                  </a:ext>
                </a:extLst>
              </a:tr>
            </a:tbl>
          </a:graphicData>
        </a:graphic>
      </p:graphicFrame>
      <p:grpSp>
        <p:nvGrpSpPr>
          <p:cNvPr id="30" name="Group 29">
            <a:extLst>
              <a:ext uri="{FF2B5EF4-FFF2-40B4-BE49-F238E27FC236}">
                <a16:creationId xmlns:a16="http://schemas.microsoft.com/office/drawing/2014/main" id="{482B3749-FA13-49D7-9ADB-E96B94A33A9E}"/>
              </a:ext>
            </a:extLst>
          </p:cNvPr>
          <p:cNvGrpSpPr/>
          <p:nvPr/>
        </p:nvGrpSpPr>
        <p:grpSpPr>
          <a:xfrm>
            <a:off x="308434" y="229841"/>
            <a:ext cx="9822769" cy="858431"/>
            <a:chOff x="897714" y="1126314"/>
            <a:chExt cx="16176409" cy="1413686"/>
          </a:xfrm>
        </p:grpSpPr>
        <p:grpSp>
          <p:nvGrpSpPr>
            <p:cNvPr id="31" name="Group 30">
              <a:extLst>
                <a:ext uri="{FF2B5EF4-FFF2-40B4-BE49-F238E27FC236}">
                  <a16:creationId xmlns:a16="http://schemas.microsoft.com/office/drawing/2014/main" id="{19151A8F-8029-4A5D-A707-7E3DFA3B7E86}"/>
                </a:ext>
              </a:extLst>
            </p:cNvPr>
            <p:cNvGrpSpPr/>
            <p:nvPr/>
          </p:nvGrpSpPr>
          <p:grpSpPr>
            <a:xfrm>
              <a:off x="897714" y="1126314"/>
              <a:ext cx="1413686" cy="1413686"/>
              <a:chOff x="5886275" y="3219275"/>
              <a:chExt cx="419450" cy="419450"/>
            </a:xfrm>
          </p:grpSpPr>
          <p:sp>
            <p:nvSpPr>
              <p:cNvPr id="33" name="Circle: Hollow 32">
                <a:extLst>
                  <a:ext uri="{FF2B5EF4-FFF2-40B4-BE49-F238E27FC236}">
                    <a16:creationId xmlns:a16="http://schemas.microsoft.com/office/drawing/2014/main" id="{378A20EC-E77B-4509-90E4-95F399760243}"/>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a:extLst>
                  <a:ext uri="{FF2B5EF4-FFF2-40B4-BE49-F238E27FC236}">
                    <a16:creationId xmlns:a16="http://schemas.microsoft.com/office/drawing/2014/main" id="{F34269FC-CBF7-418D-BAC7-BAC2304A1EC1}"/>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32" name="TextBox 31">
              <a:extLst>
                <a:ext uri="{FF2B5EF4-FFF2-40B4-BE49-F238E27FC236}">
                  <a16:creationId xmlns:a16="http://schemas.microsoft.com/office/drawing/2014/main" id="{D7AC7126-92D0-4F16-B2D6-A8D73677C797}"/>
                </a:ext>
              </a:extLst>
            </p:cNvPr>
            <p:cNvSpPr txBox="1"/>
            <p:nvPr/>
          </p:nvSpPr>
          <p:spPr>
            <a:xfrm>
              <a:off x="2552959" y="1250274"/>
              <a:ext cx="14521164" cy="1165765"/>
            </a:xfrm>
            <a:prstGeom prst="rect">
              <a:avLst/>
            </a:prstGeom>
            <a:noFill/>
          </p:spPr>
          <p:txBody>
            <a:bodyPr wrap="square" rtlCol="0">
              <a:spAutoFit/>
            </a:bodyPr>
            <a:lstStyle/>
            <a:p>
              <a:r>
                <a:rPr lang="en-US" sz="40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16" name="TextBox 15">
            <a:extLst>
              <a:ext uri="{FF2B5EF4-FFF2-40B4-BE49-F238E27FC236}">
                <a16:creationId xmlns:a16="http://schemas.microsoft.com/office/drawing/2014/main" id="{B061B306-27ED-4E22-9637-178BB79CD526}"/>
              </a:ext>
            </a:extLst>
          </p:cNvPr>
          <p:cNvSpPr txBox="1"/>
          <p:nvPr/>
        </p:nvSpPr>
        <p:spPr>
          <a:xfrm>
            <a:off x="5430894" y="1544127"/>
            <a:ext cx="6096000" cy="1905330"/>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2800">
                <a:effectLst/>
                <a:latin typeface="Times New Roman" panose="02020603050405020304" pitchFamily="18" charset="0"/>
                <a:ea typeface="Calibri" panose="020F0502020204030204" pitchFamily="34" charset="0"/>
              </a:rPr>
              <a:t>Phần luật dịch chứa các luật dịch mà người lập trình định nghĩa. Mỗi luật dịch là một văn phạm kết hợp với hành vi ngữ nghĩa</a:t>
            </a:r>
            <a:endParaRPr lang="en-US" sz="40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0AD671D1-BCBD-4463-A5FB-844133DF71B9}"/>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A3A62D09-1F60-4765-AC59-A70BB6296B09}"/>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EF48480-724A-43EC-8F2F-84166C917216}"/>
              </a:ext>
            </a:extLst>
          </p:cNvPr>
          <p:cNvGrpSpPr/>
          <p:nvPr/>
        </p:nvGrpSpPr>
        <p:grpSpPr>
          <a:xfrm>
            <a:off x="308434" y="229841"/>
            <a:ext cx="6915326" cy="858431"/>
            <a:chOff x="897714" y="1126314"/>
            <a:chExt cx="11388351" cy="1413686"/>
          </a:xfrm>
        </p:grpSpPr>
        <p:grpSp>
          <p:nvGrpSpPr>
            <p:cNvPr id="21" name="Group 20">
              <a:extLst>
                <a:ext uri="{FF2B5EF4-FFF2-40B4-BE49-F238E27FC236}">
                  <a16:creationId xmlns:a16="http://schemas.microsoft.com/office/drawing/2014/main" id="{9CE68EFB-F861-4878-80D2-C40E993E4B54}"/>
                </a:ext>
              </a:extLst>
            </p:cNvPr>
            <p:cNvGrpSpPr/>
            <p:nvPr/>
          </p:nvGrpSpPr>
          <p:grpSpPr>
            <a:xfrm>
              <a:off x="897714" y="1126314"/>
              <a:ext cx="1413686" cy="1413686"/>
              <a:chOff x="5886275" y="3219275"/>
              <a:chExt cx="419450" cy="419450"/>
            </a:xfrm>
          </p:grpSpPr>
          <p:sp>
            <p:nvSpPr>
              <p:cNvPr id="23" name="Circle: Hollow 22">
                <a:extLst>
                  <a:ext uri="{FF2B5EF4-FFF2-40B4-BE49-F238E27FC236}">
                    <a16:creationId xmlns:a16="http://schemas.microsoft.com/office/drawing/2014/main" id="{D9C8721D-3E9D-4C7B-8EE1-E986FCE775EA}"/>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4692376F-C00D-4C65-8F1E-6BE3984C76C9}"/>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22" name="TextBox 21">
              <a:extLst>
                <a:ext uri="{FF2B5EF4-FFF2-40B4-BE49-F238E27FC236}">
                  <a16:creationId xmlns:a16="http://schemas.microsoft.com/office/drawing/2014/main" id="{99CF34A0-4AD8-453B-B494-0E1B768FDE2A}"/>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25" name="TextBox 24">
            <a:extLst>
              <a:ext uri="{FF2B5EF4-FFF2-40B4-BE49-F238E27FC236}">
                <a16:creationId xmlns:a16="http://schemas.microsoft.com/office/drawing/2014/main" id="{7D41D0CB-F8A5-430B-9A4B-5ADAA0113C38}"/>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Cấu trúc của Lex</a:t>
            </a:r>
          </a:p>
        </p:txBody>
      </p:sp>
      <p:cxnSp>
        <p:nvCxnSpPr>
          <p:cNvPr id="26" name="Straight Connector 25">
            <a:extLst>
              <a:ext uri="{FF2B5EF4-FFF2-40B4-BE49-F238E27FC236}">
                <a16:creationId xmlns:a16="http://schemas.microsoft.com/office/drawing/2014/main" id="{24130F88-657B-41A7-BB98-B7D96921F5E5}"/>
              </a:ext>
            </a:extLst>
          </p:cNvPr>
          <p:cNvCxnSpPr>
            <a:cxnSpLocks/>
          </p:cNvCxnSpPr>
          <p:nvPr/>
        </p:nvCxnSpPr>
        <p:spPr>
          <a:xfrm flipH="1" flipV="1">
            <a:off x="-5227320" y="5745480"/>
            <a:ext cx="18745200" cy="16002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417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FEEBAED-2A5E-4845-90FA-D1FA1C829E21}"/>
              </a:ext>
            </a:extLst>
          </p:cNvPr>
          <p:cNvSpPr/>
          <p:nvPr/>
        </p:nvSpPr>
        <p:spPr>
          <a:xfrm>
            <a:off x="467307" y="4584192"/>
            <a:ext cx="2670048" cy="475488"/>
          </a:xfrm>
          <a:prstGeom prst="rect">
            <a:avLst/>
          </a:prstGeom>
          <a:solidFill>
            <a:srgbClr val="3D3D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50F3ECC5-BE86-4B11-A8D0-7A5FF8CEB523}"/>
              </a:ext>
            </a:extLst>
          </p:cNvPr>
          <p:cNvGraphicFramePr>
            <a:graphicFrameLocks noGrp="1"/>
          </p:cNvGraphicFramePr>
          <p:nvPr/>
        </p:nvGraphicFramePr>
        <p:xfrm>
          <a:off x="434944" y="2340421"/>
          <a:ext cx="4657312" cy="2750820"/>
        </p:xfrm>
        <a:graphic>
          <a:graphicData uri="http://schemas.openxmlformats.org/drawingml/2006/table">
            <a:tbl>
              <a:tblPr firstRow="1" bandRow="1">
                <a:tableStyleId>{5940675A-B579-460E-94D1-54222C63F5DA}</a:tableStyleId>
              </a:tblPr>
              <a:tblGrid>
                <a:gridCol w="4657312">
                  <a:extLst>
                    <a:ext uri="{9D8B030D-6E8A-4147-A177-3AD203B41FA5}">
                      <a16:colId xmlns:a16="http://schemas.microsoft.com/office/drawing/2014/main" val="3553538465"/>
                    </a:ext>
                  </a:extLst>
                </a:gridCol>
              </a:tblGrid>
              <a:tr h="370840">
                <a:tc>
                  <a:txBody>
                    <a:bodyPr/>
                    <a:lstStyle/>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r>
                        <a:rPr lang="en-US" sz="2800">
                          <a:latin typeface="Times New Roman" panose="02020603050405020304" pitchFamily="18" charset="0"/>
                          <a:ea typeface="Calibri" panose="020F0502020204030204" pitchFamily="34" charset="0"/>
                          <a:cs typeface="Times New Roman" panose="02020603050405020304" pitchFamily="18" charset="0"/>
                        </a:rPr>
                        <a:t> </a:t>
                      </a:r>
                      <a:r>
                        <a:rPr lang="en-US" sz="2800">
                          <a:effectLst/>
                          <a:latin typeface="Times New Roman" panose="02020603050405020304" pitchFamily="18" charset="0"/>
                          <a:ea typeface="Calibri" panose="020F0502020204030204" pitchFamily="34" charset="0"/>
                          <a:cs typeface="Times New Roman" panose="02020603050405020304" pitchFamily="18" charset="0"/>
                        </a:rPr>
                        <a:t>Phần định nghĩa</a:t>
                      </a:r>
                      <a:r>
                        <a:rPr lang="en-US" sz="2800">
                          <a:latin typeface="Times New Roman" panose="02020603050405020304" pitchFamily="18" charset="0"/>
                          <a:ea typeface="Calibri" panose="020F0502020204030204" pitchFamily="34" charset="0"/>
                          <a:cs typeface="Times New Roman" panose="02020603050405020304" pitchFamily="18" charset="0"/>
                        </a:rPr>
                        <a:t> </a:t>
                      </a: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Phần quy tắc</a:t>
                      </a:r>
                    </a:p>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2800">
                          <a:solidFill>
                            <a:srgbClr val="EDEDED"/>
                          </a:solidFill>
                          <a:effectLst/>
                          <a:latin typeface="Times New Roman" panose="02020603050405020304" pitchFamily="18" charset="0"/>
                          <a:ea typeface="Calibri" panose="020F0502020204030204" pitchFamily="34" charset="0"/>
                        </a:rPr>
                        <a:t>Các hàm hỗ trợ</a:t>
                      </a:r>
                      <a:endParaRPr lang="en-US" sz="2800">
                        <a:solidFill>
                          <a:srgbClr val="EDEDED"/>
                        </a:solidFill>
                      </a:endParaRPr>
                    </a:p>
                  </a:txBody>
                  <a:tcPr/>
                </a:tc>
                <a:extLst>
                  <a:ext uri="{0D108BD9-81ED-4DB2-BD59-A6C34878D82A}">
                    <a16:rowId xmlns:a16="http://schemas.microsoft.com/office/drawing/2014/main" val="3772764463"/>
                  </a:ext>
                </a:extLst>
              </a:tr>
            </a:tbl>
          </a:graphicData>
        </a:graphic>
      </p:graphicFrame>
      <p:sp>
        <p:nvSpPr>
          <p:cNvPr id="16" name="TextBox 15">
            <a:extLst>
              <a:ext uri="{FF2B5EF4-FFF2-40B4-BE49-F238E27FC236}">
                <a16:creationId xmlns:a16="http://schemas.microsoft.com/office/drawing/2014/main" id="{B061B306-27ED-4E22-9637-178BB79CD526}"/>
              </a:ext>
            </a:extLst>
          </p:cNvPr>
          <p:cNvSpPr txBox="1"/>
          <p:nvPr/>
        </p:nvSpPr>
        <p:spPr>
          <a:xfrm>
            <a:off x="5337683" y="2340421"/>
            <a:ext cx="6096000" cy="1444306"/>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2800">
                <a:effectLst/>
                <a:latin typeface="Times New Roman" panose="02020603050405020304" pitchFamily="18" charset="0"/>
                <a:ea typeface="Calibri" panose="020F0502020204030204" pitchFamily="34" charset="0"/>
                <a:cs typeface="Times New Roman" panose="02020603050405020304" pitchFamily="18" charset="0"/>
              </a:rPr>
              <a:t>Phần cuối cùng là các hàm hỗ trợ cho quá trình phân tích từ vựng được viết bằng ngôn ngữ C</a:t>
            </a:r>
          </a:p>
        </p:txBody>
      </p:sp>
      <p:sp>
        <p:nvSpPr>
          <p:cNvPr id="13" name="Rectangle: Rounded Corners 12">
            <a:extLst>
              <a:ext uri="{FF2B5EF4-FFF2-40B4-BE49-F238E27FC236}">
                <a16:creationId xmlns:a16="http://schemas.microsoft.com/office/drawing/2014/main" id="{6CFB8551-3800-4EDA-944F-82E0C637C605}"/>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A4188A2-6832-45B1-B328-DA8F230D15DC}"/>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52D7C1C-48B7-4DCD-8CF0-B4260BC26242}"/>
              </a:ext>
            </a:extLst>
          </p:cNvPr>
          <p:cNvGrpSpPr/>
          <p:nvPr/>
        </p:nvGrpSpPr>
        <p:grpSpPr>
          <a:xfrm>
            <a:off x="308434" y="229841"/>
            <a:ext cx="6915326" cy="858431"/>
            <a:chOff x="897714" y="1126314"/>
            <a:chExt cx="11388351" cy="1413686"/>
          </a:xfrm>
        </p:grpSpPr>
        <p:grpSp>
          <p:nvGrpSpPr>
            <p:cNvPr id="17" name="Group 16">
              <a:extLst>
                <a:ext uri="{FF2B5EF4-FFF2-40B4-BE49-F238E27FC236}">
                  <a16:creationId xmlns:a16="http://schemas.microsoft.com/office/drawing/2014/main" id="{8FB4CA7B-16C9-4ACF-BA9C-6D207588A81F}"/>
                </a:ext>
              </a:extLst>
            </p:cNvPr>
            <p:cNvGrpSpPr/>
            <p:nvPr/>
          </p:nvGrpSpPr>
          <p:grpSpPr>
            <a:xfrm>
              <a:off x="897714" y="1126314"/>
              <a:ext cx="1413686" cy="1413686"/>
              <a:chOff x="5886275" y="3219275"/>
              <a:chExt cx="419450" cy="419450"/>
            </a:xfrm>
          </p:grpSpPr>
          <p:sp>
            <p:nvSpPr>
              <p:cNvPr id="19" name="Circle: Hollow 18">
                <a:extLst>
                  <a:ext uri="{FF2B5EF4-FFF2-40B4-BE49-F238E27FC236}">
                    <a16:creationId xmlns:a16="http://schemas.microsoft.com/office/drawing/2014/main" id="{19972C1B-86CE-4FB5-8646-8EF0BEA8FE49}"/>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FEAA8786-413A-489D-952D-5BFB4F1FE6F9}"/>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18" name="TextBox 17">
              <a:extLst>
                <a:ext uri="{FF2B5EF4-FFF2-40B4-BE49-F238E27FC236}">
                  <a16:creationId xmlns:a16="http://schemas.microsoft.com/office/drawing/2014/main" id="{054FCDC0-FEE9-4CCC-8C96-97D81005BA45}"/>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21" name="TextBox 20">
            <a:extLst>
              <a:ext uri="{FF2B5EF4-FFF2-40B4-BE49-F238E27FC236}">
                <a16:creationId xmlns:a16="http://schemas.microsoft.com/office/drawing/2014/main" id="{DB59F3BE-CC4B-4A1D-ACAB-20CF4FE2E0B0}"/>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Cấu trúc của Lex</a:t>
            </a:r>
          </a:p>
        </p:txBody>
      </p:sp>
      <p:cxnSp>
        <p:nvCxnSpPr>
          <p:cNvPr id="22" name="Straight Connector 21">
            <a:extLst>
              <a:ext uri="{FF2B5EF4-FFF2-40B4-BE49-F238E27FC236}">
                <a16:creationId xmlns:a16="http://schemas.microsoft.com/office/drawing/2014/main" id="{A7417C07-07A7-4459-A747-4C6F82FC8897}"/>
              </a:ext>
            </a:extLst>
          </p:cNvPr>
          <p:cNvCxnSpPr>
            <a:cxnSpLocks/>
          </p:cNvCxnSpPr>
          <p:nvPr/>
        </p:nvCxnSpPr>
        <p:spPr>
          <a:xfrm flipH="1" flipV="1">
            <a:off x="-5227320" y="5745480"/>
            <a:ext cx="18745200" cy="16002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554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6CFB8551-3800-4EDA-944F-82E0C637C605}"/>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A4188A2-6832-45B1-B328-DA8F230D15DC}"/>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52D7C1C-48B7-4DCD-8CF0-B4260BC26242}"/>
              </a:ext>
            </a:extLst>
          </p:cNvPr>
          <p:cNvGrpSpPr/>
          <p:nvPr/>
        </p:nvGrpSpPr>
        <p:grpSpPr>
          <a:xfrm>
            <a:off x="308434" y="229841"/>
            <a:ext cx="6915326" cy="858431"/>
            <a:chOff x="897714" y="1126314"/>
            <a:chExt cx="11388351" cy="1413686"/>
          </a:xfrm>
        </p:grpSpPr>
        <p:grpSp>
          <p:nvGrpSpPr>
            <p:cNvPr id="17" name="Group 16">
              <a:extLst>
                <a:ext uri="{FF2B5EF4-FFF2-40B4-BE49-F238E27FC236}">
                  <a16:creationId xmlns:a16="http://schemas.microsoft.com/office/drawing/2014/main" id="{8FB4CA7B-16C9-4ACF-BA9C-6D207588A81F}"/>
                </a:ext>
              </a:extLst>
            </p:cNvPr>
            <p:cNvGrpSpPr/>
            <p:nvPr/>
          </p:nvGrpSpPr>
          <p:grpSpPr>
            <a:xfrm>
              <a:off x="897714" y="1126314"/>
              <a:ext cx="1413686" cy="1413686"/>
              <a:chOff x="5886275" y="3219275"/>
              <a:chExt cx="419450" cy="419450"/>
            </a:xfrm>
          </p:grpSpPr>
          <p:sp>
            <p:nvSpPr>
              <p:cNvPr id="19" name="Circle: Hollow 18">
                <a:extLst>
                  <a:ext uri="{FF2B5EF4-FFF2-40B4-BE49-F238E27FC236}">
                    <a16:creationId xmlns:a16="http://schemas.microsoft.com/office/drawing/2014/main" id="{19972C1B-86CE-4FB5-8646-8EF0BEA8FE49}"/>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FEAA8786-413A-489D-952D-5BFB4F1FE6F9}"/>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18" name="TextBox 17">
              <a:extLst>
                <a:ext uri="{FF2B5EF4-FFF2-40B4-BE49-F238E27FC236}">
                  <a16:creationId xmlns:a16="http://schemas.microsoft.com/office/drawing/2014/main" id="{054FCDC0-FEE9-4CCC-8C96-97D81005BA45}"/>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21" name="TextBox 20">
            <a:extLst>
              <a:ext uri="{FF2B5EF4-FFF2-40B4-BE49-F238E27FC236}">
                <a16:creationId xmlns:a16="http://schemas.microsoft.com/office/drawing/2014/main" id="{DB59F3BE-CC4B-4A1D-ACAB-20CF4FE2E0B0}"/>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Cấu trúc của Lex</a:t>
            </a:r>
          </a:p>
        </p:txBody>
      </p:sp>
      <p:cxnSp>
        <p:nvCxnSpPr>
          <p:cNvPr id="22" name="Straight Connector 21">
            <a:extLst>
              <a:ext uri="{FF2B5EF4-FFF2-40B4-BE49-F238E27FC236}">
                <a16:creationId xmlns:a16="http://schemas.microsoft.com/office/drawing/2014/main" id="{A7417C07-07A7-4459-A747-4C6F82FC8897}"/>
              </a:ext>
            </a:extLst>
          </p:cNvPr>
          <p:cNvCxnSpPr>
            <a:cxnSpLocks/>
          </p:cNvCxnSpPr>
          <p:nvPr/>
        </p:nvCxnSpPr>
        <p:spPr>
          <a:xfrm flipH="1" flipV="1">
            <a:off x="-5227320" y="5745480"/>
            <a:ext cx="18745200" cy="16002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62719564-18D8-40D8-B9EE-2B81904C75FC}"/>
              </a:ext>
            </a:extLst>
          </p:cNvPr>
          <p:cNvGraphicFramePr>
            <a:graphicFrameLocks noGrp="1"/>
          </p:cNvGraphicFramePr>
          <p:nvPr>
            <p:extLst>
              <p:ext uri="{D42A27DB-BD31-4B8C-83A1-F6EECF244321}">
                <p14:modId xmlns:p14="http://schemas.microsoft.com/office/powerpoint/2010/main" val="1890719573"/>
              </p:ext>
            </p:extLst>
          </p:nvPr>
        </p:nvGraphicFramePr>
        <p:xfrm>
          <a:off x="2901729" y="1771959"/>
          <a:ext cx="4322031" cy="4480560"/>
        </p:xfrm>
        <a:graphic>
          <a:graphicData uri="http://schemas.openxmlformats.org/drawingml/2006/table">
            <a:tbl>
              <a:tblPr firstRow="1" bandRow="1">
                <a:tableStyleId>{5940675A-B579-460E-94D1-54222C63F5DA}</a:tableStyleId>
              </a:tblPr>
              <a:tblGrid>
                <a:gridCol w="4322031">
                  <a:extLst>
                    <a:ext uri="{9D8B030D-6E8A-4147-A177-3AD203B41FA5}">
                      <a16:colId xmlns:a16="http://schemas.microsoft.com/office/drawing/2014/main" val="971311093"/>
                    </a:ext>
                  </a:extLst>
                </a:gridCol>
              </a:tblGrid>
              <a:tr h="370840">
                <a:tc>
                  <a:txBody>
                    <a:bodyPr/>
                    <a:lstStyle/>
                    <a:p>
                      <a:r>
                        <a:rPr lang="en-US" sz="2400" kern="1200">
                          <a:solidFill>
                            <a:schemeClr val="tx1"/>
                          </a:solidFill>
                          <a:effectLst/>
                          <a:latin typeface="+mn-lt"/>
                          <a:ea typeface="+mn-ea"/>
                          <a:cs typeface="+mn-cs"/>
                        </a:rPr>
                        <a:t>%{</a:t>
                      </a:r>
                    </a:p>
                    <a:p>
                      <a:r>
                        <a:rPr lang="en-US" sz="2400" kern="1200">
                          <a:solidFill>
                            <a:schemeClr val="tx1"/>
                          </a:solidFill>
                          <a:effectLst/>
                          <a:latin typeface="+mn-lt"/>
                          <a:ea typeface="+mn-ea"/>
                          <a:cs typeface="+mn-cs"/>
                        </a:rPr>
                        <a:t>#include &lt;stdio.h&gt;</a:t>
                      </a:r>
                    </a:p>
                    <a:p>
                      <a:r>
                        <a:rPr lang="en-US" sz="2400" kern="1200">
                          <a:solidFill>
                            <a:schemeClr val="tx1"/>
                          </a:solidFill>
                          <a:effectLst/>
                          <a:latin typeface="+mn-lt"/>
                          <a:ea typeface="+mn-ea"/>
                          <a:cs typeface="+mn-cs"/>
                        </a:rPr>
                        <a:t>#include &lt;stdlib.h&gt;</a:t>
                      </a:r>
                    </a:p>
                    <a:p>
                      <a:r>
                        <a:rPr lang="en-US" sz="2400" kern="1200">
                          <a:solidFill>
                            <a:schemeClr val="tx1"/>
                          </a:solidFill>
                          <a:effectLst/>
                          <a:latin typeface="+mn-lt"/>
                          <a:ea typeface="+mn-ea"/>
                          <a:cs typeface="+mn-cs"/>
                        </a:rPr>
                        <a:t>extern int yylex();</a:t>
                      </a:r>
                    </a:p>
                    <a:p>
                      <a:r>
                        <a:rPr lang="en-US" sz="2400" kern="1200">
                          <a:solidFill>
                            <a:schemeClr val="tx1"/>
                          </a:solidFill>
                          <a:effectLst/>
                          <a:latin typeface="+mn-lt"/>
                          <a:ea typeface="+mn-ea"/>
                          <a:cs typeface="+mn-cs"/>
                        </a:rPr>
                        <a:t>void yyerror(char *msg);</a:t>
                      </a:r>
                    </a:p>
                    <a:p>
                      <a:r>
                        <a:rPr lang="en-US" sz="2400" kern="1200">
                          <a:solidFill>
                            <a:schemeClr val="tx1"/>
                          </a:solidFill>
                          <a:effectLst/>
                          <a:latin typeface="+mn-lt"/>
                          <a:ea typeface="+mn-ea"/>
                          <a:cs typeface="+mn-cs"/>
                        </a:rPr>
                        <a:t>%}</a:t>
                      </a:r>
                    </a:p>
                    <a:p>
                      <a:r>
                        <a:rPr lang="en-US" sz="2400" kern="1200">
                          <a:solidFill>
                            <a:schemeClr val="tx1"/>
                          </a:solidFill>
                          <a:effectLst/>
                          <a:latin typeface="+mn-lt"/>
                          <a:ea typeface="+mn-ea"/>
                          <a:cs typeface="+mn-cs"/>
                        </a:rPr>
                        <a:t> </a:t>
                      </a:r>
                    </a:p>
                    <a:p>
                      <a:r>
                        <a:rPr lang="en-US" sz="2400" kern="1200">
                          <a:solidFill>
                            <a:schemeClr val="tx1"/>
                          </a:solidFill>
                          <a:effectLst/>
                          <a:latin typeface="+mn-lt"/>
                          <a:ea typeface="+mn-ea"/>
                          <a:cs typeface="+mn-cs"/>
                        </a:rPr>
                        <a:t>%union { float f; }</a:t>
                      </a:r>
                    </a:p>
                    <a:p>
                      <a:r>
                        <a:rPr lang="en-US" sz="2400" kern="1200">
                          <a:solidFill>
                            <a:schemeClr val="tx1"/>
                          </a:solidFill>
                          <a:effectLst/>
                          <a:latin typeface="+mn-lt"/>
                          <a:ea typeface="+mn-ea"/>
                          <a:cs typeface="+mn-cs"/>
                        </a:rPr>
                        <a:t> </a:t>
                      </a:r>
                    </a:p>
                    <a:p>
                      <a:r>
                        <a:rPr lang="en-US" sz="2400" kern="1200">
                          <a:solidFill>
                            <a:schemeClr val="tx1"/>
                          </a:solidFill>
                          <a:effectLst/>
                          <a:latin typeface="+mn-lt"/>
                          <a:ea typeface="+mn-ea"/>
                          <a:cs typeface="+mn-cs"/>
                        </a:rPr>
                        <a:t>%token &lt;f&gt; NUM</a:t>
                      </a:r>
                    </a:p>
                    <a:p>
                      <a:r>
                        <a:rPr lang="en-US" sz="2400" kern="1200">
                          <a:solidFill>
                            <a:schemeClr val="tx1"/>
                          </a:solidFill>
                          <a:effectLst/>
                          <a:latin typeface="+mn-lt"/>
                          <a:ea typeface="+mn-ea"/>
                          <a:cs typeface="+mn-cs"/>
                        </a:rPr>
                        <a:t>%type &lt;f&gt; E T F</a:t>
                      </a:r>
                    </a:p>
                    <a:p>
                      <a:endParaRPr lang="en-US" sz="2400"/>
                    </a:p>
                  </a:txBody>
                  <a:tcPr/>
                </a:tc>
                <a:extLst>
                  <a:ext uri="{0D108BD9-81ED-4DB2-BD59-A6C34878D82A}">
                    <a16:rowId xmlns:a16="http://schemas.microsoft.com/office/drawing/2014/main" val="1859981960"/>
                  </a:ext>
                </a:extLst>
              </a:tr>
            </a:tbl>
          </a:graphicData>
        </a:graphic>
      </p:graphicFrame>
    </p:spTree>
    <p:extLst>
      <p:ext uri="{BB962C8B-B14F-4D97-AF65-F5344CB8AC3E}">
        <p14:creationId xmlns:p14="http://schemas.microsoft.com/office/powerpoint/2010/main" val="4198703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6CFB8551-3800-4EDA-944F-82E0C637C605}"/>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A4188A2-6832-45B1-B328-DA8F230D15DC}"/>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52D7C1C-48B7-4DCD-8CF0-B4260BC26242}"/>
              </a:ext>
            </a:extLst>
          </p:cNvPr>
          <p:cNvGrpSpPr/>
          <p:nvPr/>
        </p:nvGrpSpPr>
        <p:grpSpPr>
          <a:xfrm>
            <a:off x="308434" y="229841"/>
            <a:ext cx="6915326" cy="858431"/>
            <a:chOff x="897714" y="1126314"/>
            <a:chExt cx="11388351" cy="1413686"/>
          </a:xfrm>
        </p:grpSpPr>
        <p:grpSp>
          <p:nvGrpSpPr>
            <p:cNvPr id="17" name="Group 16">
              <a:extLst>
                <a:ext uri="{FF2B5EF4-FFF2-40B4-BE49-F238E27FC236}">
                  <a16:creationId xmlns:a16="http://schemas.microsoft.com/office/drawing/2014/main" id="{8FB4CA7B-16C9-4ACF-BA9C-6D207588A81F}"/>
                </a:ext>
              </a:extLst>
            </p:cNvPr>
            <p:cNvGrpSpPr/>
            <p:nvPr/>
          </p:nvGrpSpPr>
          <p:grpSpPr>
            <a:xfrm>
              <a:off x="897714" y="1126314"/>
              <a:ext cx="1413686" cy="1413686"/>
              <a:chOff x="5886275" y="3219275"/>
              <a:chExt cx="419450" cy="419450"/>
            </a:xfrm>
          </p:grpSpPr>
          <p:sp>
            <p:nvSpPr>
              <p:cNvPr id="19" name="Circle: Hollow 18">
                <a:extLst>
                  <a:ext uri="{FF2B5EF4-FFF2-40B4-BE49-F238E27FC236}">
                    <a16:creationId xmlns:a16="http://schemas.microsoft.com/office/drawing/2014/main" id="{19972C1B-86CE-4FB5-8646-8EF0BEA8FE49}"/>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FEAA8786-413A-489D-952D-5BFB4F1FE6F9}"/>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18" name="TextBox 17">
              <a:extLst>
                <a:ext uri="{FF2B5EF4-FFF2-40B4-BE49-F238E27FC236}">
                  <a16:creationId xmlns:a16="http://schemas.microsoft.com/office/drawing/2014/main" id="{054FCDC0-FEE9-4CCC-8C96-97D81005BA45}"/>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21" name="TextBox 20">
            <a:extLst>
              <a:ext uri="{FF2B5EF4-FFF2-40B4-BE49-F238E27FC236}">
                <a16:creationId xmlns:a16="http://schemas.microsoft.com/office/drawing/2014/main" id="{DB59F3BE-CC4B-4A1D-ACAB-20CF4FE2E0B0}"/>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Cấu trúc của Lex</a:t>
            </a:r>
          </a:p>
        </p:txBody>
      </p:sp>
      <p:cxnSp>
        <p:nvCxnSpPr>
          <p:cNvPr id="22" name="Straight Connector 21">
            <a:extLst>
              <a:ext uri="{FF2B5EF4-FFF2-40B4-BE49-F238E27FC236}">
                <a16:creationId xmlns:a16="http://schemas.microsoft.com/office/drawing/2014/main" id="{A7417C07-07A7-4459-A747-4C6F82FC8897}"/>
              </a:ext>
            </a:extLst>
          </p:cNvPr>
          <p:cNvCxnSpPr>
            <a:cxnSpLocks/>
          </p:cNvCxnSpPr>
          <p:nvPr/>
        </p:nvCxnSpPr>
        <p:spPr>
          <a:xfrm flipH="1" flipV="1">
            <a:off x="-5227320" y="5745480"/>
            <a:ext cx="18745200" cy="16002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62719564-18D8-40D8-B9EE-2B81904C75FC}"/>
              </a:ext>
            </a:extLst>
          </p:cNvPr>
          <p:cNvGraphicFramePr>
            <a:graphicFrameLocks noGrp="1"/>
          </p:cNvGraphicFramePr>
          <p:nvPr>
            <p:extLst>
              <p:ext uri="{D42A27DB-BD31-4B8C-83A1-F6EECF244321}">
                <p14:modId xmlns:p14="http://schemas.microsoft.com/office/powerpoint/2010/main" val="2928767857"/>
              </p:ext>
            </p:extLst>
          </p:nvPr>
        </p:nvGraphicFramePr>
        <p:xfrm>
          <a:off x="2967769" y="1592560"/>
          <a:ext cx="4454111" cy="4480560"/>
        </p:xfrm>
        <a:graphic>
          <a:graphicData uri="http://schemas.openxmlformats.org/drawingml/2006/table">
            <a:tbl>
              <a:tblPr firstRow="1" bandRow="1">
                <a:tableStyleId>{5940675A-B579-460E-94D1-54222C63F5DA}</a:tableStyleId>
              </a:tblPr>
              <a:tblGrid>
                <a:gridCol w="4454111">
                  <a:extLst>
                    <a:ext uri="{9D8B030D-6E8A-4147-A177-3AD203B41FA5}">
                      <a16:colId xmlns:a16="http://schemas.microsoft.com/office/drawing/2014/main" val="971311093"/>
                    </a:ext>
                  </a:extLst>
                </a:gridCol>
              </a:tblGrid>
              <a:tr h="370840">
                <a:tc>
                  <a:txBody>
                    <a:bodyPr/>
                    <a:lstStyle/>
                    <a:p>
                      <a:r>
                        <a:rPr lang="en-US" sz="1800" kern="1200">
                          <a:solidFill>
                            <a:schemeClr val="tx1"/>
                          </a:solidFill>
                          <a:effectLst/>
                          <a:latin typeface="+mn-lt"/>
                          <a:ea typeface="+mn-ea"/>
                          <a:cs typeface="+mn-cs"/>
                        </a:rPr>
                        <a:t>%%</a:t>
                      </a:r>
                    </a:p>
                    <a:p>
                      <a:r>
                        <a:rPr lang="en-US" sz="1800" kern="1200">
                          <a:solidFill>
                            <a:schemeClr val="tx1"/>
                          </a:solidFill>
                          <a:effectLst/>
                          <a:latin typeface="+mn-lt"/>
                          <a:ea typeface="+mn-ea"/>
                          <a:cs typeface="+mn-cs"/>
                        </a:rPr>
                        <a:t>S : E {printf("%f\n", $1);}</a:t>
                      </a:r>
                    </a:p>
                    <a:p>
                      <a:r>
                        <a:rPr lang="en-US" sz="1800" kern="1200">
                          <a:solidFill>
                            <a:schemeClr val="tx1"/>
                          </a:solidFill>
                          <a:effectLst/>
                          <a:latin typeface="+mn-lt"/>
                          <a:ea typeface="+mn-ea"/>
                          <a:cs typeface="+mn-cs"/>
                        </a:rPr>
                        <a:t>;</a:t>
                      </a:r>
                    </a:p>
                    <a:p>
                      <a:r>
                        <a:rPr lang="en-US" sz="1800" kern="1200">
                          <a:solidFill>
                            <a:schemeClr val="tx1"/>
                          </a:solidFill>
                          <a:effectLst/>
                          <a:latin typeface="+mn-lt"/>
                          <a:ea typeface="+mn-ea"/>
                          <a:cs typeface="+mn-cs"/>
                        </a:rPr>
                        <a:t>E : E '+' T         {$$ = $1 + $3;}</a:t>
                      </a:r>
                    </a:p>
                    <a:p>
                      <a:r>
                        <a:rPr lang="en-US" sz="1800" kern="1200">
                          <a:solidFill>
                            <a:schemeClr val="tx1"/>
                          </a:solidFill>
                          <a:effectLst/>
                          <a:latin typeface="+mn-lt"/>
                          <a:ea typeface="+mn-ea"/>
                          <a:cs typeface="+mn-cs"/>
                        </a:rPr>
                        <a:t>    | E '-' T          {$$ = $1 - $3;}</a:t>
                      </a:r>
                    </a:p>
                    <a:p>
                      <a:r>
                        <a:rPr lang="en-US" sz="1800" kern="1200">
                          <a:solidFill>
                            <a:schemeClr val="tx1"/>
                          </a:solidFill>
                          <a:effectLst/>
                          <a:latin typeface="+mn-lt"/>
                          <a:ea typeface="+mn-ea"/>
                          <a:cs typeface="+mn-cs"/>
                        </a:rPr>
                        <a:t>    | T                 {$$ = $1;}</a:t>
                      </a:r>
                    </a:p>
                    <a:p>
                      <a:r>
                        <a:rPr lang="en-US" sz="1800" kern="1200">
                          <a:solidFill>
                            <a:schemeClr val="tx1"/>
                          </a:solidFill>
                          <a:effectLst/>
                          <a:latin typeface="+mn-lt"/>
                          <a:ea typeface="+mn-ea"/>
                          <a:cs typeface="+mn-cs"/>
                        </a:rPr>
                        <a:t>;</a:t>
                      </a:r>
                    </a:p>
                    <a:p>
                      <a:r>
                        <a:rPr lang="en-US" sz="1800" kern="1200">
                          <a:solidFill>
                            <a:schemeClr val="tx1"/>
                          </a:solidFill>
                          <a:effectLst/>
                          <a:latin typeface="+mn-lt"/>
                          <a:ea typeface="+mn-ea"/>
                          <a:cs typeface="+mn-cs"/>
                        </a:rPr>
                        <a:t>T : T '*' F          {$$ = $1 * $3;}</a:t>
                      </a:r>
                    </a:p>
                    <a:p>
                      <a:r>
                        <a:rPr lang="en-US" sz="1800" kern="1200">
                          <a:solidFill>
                            <a:schemeClr val="tx1"/>
                          </a:solidFill>
                          <a:effectLst/>
                          <a:latin typeface="+mn-lt"/>
                          <a:ea typeface="+mn-ea"/>
                          <a:cs typeface="+mn-cs"/>
                        </a:rPr>
                        <a:t>    | T '/' T           {$$ = $1 / $3;}</a:t>
                      </a:r>
                    </a:p>
                    <a:p>
                      <a:r>
                        <a:rPr lang="en-US" sz="1800" kern="1200">
                          <a:solidFill>
                            <a:schemeClr val="tx1"/>
                          </a:solidFill>
                          <a:effectLst/>
                          <a:latin typeface="+mn-lt"/>
                          <a:ea typeface="+mn-ea"/>
                          <a:cs typeface="+mn-cs"/>
                        </a:rPr>
                        <a:t>    | F                  {$$ = $1;}</a:t>
                      </a:r>
                    </a:p>
                    <a:p>
                      <a:r>
                        <a:rPr lang="en-US" sz="1800" kern="1200">
                          <a:solidFill>
                            <a:schemeClr val="tx1"/>
                          </a:solidFill>
                          <a:effectLst/>
                          <a:latin typeface="+mn-lt"/>
                          <a:ea typeface="+mn-ea"/>
                          <a:cs typeface="+mn-cs"/>
                        </a:rPr>
                        <a:t> ;</a:t>
                      </a:r>
                    </a:p>
                    <a:p>
                      <a:r>
                        <a:rPr lang="en-US" sz="1800" kern="1200">
                          <a:solidFill>
                            <a:schemeClr val="tx1"/>
                          </a:solidFill>
                          <a:effectLst/>
                          <a:latin typeface="+mn-lt"/>
                          <a:ea typeface="+mn-ea"/>
                          <a:cs typeface="+mn-cs"/>
                        </a:rPr>
                        <a:t>F : '(' E ')'          {$$ = $2;}</a:t>
                      </a:r>
                    </a:p>
                    <a:p>
                      <a:r>
                        <a:rPr lang="en-US" sz="1800" kern="1200">
                          <a:solidFill>
                            <a:schemeClr val="tx1"/>
                          </a:solidFill>
                          <a:effectLst/>
                          <a:latin typeface="+mn-lt"/>
                          <a:ea typeface="+mn-ea"/>
                          <a:cs typeface="+mn-cs"/>
                        </a:rPr>
                        <a:t>   | '-' F               {$$ = -$2;}</a:t>
                      </a:r>
                    </a:p>
                    <a:p>
                      <a:r>
                        <a:rPr lang="en-US" sz="1800" kern="1200">
                          <a:solidFill>
                            <a:schemeClr val="tx1"/>
                          </a:solidFill>
                          <a:effectLst/>
                          <a:latin typeface="+mn-lt"/>
                          <a:ea typeface="+mn-ea"/>
                          <a:cs typeface="+mn-cs"/>
                        </a:rPr>
                        <a:t>   | NUM            {$$ = $1;}</a:t>
                      </a:r>
                    </a:p>
                    <a:p>
                      <a:r>
                        <a:rPr lang="en-US" sz="1800" kern="1200">
                          <a:solidFill>
                            <a:schemeClr val="tx1"/>
                          </a:solidFill>
                          <a:effectLst/>
                          <a:latin typeface="+mn-lt"/>
                          <a:ea typeface="+mn-ea"/>
                          <a:cs typeface="+mn-cs"/>
                        </a:rPr>
                        <a:t>;</a:t>
                      </a:r>
                    </a:p>
                    <a:p>
                      <a:r>
                        <a:rPr lang="en-US" sz="1800" kern="1200">
                          <a:solidFill>
                            <a:schemeClr val="tx1"/>
                          </a:solidFill>
                          <a:effectLst/>
                          <a:latin typeface="+mn-lt"/>
                          <a:ea typeface="+mn-ea"/>
                          <a:cs typeface="+mn-cs"/>
                        </a:rPr>
                        <a:t>%%</a:t>
                      </a:r>
                    </a:p>
                  </a:txBody>
                  <a:tcPr/>
                </a:tc>
                <a:extLst>
                  <a:ext uri="{0D108BD9-81ED-4DB2-BD59-A6C34878D82A}">
                    <a16:rowId xmlns:a16="http://schemas.microsoft.com/office/drawing/2014/main" val="1859981960"/>
                  </a:ext>
                </a:extLst>
              </a:tr>
            </a:tbl>
          </a:graphicData>
        </a:graphic>
      </p:graphicFrame>
    </p:spTree>
    <p:extLst>
      <p:ext uri="{BB962C8B-B14F-4D97-AF65-F5344CB8AC3E}">
        <p14:creationId xmlns:p14="http://schemas.microsoft.com/office/powerpoint/2010/main" val="50556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6CFB8551-3800-4EDA-944F-82E0C637C605}"/>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A4188A2-6832-45B1-B328-DA8F230D15DC}"/>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52D7C1C-48B7-4DCD-8CF0-B4260BC26242}"/>
              </a:ext>
            </a:extLst>
          </p:cNvPr>
          <p:cNvGrpSpPr/>
          <p:nvPr/>
        </p:nvGrpSpPr>
        <p:grpSpPr>
          <a:xfrm>
            <a:off x="308434" y="229841"/>
            <a:ext cx="6915326" cy="858431"/>
            <a:chOff x="897714" y="1126314"/>
            <a:chExt cx="11388351" cy="1413686"/>
          </a:xfrm>
        </p:grpSpPr>
        <p:grpSp>
          <p:nvGrpSpPr>
            <p:cNvPr id="17" name="Group 16">
              <a:extLst>
                <a:ext uri="{FF2B5EF4-FFF2-40B4-BE49-F238E27FC236}">
                  <a16:creationId xmlns:a16="http://schemas.microsoft.com/office/drawing/2014/main" id="{8FB4CA7B-16C9-4ACF-BA9C-6D207588A81F}"/>
                </a:ext>
              </a:extLst>
            </p:cNvPr>
            <p:cNvGrpSpPr/>
            <p:nvPr/>
          </p:nvGrpSpPr>
          <p:grpSpPr>
            <a:xfrm>
              <a:off x="897714" y="1126314"/>
              <a:ext cx="1413686" cy="1413686"/>
              <a:chOff x="5886275" y="3219275"/>
              <a:chExt cx="419450" cy="419450"/>
            </a:xfrm>
          </p:grpSpPr>
          <p:sp>
            <p:nvSpPr>
              <p:cNvPr id="19" name="Circle: Hollow 18">
                <a:extLst>
                  <a:ext uri="{FF2B5EF4-FFF2-40B4-BE49-F238E27FC236}">
                    <a16:creationId xmlns:a16="http://schemas.microsoft.com/office/drawing/2014/main" id="{19972C1B-86CE-4FB5-8646-8EF0BEA8FE49}"/>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a:extLst>
                  <a:ext uri="{FF2B5EF4-FFF2-40B4-BE49-F238E27FC236}">
                    <a16:creationId xmlns:a16="http://schemas.microsoft.com/office/drawing/2014/main" id="{FEAA8786-413A-489D-952D-5BFB4F1FE6F9}"/>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18" name="TextBox 17">
              <a:extLst>
                <a:ext uri="{FF2B5EF4-FFF2-40B4-BE49-F238E27FC236}">
                  <a16:creationId xmlns:a16="http://schemas.microsoft.com/office/drawing/2014/main" id="{054FCDC0-FEE9-4CCC-8C96-97D81005BA45}"/>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21" name="TextBox 20">
            <a:extLst>
              <a:ext uri="{FF2B5EF4-FFF2-40B4-BE49-F238E27FC236}">
                <a16:creationId xmlns:a16="http://schemas.microsoft.com/office/drawing/2014/main" id="{DB59F3BE-CC4B-4A1D-ACAB-20CF4FE2E0B0}"/>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Cấu trúc của Lex</a:t>
            </a:r>
          </a:p>
        </p:txBody>
      </p:sp>
      <p:cxnSp>
        <p:nvCxnSpPr>
          <p:cNvPr id="22" name="Straight Connector 21">
            <a:extLst>
              <a:ext uri="{FF2B5EF4-FFF2-40B4-BE49-F238E27FC236}">
                <a16:creationId xmlns:a16="http://schemas.microsoft.com/office/drawing/2014/main" id="{A7417C07-07A7-4459-A747-4C6F82FC8897}"/>
              </a:ext>
            </a:extLst>
          </p:cNvPr>
          <p:cNvCxnSpPr>
            <a:cxnSpLocks/>
          </p:cNvCxnSpPr>
          <p:nvPr/>
        </p:nvCxnSpPr>
        <p:spPr>
          <a:xfrm flipH="1" flipV="1">
            <a:off x="-5227320" y="5745480"/>
            <a:ext cx="18745200" cy="16002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62719564-18D8-40D8-B9EE-2B81904C75FC}"/>
              </a:ext>
            </a:extLst>
          </p:cNvPr>
          <p:cNvGraphicFramePr>
            <a:graphicFrameLocks noGrp="1"/>
          </p:cNvGraphicFramePr>
          <p:nvPr>
            <p:extLst>
              <p:ext uri="{D42A27DB-BD31-4B8C-83A1-F6EECF244321}">
                <p14:modId xmlns:p14="http://schemas.microsoft.com/office/powerpoint/2010/main" val="3302724281"/>
              </p:ext>
            </p:extLst>
          </p:nvPr>
        </p:nvGraphicFramePr>
        <p:xfrm>
          <a:off x="1936529" y="1923530"/>
          <a:ext cx="6272751" cy="3992880"/>
        </p:xfrm>
        <a:graphic>
          <a:graphicData uri="http://schemas.openxmlformats.org/drawingml/2006/table">
            <a:tbl>
              <a:tblPr firstRow="1" bandRow="1">
                <a:tableStyleId>{5940675A-B579-460E-94D1-54222C63F5DA}</a:tableStyleId>
              </a:tblPr>
              <a:tblGrid>
                <a:gridCol w="6272751">
                  <a:extLst>
                    <a:ext uri="{9D8B030D-6E8A-4147-A177-3AD203B41FA5}">
                      <a16:colId xmlns:a16="http://schemas.microsoft.com/office/drawing/2014/main" val="971311093"/>
                    </a:ext>
                  </a:extLst>
                </a:gridCol>
              </a:tblGrid>
              <a:tr h="370840">
                <a:tc>
                  <a:txBody>
                    <a:bodyPr/>
                    <a:lstStyle/>
                    <a:p>
                      <a:r>
                        <a:rPr lang="en-US" sz="3200" kern="1200">
                          <a:solidFill>
                            <a:schemeClr val="tx1"/>
                          </a:solidFill>
                          <a:effectLst/>
                          <a:latin typeface="+mn-lt"/>
                          <a:ea typeface="+mn-ea"/>
                          <a:cs typeface="+mn-cs"/>
                        </a:rPr>
                        <a:t>void yyerror(char *msg){</a:t>
                      </a:r>
                    </a:p>
                    <a:p>
                      <a:r>
                        <a:rPr lang="en-US" sz="3200" kern="1200">
                          <a:solidFill>
                            <a:schemeClr val="tx1"/>
                          </a:solidFill>
                          <a:effectLst/>
                          <a:latin typeface="+mn-lt"/>
                          <a:ea typeface="+mn-ea"/>
                          <a:cs typeface="+mn-cs"/>
                        </a:rPr>
                        <a:t>	fprintf(stderr, "%s\n", msg);</a:t>
                      </a:r>
                    </a:p>
                    <a:p>
                      <a:r>
                        <a:rPr lang="en-US" sz="3200" kern="1200">
                          <a:solidFill>
                            <a:schemeClr val="tx1"/>
                          </a:solidFill>
                          <a:effectLst/>
                          <a:latin typeface="+mn-lt"/>
                          <a:ea typeface="+mn-ea"/>
                          <a:cs typeface="+mn-cs"/>
                        </a:rPr>
                        <a:t>	exit(1);</a:t>
                      </a:r>
                    </a:p>
                    <a:p>
                      <a:r>
                        <a:rPr lang="en-US" sz="3200" kern="1200">
                          <a:solidFill>
                            <a:schemeClr val="tx1"/>
                          </a:solidFill>
                          <a:effectLst/>
                          <a:latin typeface="+mn-lt"/>
                          <a:ea typeface="+mn-ea"/>
                          <a:cs typeface="+mn-cs"/>
                        </a:rPr>
                        <a:t>}</a:t>
                      </a:r>
                    </a:p>
                    <a:p>
                      <a:r>
                        <a:rPr lang="en-US" sz="3200" kern="1200">
                          <a:solidFill>
                            <a:schemeClr val="tx1"/>
                          </a:solidFill>
                          <a:effectLst/>
                          <a:latin typeface="+mn-lt"/>
                          <a:ea typeface="+mn-ea"/>
                          <a:cs typeface="+mn-cs"/>
                        </a:rPr>
                        <a:t>int main(){</a:t>
                      </a:r>
                    </a:p>
                    <a:p>
                      <a:r>
                        <a:rPr lang="en-US" sz="3200" kern="1200">
                          <a:solidFill>
                            <a:schemeClr val="tx1"/>
                          </a:solidFill>
                          <a:effectLst/>
                          <a:latin typeface="+mn-lt"/>
                          <a:ea typeface="+mn-ea"/>
                          <a:cs typeface="+mn-cs"/>
                        </a:rPr>
                        <a:t>	yyparse();</a:t>
                      </a:r>
                    </a:p>
                    <a:p>
                      <a:r>
                        <a:rPr lang="en-US" sz="3200" kern="1200">
                          <a:solidFill>
                            <a:schemeClr val="tx1"/>
                          </a:solidFill>
                          <a:effectLst/>
                          <a:latin typeface="+mn-lt"/>
                          <a:ea typeface="+mn-ea"/>
                          <a:cs typeface="+mn-cs"/>
                        </a:rPr>
                        <a:t>	return 0;</a:t>
                      </a:r>
                    </a:p>
                    <a:p>
                      <a:r>
                        <a:rPr lang="en-US" sz="3200" kern="1200">
                          <a:solidFill>
                            <a:schemeClr val="tx1"/>
                          </a:solidFill>
                          <a:effectLst/>
                          <a:latin typeface="+mn-lt"/>
                          <a:ea typeface="+mn-ea"/>
                          <a:cs typeface="+mn-cs"/>
                        </a:rPr>
                        <a:t>}</a:t>
                      </a:r>
                    </a:p>
                  </a:txBody>
                  <a:tcPr/>
                </a:tc>
                <a:extLst>
                  <a:ext uri="{0D108BD9-81ED-4DB2-BD59-A6C34878D82A}">
                    <a16:rowId xmlns:a16="http://schemas.microsoft.com/office/drawing/2014/main" val="1859981960"/>
                  </a:ext>
                </a:extLst>
              </a:tr>
            </a:tbl>
          </a:graphicData>
        </a:graphic>
      </p:graphicFrame>
    </p:spTree>
    <p:extLst>
      <p:ext uri="{BB962C8B-B14F-4D97-AF65-F5344CB8AC3E}">
        <p14:creationId xmlns:p14="http://schemas.microsoft.com/office/powerpoint/2010/main" val="3256076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3E58DE27-18EB-4E74-BDC5-725E1AD89522}"/>
              </a:ext>
            </a:extLst>
          </p:cNvPr>
          <p:cNvSpPr/>
          <p:nvPr/>
        </p:nvSpPr>
        <p:spPr>
          <a:xfrm>
            <a:off x="1146860" y="902122"/>
            <a:ext cx="1385295"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C25C819-EBC9-433C-BB53-6B63E5D09763}"/>
              </a:ext>
            </a:extLst>
          </p:cNvPr>
          <p:cNvSpPr txBox="1"/>
          <p:nvPr/>
        </p:nvSpPr>
        <p:spPr>
          <a:xfrm>
            <a:off x="1124225" y="902122"/>
            <a:ext cx="1385295" cy="400110"/>
          </a:xfrm>
          <a:prstGeom prst="rect">
            <a:avLst/>
          </a:prstGeom>
          <a:noFill/>
        </p:spPr>
        <p:txBody>
          <a:bodyPr wrap="square" rtlCol="0">
            <a:spAutoFit/>
          </a:bodyPr>
          <a:lstStyle/>
          <a:p>
            <a:r>
              <a:rPr lang="en-US" sz="2000">
                <a:solidFill>
                  <a:srgbClr val="EDEDED"/>
                </a:solidFill>
              </a:rPr>
              <a:t>Lỗi cú pháp</a:t>
            </a:r>
          </a:p>
        </p:txBody>
      </p:sp>
      <p:sp>
        <p:nvSpPr>
          <p:cNvPr id="71" name="Rectangle: Rounded Corners 70">
            <a:extLst>
              <a:ext uri="{FF2B5EF4-FFF2-40B4-BE49-F238E27FC236}">
                <a16:creationId xmlns:a16="http://schemas.microsoft.com/office/drawing/2014/main" id="{3EC4AF38-3526-435C-BEBF-7B909D1A3A5E}"/>
              </a:ext>
            </a:extLst>
          </p:cNvPr>
          <p:cNvSpPr/>
          <p:nvPr/>
        </p:nvSpPr>
        <p:spPr>
          <a:xfrm>
            <a:off x="1128350" y="222100"/>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A8CA1E2C-6ACA-4553-959F-1CB1B1CE0953}"/>
              </a:ext>
            </a:extLst>
          </p:cNvPr>
          <p:cNvGrpSpPr/>
          <p:nvPr/>
        </p:nvGrpSpPr>
        <p:grpSpPr>
          <a:xfrm>
            <a:off x="123239" y="125669"/>
            <a:ext cx="9822769" cy="858431"/>
            <a:chOff x="897714" y="1126314"/>
            <a:chExt cx="16176409" cy="1413686"/>
          </a:xfrm>
        </p:grpSpPr>
        <p:grpSp>
          <p:nvGrpSpPr>
            <p:cNvPr id="73" name="Group 72">
              <a:extLst>
                <a:ext uri="{FF2B5EF4-FFF2-40B4-BE49-F238E27FC236}">
                  <a16:creationId xmlns:a16="http://schemas.microsoft.com/office/drawing/2014/main" id="{B7683D7F-B25D-4466-8A89-1AAFE365D562}"/>
                </a:ext>
              </a:extLst>
            </p:cNvPr>
            <p:cNvGrpSpPr/>
            <p:nvPr/>
          </p:nvGrpSpPr>
          <p:grpSpPr>
            <a:xfrm>
              <a:off x="897714" y="1126314"/>
              <a:ext cx="1413686" cy="1413686"/>
              <a:chOff x="5886275" y="3219275"/>
              <a:chExt cx="419450" cy="419450"/>
            </a:xfrm>
          </p:grpSpPr>
          <p:sp>
            <p:nvSpPr>
              <p:cNvPr id="75" name="Circle: Hollow 74">
                <a:extLst>
                  <a:ext uri="{FF2B5EF4-FFF2-40B4-BE49-F238E27FC236}">
                    <a16:creationId xmlns:a16="http://schemas.microsoft.com/office/drawing/2014/main" id="{4AA92E4C-09CD-4E15-ADA6-2C8E0A84DF48}"/>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99A0772F-8598-4012-84D1-594804EB9EF6}"/>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74" name="TextBox 73">
              <a:extLst>
                <a:ext uri="{FF2B5EF4-FFF2-40B4-BE49-F238E27FC236}">
                  <a16:creationId xmlns:a16="http://schemas.microsoft.com/office/drawing/2014/main" id="{23863A52-572E-42DB-8EFA-A1CC781A3685}"/>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sp>
        <p:nvSpPr>
          <p:cNvPr id="12" name="TextBox 11">
            <a:extLst>
              <a:ext uri="{FF2B5EF4-FFF2-40B4-BE49-F238E27FC236}">
                <a16:creationId xmlns:a16="http://schemas.microsoft.com/office/drawing/2014/main" id="{89BCEF99-E0BA-4C9C-A339-3840B78D7CAC}"/>
              </a:ext>
            </a:extLst>
          </p:cNvPr>
          <p:cNvSpPr txBox="1"/>
          <p:nvPr/>
        </p:nvSpPr>
        <p:spPr>
          <a:xfrm>
            <a:off x="467359" y="1890172"/>
            <a:ext cx="11596304" cy="2423484"/>
          </a:xfrm>
          <a:prstGeom prst="rect">
            <a:avLst/>
          </a:prstGeom>
          <a:noFill/>
        </p:spPr>
        <p:txBody>
          <a:bodyPr wrap="square">
            <a:spAutoFit/>
          </a:bodyPr>
          <a:lstStyle/>
          <a:p>
            <a:pPr marL="285750" marR="0" lvl="0" indent="-285750">
              <a:lnSpc>
                <a:spcPct val="107000"/>
              </a:lnSpc>
              <a:spcBef>
                <a:spcPts val="0"/>
              </a:spcBef>
              <a:spcAft>
                <a:spcPts val="0"/>
              </a:spcAft>
              <a:buFont typeface="Arial" panose="020B0604020202020204" pitchFamily="34" charset="0"/>
              <a:buChar char="•"/>
            </a:pPr>
            <a:r>
              <a:rPr lang="en-US" sz="3600">
                <a:effectLst/>
                <a:latin typeface="Times New Roman" panose="02020603050405020304" pitchFamily="18" charset="0"/>
                <a:ea typeface="Calibri" panose="020F0502020204030204" pitchFamily="34" charset="0"/>
                <a:cs typeface="Times New Roman" panose="02020603050405020304" pitchFamily="18" charset="0"/>
              </a:rPr>
              <a:t>Lỗi từ vựng: tên một số định nghĩa, toán tử viết không đúng</a:t>
            </a:r>
          </a:p>
          <a:p>
            <a:pPr marL="285750" marR="0" lvl="0" indent="-285750">
              <a:lnSpc>
                <a:spcPct val="107000"/>
              </a:lnSpc>
              <a:spcBef>
                <a:spcPts val="0"/>
              </a:spcBef>
              <a:spcAft>
                <a:spcPts val="0"/>
              </a:spcAft>
              <a:buFont typeface="Arial" panose="020B0604020202020204" pitchFamily="34" charset="0"/>
              <a:buChar char="•"/>
            </a:pPr>
            <a:r>
              <a:rPr lang="en-US" sz="3600">
                <a:effectLst/>
                <a:latin typeface="Times New Roman" panose="02020603050405020304" pitchFamily="18" charset="0"/>
                <a:ea typeface="Calibri" panose="020F0502020204030204" pitchFamily="34" charset="0"/>
                <a:cs typeface="Times New Roman" panose="02020603050405020304" pitchFamily="18" charset="0"/>
              </a:rPr>
              <a:t>Lỗi cú pháp: thiếu dấu chấm phẩy, ngoặc đơn</a:t>
            </a:r>
          </a:p>
          <a:p>
            <a:pPr marL="285750" marR="0" lvl="0" indent="-285750">
              <a:lnSpc>
                <a:spcPct val="107000"/>
              </a:lnSpc>
              <a:spcBef>
                <a:spcPts val="0"/>
              </a:spcBef>
              <a:spcAft>
                <a:spcPts val="0"/>
              </a:spcAft>
              <a:buFont typeface="Arial" panose="020B0604020202020204" pitchFamily="34" charset="0"/>
              <a:buChar char="•"/>
            </a:pPr>
            <a:r>
              <a:rPr lang="en-US" sz="3600">
                <a:effectLst/>
                <a:latin typeface="Times New Roman" panose="02020603050405020304" pitchFamily="18" charset="0"/>
                <a:ea typeface="Calibri" panose="020F0502020204030204" pitchFamily="34" charset="0"/>
                <a:cs typeface="Times New Roman" panose="02020603050405020304" pitchFamily="18" charset="0"/>
              </a:rPr>
              <a:t>Lỗi ngữ nghĩa: gán giá trị không tưởng thích</a:t>
            </a:r>
          </a:p>
          <a:p>
            <a:pPr marL="285750" marR="0" lvl="0" indent="-285750">
              <a:lnSpc>
                <a:spcPct val="107000"/>
              </a:lnSpc>
              <a:spcBef>
                <a:spcPts val="0"/>
              </a:spcBef>
              <a:spcAft>
                <a:spcPts val="800"/>
              </a:spcAft>
              <a:buFont typeface="Arial" panose="020B0604020202020204" pitchFamily="34" charset="0"/>
              <a:buChar char="•"/>
            </a:pPr>
            <a:r>
              <a:rPr lang="en-US" sz="3600">
                <a:effectLst/>
                <a:latin typeface="Times New Roman" panose="02020603050405020304" pitchFamily="18" charset="0"/>
                <a:ea typeface="Calibri" panose="020F0502020204030204" pitchFamily="34" charset="0"/>
                <a:cs typeface="Times New Roman" panose="02020603050405020304" pitchFamily="18" charset="0"/>
              </a:rPr>
              <a:t>Lỗi logic: không thể truy cập, vòng lặp vô hạn</a:t>
            </a:r>
          </a:p>
        </p:txBody>
      </p:sp>
    </p:spTree>
    <p:extLst>
      <p:ext uri="{BB962C8B-B14F-4D97-AF65-F5344CB8AC3E}">
        <p14:creationId xmlns:p14="http://schemas.microsoft.com/office/powerpoint/2010/main" val="61006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3E58DE27-18EB-4E74-BDC5-725E1AD89522}"/>
              </a:ext>
            </a:extLst>
          </p:cNvPr>
          <p:cNvSpPr/>
          <p:nvPr/>
        </p:nvSpPr>
        <p:spPr>
          <a:xfrm>
            <a:off x="1146860" y="902122"/>
            <a:ext cx="2699716"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C25C819-EBC9-433C-BB53-6B63E5D09763}"/>
              </a:ext>
            </a:extLst>
          </p:cNvPr>
          <p:cNvSpPr txBox="1"/>
          <p:nvPr/>
        </p:nvSpPr>
        <p:spPr>
          <a:xfrm>
            <a:off x="1227857" y="902122"/>
            <a:ext cx="2569951" cy="400110"/>
          </a:xfrm>
          <a:prstGeom prst="rect">
            <a:avLst/>
          </a:prstGeom>
          <a:noFill/>
        </p:spPr>
        <p:txBody>
          <a:bodyPr wrap="square" rtlCol="0">
            <a:spAutoFit/>
          </a:bodyPr>
          <a:lstStyle/>
          <a:p>
            <a:r>
              <a:rPr lang="en-US" sz="2000">
                <a:solidFill>
                  <a:srgbClr val="EDEDED"/>
                </a:solidFill>
              </a:rPr>
              <a:t>Chiến lược phục hồi lỗi</a:t>
            </a:r>
          </a:p>
        </p:txBody>
      </p:sp>
      <p:sp>
        <p:nvSpPr>
          <p:cNvPr id="71" name="Rectangle: Rounded Corners 70">
            <a:extLst>
              <a:ext uri="{FF2B5EF4-FFF2-40B4-BE49-F238E27FC236}">
                <a16:creationId xmlns:a16="http://schemas.microsoft.com/office/drawing/2014/main" id="{3EC4AF38-3526-435C-BEBF-7B909D1A3A5E}"/>
              </a:ext>
            </a:extLst>
          </p:cNvPr>
          <p:cNvSpPr/>
          <p:nvPr/>
        </p:nvSpPr>
        <p:spPr>
          <a:xfrm>
            <a:off x="1128350" y="222100"/>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A8CA1E2C-6ACA-4553-959F-1CB1B1CE0953}"/>
              </a:ext>
            </a:extLst>
          </p:cNvPr>
          <p:cNvGrpSpPr/>
          <p:nvPr/>
        </p:nvGrpSpPr>
        <p:grpSpPr>
          <a:xfrm>
            <a:off x="123239" y="125669"/>
            <a:ext cx="9822769" cy="858431"/>
            <a:chOff x="897714" y="1126314"/>
            <a:chExt cx="16176409" cy="1413686"/>
          </a:xfrm>
        </p:grpSpPr>
        <p:grpSp>
          <p:nvGrpSpPr>
            <p:cNvPr id="73" name="Group 72">
              <a:extLst>
                <a:ext uri="{FF2B5EF4-FFF2-40B4-BE49-F238E27FC236}">
                  <a16:creationId xmlns:a16="http://schemas.microsoft.com/office/drawing/2014/main" id="{B7683D7F-B25D-4466-8A89-1AAFE365D562}"/>
                </a:ext>
              </a:extLst>
            </p:cNvPr>
            <p:cNvGrpSpPr/>
            <p:nvPr/>
          </p:nvGrpSpPr>
          <p:grpSpPr>
            <a:xfrm>
              <a:off x="897714" y="1126314"/>
              <a:ext cx="1413686" cy="1413686"/>
              <a:chOff x="5886275" y="3219275"/>
              <a:chExt cx="419450" cy="419450"/>
            </a:xfrm>
          </p:grpSpPr>
          <p:sp>
            <p:nvSpPr>
              <p:cNvPr id="75" name="Circle: Hollow 74">
                <a:extLst>
                  <a:ext uri="{FF2B5EF4-FFF2-40B4-BE49-F238E27FC236}">
                    <a16:creationId xmlns:a16="http://schemas.microsoft.com/office/drawing/2014/main" id="{4AA92E4C-09CD-4E15-ADA6-2C8E0A84DF48}"/>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99A0772F-8598-4012-84D1-594804EB9EF6}"/>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74" name="TextBox 73">
              <a:extLst>
                <a:ext uri="{FF2B5EF4-FFF2-40B4-BE49-F238E27FC236}">
                  <a16:creationId xmlns:a16="http://schemas.microsoft.com/office/drawing/2014/main" id="{23863A52-572E-42DB-8EFA-A1CC781A3685}"/>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sp>
        <p:nvSpPr>
          <p:cNvPr id="12" name="TextBox 11">
            <a:extLst>
              <a:ext uri="{FF2B5EF4-FFF2-40B4-BE49-F238E27FC236}">
                <a16:creationId xmlns:a16="http://schemas.microsoft.com/office/drawing/2014/main" id="{89BCEF99-E0BA-4C9C-A339-3840B78D7CAC}"/>
              </a:ext>
            </a:extLst>
          </p:cNvPr>
          <p:cNvSpPr txBox="1"/>
          <p:nvPr/>
        </p:nvSpPr>
        <p:spPr>
          <a:xfrm>
            <a:off x="269920" y="1909423"/>
            <a:ext cx="10831217" cy="4111703"/>
          </a:xfrm>
          <a:prstGeom prst="rect">
            <a:avLst/>
          </a:prstGeom>
          <a:noFill/>
        </p:spPr>
        <p:txBody>
          <a:bodyPr wrap="square">
            <a:spAutoFit/>
          </a:bodyPr>
          <a:lstStyle/>
          <a:p>
            <a:pPr marR="0" lvl="0">
              <a:lnSpc>
                <a:spcPct val="107000"/>
              </a:lnSpc>
              <a:spcBef>
                <a:spcPts val="0"/>
              </a:spcBef>
              <a:spcAft>
                <a:spcPts val="800"/>
              </a:spcAft>
            </a:pPr>
            <a:r>
              <a:rPr lang="en-US" sz="3600" b="1">
                <a:effectLst/>
                <a:latin typeface="Times New Roman" panose="02020603050405020304" pitchFamily="18" charset="0"/>
                <a:ea typeface="Calibri" panose="020F0502020204030204" pitchFamily="34" charset="0"/>
                <a:cs typeface="Times New Roman" panose="02020603050405020304" pitchFamily="18" charset="0"/>
              </a:rPr>
              <a:t>Phương thức “hoảng sợ” (panic mode recovery):</a:t>
            </a:r>
            <a:r>
              <a:rPr lang="en-US" sz="3600">
                <a:effectLst/>
                <a:latin typeface="Times New Roman" panose="02020603050405020304" pitchFamily="18" charset="0"/>
                <a:ea typeface="Calibri" panose="020F0502020204030204" pitchFamily="34" charset="0"/>
                <a:cs typeface="Times New Roman" panose="02020603050405020304" pitchFamily="18" charset="0"/>
              </a:rPr>
              <a:t> </a:t>
            </a:r>
          </a:p>
          <a:p>
            <a:pPr marL="571500" indent="-571500" algn="l">
              <a:buFont typeface="Arial" panose="020B0604020202020204" pitchFamily="34" charset="0"/>
              <a:buChar char="•"/>
            </a:pPr>
            <a:r>
              <a:rPr lang="en-US" sz="3600" b="0" i="0">
                <a:solidFill>
                  <a:srgbClr val="222222"/>
                </a:solidFill>
                <a:effectLst/>
                <a:latin typeface="Times New Roman" panose="02020603050405020304" pitchFamily="18" charset="0"/>
                <a:cs typeface="Times New Roman" panose="02020603050405020304" pitchFamily="18" charset="0"/>
              </a:rPr>
              <a:t>Khi trình phân tích cú pháp gặp lỗi ở bất kỳ đâu trong câu lệnh, nó sẽ bỏ qua phần còn lại của câu lệnh bằng cách không xử lý đầu vào sai.</a:t>
            </a:r>
          </a:p>
          <a:p>
            <a:pPr algn="l"/>
            <a:endParaRPr lang="en-US" sz="3600" b="0" i="0">
              <a:solidFill>
                <a:srgbClr val="222222"/>
              </a:solidFill>
              <a:effectLst/>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3600" b="0" i="0">
                <a:solidFill>
                  <a:srgbClr val="222222"/>
                </a:solidFill>
                <a:effectLst/>
                <a:latin typeface="Times New Roman" panose="02020603050405020304" pitchFamily="18" charset="0"/>
                <a:cs typeface="Times New Roman" panose="02020603050405020304" pitchFamily="18" charset="0"/>
              </a:rPr>
              <a:t>Đây là cách dễ nhất để phục hồi lỗi và nó cũng ngăn trình phân tích cú pháp phát triển các vòng lặp vô hạn.</a:t>
            </a:r>
          </a:p>
        </p:txBody>
      </p:sp>
    </p:spTree>
    <p:extLst>
      <p:ext uri="{BB962C8B-B14F-4D97-AF65-F5344CB8AC3E}">
        <p14:creationId xmlns:p14="http://schemas.microsoft.com/office/powerpoint/2010/main" val="412830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3E58DE27-18EB-4E74-BDC5-725E1AD89522}"/>
              </a:ext>
            </a:extLst>
          </p:cNvPr>
          <p:cNvSpPr/>
          <p:nvPr/>
        </p:nvSpPr>
        <p:spPr>
          <a:xfrm>
            <a:off x="1146860" y="902122"/>
            <a:ext cx="2699716"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C25C819-EBC9-433C-BB53-6B63E5D09763}"/>
              </a:ext>
            </a:extLst>
          </p:cNvPr>
          <p:cNvSpPr txBox="1"/>
          <p:nvPr/>
        </p:nvSpPr>
        <p:spPr>
          <a:xfrm>
            <a:off x="1227857" y="902122"/>
            <a:ext cx="2569951" cy="400110"/>
          </a:xfrm>
          <a:prstGeom prst="rect">
            <a:avLst/>
          </a:prstGeom>
          <a:noFill/>
        </p:spPr>
        <p:txBody>
          <a:bodyPr wrap="square" rtlCol="0">
            <a:spAutoFit/>
          </a:bodyPr>
          <a:lstStyle/>
          <a:p>
            <a:r>
              <a:rPr lang="en-US" sz="2000">
                <a:solidFill>
                  <a:srgbClr val="EDEDED"/>
                </a:solidFill>
              </a:rPr>
              <a:t>Chiến lược phục hồi lỗi</a:t>
            </a:r>
          </a:p>
        </p:txBody>
      </p:sp>
      <p:sp>
        <p:nvSpPr>
          <p:cNvPr id="71" name="Rectangle: Rounded Corners 70">
            <a:extLst>
              <a:ext uri="{FF2B5EF4-FFF2-40B4-BE49-F238E27FC236}">
                <a16:creationId xmlns:a16="http://schemas.microsoft.com/office/drawing/2014/main" id="{3EC4AF38-3526-435C-BEBF-7B909D1A3A5E}"/>
              </a:ext>
            </a:extLst>
          </p:cNvPr>
          <p:cNvSpPr/>
          <p:nvPr/>
        </p:nvSpPr>
        <p:spPr>
          <a:xfrm>
            <a:off x="1128350" y="222100"/>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A8CA1E2C-6ACA-4553-959F-1CB1B1CE0953}"/>
              </a:ext>
            </a:extLst>
          </p:cNvPr>
          <p:cNvGrpSpPr/>
          <p:nvPr/>
        </p:nvGrpSpPr>
        <p:grpSpPr>
          <a:xfrm>
            <a:off x="123239" y="125669"/>
            <a:ext cx="9822769" cy="858431"/>
            <a:chOff x="897714" y="1126314"/>
            <a:chExt cx="16176409" cy="1413686"/>
          </a:xfrm>
        </p:grpSpPr>
        <p:grpSp>
          <p:nvGrpSpPr>
            <p:cNvPr id="73" name="Group 72">
              <a:extLst>
                <a:ext uri="{FF2B5EF4-FFF2-40B4-BE49-F238E27FC236}">
                  <a16:creationId xmlns:a16="http://schemas.microsoft.com/office/drawing/2014/main" id="{B7683D7F-B25D-4466-8A89-1AAFE365D562}"/>
                </a:ext>
              </a:extLst>
            </p:cNvPr>
            <p:cNvGrpSpPr/>
            <p:nvPr/>
          </p:nvGrpSpPr>
          <p:grpSpPr>
            <a:xfrm>
              <a:off x="897714" y="1126314"/>
              <a:ext cx="1413686" cy="1413686"/>
              <a:chOff x="5886275" y="3219275"/>
              <a:chExt cx="419450" cy="419450"/>
            </a:xfrm>
          </p:grpSpPr>
          <p:sp>
            <p:nvSpPr>
              <p:cNvPr id="75" name="Circle: Hollow 74">
                <a:extLst>
                  <a:ext uri="{FF2B5EF4-FFF2-40B4-BE49-F238E27FC236}">
                    <a16:creationId xmlns:a16="http://schemas.microsoft.com/office/drawing/2014/main" id="{4AA92E4C-09CD-4E15-ADA6-2C8E0A84DF48}"/>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99A0772F-8598-4012-84D1-594804EB9EF6}"/>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74" name="TextBox 73">
              <a:extLst>
                <a:ext uri="{FF2B5EF4-FFF2-40B4-BE49-F238E27FC236}">
                  <a16:creationId xmlns:a16="http://schemas.microsoft.com/office/drawing/2014/main" id="{23863A52-572E-42DB-8EFA-A1CC781A3685}"/>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sp>
        <p:nvSpPr>
          <p:cNvPr id="12" name="TextBox 11">
            <a:extLst>
              <a:ext uri="{FF2B5EF4-FFF2-40B4-BE49-F238E27FC236}">
                <a16:creationId xmlns:a16="http://schemas.microsoft.com/office/drawing/2014/main" id="{89BCEF99-E0BA-4C9C-A339-3840B78D7CAC}"/>
              </a:ext>
            </a:extLst>
          </p:cNvPr>
          <p:cNvSpPr txBox="1"/>
          <p:nvPr/>
        </p:nvSpPr>
        <p:spPr>
          <a:xfrm>
            <a:off x="834988" y="1970952"/>
            <a:ext cx="10849012" cy="2691506"/>
          </a:xfrm>
          <a:prstGeom prst="rect">
            <a:avLst/>
          </a:prstGeom>
          <a:noFill/>
        </p:spPr>
        <p:txBody>
          <a:bodyPr wrap="square">
            <a:spAutoFit/>
          </a:bodyPr>
          <a:lstStyle/>
          <a:p>
            <a:pPr marR="0" lvl="0">
              <a:lnSpc>
                <a:spcPct val="107000"/>
              </a:lnSpc>
              <a:spcBef>
                <a:spcPts val="0"/>
              </a:spcBef>
              <a:spcAft>
                <a:spcPts val="800"/>
              </a:spcAft>
            </a:pPr>
            <a:r>
              <a:rPr lang="en-US" sz="3200" b="1">
                <a:effectLst/>
                <a:latin typeface="Times New Roman" panose="02020603050405020304" pitchFamily="18" charset="0"/>
                <a:ea typeface="Calibri" panose="020F0502020204030204" pitchFamily="34" charset="0"/>
                <a:cs typeface="Times New Roman" panose="02020603050405020304" pitchFamily="18" charset="0"/>
              </a:rPr>
              <a:t>Chiến lược dùng các luật sinh sửa lỗi (error production):</a:t>
            </a:r>
            <a:r>
              <a:rPr lang="en-US" sz="3200">
                <a:effectLst/>
                <a:latin typeface="Times New Roman" panose="02020603050405020304" pitchFamily="18" charset="0"/>
                <a:ea typeface="Calibri" panose="020F0502020204030204" pitchFamily="34" charset="0"/>
                <a:cs typeface="Times New Roman" panose="02020603050405020304" pitchFamily="18" charset="0"/>
              </a:rPr>
              <a:t> Thêm vào văn phạm của ngôn ngữ những luật sinh lỗi và sử dụng văn phạm này để xây dựng bộ phân tích cú pháp, chúng ta có thể sinh ra bộ đoán lỗi thích hợp để chỉ ra cấu trúc lỗi được nhận biết trong dòng nhập</a:t>
            </a:r>
          </a:p>
        </p:txBody>
      </p:sp>
    </p:spTree>
    <p:extLst>
      <p:ext uri="{BB962C8B-B14F-4D97-AF65-F5344CB8AC3E}">
        <p14:creationId xmlns:p14="http://schemas.microsoft.com/office/powerpoint/2010/main" val="3112322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69" name="Rectangle: Rounded Corners 68">
            <a:extLst>
              <a:ext uri="{FF2B5EF4-FFF2-40B4-BE49-F238E27FC236}">
                <a16:creationId xmlns:a16="http://schemas.microsoft.com/office/drawing/2014/main" id="{3E58DE27-18EB-4E74-BDC5-725E1AD89522}"/>
              </a:ext>
            </a:extLst>
          </p:cNvPr>
          <p:cNvSpPr/>
          <p:nvPr/>
        </p:nvSpPr>
        <p:spPr>
          <a:xfrm>
            <a:off x="1146860" y="902122"/>
            <a:ext cx="1261060"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C25C819-EBC9-433C-BB53-6B63E5D09763}"/>
              </a:ext>
            </a:extLst>
          </p:cNvPr>
          <p:cNvSpPr txBox="1"/>
          <p:nvPr/>
        </p:nvSpPr>
        <p:spPr>
          <a:xfrm>
            <a:off x="1227857" y="902122"/>
            <a:ext cx="1108943" cy="400110"/>
          </a:xfrm>
          <a:prstGeom prst="rect">
            <a:avLst/>
          </a:prstGeom>
          <a:noFill/>
        </p:spPr>
        <p:txBody>
          <a:bodyPr wrap="square" rtlCol="0">
            <a:spAutoFit/>
          </a:bodyPr>
          <a:lstStyle/>
          <a:p>
            <a:r>
              <a:rPr lang="en-US" sz="2000">
                <a:solidFill>
                  <a:srgbClr val="EDEDED"/>
                </a:solidFill>
              </a:rPr>
              <a:t>Hạn chế</a:t>
            </a:r>
          </a:p>
        </p:txBody>
      </p:sp>
      <p:sp>
        <p:nvSpPr>
          <p:cNvPr id="71" name="Rectangle: Rounded Corners 70">
            <a:extLst>
              <a:ext uri="{FF2B5EF4-FFF2-40B4-BE49-F238E27FC236}">
                <a16:creationId xmlns:a16="http://schemas.microsoft.com/office/drawing/2014/main" id="{3EC4AF38-3526-435C-BEBF-7B909D1A3A5E}"/>
              </a:ext>
            </a:extLst>
          </p:cNvPr>
          <p:cNvSpPr/>
          <p:nvPr/>
        </p:nvSpPr>
        <p:spPr>
          <a:xfrm>
            <a:off x="1128350" y="222100"/>
            <a:ext cx="6245495" cy="563616"/>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A8CA1E2C-6ACA-4553-959F-1CB1B1CE0953}"/>
              </a:ext>
            </a:extLst>
          </p:cNvPr>
          <p:cNvGrpSpPr/>
          <p:nvPr/>
        </p:nvGrpSpPr>
        <p:grpSpPr>
          <a:xfrm>
            <a:off x="123239" y="125669"/>
            <a:ext cx="9822769" cy="858431"/>
            <a:chOff x="897714" y="1126314"/>
            <a:chExt cx="16176409" cy="1413686"/>
          </a:xfrm>
        </p:grpSpPr>
        <p:grpSp>
          <p:nvGrpSpPr>
            <p:cNvPr id="73" name="Group 72">
              <a:extLst>
                <a:ext uri="{FF2B5EF4-FFF2-40B4-BE49-F238E27FC236}">
                  <a16:creationId xmlns:a16="http://schemas.microsoft.com/office/drawing/2014/main" id="{B7683D7F-B25D-4466-8A89-1AAFE365D562}"/>
                </a:ext>
              </a:extLst>
            </p:cNvPr>
            <p:cNvGrpSpPr/>
            <p:nvPr/>
          </p:nvGrpSpPr>
          <p:grpSpPr>
            <a:xfrm>
              <a:off x="897714" y="1126314"/>
              <a:ext cx="1413686" cy="1413686"/>
              <a:chOff x="5886275" y="3219275"/>
              <a:chExt cx="419450" cy="419450"/>
            </a:xfrm>
          </p:grpSpPr>
          <p:sp>
            <p:nvSpPr>
              <p:cNvPr id="75" name="Circle: Hollow 74">
                <a:extLst>
                  <a:ext uri="{FF2B5EF4-FFF2-40B4-BE49-F238E27FC236}">
                    <a16:creationId xmlns:a16="http://schemas.microsoft.com/office/drawing/2014/main" id="{4AA92E4C-09CD-4E15-ADA6-2C8E0A84DF48}"/>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99A0772F-8598-4012-84D1-594804EB9EF6}"/>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74" name="TextBox 73">
              <a:extLst>
                <a:ext uri="{FF2B5EF4-FFF2-40B4-BE49-F238E27FC236}">
                  <a16:creationId xmlns:a16="http://schemas.microsoft.com/office/drawing/2014/main" id="{23863A52-572E-42DB-8EFA-A1CC781A3685}"/>
                </a:ext>
              </a:extLst>
            </p:cNvPr>
            <p:cNvSpPr txBox="1"/>
            <p:nvPr/>
          </p:nvSpPr>
          <p:spPr>
            <a:xfrm>
              <a:off x="2552959" y="1250274"/>
              <a:ext cx="14521164"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CÚ PHÁP YACC</a:t>
              </a:r>
            </a:p>
          </p:txBody>
        </p:sp>
      </p:grpSp>
      <p:sp>
        <p:nvSpPr>
          <p:cNvPr id="12" name="TextBox 11">
            <a:extLst>
              <a:ext uri="{FF2B5EF4-FFF2-40B4-BE49-F238E27FC236}">
                <a16:creationId xmlns:a16="http://schemas.microsoft.com/office/drawing/2014/main" id="{89BCEF99-E0BA-4C9C-A339-3840B78D7CAC}"/>
              </a:ext>
            </a:extLst>
          </p:cNvPr>
          <p:cNvSpPr txBox="1"/>
          <p:nvPr/>
        </p:nvSpPr>
        <p:spPr>
          <a:xfrm>
            <a:off x="834988" y="1829212"/>
            <a:ext cx="10849012" cy="2233688"/>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3200">
                <a:effectLst/>
                <a:latin typeface="Times New Roman" panose="02020603050405020304" pitchFamily="18" charset="0"/>
                <a:ea typeface="Calibri" panose="020F0502020204030204" pitchFamily="34" charset="0"/>
                <a:cs typeface="Times New Roman" panose="02020603050405020304" pitchFamily="18" charset="0"/>
              </a:rPr>
              <a:t>Yacc không thể phân tích văn phạm nhập nhằng, nghĩa là cùng một đầu vào có thể khớp với 2 cây cú pháp trở lên</a:t>
            </a:r>
          </a:p>
          <a:p>
            <a:pPr marL="457200" indent="-457200">
              <a:buFont typeface="Arial" panose="020B0604020202020204" pitchFamily="34" charset="0"/>
              <a:buChar char="•"/>
            </a:pPr>
            <a:r>
              <a:rPr lang="en-US" sz="3200">
                <a:effectLst/>
                <a:latin typeface="Times New Roman" panose="02020603050405020304" pitchFamily="18" charset="0"/>
                <a:ea typeface="Calibri" panose="020F0502020204030204" pitchFamily="34" charset="0"/>
              </a:rPr>
              <a:t>Yacc cũng không thể phân tích văn phạm cần nhiều hơn một token nhìn trước để biết nó khớp với luật nào</a:t>
            </a:r>
            <a:endParaRPr lang="en-US" sz="4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111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A4DADC-521E-4D6F-8D3D-91F06EFE758B}"/>
              </a:ext>
            </a:extLst>
          </p:cNvPr>
          <p:cNvSpPr txBox="1"/>
          <p:nvPr/>
        </p:nvSpPr>
        <p:spPr>
          <a:xfrm>
            <a:off x="737649" y="1562582"/>
            <a:ext cx="10914926" cy="2062103"/>
          </a:xfrm>
          <a:prstGeom prst="rect">
            <a:avLst/>
          </a:prstGeom>
          <a:noFill/>
        </p:spPr>
        <p:txBody>
          <a:bodyPr wrap="square" rtlCol="0">
            <a:spAutoFit/>
          </a:bodyPr>
          <a:lstStyle/>
          <a:p>
            <a:r>
              <a:rPr lang="en-US" sz="3200"/>
              <a:t>Một trình biên dịch hoặc thông dịch của một ngôn ngữ lập trình thường có 2 phần:</a:t>
            </a:r>
          </a:p>
          <a:p>
            <a:pPr marL="285750" indent="-285750">
              <a:buFont typeface="Arial" panose="020B0604020202020204" pitchFamily="34" charset="0"/>
              <a:buChar char="•"/>
            </a:pPr>
            <a:r>
              <a:rPr lang="en-US" sz="3200"/>
              <a:t>Đọc source code và khám phá cấu trúc</a:t>
            </a:r>
          </a:p>
          <a:p>
            <a:pPr marL="285750" indent="-285750">
              <a:buFont typeface="Arial" panose="020B0604020202020204" pitchFamily="34" charset="0"/>
              <a:buChar char="•"/>
            </a:pPr>
            <a:r>
              <a:rPr lang="en-US" sz="3200"/>
              <a:t>Xử lý cấu trúc vào cho ra chương trình đích</a:t>
            </a:r>
          </a:p>
        </p:txBody>
      </p:sp>
      <p:sp>
        <p:nvSpPr>
          <p:cNvPr id="25" name="Rectangle: Rounded Corners 24">
            <a:extLst>
              <a:ext uri="{FF2B5EF4-FFF2-40B4-BE49-F238E27FC236}">
                <a16:creationId xmlns:a16="http://schemas.microsoft.com/office/drawing/2014/main" id="{986E15A4-8278-457D-B4AB-0CE72127FD5F}"/>
              </a:ext>
            </a:extLst>
          </p:cNvPr>
          <p:cNvSpPr/>
          <p:nvPr/>
        </p:nvSpPr>
        <p:spPr>
          <a:xfrm>
            <a:off x="1258681" y="317618"/>
            <a:ext cx="2557415" cy="584775"/>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823B8F5-1DE7-4021-ABA2-214E4A82EE11}"/>
              </a:ext>
            </a:extLst>
          </p:cNvPr>
          <p:cNvGrpSpPr/>
          <p:nvPr/>
        </p:nvGrpSpPr>
        <p:grpSpPr>
          <a:xfrm>
            <a:off x="308434" y="229841"/>
            <a:ext cx="5160422" cy="858431"/>
            <a:chOff x="897714" y="1126314"/>
            <a:chExt cx="8498327" cy="1413686"/>
          </a:xfrm>
        </p:grpSpPr>
        <p:grpSp>
          <p:nvGrpSpPr>
            <p:cNvPr id="27" name="Group 26">
              <a:extLst>
                <a:ext uri="{FF2B5EF4-FFF2-40B4-BE49-F238E27FC236}">
                  <a16:creationId xmlns:a16="http://schemas.microsoft.com/office/drawing/2014/main" id="{87083F30-7766-4F14-BE07-59F344606C76}"/>
                </a:ext>
              </a:extLst>
            </p:cNvPr>
            <p:cNvGrpSpPr/>
            <p:nvPr/>
          </p:nvGrpSpPr>
          <p:grpSpPr>
            <a:xfrm>
              <a:off x="897714" y="1126314"/>
              <a:ext cx="1413686" cy="1413686"/>
              <a:chOff x="5886275" y="3219275"/>
              <a:chExt cx="419450" cy="419450"/>
            </a:xfrm>
          </p:grpSpPr>
          <p:sp>
            <p:nvSpPr>
              <p:cNvPr id="29" name="Circle: Hollow 28">
                <a:extLst>
                  <a:ext uri="{FF2B5EF4-FFF2-40B4-BE49-F238E27FC236}">
                    <a16:creationId xmlns:a16="http://schemas.microsoft.com/office/drawing/2014/main" id="{82FF305B-D022-41D4-B3A1-D0B289D51A73}"/>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Oval 29">
                <a:extLst>
                  <a:ext uri="{FF2B5EF4-FFF2-40B4-BE49-F238E27FC236}">
                    <a16:creationId xmlns:a16="http://schemas.microsoft.com/office/drawing/2014/main" id="{DA6E3970-7BDD-4594-B8AB-089289FF9DA1}"/>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1</a:t>
                </a:r>
              </a:p>
            </p:txBody>
          </p:sp>
        </p:grpSp>
        <p:sp>
          <p:nvSpPr>
            <p:cNvPr id="28" name="TextBox 27">
              <a:extLst>
                <a:ext uri="{FF2B5EF4-FFF2-40B4-BE49-F238E27FC236}">
                  <a16:creationId xmlns:a16="http://schemas.microsoft.com/office/drawing/2014/main" id="{6B9ECB7C-A383-41F1-A4CD-CEE78717C796}"/>
                </a:ext>
              </a:extLst>
            </p:cNvPr>
            <p:cNvSpPr txBox="1"/>
            <p:nvPr/>
          </p:nvSpPr>
          <p:spPr>
            <a:xfrm>
              <a:off x="2552959" y="1250274"/>
              <a:ext cx="6843082"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GIỚI THIỆU</a:t>
              </a:r>
            </a:p>
          </p:txBody>
        </p:sp>
      </p:grpSp>
      <p:cxnSp>
        <p:nvCxnSpPr>
          <p:cNvPr id="9" name="Straight Connector 8">
            <a:extLst>
              <a:ext uri="{FF2B5EF4-FFF2-40B4-BE49-F238E27FC236}">
                <a16:creationId xmlns:a16="http://schemas.microsoft.com/office/drawing/2014/main" id="{2A46D984-F005-4285-9754-9573381889D2}"/>
              </a:ext>
            </a:extLst>
          </p:cNvPr>
          <p:cNvCxnSpPr>
            <a:cxnSpLocks/>
          </p:cNvCxnSpPr>
          <p:nvPr/>
        </p:nvCxnSpPr>
        <p:spPr>
          <a:xfrm flipV="1">
            <a:off x="-3124200" y="2392680"/>
            <a:ext cx="18135600" cy="490728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C06DF0-7454-47F0-ABFA-23117F797B71}"/>
              </a:ext>
            </a:extLst>
          </p:cNvPr>
          <p:cNvCxnSpPr>
            <a:cxnSpLocks/>
          </p:cNvCxnSpPr>
          <p:nvPr/>
        </p:nvCxnSpPr>
        <p:spPr>
          <a:xfrm flipH="1" flipV="1">
            <a:off x="-3124200" y="3017520"/>
            <a:ext cx="12791442" cy="615696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970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906B19-F1E6-F99C-70D8-2EFD6A0EA357}"/>
              </a:ext>
            </a:extLst>
          </p:cNvPr>
          <p:cNvSpPr txBox="1"/>
          <p:nvPr/>
        </p:nvSpPr>
        <p:spPr>
          <a:xfrm>
            <a:off x="192505" y="1363580"/>
            <a:ext cx="11806989" cy="2949718"/>
          </a:xfrm>
          <a:prstGeom prst="rect">
            <a:avLst/>
          </a:prstGeom>
          <a:noFill/>
        </p:spPr>
        <p:txBody>
          <a:bodyPr wrap="square" rtlCol="0">
            <a:spAutoFit/>
          </a:bodyPr>
          <a:lstStyle/>
          <a:p>
            <a:pPr marL="0" marR="0">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[1] http://dinosaur.compilertools.net/ </a:t>
            </a:r>
          </a:p>
          <a:p>
            <a:pPr marL="0" marR="0">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[2] http://flex.sourceforge.net </a:t>
            </a:r>
          </a:p>
          <a:p>
            <a:pPr marL="0" marR="0">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[3] http://gnuwin32.sourceforge.net/packages/bison.html</a:t>
            </a:r>
          </a:p>
          <a:p>
            <a:pPr marL="0" marR="0">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[4] https://github.com/ckshitij/LEX-AND-YACC</a:t>
            </a:r>
          </a:p>
          <a:p>
            <a:pPr marL="0" marR="0">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[5] https://comdy.vn/trinh-bien-dich/phan-tich-cu-phap/</a:t>
            </a:r>
          </a:p>
          <a:p>
            <a:pPr marL="0" marR="0">
              <a:lnSpc>
                <a:spcPct val="107000"/>
              </a:lnSpc>
              <a:spcBef>
                <a:spcPts val="0"/>
              </a:spcBef>
              <a:spcAft>
                <a:spcPts val="800"/>
              </a:spcAft>
            </a:pPr>
            <a:r>
              <a:rPr lang="en-US" sz="2400">
                <a:effectLst/>
                <a:latin typeface="Times New Roman" panose="02020603050405020304" pitchFamily="18" charset="0"/>
                <a:ea typeface="Calibri" panose="020F0502020204030204" pitchFamily="34" charset="0"/>
                <a:cs typeface="Times New Roman" panose="02020603050405020304" pitchFamily="18" charset="0"/>
              </a:rPr>
              <a:t>[6] https://web.iitd.ac.in/~sumeet/flex__bison.pdf</a:t>
            </a:r>
          </a:p>
        </p:txBody>
      </p:sp>
      <p:sp>
        <p:nvSpPr>
          <p:cNvPr id="4" name="TextBox 3">
            <a:extLst>
              <a:ext uri="{FF2B5EF4-FFF2-40B4-BE49-F238E27FC236}">
                <a16:creationId xmlns:a16="http://schemas.microsoft.com/office/drawing/2014/main" id="{95B45737-F98F-8BFB-D490-8A9E6001EAEF}"/>
              </a:ext>
            </a:extLst>
          </p:cNvPr>
          <p:cNvSpPr txBox="1"/>
          <p:nvPr/>
        </p:nvSpPr>
        <p:spPr>
          <a:xfrm>
            <a:off x="192505" y="532583"/>
            <a:ext cx="4186990" cy="830997"/>
          </a:xfrm>
          <a:prstGeom prst="rect">
            <a:avLst/>
          </a:prstGeom>
          <a:noFill/>
        </p:spPr>
        <p:txBody>
          <a:bodyPr wrap="square" rtlCol="0">
            <a:spAutoFit/>
          </a:bodyPr>
          <a:lstStyle/>
          <a:p>
            <a:r>
              <a:rPr lang="en-US" sz="4800">
                <a:latin typeface="iCiel Novecento sans ExtBd" panose="00000900000000000000" pitchFamily="50" charset="0"/>
              </a:rPr>
              <a:t>THAM KHẢO</a:t>
            </a:r>
          </a:p>
        </p:txBody>
      </p:sp>
    </p:spTree>
    <p:extLst>
      <p:ext uri="{BB962C8B-B14F-4D97-AF65-F5344CB8AC3E}">
        <p14:creationId xmlns:p14="http://schemas.microsoft.com/office/powerpoint/2010/main" val="33480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8F933E9-FBD5-4E75-A72F-CA53BF1C8DCB}"/>
              </a:ext>
            </a:extLst>
          </p:cNvPr>
          <p:cNvSpPr txBox="1"/>
          <p:nvPr/>
        </p:nvSpPr>
        <p:spPr>
          <a:xfrm>
            <a:off x="655899" y="1720840"/>
            <a:ext cx="10880202" cy="3416320"/>
          </a:xfrm>
          <a:prstGeom prst="rect">
            <a:avLst/>
          </a:prstGeom>
          <a:noFill/>
        </p:spPr>
        <p:txBody>
          <a:bodyPr wrap="square" rtlCol="0">
            <a:spAutoFit/>
          </a:bodyPr>
          <a:lstStyle/>
          <a:p>
            <a:pPr marL="571500" indent="-571500">
              <a:buFont typeface="Arial" panose="020B0604020202020204" pitchFamily="34" charset="0"/>
              <a:buChar char="•"/>
            </a:pPr>
            <a:r>
              <a:rPr lang="en-US" sz="3600"/>
              <a:t>Lex và Yacc có thể hoàn thành được yêu cầu thứ nhất</a:t>
            </a:r>
          </a:p>
          <a:p>
            <a:pPr marL="571500" indent="-571500">
              <a:buFont typeface="Arial" panose="020B0604020202020204" pitchFamily="34" charset="0"/>
              <a:buChar char="•"/>
            </a:pPr>
            <a:r>
              <a:rPr lang="en-US" sz="3600"/>
              <a:t>Việc khám phá cấu trúc code được chia làm 2 phần:</a:t>
            </a:r>
          </a:p>
          <a:p>
            <a:pPr marL="1028700" lvl="1" indent="-571500">
              <a:buFont typeface="Wingdings" panose="05000000000000000000" pitchFamily="2" charset="2"/>
              <a:buChar char="§"/>
            </a:pPr>
            <a:r>
              <a:rPr lang="en-US" sz="3600"/>
              <a:t>Chia source code thành các token</a:t>
            </a:r>
          </a:p>
          <a:p>
            <a:pPr marL="1028700" lvl="1" indent="-571500">
              <a:buFont typeface="Wingdings" panose="05000000000000000000" pitchFamily="2" charset="2"/>
              <a:buChar char="§"/>
            </a:pPr>
            <a:r>
              <a:rPr lang="en-US" sz="3600"/>
              <a:t>Tìm cấu trúc của chương trình</a:t>
            </a:r>
          </a:p>
          <a:p>
            <a:pPr marL="571500" indent="-571500">
              <a:buFont typeface="Arial" panose="020B0604020202020204" pitchFamily="34" charset="0"/>
              <a:buChar char="•"/>
            </a:pPr>
            <a:r>
              <a:rPr lang="en-US" sz="3600"/>
              <a:t>Lex và Yacc giúp ta viết được chương trình trên các đầu vào có cấu trúc. </a:t>
            </a:r>
          </a:p>
        </p:txBody>
      </p:sp>
      <p:sp>
        <p:nvSpPr>
          <p:cNvPr id="20" name="Rectangle: Rounded Corners 19">
            <a:extLst>
              <a:ext uri="{FF2B5EF4-FFF2-40B4-BE49-F238E27FC236}">
                <a16:creationId xmlns:a16="http://schemas.microsoft.com/office/drawing/2014/main" id="{2825A595-45D1-4D32-99F1-756F8063A602}"/>
              </a:ext>
            </a:extLst>
          </p:cNvPr>
          <p:cNvSpPr/>
          <p:nvPr/>
        </p:nvSpPr>
        <p:spPr>
          <a:xfrm>
            <a:off x="1258681" y="317618"/>
            <a:ext cx="2557415" cy="584775"/>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BEB2AED-988B-4B5E-A124-A2A3A415FEA3}"/>
              </a:ext>
            </a:extLst>
          </p:cNvPr>
          <p:cNvGrpSpPr/>
          <p:nvPr/>
        </p:nvGrpSpPr>
        <p:grpSpPr>
          <a:xfrm>
            <a:off x="308434" y="229841"/>
            <a:ext cx="5160422" cy="858431"/>
            <a:chOff x="897714" y="1126314"/>
            <a:chExt cx="8498327" cy="1413686"/>
          </a:xfrm>
        </p:grpSpPr>
        <p:grpSp>
          <p:nvGrpSpPr>
            <p:cNvPr id="22" name="Group 21">
              <a:extLst>
                <a:ext uri="{FF2B5EF4-FFF2-40B4-BE49-F238E27FC236}">
                  <a16:creationId xmlns:a16="http://schemas.microsoft.com/office/drawing/2014/main" id="{FAA200A4-9160-4DAF-B1AB-93D23AE58D56}"/>
                </a:ext>
              </a:extLst>
            </p:cNvPr>
            <p:cNvGrpSpPr/>
            <p:nvPr/>
          </p:nvGrpSpPr>
          <p:grpSpPr>
            <a:xfrm>
              <a:off x="897714" y="1126314"/>
              <a:ext cx="1413686" cy="1413686"/>
              <a:chOff x="5886275" y="3219275"/>
              <a:chExt cx="419450" cy="419450"/>
            </a:xfrm>
          </p:grpSpPr>
          <p:sp>
            <p:nvSpPr>
              <p:cNvPr id="24" name="Circle: Hollow 23">
                <a:extLst>
                  <a:ext uri="{FF2B5EF4-FFF2-40B4-BE49-F238E27FC236}">
                    <a16:creationId xmlns:a16="http://schemas.microsoft.com/office/drawing/2014/main" id="{A9A9CF54-16DF-4B36-9C87-761FE68A9202}"/>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a:extLst>
                  <a:ext uri="{FF2B5EF4-FFF2-40B4-BE49-F238E27FC236}">
                    <a16:creationId xmlns:a16="http://schemas.microsoft.com/office/drawing/2014/main" id="{14390E4E-CB2A-4932-BE95-A826BF8570A4}"/>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1</a:t>
                </a:r>
              </a:p>
            </p:txBody>
          </p:sp>
        </p:grpSp>
        <p:sp>
          <p:nvSpPr>
            <p:cNvPr id="23" name="TextBox 22">
              <a:extLst>
                <a:ext uri="{FF2B5EF4-FFF2-40B4-BE49-F238E27FC236}">
                  <a16:creationId xmlns:a16="http://schemas.microsoft.com/office/drawing/2014/main" id="{55347158-AFE3-45C2-93DB-4033E6ED5213}"/>
                </a:ext>
              </a:extLst>
            </p:cNvPr>
            <p:cNvSpPr txBox="1"/>
            <p:nvPr/>
          </p:nvSpPr>
          <p:spPr>
            <a:xfrm>
              <a:off x="2552959" y="1250274"/>
              <a:ext cx="6843082"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GIỚI THIỆU</a:t>
              </a:r>
            </a:p>
          </p:txBody>
        </p:sp>
      </p:grpSp>
      <p:cxnSp>
        <p:nvCxnSpPr>
          <p:cNvPr id="9" name="Straight Connector 8">
            <a:extLst>
              <a:ext uri="{FF2B5EF4-FFF2-40B4-BE49-F238E27FC236}">
                <a16:creationId xmlns:a16="http://schemas.microsoft.com/office/drawing/2014/main" id="{7A29DB8B-4F90-4C20-A6A4-0B822FEFAE0F}"/>
              </a:ext>
            </a:extLst>
          </p:cNvPr>
          <p:cNvCxnSpPr>
            <a:cxnSpLocks/>
          </p:cNvCxnSpPr>
          <p:nvPr/>
        </p:nvCxnSpPr>
        <p:spPr>
          <a:xfrm flipH="1" flipV="1">
            <a:off x="-777240" y="-2590800"/>
            <a:ext cx="1584960" cy="106680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F35E1A-FF00-4E71-AE4F-903F90892272}"/>
              </a:ext>
            </a:extLst>
          </p:cNvPr>
          <p:cNvCxnSpPr>
            <a:cxnSpLocks/>
          </p:cNvCxnSpPr>
          <p:nvPr/>
        </p:nvCxnSpPr>
        <p:spPr>
          <a:xfrm flipH="1" flipV="1">
            <a:off x="1166864" y="-4001435"/>
            <a:ext cx="12791442" cy="615696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526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8D6672-22EB-41DB-BC6B-DF7D03136A46}"/>
              </a:ext>
            </a:extLst>
          </p:cNvPr>
          <p:cNvSpPr txBox="1"/>
          <p:nvPr/>
        </p:nvSpPr>
        <p:spPr>
          <a:xfrm>
            <a:off x="308434" y="2305598"/>
            <a:ext cx="11350805" cy="3423630"/>
          </a:xfrm>
          <a:prstGeom prst="rect">
            <a:avLst/>
          </a:prstGeom>
          <a:noFill/>
        </p:spPr>
        <p:txBody>
          <a:bodyPr wrap="square">
            <a:spAutoFit/>
          </a:bodyPr>
          <a:lstStyle/>
          <a:p>
            <a:pPr marL="571500" marR="0" indent="-571500">
              <a:lnSpc>
                <a:spcPct val="107000"/>
              </a:lnSpc>
              <a:spcBef>
                <a:spcPts val="0"/>
              </a:spcBef>
              <a:spcAft>
                <a:spcPts val="800"/>
              </a:spcAft>
              <a:buFont typeface="Arial" panose="020B0604020202020204" pitchFamily="34" charset="0"/>
              <a:buChar char="•"/>
            </a:pPr>
            <a:r>
              <a:rPr lang="en-US" sz="3200">
                <a:effectLst/>
                <a:latin typeface="Times New Roman" panose="02020603050405020304" pitchFamily="18" charset="0"/>
                <a:ea typeface="Calibri" panose="020F0502020204030204" pitchFamily="34" charset="0"/>
                <a:cs typeface="Times New Roman" panose="02020603050405020304" pitchFamily="18" charset="0"/>
              </a:rPr>
              <a:t>Lex là một công cụ xây dựng bộ phân tích từ vựng</a:t>
            </a:r>
          </a:p>
          <a:p>
            <a:pPr marL="571500" marR="0" indent="-571500">
              <a:lnSpc>
                <a:spcPct val="107000"/>
              </a:lnSpc>
              <a:spcBef>
                <a:spcPts val="0"/>
              </a:spcBef>
              <a:spcAft>
                <a:spcPts val="800"/>
              </a:spcAft>
              <a:buFont typeface="Arial" panose="020B0604020202020204" pitchFamily="34" charset="0"/>
              <a:buChar char="•"/>
            </a:pPr>
            <a:r>
              <a:rPr lang="en-US" sz="3200">
                <a:latin typeface="Times New Roman" panose="02020603050405020304" pitchFamily="18" charset="0"/>
                <a:ea typeface="Calibri" panose="020F0502020204030204" pitchFamily="34" charset="0"/>
                <a:cs typeface="Times New Roman" panose="02020603050405020304" pitchFamily="18" charset="0"/>
              </a:rPr>
              <a:t>Lex nhận vào một chuỗi các ký tự và dựa vào biểu thức chính quy để chia chúng thành các token. </a:t>
            </a:r>
            <a:r>
              <a:rPr lang="en-US" sz="3200">
                <a:effectLst/>
                <a:latin typeface="Times New Roman" panose="02020603050405020304" pitchFamily="18" charset="0"/>
                <a:ea typeface="Calibri" panose="020F0502020204030204" pitchFamily="34" charset="0"/>
                <a:cs typeface="Times New Roman" panose="02020603050405020304" pitchFamily="18" charset="0"/>
              </a:rPr>
              <a:t>Biểu thức chính quy sẽ được được chỉ định bởi người dùng</a:t>
            </a:r>
          </a:p>
          <a:p>
            <a:pPr marL="571500" marR="0" indent="-571500">
              <a:lnSpc>
                <a:spcPct val="107000"/>
              </a:lnSpc>
              <a:spcBef>
                <a:spcPts val="0"/>
              </a:spcBef>
              <a:spcAft>
                <a:spcPts val="800"/>
              </a:spcAft>
              <a:buFont typeface="Arial" panose="020B0604020202020204" pitchFamily="34" charset="0"/>
              <a:buChar char="•"/>
            </a:pPr>
            <a:r>
              <a:rPr lang="en-US" sz="3200">
                <a:effectLst/>
                <a:latin typeface="Times New Roman" panose="02020603050405020304" pitchFamily="18" charset="0"/>
                <a:ea typeface="Calibri" panose="020F0502020204030204" pitchFamily="34" charset="0"/>
                <a:cs typeface="Times New Roman" panose="02020603050405020304" pitchFamily="18" charset="0"/>
              </a:rPr>
              <a:t>Các token sau này sẽ được sử dụng bởi Yacc hoặc có thể là sản phẩm cuối cùng</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F6D55281-78C5-45BE-93F3-386E7B11D5EC}"/>
              </a:ext>
            </a:extLst>
          </p:cNvPr>
          <p:cNvSpPr/>
          <p:nvPr/>
        </p:nvSpPr>
        <p:spPr>
          <a:xfrm>
            <a:off x="1313546" y="1000734"/>
            <a:ext cx="108345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9DBF401-C8E1-47F9-A128-3C858D6B39C0}"/>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E136929F-EBF2-418B-824C-2363BC1E2ACC}"/>
              </a:ext>
            </a:extLst>
          </p:cNvPr>
          <p:cNvGrpSpPr/>
          <p:nvPr/>
        </p:nvGrpSpPr>
        <p:grpSpPr>
          <a:xfrm>
            <a:off x="308434" y="229841"/>
            <a:ext cx="6915326" cy="858431"/>
            <a:chOff x="897714" y="1126314"/>
            <a:chExt cx="11388351" cy="1413686"/>
          </a:xfrm>
        </p:grpSpPr>
        <p:grpSp>
          <p:nvGrpSpPr>
            <p:cNvPr id="26" name="Group 25">
              <a:extLst>
                <a:ext uri="{FF2B5EF4-FFF2-40B4-BE49-F238E27FC236}">
                  <a16:creationId xmlns:a16="http://schemas.microsoft.com/office/drawing/2014/main" id="{6A8C2497-CC12-4E4F-8E96-DD6E143DF959}"/>
                </a:ext>
              </a:extLst>
            </p:cNvPr>
            <p:cNvGrpSpPr/>
            <p:nvPr/>
          </p:nvGrpSpPr>
          <p:grpSpPr>
            <a:xfrm>
              <a:off x="897714" y="1126314"/>
              <a:ext cx="1413686" cy="1413686"/>
              <a:chOff x="5886275" y="3219275"/>
              <a:chExt cx="419450" cy="419450"/>
            </a:xfrm>
          </p:grpSpPr>
          <p:sp>
            <p:nvSpPr>
              <p:cNvPr id="28" name="Circle: Hollow 27">
                <a:extLst>
                  <a:ext uri="{FF2B5EF4-FFF2-40B4-BE49-F238E27FC236}">
                    <a16:creationId xmlns:a16="http://schemas.microsoft.com/office/drawing/2014/main" id="{F732BD08-9A41-4984-9020-D124A53D0DE4}"/>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0C754C9A-6034-4149-839F-AFFE39BE6285}"/>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27" name="TextBox 26">
              <a:extLst>
                <a:ext uri="{FF2B5EF4-FFF2-40B4-BE49-F238E27FC236}">
                  <a16:creationId xmlns:a16="http://schemas.microsoft.com/office/drawing/2014/main" id="{E968163E-CACF-4F79-A291-C96ECC0B54AD}"/>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30" name="TextBox 29">
            <a:extLst>
              <a:ext uri="{FF2B5EF4-FFF2-40B4-BE49-F238E27FC236}">
                <a16:creationId xmlns:a16="http://schemas.microsoft.com/office/drawing/2014/main" id="{307B2775-4256-4BC7-B61B-A4BFF781F63C}"/>
              </a:ext>
            </a:extLst>
          </p:cNvPr>
          <p:cNvSpPr txBox="1"/>
          <p:nvPr/>
        </p:nvSpPr>
        <p:spPr>
          <a:xfrm>
            <a:off x="1416680" y="941590"/>
            <a:ext cx="1083452"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Mô tả</a:t>
            </a:r>
          </a:p>
        </p:txBody>
      </p:sp>
      <p:cxnSp>
        <p:nvCxnSpPr>
          <p:cNvPr id="11" name="Straight Connector 10">
            <a:extLst>
              <a:ext uri="{FF2B5EF4-FFF2-40B4-BE49-F238E27FC236}">
                <a16:creationId xmlns:a16="http://schemas.microsoft.com/office/drawing/2014/main" id="{FFBB8D80-21A8-47BE-88D4-7A43BB22A312}"/>
              </a:ext>
            </a:extLst>
          </p:cNvPr>
          <p:cNvCxnSpPr>
            <a:cxnSpLocks/>
          </p:cNvCxnSpPr>
          <p:nvPr/>
        </p:nvCxnSpPr>
        <p:spPr>
          <a:xfrm flipH="1" flipV="1">
            <a:off x="-5684520" y="2305598"/>
            <a:ext cx="10287000" cy="5695402"/>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49C65F-18E6-46A3-9FEB-A088D6E5DB24}"/>
              </a:ext>
            </a:extLst>
          </p:cNvPr>
          <p:cNvCxnSpPr>
            <a:cxnSpLocks/>
          </p:cNvCxnSpPr>
          <p:nvPr/>
        </p:nvCxnSpPr>
        <p:spPr>
          <a:xfrm flipH="1" flipV="1">
            <a:off x="1166864" y="-4001435"/>
            <a:ext cx="11756656" cy="7430435"/>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67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8D6672-22EB-41DB-BC6B-DF7D03136A46}"/>
              </a:ext>
            </a:extLst>
          </p:cNvPr>
          <p:cNvSpPr txBox="1"/>
          <p:nvPr/>
        </p:nvSpPr>
        <p:spPr>
          <a:xfrm>
            <a:off x="308434" y="2192133"/>
            <a:ext cx="11350805" cy="2896690"/>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3200">
                <a:effectLst/>
                <a:latin typeface="Times New Roman" panose="02020603050405020304" pitchFamily="18" charset="0"/>
                <a:ea typeface="Calibri" panose="020F0502020204030204" pitchFamily="34" charset="0"/>
                <a:cs typeface="Times New Roman" panose="02020603050405020304" pitchFamily="18" charset="0"/>
              </a:rPr>
              <a:t>Phân tích từ vựng là công việc đọc chương trình nguồn từ trái sang phải để tách ra thành các token</a:t>
            </a:r>
          </a:p>
          <a:p>
            <a:pPr marL="457200" marR="0" indent="-457200">
              <a:lnSpc>
                <a:spcPct val="107000"/>
              </a:lnSpc>
              <a:spcBef>
                <a:spcPts val="0"/>
              </a:spcBef>
              <a:spcAft>
                <a:spcPts val="800"/>
              </a:spcAft>
              <a:buFont typeface="Arial" panose="020B0604020202020204" pitchFamily="34" charset="0"/>
              <a:buChar char="•"/>
            </a:pPr>
            <a:r>
              <a:rPr lang="en-US" sz="3200">
                <a:effectLst/>
                <a:latin typeface="Times New Roman" panose="02020603050405020304" pitchFamily="18" charset="0"/>
                <a:ea typeface="Calibri" panose="020F0502020204030204" pitchFamily="34" charset="0"/>
                <a:cs typeface="Times New Roman" panose="02020603050405020304" pitchFamily="18" charset="0"/>
              </a:rPr>
              <a:t>Qúa trình phân tích từ vựng là quá trình dịch mà đầu nhận là các chuỗi ký tự, đầu ra là các token. </a:t>
            </a:r>
          </a:p>
          <a:p>
            <a:pPr marL="457200" marR="0" indent="-457200">
              <a:lnSpc>
                <a:spcPct val="107000"/>
              </a:lnSpc>
              <a:spcBef>
                <a:spcPts val="0"/>
              </a:spcBef>
              <a:spcAft>
                <a:spcPts val="800"/>
              </a:spcAft>
              <a:buFont typeface="Arial" panose="020B0604020202020204" pitchFamily="34" charset="0"/>
              <a:buChar char="•"/>
            </a:pPr>
            <a:r>
              <a:rPr lang="en-US" sz="3200">
                <a:latin typeface="Times New Roman" panose="02020603050405020304" pitchFamily="18" charset="0"/>
                <a:ea typeface="Calibri" panose="020F0502020204030204" pitchFamily="34" charset="0"/>
                <a:cs typeface="Times New Roman" panose="02020603050405020304" pitchFamily="18" charset="0"/>
              </a:rPr>
              <a:t>Đầu </a:t>
            </a:r>
            <a:r>
              <a:rPr lang="en-US" sz="3200">
                <a:effectLst/>
                <a:latin typeface="Times New Roman" panose="02020603050405020304" pitchFamily="18" charset="0"/>
                <a:ea typeface="Calibri" panose="020F0502020204030204" pitchFamily="34" charset="0"/>
                <a:cs typeface="Times New Roman" panose="02020603050405020304" pitchFamily="18" charset="0"/>
              </a:rPr>
              <a:t>ra này sẽ là đầu vào của quá trình phân tích cú pháp về sau.</a:t>
            </a:r>
          </a:p>
        </p:txBody>
      </p:sp>
      <p:sp>
        <p:nvSpPr>
          <p:cNvPr id="11" name="Rectangle: Rounded Corners 10">
            <a:extLst>
              <a:ext uri="{FF2B5EF4-FFF2-40B4-BE49-F238E27FC236}">
                <a16:creationId xmlns:a16="http://schemas.microsoft.com/office/drawing/2014/main" id="{F7A6BC00-0D05-447A-A681-DB89C5081BC6}"/>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F8AC02B-135C-4008-B8EE-78B40C9D15BC}"/>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C6A1A45-166B-4E1A-835C-2FB015BD5E0B}"/>
              </a:ext>
            </a:extLst>
          </p:cNvPr>
          <p:cNvGrpSpPr/>
          <p:nvPr/>
        </p:nvGrpSpPr>
        <p:grpSpPr>
          <a:xfrm>
            <a:off x="308434" y="229841"/>
            <a:ext cx="6915326" cy="858431"/>
            <a:chOff x="897714" y="1126314"/>
            <a:chExt cx="11388351" cy="1413686"/>
          </a:xfrm>
        </p:grpSpPr>
        <p:grpSp>
          <p:nvGrpSpPr>
            <p:cNvPr id="22" name="Group 21">
              <a:extLst>
                <a:ext uri="{FF2B5EF4-FFF2-40B4-BE49-F238E27FC236}">
                  <a16:creationId xmlns:a16="http://schemas.microsoft.com/office/drawing/2014/main" id="{65E308FD-FD72-4EEF-87D5-CA7058385B6E}"/>
                </a:ext>
              </a:extLst>
            </p:cNvPr>
            <p:cNvGrpSpPr/>
            <p:nvPr/>
          </p:nvGrpSpPr>
          <p:grpSpPr>
            <a:xfrm>
              <a:off x="897714" y="1126314"/>
              <a:ext cx="1413686" cy="1413686"/>
              <a:chOff x="5886275" y="3219275"/>
              <a:chExt cx="419450" cy="419450"/>
            </a:xfrm>
          </p:grpSpPr>
          <p:sp>
            <p:nvSpPr>
              <p:cNvPr id="24" name="Circle: Hollow 23">
                <a:extLst>
                  <a:ext uri="{FF2B5EF4-FFF2-40B4-BE49-F238E27FC236}">
                    <a16:creationId xmlns:a16="http://schemas.microsoft.com/office/drawing/2014/main" id="{F5AC594E-9E70-4E38-9C0C-9778877B9510}"/>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a:extLst>
                  <a:ext uri="{FF2B5EF4-FFF2-40B4-BE49-F238E27FC236}">
                    <a16:creationId xmlns:a16="http://schemas.microsoft.com/office/drawing/2014/main" id="{9AFF00B5-741A-4DB7-9DF6-B13BB115546C}"/>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23" name="TextBox 22">
              <a:extLst>
                <a:ext uri="{FF2B5EF4-FFF2-40B4-BE49-F238E27FC236}">
                  <a16:creationId xmlns:a16="http://schemas.microsoft.com/office/drawing/2014/main" id="{C153F179-BEC3-4B4D-9F64-7EE909907521}"/>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26" name="TextBox 25">
            <a:extLst>
              <a:ext uri="{FF2B5EF4-FFF2-40B4-BE49-F238E27FC236}">
                <a16:creationId xmlns:a16="http://schemas.microsoft.com/office/drawing/2014/main" id="{B3C004B9-D07B-46FB-A2BD-647BFF461F49}"/>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Phân tích từ vựng</a:t>
            </a:r>
          </a:p>
        </p:txBody>
      </p:sp>
      <p:cxnSp>
        <p:nvCxnSpPr>
          <p:cNvPr id="12" name="Straight Connector 11">
            <a:extLst>
              <a:ext uri="{FF2B5EF4-FFF2-40B4-BE49-F238E27FC236}">
                <a16:creationId xmlns:a16="http://schemas.microsoft.com/office/drawing/2014/main" id="{1A92BB92-0A46-409D-B3C5-3A57C2636A53}"/>
              </a:ext>
            </a:extLst>
          </p:cNvPr>
          <p:cNvCxnSpPr>
            <a:cxnSpLocks/>
          </p:cNvCxnSpPr>
          <p:nvPr/>
        </p:nvCxnSpPr>
        <p:spPr>
          <a:xfrm flipH="1" flipV="1">
            <a:off x="-4526280" y="4114800"/>
            <a:ext cx="14859000" cy="43434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83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2501DE1-A87F-4F48-9C97-182DAD31A7A1}"/>
              </a:ext>
            </a:extLst>
          </p:cNvPr>
          <p:cNvGraphicFramePr>
            <a:graphicFrameLocks noGrp="1"/>
          </p:cNvGraphicFramePr>
          <p:nvPr>
            <p:extLst>
              <p:ext uri="{D42A27DB-BD31-4B8C-83A1-F6EECF244321}">
                <p14:modId xmlns:p14="http://schemas.microsoft.com/office/powerpoint/2010/main" val="117795726"/>
              </p:ext>
            </p:extLst>
          </p:nvPr>
        </p:nvGraphicFramePr>
        <p:xfrm>
          <a:off x="2115402" y="3429000"/>
          <a:ext cx="8128000" cy="231648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6374922"/>
                    </a:ext>
                  </a:extLst>
                </a:gridCol>
                <a:gridCol w="4064000">
                  <a:extLst>
                    <a:ext uri="{9D8B030D-6E8A-4147-A177-3AD203B41FA5}">
                      <a16:colId xmlns:a16="http://schemas.microsoft.com/office/drawing/2014/main" val="1807997740"/>
                    </a:ext>
                  </a:extLst>
                </a:gridCol>
              </a:tblGrid>
              <a:tr h="370840">
                <a:tc>
                  <a:txBody>
                    <a:bodyPr/>
                    <a:lstStyle/>
                    <a:p>
                      <a:pPr algn="ctr"/>
                      <a:r>
                        <a:rPr lang="en-US" sz="3200">
                          <a:latin typeface="Times New Roman" panose="02020603050405020304" pitchFamily="18" charset="0"/>
                          <a:cs typeface="Times New Roman" panose="02020603050405020304" pitchFamily="18" charset="0"/>
                        </a:rPr>
                        <a:t>Tôi </a:t>
                      </a:r>
                    </a:p>
                  </a:txBody>
                  <a:tcPr/>
                </a:tc>
                <a:tc>
                  <a:txBody>
                    <a:bodyPr/>
                    <a:lstStyle/>
                    <a:p>
                      <a:pPr algn="ctr"/>
                      <a:r>
                        <a:rPr lang="en-US" sz="3200">
                          <a:latin typeface="Times New Roman" panose="02020603050405020304" pitchFamily="18" charset="0"/>
                          <a:cs typeface="Times New Roman" panose="02020603050405020304" pitchFamily="18" charset="0"/>
                        </a:rPr>
                        <a:t>Danh từ</a:t>
                      </a:r>
                    </a:p>
                  </a:txBody>
                  <a:tcPr/>
                </a:tc>
                <a:extLst>
                  <a:ext uri="{0D108BD9-81ED-4DB2-BD59-A6C34878D82A}">
                    <a16:rowId xmlns:a16="http://schemas.microsoft.com/office/drawing/2014/main" val="2201023605"/>
                  </a:ext>
                </a:extLst>
              </a:tr>
              <a:tr h="370840">
                <a:tc>
                  <a:txBody>
                    <a:bodyPr/>
                    <a:lstStyle/>
                    <a:p>
                      <a:pPr algn="ctr"/>
                      <a:r>
                        <a:rPr lang="en-US" sz="3200">
                          <a:latin typeface="Times New Roman" panose="02020603050405020304" pitchFamily="18" charset="0"/>
                          <a:cs typeface="Times New Roman" panose="02020603050405020304" pitchFamily="18" charset="0"/>
                        </a:rPr>
                        <a:t>Thích</a:t>
                      </a:r>
                    </a:p>
                  </a:txBody>
                  <a:tcPr/>
                </a:tc>
                <a:tc>
                  <a:txBody>
                    <a:bodyPr/>
                    <a:lstStyle/>
                    <a:p>
                      <a:pPr algn="ctr"/>
                      <a:r>
                        <a:rPr lang="en-US" sz="3200">
                          <a:latin typeface="Times New Roman" panose="02020603050405020304" pitchFamily="18" charset="0"/>
                          <a:cs typeface="Times New Roman" panose="02020603050405020304" pitchFamily="18" charset="0"/>
                        </a:rPr>
                        <a:t>Động từ</a:t>
                      </a:r>
                    </a:p>
                  </a:txBody>
                  <a:tcPr/>
                </a:tc>
                <a:extLst>
                  <a:ext uri="{0D108BD9-81ED-4DB2-BD59-A6C34878D82A}">
                    <a16:rowId xmlns:a16="http://schemas.microsoft.com/office/drawing/2014/main" val="113788948"/>
                  </a:ext>
                </a:extLst>
              </a:tr>
              <a:tr h="370840">
                <a:tc>
                  <a:txBody>
                    <a:bodyPr/>
                    <a:lstStyle/>
                    <a:p>
                      <a:pPr algn="ctr"/>
                      <a:r>
                        <a:rPr lang="en-US" sz="3200">
                          <a:latin typeface="Times New Roman" panose="02020603050405020304" pitchFamily="18" charset="0"/>
                          <a:cs typeface="Times New Roman" panose="02020603050405020304" pitchFamily="18" charset="0"/>
                        </a:rPr>
                        <a:t>Ăn </a:t>
                      </a:r>
                    </a:p>
                  </a:txBody>
                  <a:tcPr/>
                </a:tc>
                <a:tc>
                  <a:txBody>
                    <a:bodyPr/>
                    <a:lstStyle/>
                    <a:p>
                      <a:pPr algn="ctr"/>
                      <a:r>
                        <a:rPr lang="en-US" sz="3200">
                          <a:latin typeface="Times New Roman" panose="02020603050405020304" pitchFamily="18" charset="0"/>
                          <a:cs typeface="Times New Roman" panose="02020603050405020304" pitchFamily="18" charset="0"/>
                        </a:rPr>
                        <a:t>Động từ</a:t>
                      </a:r>
                    </a:p>
                  </a:txBody>
                  <a:tcPr/>
                </a:tc>
                <a:extLst>
                  <a:ext uri="{0D108BD9-81ED-4DB2-BD59-A6C34878D82A}">
                    <a16:rowId xmlns:a16="http://schemas.microsoft.com/office/drawing/2014/main" val="3920520276"/>
                  </a:ext>
                </a:extLst>
              </a:tr>
              <a:tr h="370840">
                <a:tc>
                  <a:txBody>
                    <a:bodyPr/>
                    <a:lstStyle/>
                    <a:p>
                      <a:pPr algn="ctr"/>
                      <a:r>
                        <a:rPr lang="en-US" sz="3200">
                          <a:latin typeface="Times New Roman" panose="02020603050405020304" pitchFamily="18" charset="0"/>
                          <a:cs typeface="Times New Roman" panose="02020603050405020304" pitchFamily="18" charset="0"/>
                        </a:rPr>
                        <a:t>cơm</a:t>
                      </a:r>
                    </a:p>
                  </a:txBody>
                  <a:tcPr/>
                </a:tc>
                <a:tc>
                  <a:txBody>
                    <a:bodyPr/>
                    <a:lstStyle/>
                    <a:p>
                      <a:pPr algn="ctr"/>
                      <a:r>
                        <a:rPr lang="en-US" sz="3200">
                          <a:latin typeface="Times New Roman" panose="02020603050405020304" pitchFamily="18" charset="0"/>
                          <a:cs typeface="Times New Roman" panose="02020603050405020304" pitchFamily="18" charset="0"/>
                        </a:rPr>
                        <a:t>Danh từ</a:t>
                      </a:r>
                    </a:p>
                  </a:txBody>
                  <a:tcPr/>
                </a:tc>
                <a:extLst>
                  <a:ext uri="{0D108BD9-81ED-4DB2-BD59-A6C34878D82A}">
                    <a16:rowId xmlns:a16="http://schemas.microsoft.com/office/drawing/2014/main" val="3698132308"/>
                  </a:ext>
                </a:extLst>
              </a:tr>
            </a:tbl>
          </a:graphicData>
        </a:graphic>
      </p:graphicFrame>
      <p:sp>
        <p:nvSpPr>
          <p:cNvPr id="3" name="TextBox 2">
            <a:extLst>
              <a:ext uri="{FF2B5EF4-FFF2-40B4-BE49-F238E27FC236}">
                <a16:creationId xmlns:a16="http://schemas.microsoft.com/office/drawing/2014/main" id="{9631FE6F-1C7A-4E09-8FBD-E5E367D0A467}"/>
              </a:ext>
            </a:extLst>
          </p:cNvPr>
          <p:cNvSpPr txBox="1"/>
          <p:nvPr/>
        </p:nvSpPr>
        <p:spPr>
          <a:xfrm>
            <a:off x="656369" y="2280353"/>
            <a:ext cx="7557422"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Ví dụ: chuỗi đầu vào: “Tôi thích ăn cơm”</a:t>
            </a:r>
          </a:p>
        </p:txBody>
      </p:sp>
      <p:sp>
        <p:nvSpPr>
          <p:cNvPr id="36" name="Rectangle: Rounded Corners 35">
            <a:extLst>
              <a:ext uri="{FF2B5EF4-FFF2-40B4-BE49-F238E27FC236}">
                <a16:creationId xmlns:a16="http://schemas.microsoft.com/office/drawing/2014/main" id="{87F2497C-6C5F-4751-8C71-7D6FD522CF81}"/>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772519A8-99EB-485C-BC8D-E668DEAFCD4C}"/>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57E7CF2B-A748-4292-89B0-5EACFF6A8754}"/>
              </a:ext>
            </a:extLst>
          </p:cNvPr>
          <p:cNvGrpSpPr/>
          <p:nvPr/>
        </p:nvGrpSpPr>
        <p:grpSpPr>
          <a:xfrm>
            <a:off x="308434" y="229841"/>
            <a:ext cx="6915326" cy="858431"/>
            <a:chOff x="897714" y="1126314"/>
            <a:chExt cx="11388351" cy="1413686"/>
          </a:xfrm>
        </p:grpSpPr>
        <p:grpSp>
          <p:nvGrpSpPr>
            <p:cNvPr id="39" name="Group 38">
              <a:extLst>
                <a:ext uri="{FF2B5EF4-FFF2-40B4-BE49-F238E27FC236}">
                  <a16:creationId xmlns:a16="http://schemas.microsoft.com/office/drawing/2014/main" id="{73CE59DF-2F6A-4119-8A28-9B58A8D6B454}"/>
                </a:ext>
              </a:extLst>
            </p:cNvPr>
            <p:cNvGrpSpPr/>
            <p:nvPr/>
          </p:nvGrpSpPr>
          <p:grpSpPr>
            <a:xfrm>
              <a:off x="897714" y="1126314"/>
              <a:ext cx="1413686" cy="1413686"/>
              <a:chOff x="5886275" y="3219275"/>
              <a:chExt cx="419450" cy="419450"/>
            </a:xfrm>
          </p:grpSpPr>
          <p:sp>
            <p:nvSpPr>
              <p:cNvPr id="41" name="Circle: Hollow 40">
                <a:extLst>
                  <a:ext uri="{FF2B5EF4-FFF2-40B4-BE49-F238E27FC236}">
                    <a16:creationId xmlns:a16="http://schemas.microsoft.com/office/drawing/2014/main" id="{5D9D279E-D982-4BEE-9F62-7B08B5B1278A}"/>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Oval 41">
                <a:extLst>
                  <a:ext uri="{FF2B5EF4-FFF2-40B4-BE49-F238E27FC236}">
                    <a16:creationId xmlns:a16="http://schemas.microsoft.com/office/drawing/2014/main" id="{FB7BD2D7-B3CF-46FF-B4D5-EBA1010E6C80}"/>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40" name="TextBox 39">
              <a:extLst>
                <a:ext uri="{FF2B5EF4-FFF2-40B4-BE49-F238E27FC236}">
                  <a16:creationId xmlns:a16="http://schemas.microsoft.com/office/drawing/2014/main" id="{4F689A96-C2FF-4407-9C3D-F235E0821E62}"/>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43" name="TextBox 42">
            <a:extLst>
              <a:ext uri="{FF2B5EF4-FFF2-40B4-BE49-F238E27FC236}">
                <a16:creationId xmlns:a16="http://schemas.microsoft.com/office/drawing/2014/main" id="{888406D2-F96E-4301-95DB-A8E174414D5D}"/>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Phân tích từ vựng</a:t>
            </a:r>
          </a:p>
        </p:txBody>
      </p:sp>
      <p:cxnSp>
        <p:nvCxnSpPr>
          <p:cNvPr id="12" name="Straight Connector 11">
            <a:extLst>
              <a:ext uri="{FF2B5EF4-FFF2-40B4-BE49-F238E27FC236}">
                <a16:creationId xmlns:a16="http://schemas.microsoft.com/office/drawing/2014/main" id="{5E299BF7-FAF3-4139-B11A-5A9CF9ACCE2B}"/>
              </a:ext>
            </a:extLst>
          </p:cNvPr>
          <p:cNvCxnSpPr>
            <a:cxnSpLocks/>
          </p:cNvCxnSpPr>
          <p:nvPr/>
        </p:nvCxnSpPr>
        <p:spPr>
          <a:xfrm flipH="1" flipV="1">
            <a:off x="-4526280" y="4114800"/>
            <a:ext cx="14859000" cy="43434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51C8942-D447-43C7-82BF-2BBA8338F52A}"/>
              </a:ext>
            </a:extLst>
          </p:cNvPr>
          <p:cNvCxnSpPr>
            <a:cxnSpLocks/>
          </p:cNvCxnSpPr>
          <p:nvPr/>
        </p:nvCxnSpPr>
        <p:spPr>
          <a:xfrm flipH="1" flipV="1">
            <a:off x="-5227320" y="5745480"/>
            <a:ext cx="16276320" cy="239268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1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79FF-BD2A-464D-AD1A-CD793C1777D0}"/>
              </a:ext>
            </a:extLst>
          </p:cNvPr>
          <p:cNvSpPr/>
          <p:nvPr/>
        </p:nvSpPr>
        <p:spPr>
          <a:xfrm>
            <a:off x="469392" y="2409598"/>
            <a:ext cx="3547872" cy="438912"/>
          </a:xfrm>
          <a:prstGeom prst="rect">
            <a:avLst/>
          </a:prstGeom>
          <a:solidFill>
            <a:srgbClr val="3D3D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50F3ECC5-BE86-4B11-A8D0-7A5FF8CEB523}"/>
              </a:ext>
            </a:extLst>
          </p:cNvPr>
          <p:cNvGraphicFramePr>
            <a:graphicFrameLocks noGrp="1"/>
          </p:cNvGraphicFramePr>
          <p:nvPr>
            <p:extLst>
              <p:ext uri="{D42A27DB-BD31-4B8C-83A1-F6EECF244321}">
                <p14:modId xmlns:p14="http://schemas.microsoft.com/office/powerpoint/2010/main" val="4021198973"/>
              </p:ext>
            </p:extLst>
          </p:nvPr>
        </p:nvGraphicFramePr>
        <p:xfrm>
          <a:off x="434944" y="2340421"/>
          <a:ext cx="4657312" cy="2750820"/>
        </p:xfrm>
        <a:graphic>
          <a:graphicData uri="http://schemas.openxmlformats.org/drawingml/2006/table">
            <a:tbl>
              <a:tblPr firstRow="1" bandRow="1">
                <a:tableStyleId>{5940675A-B579-460E-94D1-54222C63F5DA}</a:tableStyleId>
              </a:tblPr>
              <a:tblGrid>
                <a:gridCol w="4657312">
                  <a:extLst>
                    <a:ext uri="{9D8B030D-6E8A-4147-A177-3AD203B41FA5}">
                      <a16:colId xmlns:a16="http://schemas.microsoft.com/office/drawing/2014/main" val="3553538465"/>
                    </a:ext>
                  </a:extLst>
                </a:gridCol>
              </a:tblGrid>
              <a:tr h="370840">
                <a:tc>
                  <a:txBody>
                    <a:bodyPr/>
                    <a:lstStyle/>
                    <a:p>
                      <a:pPr marL="0" marR="0">
                        <a:lnSpc>
                          <a:spcPct val="107000"/>
                        </a:lnSpc>
                        <a:spcBef>
                          <a:spcPts val="0"/>
                        </a:spcBef>
                        <a:spcAft>
                          <a:spcPts val="800"/>
                        </a:spcAft>
                      </a:pPr>
                      <a:r>
                        <a:rPr lang="en-US" sz="2800">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a:solidFill>
                            <a:srgbClr val="EDEDED"/>
                          </a:solidFill>
                          <a:latin typeface="Times New Roman" panose="02020603050405020304" pitchFamily="18" charset="0"/>
                          <a:ea typeface="Calibri" panose="020F0502020204030204" pitchFamily="34" charset="0"/>
                          <a:cs typeface="Times New Roman" panose="02020603050405020304" pitchFamily="18" charset="0"/>
                        </a:rPr>
                        <a:t> </a:t>
                      </a:r>
                      <a:r>
                        <a:rPr lang="en-US" sz="2800">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rPr>
                        <a:t>Phần định nghĩa</a:t>
                      </a:r>
                      <a:r>
                        <a:rPr lang="en-US" sz="2800">
                          <a:solidFill>
                            <a:srgbClr val="EDEDED"/>
                          </a:solidFill>
                          <a:latin typeface="Times New Roman" panose="02020603050405020304" pitchFamily="18" charset="0"/>
                          <a:ea typeface="Calibri" panose="020F0502020204030204" pitchFamily="34" charset="0"/>
                          <a:cs typeface="Times New Roman" panose="02020603050405020304" pitchFamily="18" charset="0"/>
                        </a:rPr>
                        <a:t> </a:t>
                      </a:r>
                      <a:r>
                        <a:rPr lang="en-US" sz="2800">
                          <a:solidFill>
                            <a:srgbClr val="EDEDED"/>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Phần quy tắc</a:t>
                      </a:r>
                    </a:p>
                    <a:p>
                      <a:pPr marL="0" marR="0">
                        <a:lnSpc>
                          <a:spcPct val="107000"/>
                        </a:lnSpc>
                        <a:spcBef>
                          <a:spcPts val="0"/>
                        </a:spcBef>
                        <a:spcAft>
                          <a:spcPts val="800"/>
                        </a:spcAft>
                      </a:pPr>
                      <a:r>
                        <a:rPr lang="en-US" sz="280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2800">
                          <a:effectLst/>
                          <a:latin typeface="Times New Roman" panose="02020603050405020304" pitchFamily="18" charset="0"/>
                          <a:ea typeface="Calibri" panose="020F0502020204030204" pitchFamily="34" charset="0"/>
                        </a:rPr>
                        <a:t>Các hàm hỗ trợ</a:t>
                      </a:r>
                      <a:endParaRPr lang="en-US" sz="2800"/>
                    </a:p>
                  </a:txBody>
                  <a:tcPr/>
                </a:tc>
                <a:extLst>
                  <a:ext uri="{0D108BD9-81ED-4DB2-BD59-A6C34878D82A}">
                    <a16:rowId xmlns:a16="http://schemas.microsoft.com/office/drawing/2014/main" val="3772764463"/>
                  </a:ext>
                </a:extLst>
              </a:tr>
            </a:tbl>
          </a:graphicData>
        </a:graphic>
      </p:graphicFrame>
      <p:sp>
        <p:nvSpPr>
          <p:cNvPr id="16" name="TextBox 15">
            <a:extLst>
              <a:ext uri="{FF2B5EF4-FFF2-40B4-BE49-F238E27FC236}">
                <a16:creationId xmlns:a16="http://schemas.microsoft.com/office/drawing/2014/main" id="{B061B306-27ED-4E22-9637-178BB79CD526}"/>
              </a:ext>
            </a:extLst>
          </p:cNvPr>
          <p:cNvSpPr txBox="1"/>
          <p:nvPr/>
        </p:nvSpPr>
        <p:spPr>
          <a:xfrm>
            <a:off x="5407032" y="2340421"/>
            <a:ext cx="6096000" cy="1444306"/>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2800">
                <a:effectLst/>
                <a:latin typeface="Times New Roman" panose="02020603050405020304" pitchFamily="18" charset="0"/>
                <a:ea typeface="Calibri" panose="020F0502020204030204" pitchFamily="34" charset="0"/>
                <a:cs typeface="Times New Roman" panose="02020603050405020304" pitchFamily="18" charset="0"/>
              </a:rPr>
              <a:t>Phần định nghĩa gồm phần khai báo biến và thư viện , được giới hạn giữa cặp ký hiệu “%{” và “%}”</a:t>
            </a:r>
          </a:p>
        </p:txBody>
      </p:sp>
      <p:sp>
        <p:nvSpPr>
          <p:cNvPr id="20" name="Rectangle: Rounded Corners 19">
            <a:extLst>
              <a:ext uri="{FF2B5EF4-FFF2-40B4-BE49-F238E27FC236}">
                <a16:creationId xmlns:a16="http://schemas.microsoft.com/office/drawing/2014/main" id="{2E107030-14F8-47AE-BED6-632F162B1AEE}"/>
              </a:ext>
            </a:extLst>
          </p:cNvPr>
          <p:cNvSpPr/>
          <p:nvPr/>
        </p:nvSpPr>
        <p:spPr>
          <a:xfrm>
            <a:off x="1313545" y="1000734"/>
            <a:ext cx="2724882" cy="415178"/>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3A2660A1-411D-4261-923B-4868EFB9BBE9}"/>
              </a:ext>
            </a:extLst>
          </p:cNvPr>
          <p:cNvSpPr/>
          <p:nvPr/>
        </p:nvSpPr>
        <p:spPr>
          <a:xfrm>
            <a:off x="1273544" y="331147"/>
            <a:ext cx="6148336" cy="565069"/>
          </a:xfrm>
          <a:prstGeom prst="roundRect">
            <a:avLst>
              <a:gd name="adj" fmla="val 50000"/>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71A0D61-D0BB-4A08-8BE6-04F382F407D0}"/>
              </a:ext>
            </a:extLst>
          </p:cNvPr>
          <p:cNvGrpSpPr/>
          <p:nvPr/>
        </p:nvGrpSpPr>
        <p:grpSpPr>
          <a:xfrm>
            <a:off x="308434" y="229841"/>
            <a:ext cx="6915326" cy="858431"/>
            <a:chOff x="897714" y="1126314"/>
            <a:chExt cx="11388351" cy="1413686"/>
          </a:xfrm>
        </p:grpSpPr>
        <p:grpSp>
          <p:nvGrpSpPr>
            <p:cNvPr id="23" name="Group 22">
              <a:extLst>
                <a:ext uri="{FF2B5EF4-FFF2-40B4-BE49-F238E27FC236}">
                  <a16:creationId xmlns:a16="http://schemas.microsoft.com/office/drawing/2014/main" id="{818E359D-7153-4CAA-8DA1-A7CD48A5A731}"/>
                </a:ext>
              </a:extLst>
            </p:cNvPr>
            <p:cNvGrpSpPr/>
            <p:nvPr/>
          </p:nvGrpSpPr>
          <p:grpSpPr>
            <a:xfrm>
              <a:off x="897714" y="1126314"/>
              <a:ext cx="1413686" cy="1413686"/>
              <a:chOff x="5886275" y="3219275"/>
              <a:chExt cx="419450" cy="419450"/>
            </a:xfrm>
          </p:grpSpPr>
          <p:sp>
            <p:nvSpPr>
              <p:cNvPr id="25" name="Circle: Hollow 24">
                <a:extLst>
                  <a:ext uri="{FF2B5EF4-FFF2-40B4-BE49-F238E27FC236}">
                    <a16:creationId xmlns:a16="http://schemas.microsoft.com/office/drawing/2014/main" id="{018B8B20-DC4F-4215-B4E9-78FE2EE929D6}"/>
                  </a:ext>
                </a:extLst>
              </p:cNvPr>
              <p:cNvSpPr/>
              <p:nvPr/>
            </p:nvSpPr>
            <p:spPr>
              <a:xfrm>
                <a:off x="5886275" y="3219275"/>
                <a:ext cx="419450" cy="419450"/>
              </a:xfrm>
              <a:prstGeom prst="donut">
                <a:avLst>
                  <a:gd name="adj" fmla="val 4789"/>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7E7F6B96-7E2E-45E1-B7B3-B7B562383788}"/>
                  </a:ext>
                </a:extLst>
              </p:cNvPr>
              <p:cNvSpPr/>
              <p:nvPr/>
            </p:nvSpPr>
            <p:spPr>
              <a:xfrm>
                <a:off x="5957947" y="3290947"/>
                <a:ext cx="276106" cy="276106"/>
              </a:xfrm>
              <a:prstGeom prst="ellipse">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2</a:t>
                </a:r>
              </a:p>
            </p:txBody>
          </p:sp>
        </p:grpSp>
        <p:sp>
          <p:nvSpPr>
            <p:cNvPr id="24" name="TextBox 23">
              <a:extLst>
                <a:ext uri="{FF2B5EF4-FFF2-40B4-BE49-F238E27FC236}">
                  <a16:creationId xmlns:a16="http://schemas.microsoft.com/office/drawing/2014/main" id="{F4292876-A6E1-4033-BC83-04114D0490B9}"/>
                </a:ext>
              </a:extLst>
            </p:cNvPr>
            <p:cNvSpPr txBox="1"/>
            <p:nvPr/>
          </p:nvSpPr>
          <p:spPr>
            <a:xfrm>
              <a:off x="2552959" y="1250274"/>
              <a:ext cx="9733106" cy="963022"/>
            </a:xfrm>
            <a:prstGeom prst="rect">
              <a:avLst/>
            </a:prstGeom>
            <a:noFill/>
          </p:spPr>
          <p:txBody>
            <a:bodyPr wrap="square" rtlCol="0">
              <a:spAutoFit/>
            </a:bodyPr>
            <a:lstStyle/>
            <a:p>
              <a:r>
                <a:rPr lang="en-US" sz="3200">
                  <a:solidFill>
                    <a:srgbClr val="EDEDED"/>
                  </a:solidFill>
                  <a:latin typeface="Times New Roman" panose="02020603050405020304" pitchFamily="18" charset="0"/>
                  <a:cs typeface="Times New Roman" panose="02020603050405020304" pitchFamily="18" charset="0"/>
                </a:rPr>
                <a:t>BỘ PHÂN TÍCH TỪ VỰNG LEX</a:t>
              </a:r>
            </a:p>
          </p:txBody>
        </p:sp>
      </p:grpSp>
      <p:sp>
        <p:nvSpPr>
          <p:cNvPr id="27" name="TextBox 26">
            <a:extLst>
              <a:ext uri="{FF2B5EF4-FFF2-40B4-BE49-F238E27FC236}">
                <a16:creationId xmlns:a16="http://schemas.microsoft.com/office/drawing/2014/main" id="{D47C9441-34CF-439F-87F0-2F57BD20D354}"/>
              </a:ext>
            </a:extLst>
          </p:cNvPr>
          <p:cNvSpPr txBox="1"/>
          <p:nvPr/>
        </p:nvSpPr>
        <p:spPr>
          <a:xfrm>
            <a:off x="1370381" y="941590"/>
            <a:ext cx="3592606" cy="461665"/>
          </a:xfrm>
          <a:prstGeom prst="rect">
            <a:avLst/>
          </a:prstGeom>
          <a:noFill/>
        </p:spPr>
        <p:txBody>
          <a:bodyPr wrap="square" rtlCol="0">
            <a:spAutoFit/>
          </a:bodyPr>
          <a:lstStyle/>
          <a:p>
            <a:r>
              <a:rPr lang="en-US" sz="2400">
                <a:solidFill>
                  <a:srgbClr val="EDEDED"/>
                </a:solidFill>
                <a:latin typeface="Times New Roman" panose="02020603050405020304" pitchFamily="18" charset="0"/>
                <a:cs typeface="Times New Roman" panose="02020603050405020304" pitchFamily="18" charset="0"/>
              </a:rPr>
              <a:t>Cấu trúc của Lex</a:t>
            </a:r>
          </a:p>
        </p:txBody>
      </p:sp>
      <p:cxnSp>
        <p:nvCxnSpPr>
          <p:cNvPr id="13" name="Straight Connector 12">
            <a:extLst>
              <a:ext uri="{FF2B5EF4-FFF2-40B4-BE49-F238E27FC236}">
                <a16:creationId xmlns:a16="http://schemas.microsoft.com/office/drawing/2014/main" id="{68EB33FB-27B6-41DA-96BD-9466D7CD6DD1}"/>
              </a:ext>
            </a:extLst>
          </p:cNvPr>
          <p:cNvCxnSpPr>
            <a:cxnSpLocks/>
          </p:cNvCxnSpPr>
          <p:nvPr/>
        </p:nvCxnSpPr>
        <p:spPr>
          <a:xfrm flipH="1" flipV="1">
            <a:off x="-5227320" y="5745480"/>
            <a:ext cx="18745200" cy="1600200"/>
          </a:xfrm>
          <a:prstGeom prst="line">
            <a:avLst/>
          </a:prstGeom>
          <a:ln w="28575">
            <a:solidFill>
              <a:srgbClr val="3D3D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624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2510</Words>
  <Application>Microsoft Office PowerPoint</Application>
  <PresentationFormat>Widescreen</PresentationFormat>
  <Paragraphs>402</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vt:lpstr>
      <vt:lpstr>iCiel Novecento sans ExtBd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Pta Tien</dc:creator>
  <cp:lastModifiedBy>Phạm Trần Anh Tiên</cp:lastModifiedBy>
  <cp:revision>16</cp:revision>
  <dcterms:created xsi:type="dcterms:W3CDTF">2022-03-23T02:48:35Z</dcterms:created>
  <dcterms:modified xsi:type="dcterms:W3CDTF">2022-05-10T12:18:10Z</dcterms:modified>
</cp:coreProperties>
</file>