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7" r:id="rId9"/>
    <p:sldId id="270" r:id="rId10"/>
    <p:sldId id="266" r:id="rId11"/>
    <p:sldId id="268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677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767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02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49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173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512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82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164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521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2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011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1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84F5-7794-B843-BDE3-3C4C3C2735E1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07E-28F6-E847-B65A-284241116D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66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6600" dirty="0" err="1" smtClean="0">
                <a:latin typeface="Monaco" charset="0"/>
                <a:ea typeface="Monaco" charset="0"/>
                <a:cs typeface="Monaco" charset="0"/>
              </a:rPr>
              <a:t>TikZ</a:t>
            </a:r>
            <a:r>
              <a:rPr lang="nb-NO" sz="6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sz="6600" dirty="0" smtClean="0">
                <a:latin typeface="Monaco" charset="0"/>
                <a:ea typeface="Monaco" charset="0"/>
                <a:cs typeface="Monaco" charset="0"/>
              </a:rPr>
              <a:t>– nybegynnerkurs</a:t>
            </a:r>
            <a:endParaRPr lang="nb-NO" sz="6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4032344"/>
            <a:ext cx="9144000" cy="1655762"/>
          </a:xfrm>
        </p:spPr>
        <p:txBody>
          <a:bodyPr/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28.4.2016</a:t>
            </a:r>
          </a:p>
          <a:p>
            <a:endParaRPr lang="nb-NO" dirty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Petter Taule</a:t>
            </a:r>
            <a:endParaRPr lang="nb-NO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PGFPlots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02128" y="1690688"/>
            <a:ext cx="10787743" cy="4587050"/>
          </a:xfrm>
        </p:spPr>
        <p:txBody>
          <a:bodyPr>
            <a:normAutofit/>
          </a:bodyPr>
          <a:lstStyle/>
          <a:p>
            <a:r>
              <a:rPr lang="nb-NO" dirty="0" smtClean="0"/>
              <a:t>Pakke for plotting av funksjoner og datapunkter </a:t>
            </a:r>
            <a:r>
              <a:rPr lang="nb-NO" dirty="0" err="1" smtClean="0"/>
              <a:t>vha</a:t>
            </a:r>
            <a:r>
              <a:rPr lang="nb-NO" dirty="0" smtClean="0"/>
              <a:t> PGF</a:t>
            </a:r>
          </a:p>
          <a:p>
            <a:r>
              <a:rPr lang="nb-NO" dirty="0" smtClean="0"/>
              <a:t>Spesielt relevant for oss</a:t>
            </a:r>
          </a:p>
          <a:p>
            <a:r>
              <a:rPr lang="nb-NO" dirty="0" smtClean="0"/>
              <a:t>Enkelt å formatere, og kan tegne med </a:t>
            </a:r>
            <a:r>
              <a:rPr lang="nb-NO" dirty="0" err="1" smtClean="0"/>
              <a:t>TikZ</a:t>
            </a:r>
            <a:r>
              <a:rPr lang="nb-NO" dirty="0" smtClean="0"/>
              <a:t> oppå plott</a:t>
            </a:r>
          </a:p>
          <a:p>
            <a:pPr marL="0" indent="0">
              <a:buNone/>
            </a:pP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begin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{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tikzpicture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0" indent="0">
              <a:buNone/>
            </a:pPr>
            <a:r>
              <a:rPr lang="nb-NO" sz="2400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begin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{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axis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0" indent="0">
              <a:buNone/>
            </a:pPr>
            <a:r>
              <a:rPr lang="nb-NO" sz="2400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	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addplot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[variable=\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x,domain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=1:5] {sin(deg(\x))};</a:t>
            </a:r>
          </a:p>
          <a:p>
            <a:pPr marL="0" indent="0">
              <a:buNone/>
            </a:pPr>
            <a:r>
              <a:rPr lang="nb-NO" sz="2400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	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addplot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table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{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data.txt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};</a:t>
            </a:r>
          </a:p>
          <a:p>
            <a:pPr marL="0" indent="0">
              <a:buNone/>
            </a:pPr>
            <a:r>
              <a:rPr lang="nb-NO" sz="2400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\end{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axis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0" indent="0">
              <a:buNone/>
            </a:pP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\end{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tikzpicture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0" indent="0">
              <a:buNone/>
            </a:pPr>
            <a:endParaRPr lang="nb-NO" dirty="0" smtClean="0"/>
          </a:p>
          <a:p>
            <a:pPr lvl="1"/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93998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Fordeler/ulemper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 smtClean="0"/>
              <a:t>TikZ</a:t>
            </a:r>
            <a:r>
              <a:rPr lang="nb-NO" dirty="0" smtClean="0"/>
              <a:t> er laget for LaTeX</a:t>
            </a:r>
          </a:p>
          <a:p>
            <a:pPr>
              <a:lnSpc>
                <a:spcPct val="150000"/>
              </a:lnSpc>
            </a:pPr>
            <a:r>
              <a:rPr lang="nb-NO" dirty="0" smtClean="0"/>
              <a:t>Lett (for både deg og andre) å endre på figurene i ettertid</a:t>
            </a:r>
          </a:p>
          <a:p>
            <a:pPr>
              <a:lnSpc>
                <a:spcPct val="150000"/>
              </a:lnSpc>
            </a:pPr>
            <a:r>
              <a:rPr lang="nb-NO" dirty="0" smtClean="0"/>
              <a:t>Enkelt å bruke mattesymboler</a:t>
            </a:r>
          </a:p>
          <a:p>
            <a:pPr>
              <a:lnSpc>
                <a:spcPct val="150000"/>
              </a:lnSpc>
            </a:pP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 smtClean="0"/>
              <a:t>Tar tid å lære seg syntaks</a:t>
            </a:r>
          </a:p>
          <a:p>
            <a:pPr>
              <a:lnSpc>
                <a:spcPct val="150000"/>
              </a:lnSpc>
            </a:pPr>
            <a:r>
              <a:rPr lang="nb-NO" dirty="0" smtClean="0"/>
              <a:t>Ikke WYSIWYG</a:t>
            </a:r>
          </a:p>
          <a:p>
            <a:pPr>
              <a:lnSpc>
                <a:spcPct val="150000"/>
              </a:lnSpc>
            </a:pPr>
            <a:r>
              <a:rPr lang="nb-NO" dirty="0" smtClean="0"/>
              <a:t>”Tunge” figurer – lang kompileringstid, ikke tilstrekkelig minne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230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TikZ</a:t>
            </a:r>
            <a:r>
              <a:rPr lang="nb-NO" dirty="0" smtClean="0"/>
              <a:t>/PGF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b-NO" sz="3200" dirty="0" err="1" smtClean="0"/>
              <a:t>TikZ</a:t>
            </a:r>
            <a:r>
              <a:rPr lang="nb-NO" sz="3200" dirty="0" smtClean="0"/>
              <a:t> ist </a:t>
            </a:r>
            <a:r>
              <a:rPr lang="nb-NO" sz="3200" dirty="0" err="1" smtClean="0"/>
              <a:t>kein</a:t>
            </a:r>
            <a:r>
              <a:rPr lang="nb-NO" sz="3200" dirty="0" smtClean="0"/>
              <a:t> </a:t>
            </a:r>
            <a:r>
              <a:rPr lang="nb-NO" sz="3200" dirty="0" err="1" smtClean="0"/>
              <a:t>Zeichnenprogram</a:t>
            </a:r>
            <a:endParaRPr lang="nb-NO" sz="3200" dirty="0"/>
          </a:p>
          <a:p>
            <a:pPr>
              <a:lnSpc>
                <a:spcPct val="150000"/>
              </a:lnSpc>
            </a:pPr>
            <a:r>
              <a:rPr lang="nb-NO" sz="3200" dirty="0" smtClean="0"/>
              <a:t>PGF (Portable </a:t>
            </a:r>
            <a:r>
              <a:rPr lang="nb-NO" sz="3200" dirty="0" err="1" smtClean="0"/>
              <a:t>graphics</a:t>
            </a:r>
            <a:r>
              <a:rPr lang="nb-NO" sz="3200" dirty="0" smtClean="0"/>
              <a:t> </a:t>
            </a:r>
            <a:r>
              <a:rPr lang="nb-NO" sz="3200" dirty="0" err="1" smtClean="0"/>
              <a:t>engine</a:t>
            </a:r>
            <a:r>
              <a:rPr lang="nb-NO" sz="3200" dirty="0" smtClean="0"/>
              <a:t>) er lavnivåkode, </a:t>
            </a:r>
            <a:r>
              <a:rPr lang="nb-NO" sz="3200" dirty="0" err="1" smtClean="0"/>
              <a:t>TikZ</a:t>
            </a:r>
            <a:r>
              <a:rPr lang="nb-NO" sz="3200" dirty="0" smtClean="0"/>
              <a:t> er høynivå som bruker PGF</a:t>
            </a:r>
          </a:p>
          <a:p>
            <a:pPr>
              <a:lnSpc>
                <a:spcPct val="150000"/>
              </a:lnSpc>
            </a:pPr>
            <a:r>
              <a:rPr lang="nb-NO" sz="3200" dirty="0" smtClean="0"/>
              <a:t>Laget av </a:t>
            </a:r>
            <a:r>
              <a:rPr lang="nb-NO" sz="3200" dirty="0" err="1" smtClean="0"/>
              <a:t>Till</a:t>
            </a:r>
            <a:r>
              <a:rPr lang="nb-NO" sz="3200" dirty="0" smtClean="0"/>
              <a:t> </a:t>
            </a:r>
            <a:r>
              <a:rPr lang="nb-NO" sz="3200" dirty="0" err="1" smtClean="0"/>
              <a:t>Tantau</a:t>
            </a:r>
            <a:endParaRPr lang="nb-NO" sz="3200" dirty="0"/>
          </a:p>
          <a:p>
            <a:pPr>
              <a:lnSpc>
                <a:spcPct val="150000"/>
              </a:lnSpc>
            </a:pPr>
            <a:r>
              <a:rPr lang="nb-NO" sz="3200" dirty="0" smtClean="0"/>
              <a:t>Pent integrert med LaTeX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7996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15" y="418079"/>
            <a:ext cx="3690094" cy="3049515"/>
          </a:xfr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01" y="581561"/>
            <a:ext cx="3661019" cy="3206668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2" y="3788229"/>
            <a:ext cx="4521200" cy="2362200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18" y="3788229"/>
            <a:ext cx="4762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15" y="833717"/>
            <a:ext cx="5841022" cy="54229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8" y="833717"/>
            <a:ext cx="5918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Oppsett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0639" y="1825625"/>
            <a:ext cx="108431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31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usepackage</a:t>
            </a: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{</a:t>
            </a:r>
            <a:r>
              <a:rPr lang="nb-NO" sz="31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tikz</a:t>
            </a: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31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usetikzlibrary</a:t>
            </a: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{..} </a:t>
            </a: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%</a:t>
            </a:r>
            <a:r>
              <a:rPr lang="nb-NO" sz="31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TikZ</a:t>
            </a: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-utvidelser</a:t>
            </a:r>
            <a:endParaRPr lang="nb-NO" sz="3100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70000"/>
              </a:lnSpc>
            </a:pPr>
            <a:r>
              <a:rPr lang="nb-NO" sz="3400" dirty="0" err="1" smtClean="0"/>
              <a:t>TikZ</a:t>
            </a:r>
            <a:r>
              <a:rPr lang="nb-NO" sz="3400" dirty="0" smtClean="0"/>
              <a:t> </a:t>
            </a:r>
            <a:r>
              <a:rPr lang="nb-NO" sz="3400" dirty="0" smtClean="0"/>
              <a:t>direkte i tekst: </a:t>
            </a: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31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tikz</a:t>
            </a:r>
            <a:r>
              <a:rPr lang="nb-NO" sz="31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&lt;kode&gt;</a:t>
            </a:r>
            <a:r>
              <a:rPr lang="nb-NO" sz="40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nb-NO" sz="3400" dirty="0" smtClean="0"/>
              <a:t>Større bilder: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nb-NO" sz="28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8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begin</a:t>
            </a:r>
            <a:r>
              <a:rPr lang="nb-NO" sz="28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{</a:t>
            </a:r>
            <a:r>
              <a:rPr lang="nb-NO" sz="28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tikzpicture</a:t>
            </a:r>
            <a:r>
              <a:rPr lang="nb-NO" sz="28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}[] ... \end{</a:t>
            </a:r>
            <a:r>
              <a:rPr lang="nb-NO" sz="28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tikzpicture</a:t>
            </a:r>
            <a:r>
              <a:rPr lang="nb-NO" sz="28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nb-NO" sz="2800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Kommandoer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2353" y="1690688"/>
            <a:ext cx="10681447" cy="4351338"/>
          </a:xfrm>
        </p:spPr>
        <p:txBody>
          <a:bodyPr>
            <a:normAutofit lnSpcReduction="10000"/>
          </a:bodyPr>
          <a:lstStyle/>
          <a:p>
            <a:r>
              <a:rPr lang="nb-NO" sz="2600" dirty="0" smtClean="0">
                <a:latin typeface="Calibri" charset="0"/>
                <a:ea typeface="Calibri" charset="0"/>
                <a:cs typeface="Calibri" charset="0"/>
              </a:rPr>
              <a:t>To grunnelementer: </a:t>
            </a:r>
            <a:r>
              <a:rPr lang="nb-NO" sz="26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6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nb-NO" sz="2600" dirty="0" smtClean="0">
                <a:latin typeface="Calibri" charset="0"/>
                <a:ea typeface="Calibri" charset="0"/>
                <a:cs typeface="Calibri" charset="0"/>
              </a:rPr>
              <a:t> og </a:t>
            </a:r>
            <a:r>
              <a:rPr lang="nb-NO" sz="26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\node.</a:t>
            </a:r>
          </a:p>
          <a:p>
            <a:r>
              <a:rPr lang="nb-NO" sz="2600" dirty="0" smtClean="0">
                <a:latin typeface="Calibri" charset="0"/>
                <a:ea typeface="Calibri" charset="0"/>
                <a:cs typeface="Calibri" charset="0"/>
              </a:rPr>
              <a:t>Tar argumenter som </a:t>
            </a:r>
            <a:r>
              <a:rPr lang="nb-NO" sz="2600" dirty="0" err="1" smtClean="0">
                <a:latin typeface="Calibri" charset="0"/>
                <a:ea typeface="Calibri" charset="0"/>
                <a:cs typeface="Calibri" charset="0"/>
              </a:rPr>
              <a:t>feks</a:t>
            </a:r>
            <a:r>
              <a:rPr lang="nb-NO" sz="2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26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6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sz="26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sz="26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sz="26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clip</a:t>
            </a:r>
            <a:r>
              <a:rPr lang="nb-NO" sz="26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sz="26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shade</a:t>
            </a:r>
            <a:endParaRPr lang="nb-NO" sz="2600" dirty="0" smtClean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 (0,0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)--(0,1)</a:t>
            </a:r>
            <a:r>
              <a:rPr lang="en-US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--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(1,0)--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cycle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;</a:t>
            </a:r>
            <a:endParaRPr lang="nb-NO" dirty="0" smtClean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=green] (0,0)--(0,1)</a:t>
            </a:r>
            <a:r>
              <a:rPr lang="en-US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--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(1,0)</a:t>
            </a:r>
            <a:r>
              <a:rPr lang="en-US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--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cycle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endParaRPr lang="nb-NO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Linjene avsluttes med ;</a:t>
            </a:r>
          </a:p>
          <a:p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Forkortelser: 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=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=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clip</a:t>
            </a: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=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clip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endParaRPr lang="nb-NO" sz="2400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394" y="2549732"/>
            <a:ext cx="1013012" cy="933037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697" y="3482769"/>
            <a:ext cx="867709" cy="9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Koordinater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22514" y="1421863"/>
            <a:ext cx="11459688" cy="50976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thick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 (0,0) -- (2,1); %Koordinat til koordinat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very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thick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 (0,0) -- (30:1); %Vinkelbestemt 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koord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dashed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 (1,1) -- +(2,0); %Vektorforflytning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dotted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 (0,0) to[bend right] (1,1);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[ultra 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thin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] (0,0) .. </a:t>
            </a:r>
            <a:r>
              <a:rPr lang="nb-NO" sz="22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controls</a:t>
            </a: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(0.5,-0.5) .. (1,0);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22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\node (P) at (1,2) {tekst}; %Node med navn P</a:t>
            </a:r>
          </a:p>
          <a:p>
            <a:pPr>
              <a:lnSpc>
                <a:spcPct val="150000"/>
              </a:lnSpc>
            </a:pP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Standardenheten er cm, kan også si </a:t>
            </a:r>
            <a:r>
              <a:rPr lang="nb-NO" dirty="0" err="1" smtClean="0">
                <a:latin typeface="Calibri" charset="0"/>
                <a:ea typeface="Calibri" charset="0"/>
                <a:cs typeface="Calibri" charset="0"/>
              </a:rPr>
              <a:t>feks</a:t>
            </a: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14pt</a:t>
            </a:r>
          </a:p>
          <a:p>
            <a:pPr>
              <a:lnSpc>
                <a:spcPct val="150000"/>
              </a:lnSpc>
            </a:pP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Skalere etterpå</a:t>
            </a:r>
            <a:endParaRPr lang="nb-NO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24" y="3099731"/>
            <a:ext cx="977138" cy="1007674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201" y="3935476"/>
            <a:ext cx="1547876" cy="773938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56" y="1355356"/>
            <a:ext cx="939366" cy="515136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06" y="4662278"/>
            <a:ext cx="1201356" cy="643584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129" y="2821313"/>
            <a:ext cx="1338943" cy="297543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18" y="2050295"/>
            <a:ext cx="834144" cy="6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0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403761"/>
            <a:ext cx="10515600" cy="5773202"/>
          </a:xfrm>
        </p:spPr>
        <p:txBody>
          <a:bodyPr>
            <a:normAutofit/>
          </a:bodyPr>
          <a:lstStyle/>
          <a:p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Sirkel: 	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400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(0,0) 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circle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(1); %</a:t>
            </a:r>
          </a:p>
          <a:p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Ellipse: 	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(0,0) ellipse (2 and 1);</a:t>
            </a:r>
          </a:p>
          <a:p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Rektangel:</a:t>
            </a:r>
            <a:r>
              <a:rPr lang="nb-NO" sz="2400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(0,0) 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rectangle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(2,2);</a:t>
            </a:r>
          </a:p>
          <a:p>
            <a:endParaRPr lang="nb-NO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nb-NO" dirty="0" err="1" smtClean="0">
                <a:latin typeface="Calibri" charset="0"/>
                <a:ea typeface="Calibri" charset="0"/>
                <a:cs typeface="Calibri" charset="0"/>
              </a:rPr>
              <a:t>Forløkker</a:t>
            </a: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:</a:t>
            </a:r>
            <a:endParaRPr lang="nb-NO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foreach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 \x in {1,2,...,10}{</a:t>
            </a:r>
          </a:p>
          <a:p>
            <a:pPr marL="457200" lvl="1" indent="0">
              <a:buNone/>
            </a:pP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	\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draw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=red] (\x,0) </a:t>
            </a:r>
            <a:r>
              <a:rPr lang="nb-NO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circle</a:t>
            </a:r>
            <a:r>
              <a:rPr lang="nb-NO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(0.5);</a:t>
            </a:r>
          </a:p>
          <a:p>
            <a:pPr marL="0" indent="0">
              <a:buNone/>
            </a:pP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0" indent="0">
              <a:buNone/>
            </a:pPr>
            <a:endParaRPr lang="nb-NO" sz="2400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err="1" smtClean="0">
                <a:latin typeface="Calibri" charset="0"/>
                <a:ea typeface="Calibri" charset="0"/>
                <a:cs typeface="Calibri" charset="0"/>
              </a:rPr>
              <a:t>Nodeplassering</a:t>
            </a:r>
            <a:r>
              <a:rPr lang="nb-NO" dirty="0" smtClean="0">
                <a:latin typeface="Calibri" charset="0"/>
                <a:ea typeface="Calibri" charset="0"/>
                <a:cs typeface="Calibri" charset="0"/>
              </a:rPr>
              <a:t> langs en </a:t>
            </a:r>
            <a:r>
              <a:rPr lang="nb-NO" sz="2400" dirty="0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nb-NO" sz="2400" dirty="0" err="1" smtClean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:</a:t>
            </a:r>
            <a:endParaRPr lang="nb-NO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\</a:t>
            </a:r>
            <a:r>
              <a:rPr lang="nb-NO" dirty="0" err="1" smtClean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draw</a:t>
            </a:r>
            <a:r>
              <a:rPr lang="nb-NO" dirty="0" smtClean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 (0,0) -- ++</a:t>
            </a:r>
            <a:r>
              <a:rPr lang="nb-NO" u="sng" dirty="0" smtClean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(1,0) -- ++(0,1)</a:t>
            </a:r>
            <a:r>
              <a:rPr lang="nb-NO" dirty="0" smtClean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 node[pos=0.6] (navn) {tekst};</a:t>
            </a:r>
          </a:p>
          <a:p>
            <a:pPr marL="0" indent="0">
              <a:buNone/>
            </a:pPr>
            <a:endParaRPr lang="nb-NO" dirty="0">
              <a:latin typeface="Calibri" charset="0"/>
              <a:ea typeface="Calibri" charset="0"/>
              <a:cs typeface="Calibri" charset="0"/>
            </a:endParaRPr>
          </a:p>
          <a:p>
            <a:endParaRPr lang="nb-NO" dirty="0" smtClean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4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609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308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Monaco</vt:lpstr>
      <vt:lpstr>Arial</vt:lpstr>
      <vt:lpstr>Office-tema</vt:lpstr>
      <vt:lpstr>TikZ – nybegynnerkurs</vt:lpstr>
      <vt:lpstr>TikZ/PGF</vt:lpstr>
      <vt:lpstr>PowerPoint-presentasjon</vt:lpstr>
      <vt:lpstr>PowerPoint-presentasjon</vt:lpstr>
      <vt:lpstr>Oppsett</vt:lpstr>
      <vt:lpstr>Kommandoer</vt:lpstr>
      <vt:lpstr>Koordinater</vt:lpstr>
      <vt:lpstr>PowerPoint-presentasjon</vt:lpstr>
      <vt:lpstr>Eksempel</vt:lpstr>
      <vt:lpstr>PGFPlots</vt:lpstr>
      <vt:lpstr>Fordeler/ulemper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TikZ – nybegynnerkurs</dc:title>
  <dc:creator>Petter Taule</dc:creator>
  <cp:lastModifiedBy>Petter Taule</cp:lastModifiedBy>
  <cp:revision>21</cp:revision>
  <dcterms:created xsi:type="dcterms:W3CDTF">2016-04-26T07:04:51Z</dcterms:created>
  <dcterms:modified xsi:type="dcterms:W3CDTF">2016-04-27T19:39:01Z</dcterms:modified>
</cp:coreProperties>
</file>