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onsolas" pitchFamily="49" charset="0"/>
      <p:regular r:id="rId23"/>
      <p:bold r:id="rId24"/>
      <p:italic r:id="rId25"/>
      <p:boldItalic r:id="rId26"/>
    </p:embeddedFont>
    <p:embeddedFont>
      <p:font typeface="Helvetica Neue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2F31205-E1C8-4EE2-8268-E9DC80AE6B06}">
  <a:tblStyle styleId="{32F31205-E1C8-4EE2-8268-E9DC80AE6B06}" styleName="Table_0">
    <a:wholeTbl>
      <a:tcTxStyle b="off" i="off">
        <a:font>
          <a:latin typeface="Arial"/>
          <a:ea typeface="Arial"/>
          <a:cs typeface="Arial"/>
        </a:font>
        <a:srgbClr val="2C2D30"/>
      </a:tcTxStyle>
      <a:tcStyle>
        <a:tcBdr>
          <a:left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AD6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6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9F9FB"/>
      </a:tcTxStyle>
      <a:tcStyle>
        <a:tcBdr/>
        <a:fill>
          <a:solidFill>
            <a:srgbClr val="177BBB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9F9FB"/>
      </a:tcTxStyle>
      <a:tcStyle>
        <a:tcBdr/>
        <a:fill>
          <a:solidFill>
            <a:srgbClr val="177BBB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9F9FB"/>
      </a:tcTxStyle>
      <a:tcStyle>
        <a:tcBdr>
          <a:top>
            <a:ln w="381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177BB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9F9FB"/>
      </a:tcTxStyle>
      <a:tcStyle>
        <a:tcBdr>
          <a:bottom>
            <a:ln w="38100" cap="flat" cmpd="sng">
              <a:solidFill>
                <a:srgbClr val="F9F9FB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177BB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7011bf8_0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5d7011bf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90c5ec42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d90c5ec4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d7011bf8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5d7011bf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d7011bf8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5d7011bf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d7011bf8_0_1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5d7011bf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90c5ec42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d90c5ec4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d7011bf8_0_2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5d7011bf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7f570596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d7f57059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d7011bf8_0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5d7011bf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d7011bf8_0_2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5d7011bf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7f57059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d7f57059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7011bf8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d7011b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90c5ec42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d90c5ec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90c5ec42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d90c5ec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7f570596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d7f5705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90c5ec42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d90c5ec4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7011bf8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d7011bf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>
            <p:ph type="body" idx="1"/>
          </p:nvPr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70400" y="1091750"/>
            <a:ext cx="40863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PHP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88733" y="14043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1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932100"/>
            <a:ext cx="47418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4D5D6D"/>
                </a:solidFill>
              </a:rPr>
              <a:t>PHP SPL. Массивы и структуры данных</a:t>
            </a:r>
            <a:endParaRPr sz="3600"/>
          </a:p>
        </p:txBody>
      </p:sp>
      <p:pic>
        <p:nvPicPr>
          <p:cNvPr id="90" name="Google Shape;90;p18" descr="Алгоритмы и структуры данных. Базовый курс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" y="1449750"/>
            <a:ext cx="2317722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>
                <a:solidFill>
                  <a:srgbClr val="F3F7F5"/>
                </a:solidFill>
              </a:rPr>
              <a:t>SPL-</a:t>
            </a:r>
            <a:r>
              <a:rPr lang="en-US" sz="3200" dirty="0" err="1">
                <a:solidFill>
                  <a:srgbClr val="F3F7F5"/>
                </a:solidFill>
              </a:rPr>
              <a:t>методы</a:t>
            </a:r>
            <a:endParaRPr sz="3200" dirty="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1142400" y="269250"/>
            <a:ext cx="6854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SplStack</a:t>
            </a:r>
            <a:endParaRPr dirty="0"/>
          </a:p>
        </p:txBody>
      </p:sp>
      <p:grpSp>
        <p:nvGrpSpPr>
          <p:cNvPr id="180" name="Google Shape;180;p28"/>
          <p:cNvGrpSpPr/>
          <p:nvPr/>
        </p:nvGrpSpPr>
        <p:grpSpPr>
          <a:xfrm>
            <a:off x="555909" y="1643588"/>
            <a:ext cx="3713186" cy="2471138"/>
            <a:chOff x="555909" y="1643588"/>
            <a:chExt cx="3713186" cy="2471138"/>
          </a:xfrm>
        </p:grpSpPr>
        <p:sp>
          <p:nvSpPr>
            <p:cNvPr id="181" name="Google Shape;181;p28"/>
            <p:cNvSpPr/>
            <p:nvPr/>
          </p:nvSpPr>
          <p:spPr>
            <a:xfrm>
              <a:off x="1932609" y="22783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932609" y="2595925"/>
              <a:ext cx="911400" cy="2484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932609" y="2913525"/>
              <a:ext cx="911400" cy="248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932609" y="3231125"/>
              <a:ext cx="911400" cy="248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932609" y="3548725"/>
              <a:ext cx="911400" cy="2484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1932609" y="3866325"/>
              <a:ext cx="911400" cy="2484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55909" y="1643588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357695" y="1643588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8"/>
            <p:cNvCxnSpPr>
              <a:stCxn id="188" idx="1"/>
            </p:cNvCxnSpPr>
            <p:nvPr/>
          </p:nvCxnSpPr>
          <p:spPr>
            <a:xfrm flipH="1">
              <a:off x="2752295" y="1767788"/>
              <a:ext cx="605400" cy="34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90" name="Google Shape;190;p28"/>
            <p:cNvCxnSpPr>
              <a:stCxn id="187" idx="3"/>
            </p:cNvCxnSpPr>
            <p:nvPr/>
          </p:nvCxnSpPr>
          <p:spPr>
            <a:xfrm>
              <a:off x="1467309" y="1767788"/>
              <a:ext cx="630300" cy="37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Google Shape;191;p28"/>
            <p:cNvSpPr txBox="1"/>
            <p:nvPr/>
          </p:nvSpPr>
          <p:spPr>
            <a:xfrm>
              <a:off x="1208209" y="1988350"/>
              <a:ext cx="671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Push</a:t>
              </a: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2897309" y="1988350"/>
              <a:ext cx="5469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Pop</a:t>
              </a:r>
              <a:endParaRPr/>
            </a:p>
          </p:txBody>
        </p:sp>
      </p:grpSp>
      <p:graphicFrame>
        <p:nvGraphicFramePr>
          <p:cNvPr id="193" name="Google Shape;193;p28"/>
          <p:cNvGraphicFramePr/>
          <p:nvPr/>
        </p:nvGraphicFramePr>
        <p:xfrm>
          <a:off x="4976690" y="924576"/>
          <a:ext cx="2950450" cy="3563625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2950450"/>
              </a:tblGrid>
              <a:tr h="356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php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$stack = new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SplStack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добавляем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элемент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в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стек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$stack-&gt;push('1'); 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$stack-&gt;push('2');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$stack-&gt;push('3');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$stack-&gt;count(); // 3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$stack-&gt;top(); // 3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$stack-&gt;bottom(); // 1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</a:t>
                      </a:r>
                      <a:r>
                        <a:rPr lang="en-US" sz="800" u="none" strike="noStrike" cap="none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&gt;serialize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// i:6;:s:1:"1";:s:1:"2";:s:1:"3";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извлекаем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элементы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из</a:t>
                      </a: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 u="none" strike="noStrike" cap="none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стека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$stack-&gt;pop(); // 3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$stack-&gt;pop(); // 2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$stack-&gt;pop(); // 1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"\n";</a:t>
                      </a:r>
                      <a:endParaRPr sz="8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425" marR="68425" marT="68425" marB="68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1142400" y="269250"/>
            <a:ext cx="6854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SplQueue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477175" y="1427925"/>
            <a:ext cx="3901825" cy="2816575"/>
            <a:chOff x="477175" y="1905838"/>
            <a:chExt cx="3901825" cy="2816575"/>
          </a:xfrm>
        </p:grpSpPr>
        <p:sp>
          <p:nvSpPr>
            <p:cNvPr id="200" name="Google Shape;200;p29"/>
            <p:cNvSpPr/>
            <p:nvPr/>
          </p:nvSpPr>
          <p:spPr>
            <a:xfrm rot="-5400000">
              <a:off x="12974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 rot="-5400000">
              <a:off x="16150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 rot="-5400000">
              <a:off x="19326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 rot="-5400000">
              <a:off x="22502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 rot="-5400000">
              <a:off x="25678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 rot="5400000">
              <a:off x="431659" y="2237338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 rot="-5400000">
              <a:off x="3440445" y="4142513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1523800" y="2499250"/>
              <a:ext cx="671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Back</a:t>
              </a:r>
              <a:endParaRPr/>
            </a:p>
          </p:txBody>
        </p:sp>
        <p:cxnSp>
          <p:nvCxnSpPr>
            <p:cNvPr id="208" name="Google Shape;208;p29"/>
            <p:cNvCxnSpPr>
              <a:stCxn id="205" idx="3"/>
              <a:endCxn id="200" idx="0"/>
            </p:cNvCxnSpPr>
            <p:nvPr/>
          </p:nvCxnSpPr>
          <p:spPr>
            <a:xfrm rot="-5400000" flipH="1">
              <a:off x="989059" y="2715538"/>
              <a:ext cx="538200" cy="741600"/>
            </a:xfrm>
            <a:prstGeom prst="curvedConnector2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Google Shape;209;p29"/>
            <p:cNvCxnSpPr>
              <a:stCxn id="204" idx="2"/>
              <a:endCxn id="206" idx="3"/>
            </p:cNvCxnSpPr>
            <p:nvPr/>
          </p:nvCxnSpPr>
          <p:spPr>
            <a:xfrm>
              <a:off x="3147709" y="3355325"/>
              <a:ext cx="748500" cy="455700"/>
            </a:xfrm>
            <a:prstGeom prst="curvedConnector2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0" name="Google Shape;210;p29"/>
            <p:cNvSpPr txBox="1"/>
            <p:nvPr/>
          </p:nvSpPr>
          <p:spPr>
            <a:xfrm>
              <a:off x="3413300" y="3106800"/>
              <a:ext cx="9657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Dequeue</a:t>
              </a:r>
              <a:endParaRPr/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477175" y="3193175"/>
              <a:ext cx="9657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Enqueue</a:t>
              </a:r>
              <a:endParaRPr/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2614675" y="2499250"/>
              <a:ext cx="671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Front</a:t>
              </a:r>
              <a:endParaRPr/>
            </a:p>
          </p:txBody>
        </p:sp>
      </p:grpSp>
      <p:graphicFrame>
        <p:nvGraphicFramePr>
          <p:cNvPr id="213" name="Google Shape;213;p29"/>
          <p:cNvGraphicFramePr/>
          <p:nvPr/>
        </p:nvGraphicFramePr>
        <p:xfrm>
          <a:off x="4796940" y="1427926"/>
          <a:ext cx="3447075" cy="2027900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3447075"/>
              </a:tblGrid>
              <a:tr h="202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 = new SplQueue();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$queue-&gt;setIteratorMode(SplQueue::IT_MODE_DELETE);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$queue-&gt;enqueue('one');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$queue-&gt;enqueue('two');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$queue-&gt;enqueue('qwerty');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$queue-&gt;dequeue();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$queue-&gt;dequeue();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echo $queue-&gt;top(); // qwerty</a:t>
                      </a:r>
                      <a:endParaRPr sz="800"/>
                    </a:p>
                  </a:txBody>
                  <a:tcPr marL="68425" marR="68425" marT="68425" marB="68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1142400" y="269250"/>
            <a:ext cx="6854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SplHeap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975625" y="2216200"/>
            <a:ext cx="3729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30"/>
          <p:cNvGrpSpPr/>
          <p:nvPr/>
        </p:nvGrpSpPr>
        <p:grpSpPr>
          <a:xfrm>
            <a:off x="486400" y="1643450"/>
            <a:ext cx="3242748" cy="1684750"/>
            <a:chOff x="44550" y="2547900"/>
            <a:chExt cx="3242748" cy="1684750"/>
          </a:xfrm>
        </p:grpSpPr>
        <p:sp>
          <p:nvSpPr>
            <p:cNvPr id="221" name="Google Shape;221;p30"/>
            <p:cNvSpPr/>
            <p:nvPr/>
          </p:nvSpPr>
          <p:spPr>
            <a:xfrm>
              <a:off x="1587925" y="254790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416400" y="292080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759450" y="292080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1097825" y="33350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379900" y="33350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971963" y="33350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818475" y="33350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4550" y="38597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69775" y="3859750"/>
              <a:ext cx="372900" cy="372900"/>
            </a:xfrm>
            <a:prstGeom prst="ellipse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>
              <a:stCxn id="221" idx="2"/>
              <a:endCxn id="223" idx="7"/>
            </p:cNvCxnSpPr>
            <p:nvPr/>
          </p:nvCxnSpPr>
          <p:spPr>
            <a:xfrm flipH="1">
              <a:off x="1077625" y="2734350"/>
              <a:ext cx="510300" cy="2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>
              <a:stCxn id="221" idx="6"/>
              <a:endCxn id="222" idx="1"/>
            </p:cNvCxnSpPr>
            <p:nvPr/>
          </p:nvCxnSpPr>
          <p:spPr>
            <a:xfrm>
              <a:off x="1960825" y="2734350"/>
              <a:ext cx="510300" cy="2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30"/>
            <p:cNvCxnSpPr>
              <a:stCxn id="223" idx="3"/>
              <a:endCxn id="225" idx="7"/>
            </p:cNvCxnSpPr>
            <p:nvPr/>
          </p:nvCxnSpPr>
          <p:spPr>
            <a:xfrm flipH="1">
              <a:off x="698260" y="3239090"/>
              <a:ext cx="115800" cy="1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30"/>
            <p:cNvCxnSpPr>
              <a:stCxn id="223" idx="5"/>
              <a:endCxn id="224" idx="1"/>
            </p:cNvCxnSpPr>
            <p:nvPr/>
          </p:nvCxnSpPr>
          <p:spPr>
            <a:xfrm>
              <a:off x="1077740" y="3239090"/>
              <a:ext cx="74700" cy="1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30"/>
            <p:cNvCxnSpPr>
              <a:stCxn id="225" idx="3"/>
              <a:endCxn id="228" idx="0"/>
            </p:cNvCxnSpPr>
            <p:nvPr/>
          </p:nvCxnSpPr>
          <p:spPr>
            <a:xfrm flipH="1">
              <a:off x="231110" y="3653340"/>
              <a:ext cx="203400" cy="2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0"/>
            <p:cNvCxnSpPr>
              <a:stCxn id="225" idx="5"/>
              <a:endCxn id="229" idx="0"/>
            </p:cNvCxnSpPr>
            <p:nvPr/>
          </p:nvCxnSpPr>
          <p:spPr>
            <a:xfrm>
              <a:off x="698190" y="3653340"/>
              <a:ext cx="158100" cy="2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>
              <a:stCxn id="222" idx="3"/>
              <a:endCxn id="226" idx="7"/>
            </p:cNvCxnSpPr>
            <p:nvPr/>
          </p:nvCxnSpPr>
          <p:spPr>
            <a:xfrm flipH="1">
              <a:off x="2290110" y="3239090"/>
              <a:ext cx="180900" cy="1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0"/>
            <p:cNvCxnSpPr>
              <a:stCxn id="222" idx="5"/>
              <a:endCxn id="227" idx="1"/>
            </p:cNvCxnSpPr>
            <p:nvPr/>
          </p:nvCxnSpPr>
          <p:spPr>
            <a:xfrm>
              <a:off x="2734690" y="3239090"/>
              <a:ext cx="138300" cy="15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30"/>
            <p:cNvSpPr txBox="1"/>
            <p:nvPr/>
          </p:nvSpPr>
          <p:spPr>
            <a:xfrm>
              <a:off x="1567225" y="2554350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100</a:t>
              </a:r>
              <a:endParaRPr sz="1000"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772650" y="2959025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19</a:t>
              </a:r>
              <a:endParaRPr sz="1000"/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2430464" y="2959025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36</a:t>
              </a:r>
              <a:endParaRPr sz="1000"/>
            </a:p>
          </p:txBody>
        </p:sp>
        <p:sp>
          <p:nvSpPr>
            <p:cNvPr id="241" name="Google Shape;241;p30"/>
            <p:cNvSpPr txBox="1"/>
            <p:nvPr/>
          </p:nvSpPr>
          <p:spPr>
            <a:xfrm>
              <a:off x="1986023" y="3366092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25</a:t>
              </a:r>
              <a:endParaRPr sz="1000"/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2872998" y="3366092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</a:t>
              </a:r>
              <a:endParaRPr sz="1000"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160017" y="3366092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3</a:t>
              </a:r>
              <a:endParaRPr sz="1000"/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410203" y="3372988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17</a:t>
              </a:r>
              <a:endParaRPr sz="1000"/>
            </a:p>
          </p:txBody>
        </p:sp>
        <p:sp>
          <p:nvSpPr>
            <p:cNvPr id="245" name="Google Shape;245;p30"/>
            <p:cNvSpPr txBox="1"/>
            <p:nvPr/>
          </p:nvSpPr>
          <p:spPr>
            <a:xfrm>
              <a:off x="106689" y="3883876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2</a:t>
              </a:r>
              <a:endParaRPr sz="1000"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731913" y="3883876"/>
              <a:ext cx="4143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7</a:t>
              </a:r>
              <a:endParaRPr sz="1000"/>
            </a:p>
          </p:txBody>
        </p:sp>
      </p:grpSp>
      <p:graphicFrame>
        <p:nvGraphicFramePr>
          <p:cNvPr id="247" name="Google Shape;247;p30"/>
          <p:cNvGraphicFramePr/>
          <p:nvPr/>
        </p:nvGraphicFramePr>
        <p:xfrm>
          <a:off x="5007565" y="1201126"/>
          <a:ext cx="2674325" cy="3278500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2674325"/>
              </a:tblGrid>
              <a:tr h="3278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$heap-&gt;insert('111');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$heap-&gt;insert('666');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$heap-&gt;insert('777');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777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666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111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"SplMinHeap 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 = new SplMinHeap();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$heap-&gt;insert('111');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$heap-&gt;insert('666');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$heap-&gt;insert('777');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111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666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$heap-&gt;extract(); // 777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"\n";</a:t>
                      </a:r>
                      <a:endParaRPr sz="800"/>
                    </a:p>
                  </a:txBody>
                  <a:tcPr marL="68425" marR="68425" marT="68425" marB="68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1142400" y="269250"/>
            <a:ext cx="6854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SplPriorityQueue</a:t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477175" y="1427925"/>
            <a:ext cx="3901825" cy="2816575"/>
            <a:chOff x="477175" y="1905838"/>
            <a:chExt cx="3901825" cy="2816575"/>
          </a:xfrm>
        </p:grpSpPr>
        <p:sp>
          <p:nvSpPr>
            <p:cNvPr id="254" name="Google Shape;254;p31"/>
            <p:cNvSpPr/>
            <p:nvPr/>
          </p:nvSpPr>
          <p:spPr>
            <a:xfrm rot="-5400000">
              <a:off x="12974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 rot="-5400000">
              <a:off x="16150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rot="-5400000">
              <a:off x="19326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5400000">
              <a:off x="22502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5400000">
              <a:off x="2567809" y="3231125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5400000">
              <a:off x="431659" y="2237338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5400000">
              <a:off x="3440445" y="4142513"/>
              <a:ext cx="911400" cy="248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1523800" y="2499250"/>
              <a:ext cx="671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Back</a:t>
              </a:r>
              <a:endParaRPr/>
            </a:p>
          </p:txBody>
        </p:sp>
        <p:cxnSp>
          <p:nvCxnSpPr>
            <p:cNvPr id="262" name="Google Shape;262;p31"/>
            <p:cNvCxnSpPr>
              <a:stCxn id="259" idx="3"/>
              <a:endCxn id="254" idx="0"/>
            </p:cNvCxnSpPr>
            <p:nvPr/>
          </p:nvCxnSpPr>
          <p:spPr>
            <a:xfrm rot="-5400000" flipH="1">
              <a:off x="989059" y="2715538"/>
              <a:ext cx="538200" cy="741600"/>
            </a:xfrm>
            <a:prstGeom prst="curvedConnector2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31"/>
            <p:cNvCxnSpPr>
              <a:stCxn id="258" idx="2"/>
              <a:endCxn id="260" idx="3"/>
            </p:cNvCxnSpPr>
            <p:nvPr/>
          </p:nvCxnSpPr>
          <p:spPr>
            <a:xfrm>
              <a:off x="3147709" y="3355325"/>
              <a:ext cx="748500" cy="455700"/>
            </a:xfrm>
            <a:prstGeom prst="curvedConnector2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31"/>
            <p:cNvSpPr txBox="1"/>
            <p:nvPr/>
          </p:nvSpPr>
          <p:spPr>
            <a:xfrm>
              <a:off x="3413300" y="3106800"/>
              <a:ext cx="9657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Dequeue</a:t>
              </a:r>
              <a:endParaRPr/>
            </a:p>
          </p:txBody>
        </p:sp>
        <p:sp>
          <p:nvSpPr>
            <p:cNvPr id="265" name="Google Shape;265;p31"/>
            <p:cNvSpPr txBox="1"/>
            <p:nvPr/>
          </p:nvSpPr>
          <p:spPr>
            <a:xfrm>
              <a:off x="477175" y="3193175"/>
              <a:ext cx="9657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Enqueue</a:t>
              </a:r>
              <a:endParaRPr/>
            </a:p>
          </p:txBody>
        </p:sp>
        <p:sp>
          <p:nvSpPr>
            <p:cNvPr id="266" name="Google Shape;266;p31"/>
            <p:cNvSpPr txBox="1"/>
            <p:nvPr/>
          </p:nvSpPr>
          <p:spPr>
            <a:xfrm>
              <a:off x="2614675" y="2499250"/>
              <a:ext cx="6711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Front</a:t>
              </a:r>
              <a:endParaRPr/>
            </a:p>
          </p:txBody>
        </p:sp>
      </p:grpSp>
      <p:graphicFrame>
        <p:nvGraphicFramePr>
          <p:cNvPr id="267" name="Google Shape;267;p31"/>
          <p:cNvGraphicFramePr/>
          <p:nvPr/>
        </p:nvGraphicFramePr>
        <p:xfrm>
          <a:off x="5194715" y="1427926"/>
          <a:ext cx="2802075" cy="2615001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2802075"/>
              </a:tblGrid>
              <a:tr h="237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 = new SplPriorityQueue();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$queue-&gt;setExtractFlags(SplPriorityQueue::EXTR_DATA); // получаем только значения элементов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$queue-&gt;insert('Q', 1);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$queue-&gt;insert('W', 2);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$queue-&gt;insert('E', 3);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$queue-&gt;insert('R', 4);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$queue-&gt;insert('T', 5);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$queue-&gt;insert('Y', 6);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$queue-&gt;top(); 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while($queue-&gt;valid())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echo $queue-&gt;current(); 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$queue-&gt;next(); 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//YTREWQ</a:t>
                      </a:r>
                      <a:endParaRPr sz="800"/>
                    </a:p>
                  </a:txBody>
                  <a:tcPr marL="68425" marR="68425" marT="68425" marB="68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Массивы в PHP</a:t>
            </a:r>
            <a:endParaRPr/>
          </a:p>
        </p:txBody>
      </p:sp>
      <p:pic>
        <p:nvPicPr>
          <p:cNvPr id="273" name="Google Shape;273;p32" descr="https://habrastorage.org/files/e4d/200/7eb/e4d2007eb80445d9b5f11d129bd53d9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5550" y="2564375"/>
            <a:ext cx="3237050" cy="6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1142388" y="2651622"/>
            <a:ext cx="129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$array = [];</a:t>
            </a:r>
            <a:endParaRPr sz="16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2565325" y="2738783"/>
            <a:ext cx="4899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9F9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Массивы в PHP</a:t>
            </a:r>
            <a:endParaRPr/>
          </a:p>
        </p:txBody>
      </p:sp>
      <p:pic>
        <p:nvPicPr>
          <p:cNvPr id="281" name="Google Shape;281;p33" descr="Картинки по запросу устройство массива в php hash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6975" y="1988388"/>
            <a:ext cx="3063526" cy="2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ArrayIterator</a:t>
            </a:r>
            <a:endParaRPr/>
          </a:p>
        </p:txBody>
      </p:sp>
      <p:graphicFrame>
        <p:nvGraphicFramePr>
          <p:cNvPr id="287" name="Google Shape;287;p34"/>
          <p:cNvGraphicFramePr/>
          <p:nvPr/>
        </p:nvGraphicFramePr>
        <p:xfrm>
          <a:off x="1142388" y="1675592"/>
          <a:ext cx="6060375" cy="2216375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6060375"/>
              </a:tblGrid>
              <a:tr h="221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$arr = ["Moscow", "Munich", "Beijing", "Roma", "Barcelona", "London"];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$obj = new ArrayObject( $arr );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$iter = $obj-&gt;getIterator();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Цикл для обработки объекта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while( $iter-&gt;valid() )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echo $iter-&gt;key() . "=" . $iter-&gt;current() . "\n";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$iter-&gt;next();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 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5575" marR="95575" marT="95575" marB="9557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RecursiveArrayIterator</a:t>
            </a:r>
            <a:endParaRPr/>
          </a:p>
        </p:txBody>
      </p:sp>
      <p:graphicFrame>
        <p:nvGraphicFramePr>
          <p:cNvPr id="293" name="Google Shape;293;p35"/>
          <p:cNvGraphicFramePr/>
          <p:nvPr/>
        </p:nvGraphicFramePr>
        <p:xfrm>
          <a:off x="1142388" y="1842317"/>
          <a:ext cx="6143275" cy="2363825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6143275"/>
              </a:tblGrid>
              <a:tr h="236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$arr = [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["sitepoint", "phpmaster"],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["buildmobile", "rubysource"],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["designfestival", "cloudspring"],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"not an array"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$iter = new RecursiveArrayIterator($arr);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Цикл по объекту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Нужно создать экземпляр RecursiveIteratorIterator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foreach(new RecursiveIteratorIterator($iter) as $key =&gt; $value) {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echo $key . ": " . $value . "&lt;br&gt;";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L="95575" marR="95575" marT="95575" marB="95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/>
        </p:nvSpPr>
        <p:spPr>
          <a:xfrm>
            <a:off x="4777575" y="820975"/>
            <a:ext cx="31224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DirectoryIterator</a:t>
            </a:r>
            <a:endParaRPr/>
          </a:p>
        </p:txBody>
      </p:sp>
      <p:graphicFrame>
        <p:nvGraphicFramePr>
          <p:cNvPr id="299" name="Google Shape;299;p36"/>
          <p:cNvGraphicFramePr/>
          <p:nvPr/>
        </p:nvGraphicFramePr>
        <p:xfrm>
          <a:off x="562073" y="820975"/>
          <a:ext cx="3928825" cy="3478182"/>
        </p:xfrm>
        <a:graphic>
          <a:graphicData uri="http://schemas.openxmlformats.org/drawingml/2006/table">
            <a:tbl>
              <a:tblPr>
                <a:noFill/>
                <a:tableStyleId>{32F31205-E1C8-4EE2-8268-E9DC80AE6B06}</a:tableStyleId>
              </a:tblPr>
              <a:tblGrid>
                <a:gridCol w="3928825"/>
              </a:tblGrid>
              <a:tr h="116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Создаем новый объект DirectoryIterator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$dir = new DirectoryIterator("/my/directory/path");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Цикл по содержанию директории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foreach ($dir as $item) {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echo $item . "&lt;br&gt;";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L="95575" marR="95575" marT="95575" marB="95575"/>
                </a:tc>
              </a:tr>
              <a:tr h="224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&lt;?php</a:t>
                      </a: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FileExtensionFilter extends FilterIterator {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Белый список расширений файлов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protected $ext = ["php", "txt"];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Абстрактный метод, который надо реализовать в подклассе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function accept() {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in_array($this-&gt;getExtension(), $this-&gt;ext);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//Создаем новый итератор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$dir = new FileExtensionFilter(new DirectoryIterator("./"));</a:t>
                      </a:r>
                      <a:endParaRPr sz="80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Создан итератор в итераторе</a:t>
                      </a:r>
                      <a:endParaRPr sz="800"/>
                    </a:p>
                  </a:txBody>
                  <a:tcPr marL="95575" marR="95575" marT="95575" marB="95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Алгоритмы на PHP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PHP SPL. </a:t>
            </a:r>
            <a:r>
              <a:rPr lang="en-US" sz="2000" dirty="0" err="1"/>
              <a:t>Массивы</a:t>
            </a:r>
            <a:r>
              <a:rPr lang="en-US" sz="2000" dirty="0"/>
              <a:t> и </a:t>
            </a:r>
            <a:r>
              <a:rPr lang="en-US" sz="2000" dirty="0" err="1"/>
              <a:t>структуры</a:t>
            </a:r>
            <a:r>
              <a:rPr lang="en-US" sz="2000" dirty="0"/>
              <a:t> </a:t>
            </a:r>
            <a:r>
              <a:rPr lang="en-US" sz="2000" dirty="0" err="1"/>
              <a:t>данных</a:t>
            </a:r>
            <a:r>
              <a:rPr lang="en-US" sz="2000" dirty="0"/>
              <a:t>;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Оценка</a:t>
            </a:r>
            <a:r>
              <a:rPr lang="en-US" sz="2000" dirty="0"/>
              <a:t> </a:t>
            </a:r>
            <a:r>
              <a:rPr lang="en-US" sz="2000" dirty="0" err="1"/>
              <a:t>сложности</a:t>
            </a:r>
            <a:r>
              <a:rPr lang="en-US" sz="2000" dirty="0"/>
              <a:t> </a:t>
            </a:r>
            <a:r>
              <a:rPr lang="en-US" sz="2000" dirty="0" err="1"/>
              <a:t>алгоритма</a:t>
            </a:r>
            <a:r>
              <a:rPr lang="en-US" sz="2000" dirty="0"/>
              <a:t>;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Сортировки</a:t>
            </a:r>
            <a:r>
              <a:rPr lang="en-US" sz="2000" dirty="0"/>
              <a:t> и </a:t>
            </a:r>
            <a:r>
              <a:rPr lang="en-US" sz="2000" dirty="0" err="1"/>
              <a:t>поиск</a:t>
            </a:r>
            <a:r>
              <a:rPr lang="en-US" sz="2000" dirty="0"/>
              <a:t>;</a:t>
            </a:r>
            <a:endParaRPr sz="2000" dirty="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 dirty="0" err="1"/>
              <a:t>Деревья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Регламент курса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4 урока по 2 часа;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Домашние задания; 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Видеозапись, методички, исходники – после урока; 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Вопросы – во время уроков в чате, после урока в комментариях к уроку, личных сообщениях и e-mail.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42374" y="204188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Знакомство с PHP SPL;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Устройство базовых структур в PHP;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SPL-методы.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Знакомство с PHP SPL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5385150" y="1123300"/>
            <a:ext cx="2611500" cy="25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PHP SPL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88873" y="1308600"/>
            <a:ext cx="36852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SPL</a:t>
            </a:r>
            <a:endParaRPr sz="4800"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(S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tandard</a:t>
            </a:r>
            <a:r>
              <a:rPr lang="en-US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en-US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ibrary</a:t>
            </a:r>
            <a:r>
              <a:rPr lang="en-US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688873" y="2531475"/>
            <a:ext cx="21678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Data Structures</a:t>
            </a:r>
            <a:endParaRPr sz="1600"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Interfaces</a:t>
            </a:r>
            <a:endParaRPr sz="1600"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063873" y="2531475"/>
            <a:ext cx="21678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Iterators</a:t>
            </a:r>
            <a:endParaRPr sz="1600" b="1">
              <a:solidFill>
                <a:srgbClr val="2C2D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>
                <a:solidFill>
                  <a:srgbClr val="2C2D30"/>
                </a:solidFill>
                <a:latin typeface="Courier New"/>
                <a:ea typeface="Courier New"/>
                <a:cs typeface="Courier New"/>
                <a:sym typeface="Courier New"/>
              </a:rPr>
              <a:t>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557696" y="1123300"/>
            <a:ext cx="4080300" cy="256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Списки</a:t>
            </a:r>
            <a:endParaRPr/>
          </a:p>
        </p:txBody>
      </p:sp>
      <p:grpSp>
        <p:nvGrpSpPr>
          <p:cNvPr id="128" name="Google Shape;128;p24"/>
          <p:cNvGrpSpPr/>
          <p:nvPr/>
        </p:nvGrpSpPr>
        <p:grpSpPr>
          <a:xfrm>
            <a:off x="1299105" y="1933072"/>
            <a:ext cx="6358703" cy="904449"/>
            <a:chOff x="890489" y="1933072"/>
            <a:chExt cx="6358703" cy="904449"/>
          </a:xfrm>
        </p:grpSpPr>
        <p:grpSp>
          <p:nvGrpSpPr>
            <p:cNvPr id="129" name="Google Shape;129;p24"/>
            <p:cNvGrpSpPr/>
            <p:nvPr/>
          </p:nvGrpSpPr>
          <p:grpSpPr>
            <a:xfrm>
              <a:off x="1359989" y="2133436"/>
              <a:ext cx="1639569" cy="420672"/>
              <a:chOff x="1360100" y="2133350"/>
              <a:chExt cx="1947000" cy="469500"/>
            </a:xfrm>
          </p:grpSpPr>
          <p:sp>
            <p:nvSpPr>
              <p:cNvPr id="130" name="Google Shape;130;p24"/>
              <p:cNvSpPr/>
              <p:nvPr/>
            </p:nvSpPr>
            <p:spPr>
              <a:xfrm>
                <a:off x="1360100" y="2133350"/>
                <a:ext cx="1947000" cy="469500"/>
              </a:xfrm>
              <a:prstGeom prst="rect">
                <a:avLst/>
              </a:prstGeom>
              <a:solidFill>
                <a:srgbClr val="BDC2CA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2851400" y="2140250"/>
                <a:ext cx="455700" cy="455700"/>
              </a:xfrm>
              <a:prstGeom prst="rect">
                <a:avLst/>
              </a:prstGeom>
              <a:solidFill>
                <a:srgbClr val="4C5D6E"/>
              </a:solidFill>
              <a:ln w="9525" cap="flat" cmpd="sng">
                <a:solidFill>
                  <a:srgbClr val="4C5D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24"/>
            <p:cNvGrpSpPr/>
            <p:nvPr/>
          </p:nvGrpSpPr>
          <p:grpSpPr>
            <a:xfrm>
              <a:off x="3243112" y="2133436"/>
              <a:ext cx="1639569" cy="420672"/>
              <a:chOff x="1360100" y="2133350"/>
              <a:chExt cx="1947000" cy="469500"/>
            </a:xfrm>
          </p:grpSpPr>
          <p:sp>
            <p:nvSpPr>
              <p:cNvPr id="133" name="Google Shape;133;p24"/>
              <p:cNvSpPr/>
              <p:nvPr/>
            </p:nvSpPr>
            <p:spPr>
              <a:xfrm>
                <a:off x="1360100" y="2133350"/>
                <a:ext cx="1947000" cy="469500"/>
              </a:xfrm>
              <a:prstGeom prst="rect">
                <a:avLst/>
              </a:prstGeom>
              <a:solidFill>
                <a:srgbClr val="BDC2CA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2851400" y="2140250"/>
                <a:ext cx="455700" cy="455700"/>
              </a:xfrm>
              <a:prstGeom prst="rect">
                <a:avLst/>
              </a:prstGeom>
              <a:solidFill>
                <a:srgbClr val="4C5D6E"/>
              </a:solidFill>
              <a:ln w="9525" cap="flat" cmpd="sng">
                <a:solidFill>
                  <a:srgbClr val="4C5D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24"/>
            <p:cNvGrpSpPr/>
            <p:nvPr/>
          </p:nvGrpSpPr>
          <p:grpSpPr>
            <a:xfrm>
              <a:off x="5126234" y="2133436"/>
              <a:ext cx="1639569" cy="420672"/>
              <a:chOff x="1360100" y="2133350"/>
              <a:chExt cx="1947000" cy="469500"/>
            </a:xfrm>
          </p:grpSpPr>
          <p:sp>
            <p:nvSpPr>
              <p:cNvPr id="136" name="Google Shape;136;p24"/>
              <p:cNvSpPr/>
              <p:nvPr/>
            </p:nvSpPr>
            <p:spPr>
              <a:xfrm>
                <a:off x="1360100" y="2133350"/>
                <a:ext cx="1947000" cy="469500"/>
              </a:xfrm>
              <a:prstGeom prst="rect">
                <a:avLst/>
              </a:prstGeom>
              <a:solidFill>
                <a:srgbClr val="BDC2CA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2851400" y="2140250"/>
                <a:ext cx="455700" cy="455700"/>
              </a:xfrm>
              <a:prstGeom prst="rect">
                <a:avLst/>
              </a:prstGeom>
              <a:solidFill>
                <a:srgbClr val="4C5D6E"/>
              </a:solidFill>
              <a:ln w="9525" cap="flat" cmpd="sng">
                <a:solidFill>
                  <a:srgbClr val="4C5D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8" name="Google Shape;138;p24"/>
            <p:cNvCxnSpPr>
              <a:endCxn id="130" idx="1"/>
            </p:cNvCxnSpPr>
            <p:nvPr/>
          </p:nvCxnSpPr>
          <p:spPr>
            <a:xfrm>
              <a:off x="890489" y="1933072"/>
              <a:ext cx="469500" cy="41070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24"/>
            <p:cNvCxnSpPr>
              <a:stCxn id="131" idx="3"/>
              <a:endCxn id="133" idx="1"/>
            </p:cNvCxnSpPr>
            <p:nvPr/>
          </p:nvCxnSpPr>
          <p:spPr>
            <a:xfrm>
              <a:off x="2999558" y="2343772"/>
              <a:ext cx="2436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24"/>
            <p:cNvCxnSpPr>
              <a:stCxn id="134" idx="3"/>
              <a:endCxn id="136" idx="1"/>
            </p:cNvCxnSpPr>
            <p:nvPr/>
          </p:nvCxnSpPr>
          <p:spPr>
            <a:xfrm>
              <a:off x="4882680" y="2343772"/>
              <a:ext cx="243600" cy="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24"/>
            <p:cNvCxnSpPr>
              <a:stCxn id="137" idx="3"/>
            </p:cNvCxnSpPr>
            <p:nvPr/>
          </p:nvCxnSpPr>
          <p:spPr>
            <a:xfrm>
              <a:off x="6765803" y="2343772"/>
              <a:ext cx="398700" cy="399000"/>
            </a:xfrm>
            <a:prstGeom prst="straightConnector1">
              <a:avLst/>
            </a:prstGeom>
            <a:noFill/>
            <a:ln w="9525" cap="flat" cmpd="sng">
              <a:solidFill>
                <a:srgbClr val="4C5D6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4"/>
            <p:cNvSpPr/>
            <p:nvPr/>
          </p:nvSpPr>
          <p:spPr>
            <a:xfrm>
              <a:off x="7173292" y="2761621"/>
              <a:ext cx="75900" cy="75900"/>
            </a:xfrm>
            <a:prstGeom prst="ellipse">
              <a:avLst/>
            </a:prstGeom>
            <a:solidFill>
              <a:srgbClr val="4C5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133850" y="2927300"/>
            <a:ext cx="68592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Линейный однонаправленный список 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Списки</a:t>
            </a:r>
            <a:endParaRPr dirty="0"/>
          </a:p>
        </p:txBody>
      </p:sp>
      <p:sp>
        <p:nvSpPr>
          <p:cNvPr id="149" name="Google Shape;149;p25"/>
          <p:cNvSpPr/>
          <p:nvPr/>
        </p:nvSpPr>
        <p:spPr>
          <a:xfrm>
            <a:off x="3651725" y="2312850"/>
            <a:ext cx="1639500" cy="304200"/>
          </a:xfrm>
          <a:prstGeom prst="rect">
            <a:avLst/>
          </a:prstGeom>
          <a:solidFill>
            <a:srgbClr val="BDC2CA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5534850" y="2312850"/>
            <a:ext cx="1639500" cy="304200"/>
          </a:xfrm>
          <a:prstGeom prst="rect">
            <a:avLst/>
          </a:prstGeom>
          <a:solidFill>
            <a:srgbClr val="BDC2CA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768600" y="2312850"/>
            <a:ext cx="1639500" cy="304200"/>
          </a:xfrm>
          <a:prstGeom prst="rect">
            <a:avLst/>
          </a:prstGeom>
          <a:solidFill>
            <a:srgbClr val="BDC2CA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25"/>
          <p:cNvCxnSpPr>
            <a:endCxn id="151" idx="1"/>
          </p:cNvCxnSpPr>
          <p:nvPr/>
        </p:nvCxnSpPr>
        <p:spPr>
          <a:xfrm>
            <a:off x="1299100" y="2054250"/>
            <a:ext cx="469500" cy="410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3408100" y="2713500"/>
            <a:ext cx="2436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5291225" y="2713500"/>
            <a:ext cx="2436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5"/>
          <p:cNvCxnSpPr/>
          <p:nvPr/>
        </p:nvCxnSpPr>
        <p:spPr>
          <a:xfrm>
            <a:off x="7174344" y="2768572"/>
            <a:ext cx="398700" cy="3990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5"/>
          <p:cNvSpPr/>
          <p:nvPr/>
        </p:nvSpPr>
        <p:spPr>
          <a:xfrm>
            <a:off x="7581833" y="3186421"/>
            <a:ext cx="75900" cy="759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1140000" y="3486525"/>
            <a:ext cx="68592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457200" marR="0" lvl="0" indent="-33527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80"/>
              <a:buFont typeface="Arial"/>
              <a:buAutoNum type="arabicPeriod" startAt="2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Линейный двусвязный список 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651725" y="2616164"/>
            <a:ext cx="1639500" cy="304200"/>
          </a:xfrm>
          <a:prstGeom prst="rect">
            <a:avLst/>
          </a:prstGeom>
          <a:solidFill>
            <a:srgbClr val="4C5D6E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5534850" y="2616164"/>
            <a:ext cx="1639500" cy="304200"/>
          </a:xfrm>
          <a:prstGeom prst="rect">
            <a:avLst/>
          </a:prstGeom>
          <a:solidFill>
            <a:srgbClr val="4C5D6E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1768600" y="2616164"/>
            <a:ext cx="1639500" cy="304200"/>
          </a:xfrm>
          <a:prstGeom prst="rect">
            <a:avLst/>
          </a:prstGeom>
          <a:solidFill>
            <a:srgbClr val="4C5D6E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25"/>
          <p:cNvCxnSpPr/>
          <p:nvPr/>
        </p:nvCxnSpPr>
        <p:spPr>
          <a:xfrm>
            <a:off x="3408100" y="2803250"/>
            <a:ext cx="2436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5291225" y="2803250"/>
            <a:ext cx="243600" cy="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3" name="Google Shape;163;p25"/>
          <p:cNvCxnSpPr>
            <a:stCxn id="160" idx="1"/>
          </p:cNvCxnSpPr>
          <p:nvPr/>
        </p:nvCxnSpPr>
        <p:spPr>
          <a:xfrm flipH="1">
            <a:off x="1231600" y="2768264"/>
            <a:ext cx="537000" cy="3099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5"/>
          <p:cNvSpPr/>
          <p:nvPr/>
        </p:nvSpPr>
        <p:spPr>
          <a:xfrm>
            <a:off x="1142408" y="3078171"/>
            <a:ext cx="75900" cy="75900"/>
          </a:xfrm>
          <a:prstGeom prst="ellipse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Устройство базовых структур в PHP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Экран (16:9)</PresentationFormat>
  <Paragraphs>189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Avenir</vt:lpstr>
      <vt:lpstr>Courier New</vt:lpstr>
      <vt:lpstr>Consolas</vt:lpstr>
      <vt:lpstr>Helvetica Neue</vt:lpstr>
      <vt:lpstr>New_Template7</vt:lpstr>
      <vt:lpstr>Алгоритмы и структуры данных на PHP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Вопросы участников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PHP</dc:title>
  <cp:lastModifiedBy>Сергей</cp:lastModifiedBy>
  <cp:revision>1</cp:revision>
  <dcterms:modified xsi:type="dcterms:W3CDTF">2018-08-26T18:28:42Z</dcterms:modified>
</cp:coreProperties>
</file>