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5" r:id="rId9"/>
    <p:sldId id="263" r:id="rId10"/>
    <p:sldId id="264" r:id="rId11"/>
    <p:sldId id="266" r:id="rId12"/>
  </p:sldIdLst>
  <p:sldSz cx="18288000" cy="10287000"/>
  <p:notesSz cx="6858000" cy="9144000"/>
  <p:embeddedFontLst>
    <p:embeddedFont>
      <p:font typeface="Be Vietnam Medium" panose="020B0604020202020204" charset="0"/>
      <p:regular r:id="rId13"/>
    </p:embeddedFont>
    <p:embeddedFont>
      <p:font typeface="Calibri" panose="020F0502020204030204" pitchFamily="34" charset="0"/>
      <p:regular r:id="rId14"/>
      <p:bold r:id="rId15"/>
      <p:italic r:id="rId16"/>
      <p:boldItalic r:id="rId17"/>
    </p:embeddedFont>
    <p:embeddedFont>
      <p:font typeface="Be Vietnam" panose="020B0604020202020204" charset="0"/>
      <p:regular r:id="rId18"/>
    </p:embeddedFont>
    <p:embeddedFont>
      <p:font typeface="Be Vietnam Ultra-Bold" panose="020B0604020202020204" charset="0"/>
      <p:regular r:id="rId19"/>
    </p:embeddedFont>
    <p:embeddedFont>
      <p:font typeface="Hammersmith One"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7" d="100"/>
          <a:sy n="47" d="100"/>
        </p:scale>
        <p:origin x="696"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jpe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topdev.vn/blog/http-la-gi/"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topdev.vn/blog/api-la-gi/" TargetMode="External"/><Relationship Id="rId5" Type="http://schemas.openxmlformats.org/officeDocument/2006/relationships/image" Target="../media/image9.png"/><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7FEFF"/>
        </a:solidFill>
        <a:effectLst/>
      </p:bgPr>
    </p:bg>
    <p:spTree>
      <p:nvGrpSpPr>
        <p:cNvPr id="1" name=""/>
        <p:cNvGrpSpPr/>
        <p:nvPr/>
      </p:nvGrpSpPr>
      <p:grpSpPr>
        <a:xfrm>
          <a:off x="0" y="0"/>
          <a:ext cx="0" cy="0"/>
          <a:chOff x="0" y="0"/>
          <a:chExt cx="0" cy="0"/>
        </a:xfrm>
      </p:grpSpPr>
      <p:sp>
        <p:nvSpPr>
          <p:cNvPr id="2" name="Freeform 2"/>
          <p:cNvSpPr/>
          <p:nvPr/>
        </p:nvSpPr>
        <p:spPr>
          <a:xfrm>
            <a:off x="0" y="-217118"/>
            <a:ext cx="8757808" cy="10504118"/>
          </a:xfrm>
          <a:custGeom>
            <a:avLst/>
            <a:gdLst/>
            <a:ahLst/>
            <a:cxnLst/>
            <a:rect l="l" t="t" r="r" b="b"/>
            <a:pathLst>
              <a:path w="8757808" h="10504118">
                <a:moveTo>
                  <a:pt x="0" y="0"/>
                </a:moveTo>
                <a:lnTo>
                  <a:pt x="8757808" y="0"/>
                </a:lnTo>
                <a:lnTo>
                  <a:pt x="8757808" y="10504118"/>
                </a:lnTo>
                <a:lnTo>
                  <a:pt x="0" y="10504118"/>
                </a:lnTo>
                <a:lnTo>
                  <a:pt x="0" y="0"/>
                </a:lnTo>
                <a:close/>
              </a:path>
            </a:pathLst>
          </a:custGeom>
          <a:blipFill>
            <a:blip r:embed="rId2">
              <a:alphaModFix amt="30000"/>
            </a:blip>
            <a:stretch>
              <a:fillRect/>
            </a:stretch>
          </a:blipFill>
        </p:spPr>
      </p:sp>
      <p:sp>
        <p:nvSpPr>
          <p:cNvPr id="3" name="Freeform 3"/>
          <p:cNvSpPr/>
          <p:nvPr/>
        </p:nvSpPr>
        <p:spPr>
          <a:xfrm>
            <a:off x="8155678" y="-217118"/>
            <a:ext cx="10132322" cy="12152710"/>
          </a:xfrm>
          <a:custGeom>
            <a:avLst/>
            <a:gdLst/>
            <a:ahLst/>
            <a:cxnLst/>
            <a:rect l="l" t="t" r="r" b="b"/>
            <a:pathLst>
              <a:path w="10132322" h="12152710">
                <a:moveTo>
                  <a:pt x="0" y="0"/>
                </a:moveTo>
                <a:lnTo>
                  <a:pt x="10132322" y="0"/>
                </a:lnTo>
                <a:lnTo>
                  <a:pt x="10132322" y="12152710"/>
                </a:lnTo>
                <a:lnTo>
                  <a:pt x="0" y="12152710"/>
                </a:lnTo>
                <a:lnTo>
                  <a:pt x="0" y="0"/>
                </a:lnTo>
                <a:close/>
              </a:path>
            </a:pathLst>
          </a:custGeom>
          <a:blipFill>
            <a:blip r:embed="rId2">
              <a:alphaModFix amt="30000"/>
            </a:blip>
            <a:stretch>
              <a:fillRect/>
            </a:stretch>
          </a:blipFill>
        </p:spPr>
      </p:sp>
      <p:sp>
        <p:nvSpPr>
          <p:cNvPr id="4" name="Freeform 4"/>
          <p:cNvSpPr/>
          <p:nvPr/>
        </p:nvSpPr>
        <p:spPr>
          <a:xfrm>
            <a:off x="-283567" y="9559863"/>
            <a:ext cx="18571567" cy="951793"/>
          </a:xfrm>
          <a:custGeom>
            <a:avLst/>
            <a:gdLst/>
            <a:ahLst/>
            <a:cxnLst/>
            <a:rect l="l" t="t" r="r" b="b"/>
            <a:pathLst>
              <a:path w="18571567" h="951793">
                <a:moveTo>
                  <a:pt x="0" y="0"/>
                </a:moveTo>
                <a:lnTo>
                  <a:pt x="18571567" y="0"/>
                </a:lnTo>
                <a:lnTo>
                  <a:pt x="18571567" y="951793"/>
                </a:lnTo>
                <a:lnTo>
                  <a:pt x="0" y="951793"/>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5" name="Freeform 5"/>
          <p:cNvSpPr/>
          <p:nvPr/>
        </p:nvSpPr>
        <p:spPr>
          <a:xfrm flipV="1">
            <a:off x="-141784" y="-217118"/>
            <a:ext cx="18571567" cy="951793"/>
          </a:xfrm>
          <a:custGeom>
            <a:avLst/>
            <a:gdLst/>
            <a:ahLst/>
            <a:cxnLst/>
            <a:rect l="l" t="t" r="r" b="b"/>
            <a:pathLst>
              <a:path w="18571567" h="951793">
                <a:moveTo>
                  <a:pt x="0" y="951793"/>
                </a:moveTo>
                <a:lnTo>
                  <a:pt x="18571568" y="951793"/>
                </a:lnTo>
                <a:lnTo>
                  <a:pt x="18571568" y="0"/>
                </a:lnTo>
                <a:lnTo>
                  <a:pt x="0" y="0"/>
                </a:lnTo>
                <a:lnTo>
                  <a:pt x="0" y="951793"/>
                </a:lnTo>
                <a:close/>
              </a:path>
            </a:pathLst>
          </a:custGeom>
          <a:blipFill>
            <a:blip r:embed="rId3">
              <a:extLst>
                <a:ext uri="{96DAC541-7B7A-43D3-8B79-37D633B846F1}">
                  <asvg:svgBlip xmlns="" xmlns:asvg="http://schemas.microsoft.com/office/drawing/2016/SVG/main" r:embed="rId4"/>
                </a:ext>
              </a:extLst>
            </a:blip>
            <a:stretch>
              <a:fillRect/>
            </a:stretch>
          </a:blipFill>
        </p:spPr>
      </p:sp>
      <p:grpSp>
        <p:nvGrpSpPr>
          <p:cNvPr id="6" name="Group 6"/>
          <p:cNvGrpSpPr/>
          <p:nvPr/>
        </p:nvGrpSpPr>
        <p:grpSpPr>
          <a:xfrm>
            <a:off x="4861795" y="3164988"/>
            <a:ext cx="11615176" cy="3964562"/>
            <a:chOff x="0" y="0"/>
            <a:chExt cx="3059141" cy="1044164"/>
          </a:xfrm>
        </p:grpSpPr>
        <p:sp>
          <p:nvSpPr>
            <p:cNvPr id="7" name="Freeform 7"/>
            <p:cNvSpPr/>
            <p:nvPr/>
          </p:nvSpPr>
          <p:spPr>
            <a:xfrm>
              <a:off x="0" y="0"/>
              <a:ext cx="3059141" cy="1044164"/>
            </a:xfrm>
            <a:custGeom>
              <a:avLst/>
              <a:gdLst/>
              <a:ahLst/>
              <a:cxnLst/>
              <a:rect l="l" t="t" r="r" b="b"/>
              <a:pathLst>
                <a:path w="3059141" h="1044164">
                  <a:moveTo>
                    <a:pt x="33993" y="0"/>
                  </a:moveTo>
                  <a:lnTo>
                    <a:pt x="3025148" y="0"/>
                  </a:lnTo>
                  <a:cubicBezTo>
                    <a:pt x="3043922" y="0"/>
                    <a:pt x="3059141" y="15219"/>
                    <a:pt x="3059141" y="33993"/>
                  </a:cubicBezTo>
                  <a:lnTo>
                    <a:pt x="3059141" y="1010171"/>
                  </a:lnTo>
                  <a:cubicBezTo>
                    <a:pt x="3059141" y="1028945"/>
                    <a:pt x="3043922" y="1044164"/>
                    <a:pt x="3025148" y="1044164"/>
                  </a:cubicBezTo>
                  <a:lnTo>
                    <a:pt x="33993" y="1044164"/>
                  </a:lnTo>
                  <a:cubicBezTo>
                    <a:pt x="15219" y="1044164"/>
                    <a:pt x="0" y="1028945"/>
                    <a:pt x="0" y="1010171"/>
                  </a:cubicBezTo>
                  <a:lnTo>
                    <a:pt x="0" y="33993"/>
                  </a:lnTo>
                  <a:cubicBezTo>
                    <a:pt x="0" y="15219"/>
                    <a:pt x="15219" y="0"/>
                    <a:pt x="33993" y="0"/>
                  </a:cubicBezTo>
                  <a:close/>
                </a:path>
              </a:pathLst>
            </a:custGeom>
            <a:solidFill>
              <a:srgbClr val="F7FEFF"/>
            </a:solidFill>
            <a:ln w="38100" cap="rnd">
              <a:solidFill>
                <a:srgbClr val="11767E"/>
              </a:solidFill>
              <a:prstDash val="solid"/>
              <a:round/>
            </a:ln>
          </p:spPr>
        </p:sp>
        <p:sp>
          <p:nvSpPr>
            <p:cNvPr id="8" name="TextBox 8"/>
            <p:cNvSpPr txBox="1"/>
            <p:nvPr/>
          </p:nvSpPr>
          <p:spPr>
            <a:xfrm>
              <a:off x="0" y="-38100"/>
              <a:ext cx="3059141" cy="1082264"/>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a:grpSpLocks noChangeAspect="1"/>
          </p:cNvGrpSpPr>
          <p:nvPr/>
        </p:nvGrpSpPr>
        <p:grpSpPr>
          <a:xfrm>
            <a:off x="482317" y="1503742"/>
            <a:ext cx="7148107" cy="7148107"/>
            <a:chOff x="0" y="0"/>
            <a:chExt cx="14840029" cy="14840029"/>
          </a:xfrm>
        </p:grpSpPr>
        <p:sp>
          <p:nvSpPr>
            <p:cNvPr id="10" name="Freeform 10"/>
            <p:cNvSpPr/>
            <p:nvPr/>
          </p:nvSpPr>
          <p:spPr>
            <a:xfrm>
              <a:off x="-366471" y="-11891"/>
              <a:ext cx="15572971" cy="14863810"/>
            </a:xfrm>
            <a:custGeom>
              <a:avLst/>
              <a:gdLst/>
              <a:ahLst/>
              <a:cxnLst/>
              <a:rect l="l" t="t" r="r" b="b"/>
              <a:pathLst>
                <a:path w="15572971" h="14863810">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solidFill>
              <a:srgbClr val="11767E"/>
            </a:solidFill>
          </p:spPr>
        </p:sp>
        <p:sp>
          <p:nvSpPr>
            <p:cNvPr id="11" name="Freeform 11"/>
            <p:cNvSpPr/>
            <p:nvPr/>
          </p:nvSpPr>
          <p:spPr>
            <a:xfrm>
              <a:off x="-156193" y="188812"/>
              <a:ext cx="15152415" cy="14462405"/>
            </a:xfrm>
            <a:custGeom>
              <a:avLst/>
              <a:gdLst/>
              <a:ahLst/>
              <a:cxnLst/>
              <a:rect l="l" t="t" r="r" b="b"/>
              <a:pathLst>
                <a:path w="15152415" h="1446240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FFF"/>
            </a:solidFill>
          </p:spPr>
        </p:sp>
        <p:sp>
          <p:nvSpPr>
            <p:cNvPr id="12" name="Freeform 12"/>
            <p:cNvSpPr/>
            <p:nvPr/>
          </p:nvSpPr>
          <p:spPr>
            <a:xfrm>
              <a:off x="223301" y="551024"/>
              <a:ext cx="14393427" cy="13737979"/>
            </a:xfrm>
            <a:custGeom>
              <a:avLst/>
              <a:gdLst/>
              <a:ahLst/>
              <a:cxnLst/>
              <a:rect l="l" t="t" r="r" b="b"/>
              <a:pathLst>
                <a:path w="14393427" h="13737979">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5"/>
              <a:stretch>
                <a:fillRect l="-24572" r="-24572"/>
              </a:stretch>
            </a:blipFill>
          </p:spPr>
        </p:sp>
      </p:grpSp>
      <p:grpSp>
        <p:nvGrpSpPr>
          <p:cNvPr id="13" name="Group 13"/>
          <p:cNvGrpSpPr/>
          <p:nvPr/>
        </p:nvGrpSpPr>
        <p:grpSpPr>
          <a:xfrm>
            <a:off x="13963261" y="6726920"/>
            <a:ext cx="2391498" cy="805259"/>
            <a:chOff x="0" y="0"/>
            <a:chExt cx="1417365" cy="477251"/>
          </a:xfrm>
        </p:grpSpPr>
        <p:sp>
          <p:nvSpPr>
            <p:cNvPr id="14" name="Freeform 14"/>
            <p:cNvSpPr/>
            <p:nvPr/>
          </p:nvSpPr>
          <p:spPr>
            <a:xfrm>
              <a:off x="0" y="0"/>
              <a:ext cx="1417365" cy="477251"/>
            </a:xfrm>
            <a:custGeom>
              <a:avLst/>
              <a:gdLst/>
              <a:ahLst/>
              <a:cxnLst/>
              <a:rect l="l" t="t" r="r" b="b"/>
              <a:pathLst>
                <a:path w="1417365" h="477251">
                  <a:moveTo>
                    <a:pt x="1214165" y="0"/>
                  </a:moveTo>
                  <a:cubicBezTo>
                    <a:pt x="1326389" y="0"/>
                    <a:pt x="1417365" y="106836"/>
                    <a:pt x="1417365" y="238626"/>
                  </a:cubicBezTo>
                  <a:cubicBezTo>
                    <a:pt x="1417365" y="370415"/>
                    <a:pt x="1326389" y="477251"/>
                    <a:pt x="1214165" y="477251"/>
                  </a:cubicBezTo>
                  <a:lnTo>
                    <a:pt x="203200" y="477251"/>
                  </a:lnTo>
                  <a:cubicBezTo>
                    <a:pt x="90976" y="477251"/>
                    <a:pt x="0" y="370415"/>
                    <a:pt x="0" y="238626"/>
                  </a:cubicBezTo>
                  <a:cubicBezTo>
                    <a:pt x="0" y="106836"/>
                    <a:pt x="90976" y="0"/>
                    <a:pt x="203200" y="0"/>
                  </a:cubicBezTo>
                  <a:close/>
                </a:path>
              </a:pathLst>
            </a:custGeom>
            <a:solidFill>
              <a:srgbClr val="11767E"/>
            </a:solidFill>
          </p:spPr>
        </p:sp>
        <p:sp>
          <p:nvSpPr>
            <p:cNvPr id="15" name="TextBox 15"/>
            <p:cNvSpPr txBox="1"/>
            <p:nvPr/>
          </p:nvSpPr>
          <p:spPr>
            <a:xfrm>
              <a:off x="0" y="-38100"/>
              <a:ext cx="1417365" cy="515351"/>
            </a:xfrm>
            <a:prstGeom prst="rect">
              <a:avLst/>
            </a:prstGeom>
          </p:spPr>
          <p:txBody>
            <a:bodyPr lIns="50800" tIns="50800" rIns="50800" bIns="50800" rtlCol="0" anchor="ctr"/>
            <a:lstStyle/>
            <a:p>
              <a:pPr algn="ctr">
                <a:lnSpc>
                  <a:spcPts val="2659"/>
                </a:lnSpc>
              </a:pPr>
              <a:endParaRPr/>
            </a:p>
          </p:txBody>
        </p:sp>
      </p:grpSp>
      <p:grpSp>
        <p:nvGrpSpPr>
          <p:cNvPr id="16" name="Group 16"/>
          <p:cNvGrpSpPr/>
          <p:nvPr/>
        </p:nvGrpSpPr>
        <p:grpSpPr>
          <a:xfrm>
            <a:off x="14211760" y="7006657"/>
            <a:ext cx="245786" cy="245786"/>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8" name="TextBox 1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a:off x="14542089" y="7006657"/>
            <a:ext cx="245786" cy="245786"/>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21" name="TextBox 21"/>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2" name="Group 22"/>
          <p:cNvGrpSpPr/>
          <p:nvPr/>
        </p:nvGrpSpPr>
        <p:grpSpPr>
          <a:xfrm>
            <a:off x="14872419" y="7006657"/>
            <a:ext cx="245786" cy="245786"/>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24" name="TextBox 2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5" name="Group 25"/>
          <p:cNvGrpSpPr/>
          <p:nvPr/>
        </p:nvGrpSpPr>
        <p:grpSpPr>
          <a:xfrm>
            <a:off x="15202749" y="7006657"/>
            <a:ext cx="245786" cy="245786"/>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27" name="TextBox 2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8" name="Group 28"/>
          <p:cNvGrpSpPr/>
          <p:nvPr/>
        </p:nvGrpSpPr>
        <p:grpSpPr>
          <a:xfrm>
            <a:off x="15533078" y="7006657"/>
            <a:ext cx="245786" cy="245786"/>
            <a:chOff x="0" y="0"/>
            <a:chExt cx="812800" cy="812800"/>
          </a:xfrm>
        </p:grpSpPr>
        <p:sp>
          <p:nvSpPr>
            <p:cNvPr id="29" name="Freeform 2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30" name="TextBox 3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1" name="Group 31"/>
          <p:cNvGrpSpPr/>
          <p:nvPr/>
        </p:nvGrpSpPr>
        <p:grpSpPr>
          <a:xfrm>
            <a:off x="15863408" y="7006657"/>
            <a:ext cx="245786" cy="245786"/>
            <a:chOff x="0" y="0"/>
            <a:chExt cx="812800" cy="812800"/>
          </a:xfrm>
        </p:grpSpPr>
        <p:sp>
          <p:nvSpPr>
            <p:cNvPr id="32" name="Freeform 3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33" name="TextBox 3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4" name="Group 34"/>
          <p:cNvGrpSpPr/>
          <p:nvPr/>
        </p:nvGrpSpPr>
        <p:grpSpPr>
          <a:xfrm>
            <a:off x="6562072" y="6681523"/>
            <a:ext cx="850656" cy="850656"/>
            <a:chOff x="0" y="0"/>
            <a:chExt cx="812800" cy="812800"/>
          </a:xfrm>
        </p:grpSpPr>
        <p:sp>
          <p:nvSpPr>
            <p:cNvPr id="35" name="Freeform 35"/>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solidFill>
              <a:srgbClr val="11767E"/>
            </a:solidFill>
          </p:spPr>
        </p:sp>
        <p:sp>
          <p:nvSpPr>
            <p:cNvPr id="36" name="TextBox 36"/>
            <p:cNvSpPr txBox="1"/>
            <p:nvPr/>
          </p:nvSpPr>
          <p:spPr>
            <a:xfrm>
              <a:off x="139700" y="101600"/>
              <a:ext cx="533400" cy="571500"/>
            </a:xfrm>
            <a:prstGeom prst="rect">
              <a:avLst/>
            </a:prstGeom>
          </p:spPr>
          <p:txBody>
            <a:bodyPr lIns="50800" tIns="50800" rIns="50800" bIns="50800" rtlCol="0" anchor="ctr"/>
            <a:lstStyle/>
            <a:p>
              <a:pPr algn="ctr">
                <a:lnSpc>
                  <a:spcPts val="2659"/>
                </a:lnSpc>
              </a:pPr>
              <a:endParaRPr/>
            </a:p>
          </p:txBody>
        </p:sp>
      </p:grpSp>
      <p:sp>
        <p:nvSpPr>
          <p:cNvPr id="37" name="TextBox 37"/>
          <p:cNvSpPr txBox="1"/>
          <p:nvPr/>
        </p:nvSpPr>
        <p:spPr>
          <a:xfrm>
            <a:off x="8155678" y="3795096"/>
            <a:ext cx="7719163" cy="2432050"/>
          </a:xfrm>
          <a:prstGeom prst="rect">
            <a:avLst/>
          </a:prstGeom>
        </p:spPr>
        <p:txBody>
          <a:bodyPr lIns="0" tIns="0" rIns="0" bIns="0" rtlCol="0" anchor="t">
            <a:spAutoFit/>
          </a:bodyPr>
          <a:lstStyle/>
          <a:p>
            <a:pPr algn="l">
              <a:lnSpc>
                <a:spcPts val="9799"/>
              </a:lnSpc>
            </a:pPr>
            <a:r>
              <a:rPr lang="en-US" sz="6999" b="1">
                <a:solidFill>
                  <a:srgbClr val="000000"/>
                </a:solidFill>
                <a:latin typeface="Be Vietnam Ultra-Bold"/>
                <a:ea typeface="Be Vietnam Ultra-Bold"/>
                <a:cs typeface="Be Vietnam Ultra-Bold"/>
                <a:sym typeface="Be Vietnam Ultra-Bold"/>
              </a:rPr>
              <a:t>PHÁT TRIỂN ỨNG DỤNG BẰNG JAVA</a:t>
            </a:r>
            <a:r>
              <a:rPr lang="en-US" sz="6999">
                <a:solidFill>
                  <a:srgbClr val="000000"/>
                </a:solidFill>
                <a:latin typeface="Be Vietnam"/>
                <a:ea typeface="Be Vietnam"/>
                <a:cs typeface="Be Vietnam"/>
                <a:sym typeface="Be Vietnam"/>
              </a:rPr>
              <a:t> </a:t>
            </a:r>
          </a:p>
        </p:txBody>
      </p:sp>
      <p:grpSp>
        <p:nvGrpSpPr>
          <p:cNvPr id="38" name="Group 38"/>
          <p:cNvGrpSpPr/>
          <p:nvPr/>
        </p:nvGrpSpPr>
        <p:grpSpPr>
          <a:xfrm>
            <a:off x="603372" y="2739660"/>
            <a:ext cx="850656" cy="850656"/>
            <a:chOff x="0" y="0"/>
            <a:chExt cx="812800" cy="812800"/>
          </a:xfrm>
        </p:grpSpPr>
        <p:sp>
          <p:nvSpPr>
            <p:cNvPr id="39" name="Freeform 39"/>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solidFill>
              <a:srgbClr val="11767E"/>
            </a:solidFill>
          </p:spPr>
        </p:sp>
        <p:sp>
          <p:nvSpPr>
            <p:cNvPr id="40" name="TextBox 40"/>
            <p:cNvSpPr txBox="1"/>
            <p:nvPr/>
          </p:nvSpPr>
          <p:spPr>
            <a:xfrm>
              <a:off x="139700" y="101600"/>
              <a:ext cx="533400" cy="571500"/>
            </a:xfrm>
            <a:prstGeom prst="rect">
              <a:avLst/>
            </a:prstGeom>
          </p:spPr>
          <p:txBody>
            <a:bodyPr lIns="50800" tIns="50800" rIns="50800" bIns="50800" rtlCol="0" anchor="ctr"/>
            <a:lstStyle/>
            <a:p>
              <a:pPr algn="ctr">
                <a:lnSpc>
                  <a:spcPts val="2659"/>
                </a:lnSpc>
              </a:pPr>
              <a:endParaRPr/>
            </a:p>
          </p:txBody>
        </p:sp>
      </p:grpSp>
      <p:sp>
        <p:nvSpPr>
          <p:cNvPr id="41" name="TextBox 41"/>
          <p:cNvSpPr txBox="1"/>
          <p:nvPr/>
        </p:nvSpPr>
        <p:spPr>
          <a:xfrm>
            <a:off x="9144000" y="9320796"/>
            <a:ext cx="5595925" cy="430509"/>
          </a:xfrm>
          <a:prstGeom prst="rect">
            <a:avLst/>
          </a:prstGeom>
        </p:spPr>
        <p:txBody>
          <a:bodyPr lIns="0" tIns="0" rIns="0" bIns="0" rtlCol="0" anchor="t">
            <a:spAutoFit/>
          </a:bodyPr>
          <a:lstStyle/>
          <a:p>
            <a:pPr algn="just">
              <a:lnSpc>
                <a:spcPts val="3571"/>
              </a:lnSpc>
            </a:pPr>
            <a:r>
              <a:rPr lang="en-US" sz="2550" b="1">
                <a:solidFill>
                  <a:srgbClr val="000000"/>
                </a:solidFill>
                <a:latin typeface="Be Vietnam Ultra-Bold"/>
                <a:ea typeface="Be Vietnam Ultra-Bold"/>
                <a:cs typeface="Be Vietnam Ultra-Bold"/>
                <a:sym typeface="Be Vietnam Ultra-Bold"/>
              </a:rPr>
              <a:t>GVHD : TS. TÔ THANH HẢI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7FEFF"/>
        </a:solidFill>
        <a:effectLst/>
      </p:bgPr>
    </p:bg>
    <p:spTree>
      <p:nvGrpSpPr>
        <p:cNvPr id="1" name=""/>
        <p:cNvGrpSpPr/>
        <p:nvPr/>
      </p:nvGrpSpPr>
      <p:grpSpPr>
        <a:xfrm>
          <a:off x="0" y="0"/>
          <a:ext cx="0" cy="0"/>
          <a:chOff x="0" y="0"/>
          <a:chExt cx="0" cy="0"/>
        </a:xfrm>
      </p:grpSpPr>
      <p:sp>
        <p:nvSpPr>
          <p:cNvPr id="2" name="Freeform 2"/>
          <p:cNvSpPr/>
          <p:nvPr/>
        </p:nvSpPr>
        <p:spPr>
          <a:xfrm>
            <a:off x="0" y="-217118"/>
            <a:ext cx="8757808" cy="10504118"/>
          </a:xfrm>
          <a:custGeom>
            <a:avLst/>
            <a:gdLst/>
            <a:ahLst/>
            <a:cxnLst/>
            <a:rect l="l" t="t" r="r" b="b"/>
            <a:pathLst>
              <a:path w="8757808" h="10504118">
                <a:moveTo>
                  <a:pt x="0" y="0"/>
                </a:moveTo>
                <a:lnTo>
                  <a:pt x="8757808" y="0"/>
                </a:lnTo>
                <a:lnTo>
                  <a:pt x="8757808" y="10504118"/>
                </a:lnTo>
                <a:lnTo>
                  <a:pt x="0" y="10504118"/>
                </a:lnTo>
                <a:lnTo>
                  <a:pt x="0" y="0"/>
                </a:lnTo>
                <a:close/>
              </a:path>
            </a:pathLst>
          </a:custGeom>
          <a:blipFill>
            <a:blip r:embed="rId2">
              <a:alphaModFix amt="7999"/>
            </a:blip>
            <a:stretch>
              <a:fillRect/>
            </a:stretch>
          </a:blipFill>
        </p:spPr>
      </p:sp>
      <p:sp>
        <p:nvSpPr>
          <p:cNvPr id="3" name="Freeform 3"/>
          <p:cNvSpPr/>
          <p:nvPr/>
        </p:nvSpPr>
        <p:spPr>
          <a:xfrm>
            <a:off x="8155678" y="-217118"/>
            <a:ext cx="10132322" cy="12152710"/>
          </a:xfrm>
          <a:custGeom>
            <a:avLst/>
            <a:gdLst/>
            <a:ahLst/>
            <a:cxnLst/>
            <a:rect l="l" t="t" r="r" b="b"/>
            <a:pathLst>
              <a:path w="10132322" h="12152710">
                <a:moveTo>
                  <a:pt x="0" y="0"/>
                </a:moveTo>
                <a:lnTo>
                  <a:pt x="10132322" y="0"/>
                </a:lnTo>
                <a:lnTo>
                  <a:pt x="10132322" y="12152710"/>
                </a:lnTo>
                <a:lnTo>
                  <a:pt x="0" y="12152710"/>
                </a:lnTo>
                <a:lnTo>
                  <a:pt x="0" y="0"/>
                </a:lnTo>
                <a:close/>
              </a:path>
            </a:pathLst>
          </a:custGeom>
          <a:blipFill>
            <a:blip r:embed="rId2">
              <a:alphaModFix amt="10999"/>
            </a:blip>
            <a:stretch>
              <a:fillRect/>
            </a:stretch>
          </a:blipFill>
        </p:spPr>
      </p:sp>
      <p:sp>
        <p:nvSpPr>
          <p:cNvPr id="4" name="Freeform 4"/>
          <p:cNvSpPr/>
          <p:nvPr/>
        </p:nvSpPr>
        <p:spPr>
          <a:xfrm>
            <a:off x="-283567" y="9559863"/>
            <a:ext cx="18571567" cy="951793"/>
          </a:xfrm>
          <a:custGeom>
            <a:avLst/>
            <a:gdLst/>
            <a:ahLst/>
            <a:cxnLst/>
            <a:rect l="l" t="t" r="r" b="b"/>
            <a:pathLst>
              <a:path w="18571567" h="951793">
                <a:moveTo>
                  <a:pt x="0" y="0"/>
                </a:moveTo>
                <a:lnTo>
                  <a:pt x="18571567" y="0"/>
                </a:lnTo>
                <a:lnTo>
                  <a:pt x="18571567" y="951793"/>
                </a:lnTo>
                <a:lnTo>
                  <a:pt x="0" y="951793"/>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5" name="Freeform 5"/>
          <p:cNvSpPr/>
          <p:nvPr/>
        </p:nvSpPr>
        <p:spPr>
          <a:xfrm flipV="1">
            <a:off x="-141784" y="-217118"/>
            <a:ext cx="18571567" cy="951793"/>
          </a:xfrm>
          <a:custGeom>
            <a:avLst/>
            <a:gdLst/>
            <a:ahLst/>
            <a:cxnLst/>
            <a:rect l="l" t="t" r="r" b="b"/>
            <a:pathLst>
              <a:path w="18571567" h="951793">
                <a:moveTo>
                  <a:pt x="0" y="951793"/>
                </a:moveTo>
                <a:lnTo>
                  <a:pt x="18571568" y="951793"/>
                </a:lnTo>
                <a:lnTo>
                  <a:pt x="18571568" y="0"/>
                </a:lnTo>
                <a:lnTo>
                  <a:pt x="0" y="0"/>
                </a:lnTo>
                <a:lnTo>
                  <a:pt x="0" y="951793"/>
                </a:lnTo>
                <a:close/>
              </a:path>
            </a:pathLst>
          </a:custGeom>
          <a:blipFill>
            <a:blip r:embed="rId3">
              <a:extLst>
                <a:ext uri="{96DAC541-7B7A-43D3-8B79-37D633B846F1}">
                  <asvg:svgBlip xmlns="" xmlns:asvg="http://schemas.microsoft.com/office/drawing/2016/SVG/main" r:embed="rId4"/>
                </a:ext>
              </a:extLst>
            </a:blip>
            <a:stretch>
              <a:fillRect/>
            </a:stretch>
          </a:blipFill>
        </p:spPr>
      </p:sp>
      <p:grpSp>
        <p:nvGrpSpPr>
          <p:cNvPr id="6" name="Group 6"/>
          <p:cNvGrpSpPr/>
          <p:nvPr/>
        </p:nvGrpSpPr>
        <p:grpSpPr>
          <a:xfrm>
            <a:off x="-13050" y="9191629"/>
            <a:ext cx="850656" cy="850656"/>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solidFill>
              <a:srgbClr val="11767E"/>
            </a:solidFill>
          </p:spPr>
        </p:sp>
        <p:sp>
          <p:nvSpPr>
            <p:cNvPr id="8" name="TextBox 8"/>
            <p:cNvSpPr txBox="1"/>
            <p:nvPr/>
          </p:nvSpPr>
          <p:spPr>
            <a:xfrm>
              <a:off x="139700" y="101600"/>
              <a:ext cx="533400" cy="571500"/>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17450394" y="9198154"/>
            <a:ext cx="837606" cy="837606"/>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solidFill>
              <a:srgbClr val="11767E"/>
            </a:solidFill>
          </p:spPr>
        </p:sp>
        <p:sp>
          <p:nvSpPr>
            <p:cNvPr id="11" name="TextBox 11"/>
            <p:cNvSpPr txBox="1"/>
            <p:nvPr/>
          </p:nvSpPr>
          <p:spPr>
            <a:xfrm>
              <a:off x="139700" y="101600"/>
              <a:ext cx="533400" cy="571500"/>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17437344" y="315872"/>
            <a:ext cx="850656" cy="850656"/>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solidFill>
              <a:srgbClr val="11767E"/>
            </a:solidFill>
          </p:spPr>
        </p:sp>
        <p:sp>
          <p:nvSpPr>
            <p:cNvPr id="14" name="TextBox 14"/>
            <p:cNvSpPr txBox="1"/>
            <p:nvPr/>
          </p:nvSpPr>
          <p:spPr>
            <a:xfrm>
              <a:off x="139700" y="101600"/>
              <a:ext cx="533400" cy="571500"/>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a:off x="635887" y="712017"/>
            <a:ext cx="1676994" cy="891463"/>
            <a:chOff x="0" y="0"/>
            <a:chExt cx="2235992" cy="1188617"/>
          </a:xfrm>
        </p:grpSpPr>
        <p:grpSp>
          <p:nvGrpSpPr>
            <p:cNvPr id="16" name="Group 16"/>
            <p:cNvGrpSpPr/>
            <p:nvPr/>
          </p:nvGrpSpPr>
          <p:grpSpPr>
            <a:xfrm>
              <a:off x="0" y="0"/>
              <a:ext cx="2235992" cy="1188617"/>
              <a:chOff x="0" y="0"/>
              <a:chExt cx="897792" cy="477251"/>
            </a:xfrm>
          </p:grpSpPr>
          <p:sp>
            <p:nvSpPr>
              <p:cNvPr id="17" name="Freeform 17"/>
              <p:cNvSpPr/>
              <p:nvPr/>
            </p:nvSpPr>
            <p:spPr>
              <a:xfrm>
                <a:off x="0" y="0"/>
                <a:ext cx="897792" cy="477251"/>
              </a:xfrm>
              <a:custGeom>
                <a:avLst/>
                <a:gdLst/>
                <a:ahLst/>
                <a:cxnLst/>
                <a:rect l="l" t="t" r="r" b="b"/>
                <a:pathLst>
                  <a:path w="897792" h="477251">
                    <a:moveTo>
                      <a:pt x="694592" y="0"/>
                    </a:moveTo>
                    <a:cubicBezTo>
                      <a:pt x="806816" y="0"/>
                      <a:pt x="897792" y="106836"/>
                      <a:pt x="897792" y="238626"/>
                    </a:cubicBezTo>
                    <a:cubicBezTo>
                      <a:pt x="897792" y="370415"/>
                      <a:pt x="806816" y="477251"/>
                      <a:pt x="694592" y="477251"/>
                    </a:cubicBezTo>
                    <a:lnTo>
                      <a:pt x="203200" y="477251"/>
                    </a:lnTo>
                    <a:cubicBezTo>
                      <a:pt x="90976" y="477251"/>
                      <a:pt x="0" y="370415"/>
                      <a:pt x="0" y="238626"/>
                    </a:cubicBezTo>
                    <a:cubicBezTo>
                      <a:pt x="0" y="106836"/>
                      <a:pt x="90976" y="0"/>
                      <a:pt x="203200" y="0"/>
                    </a:cubicBezTo>
                    <a:close/>
                  </a:path>
                </a:pathLst>
              </a:custGeom>
              <a:solidFill>
                <a:srgbClr val="11767E"/>
              </a:solidFill>
            </p:spPr>
          </p:sp>
          <p:sp>
            <p:nvSpPr>
              <p:cNvPr id="18" name="TextBox 18"/>
              <p:cNvSpPr txBox="1"/>
              <p:nvPr/>
            </p:nvSpPr>
            <p:spPr>
              <a:xfrm>
                <a:off x="0" y="-38100"/>
                <a:ext cx="897792" cy="515351"/>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a:off x="781486" y="257799"/>
              <a:ext cx="673020" cy="673020"/>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21" name="TextBox 21"/>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sp>
        <p:nvSpPr>
          <p:cNvPr id="22" name="TextBox 22"/>
          <p:cNvSpPr txBox="1"/>
          <p:nvPr/>
        </p:nvSpPr>
        <p:spPr>
          <a:xfrm>
            <a:off x="7382111" y="507683"/>
            <a:ext cx="3523777" cy="937259"/>
          </a:xfrm>
          <a:prstGeom prst="rect">
            <a:avLst/>
          </a:prstGeom>
        </p:spPr>
        <p:txBody>
          <a:bodyPr lIns="0" tIns="0" rIns="0" bIns="0" rtlCol="0" anchor="t">
            <a:spAutoFit/>
          </a:bodyPr>
          <a:lstStyle/>
          <a:p>
            <a:pPr algn="l">
              <a:lnSpc>
                <a:spcPts val="7665"/>
              </a:lnSpc>
            </a:pPr>
            <a:r>
              <a:rPr lang="en-US" sz="5475" b="1">
                <a:solidFill>
                  <a:srgbClr val="000000"/>
                </a:solidFill>
                <a:latin typeface="Be Vietnam Ultra-Bold"/>
                <a:ea typeface="Be Vietnam Ultra-Bold"/>
                <a:cs typeface="Be Vietnam Ultra-Bold"/>
                <a:sym typeface="Be Vietnam Ultra-Bold"/>
              </a:rPr>
              <a:t>KẾT LUẬN </a:t>
            </a:r>
          </a:p>
        </p:txBody>
      </p:sp>
      <p:sp>
        <p:nvSpPr>
          <p:cNvPr id="23" name="TextBox 23"/>
          <p:cNvSpPr txBox="1"/>
          <p:nvPr/>
        </p:nvSpPr>
        <p:spPr>
          <a:xfrm>
            <a:off x="1479464" y="2074394"/>
            <a:ext cx="15137904" cy="6501780"/>
          </a:xfrm>
          <a:prstGeom prst="rect">
            <a:avLst/>
          </a:prstGeom>
        </p:spPr>
        <p:txBody>
          <a:bodyPr lIns="0" tIns="0" rIns="0" bIns="0" rtlCol="0" anchor="t">
            <a:spAutoFit/>
          </a:bodyPr>
          <a:lstStyle/>
          <a:p>
            <a:pPr algn="l">
              <a:lnSpc>
                <a:spcPts val="4480"/>
              </a:lnSpc>
              <a:spcBef>
                <a:spcPct val="0"/>
              </a:spcBef>
            </a:pPr>
            <a:r>
              <a:rPr lang="en-US" sz="3200" b="1" dirty="0" err="1">
                <a:solidFill>
                  <a:srgbClr val="000000"/>
                </a:solidFill>
                <a:latin typeface="Be Vietnam Ultra-Bold"/>
                <a:ea typeface="Be Vietnam Ultra-Bold"/>
                <a:cs typeface="Be Vietnam Ultra-Bold"/>
                <a:sym typeface="Be Vietnam Ultra-Bold"/>
              </a:rPr>
              <a:t>Hạn</a:t>
            </a:r>
            <a:r>
              <a:rPr lang="en-US" sz="3200" b="1" dirty="0">
                <a:solidFill>
                  <a:srgbClr val="000000"/>
                </a:solidFill>
                <a:latin typeface="Be Vietnam Ultra-Bold"/>
                <a:ea typeface="Be Vietnam Ultra-Bold"/>
                <a:cs typeface="Be Vietnam Ultra-Bold"/>
                <a:sym typeface="Be Vietnam Ultra-Bold"/>
              </a:rPr>
              <a:t> </a:t>
            </a:r>
            <a:r>
              <a:rPr lang="en-US" sz="3200" b="1" dirty="0" err="1">
                <a:solidFill>
                  <a:srgbClr val="000000"/>
                </a:solidFill>
                <a:latin typeface="Be Vietnam Ultra-Bold"/>
                <a:ea typeface="Be Vietnam Ultra-Bold"/>
                <a:cs typeface="Be Vietnam Ultra-Bold"/>
                <a:sym typeface="Be Vietnam Ultra-Bold"/>
              </a:rPr>
              <a:t>chế</a:t>
            </a:r>
            <a:r>
              <a:rPr lang="en-US" sz="3200" b="1" dirty="0">
                <a:solidFill>
                  <a:srgbClr val="000000"/>
                </a:solidFill>
                <a:latin typeface="Be Vietnam Ultra-Bold"/>
                <a:ea typeface="Be Vietnam Ultra-Bold"/>
                <a:cs typeface="Be Vietnam Ultra-Bold"/>
                <a:sym typeface="Be Vietnam Ultra-Bold"/>
              </a:rPr>
              <a:t> : </a:t>
            </a:r>
          </a:p>
          <a:p>
            <a:pPr algn="l">
              <a:lnSpc>
                <a:spcPts val="4200"/>
              </a:lnSpc>
              <a:spcBef>
                <a:spcPct val="0"/>
              </a:spcBef>
            </a:pPr>
            <a:r>
              <a:rPr lang="en-US" sz="3000" dirty="0" err="1" smtClean="0">
                <a:solidFill>
                  <a:srgbClr val="000000"/>
                </a:solidFill>
                <a:latin typeface="Be Vietnam"/>
                <a:ea typeface="Be Vietnam"/>
                <a:cs typeface="Be Vietnam"/>
                <a:sym typeface="Be Vietnam"/>
              </a:rPr>
              <a:t>Chưa</a:t>
            </a:r>
            <a:r>
              <a:rPr lang="en-US" sz="3000" dirty="0" smtClean="0">
                <a:solidFill>
                  <a:srgbClr val="000000"/>
                </a:solidFill>
                <a:latin typeface="Be Vietnam"/>
                <a:ea typeface="Be Vietnam"/>
                <a:cs typeface="Be Vietnam"/>
                <a:sym typeface="Be Vietnam"/>
              </a:rPr>
              <a:t> </a:t>
            </a:r>
            <a:r>
              <a:rPr lang="en-US" sz="3000" dirty="0" err="1" smtClean="0">
                <a:solidFill>
                  <a:srgbClr val="000000"/>
                </a:solidFill>
                <a:latin typeface="Be Vietnam"/>
                <a:ea typeface="Be Vietnam"/>
                <a:cs typeface="Be Vietnam"/>
                <a:sym typeface="Be Vietnam"/>
              </a:rPr>
              <a:t>hoàn</a:t>
            </a:r>
            <a:r>
              <a:rPr lang="en-US" sz="3000" dirty="0" smtClean="0">
                <a:solidFill>
                  <a:srgbClr val="000000"/>
                </a:solidFill>
                <a:latin typeface="Be Vietnam"/>
                <a:ea typeface="Be Vietnam"/>
                <a:cs typeface="Be Vietnam"/>
                <a:sym typeface="Be Vietnam"/>
              </a:rPr>
              <a:t> </a:t>
            </a:r>
            <a:r>
              <a:rPr lang="en-US" sz="3000" dirty="0" err="1" smtClean="0">
                <a:solidFill>
                  <a:srgbClr val="000000"/>
                </a:solidFill>
                <a:latin typeface="Be Vietnam"/>
                <a:ea typeface="Be Vietnam"/>
                <a:cs typeface="Be Vietnam"/>
                <a:sym typeface="Be Vietnam"/>
              </a:rPr>
              <a:t>thiện</a:t>
            </a:r>
            <a:r>
              <a:rPr lang="en-US" sz="3000" dirty="0" smtClean="0">
                <a:solidFill>
                  <a:srgbClr val="000000"/>
                </a:solidFill>
                <a:latin typeface="Be Vietnam"/>
                <a:ea typeface="Be Vietnam"/>
                <a:cs typeface="Be Vietnam"/>
                <a:sym typeface="Be Vietnam"/>
              </a:rPr>
              <a:t> </a:t>
            </a:r>
            <a:r>
              <a:rPr lang="en-US" sz="3000" dirty="0" err="1" smtClean="0">
                <a:solidFill>
                  <a:srgbClr val="000000"/>
                </a:solidFill>
                <a:latin typeface="Be Vietnam"/>
                <a:ea typeface="Be Vietnam"/>
                <a:cs typeface="Be Vietnam"/>
                <a:sym typeface="Be Vietnam"/>
              </a:rPr>
              <a:t>được</a:t>
            </a:r>
            <a:r>
              <a:rPr lang="en-US" sz="3000" dirty="0" smtClean="0">
                <a:solidFill>
                  <a:srgbClr val="000000"/>
                </a:solidFill>
                <a:latin typeface="Be Vietnam"/>
                <a:ea typeface="Be Vietnam"/>
                <a:cs typeface="Be Vietnam"/>
                <a:sym typeface="Be Vietnam"/>
              </a:rPr>
              <a:t> </a:t>
            </a:r>
            <a:r>
              <a:rPr lang="en-US" sz="3000" dirty="0" err="1" smtClean="0">
                <a:solidFill>
                  <a:srgbClr val="000000"/>
                </a:solidFill>
                <a:latin typeface="Be Vietnam"/>
                <a:ea typeface="Be Vietnam"/>
                <a:cs typeface="Be Vietnam"/>
                <a:sym typeface="Be Vietnam"/>
              </a:rPr>
              <a:t>giao</a:t>
            </a:r>
            <a:r>
              <a:rPr lang="en-US" sz="3000" dirty="0" smtClean="0">
                <a:solidFill>
                  <a:srgbClr val="000000"/>
                </a:solidFill>
                <a:latin typeface="Be Vietnam"/>
                <a:ea typeface="Be Vietnam"/>
                <a:cs typeface="Be Vietnam"/>
                <a:sym typeface="Be Vietnam"/>
              </a:rPr>
              <a:t> </a:t>
            </a:r>
            <a:r>
              <a:rPr lang="en-US" sz="3000" dirty="0" err="1" smtClean="0">
                <a:solidFill>
                  <a:srgbClr val="000000"/>
                </a:solidFill>
                <a:latin typeface="Be Vietnam"/>
                <a:ea typeface="Be Vietnam"/>
                <a:cs typeface="Be Vietnam"/>
                <a:sym typeface="Be Vietnam"/>
              </a:rPr>
              <a:t>diện</a:t>
            </a:r>
            <a:r>
              <a:rPr lang="en-US" sz="3000" dirty="0" smtClean="0">
                <a:solidFill>
                  <a:srgbClr val="000000"/>
                </a:solidFill>
                <a:latin typeface="Be Vietnam"/>
                <a:ea typeface="Be Vietnam"/>
                <a:cs typeface="Be Vietnam"/>
                <a:sym typeface="Be Vietnam"/>
              </a:rPr>
              <a:t>, </a:t>
            </a:r>
            <a:r>
              <a:rPr lang="en-US" sz="3000" dirty="0" err="1" smtClean="0">
                <a:solidFill>
                  <a:srgbClr val="000000"/>
                </a:solidFill>
                <a:latin typeface="Be Vietnam"/>
                <a:ea typeface="Be Vietnam"/>
                <a:cs typeface="Be Vietnam"/>
                <a:sym typeface="Be Vietnam"/>
              </a:rPr>
              <a:t>còn</a:t>
            </a:r>
            <a:r>
              <a:rPr lang="en-US" sz="3000" dirty="0" smtClean="0">
                <a:solidFill>
                  <a:srgbClr val="000000"/>
                </a:solidFill>
                <a:latin typeface="Be Vietnam"/>
                <a:ea typeface="Be Vietnam"/>
                <a:cs typeface="Be Vietnam"/>
                <a:sym typeface="Be Vietnam"/>
              </a:rPr>
              <a:t> </a:t>
            </a:r>
            <a:r>
              <a:rPr lang="en-US" sz="3000" dirty="0" err="1" smtClean="0">
                <a:solidFill>
                  <a:srgbClr val="000000"/>
                </a:solidFill>
                <a:latin typeface="Be Vietnam"/>
                <a:ea typeface="Be Vietnam"/>
                <a:cs typeface="Be Vietnam"/>
                <a:sym typeface="Be Vietnam"/>
              </a:rPr>
              <a:t>gặp</a:t>
            </a:r>
            <a:r>
              <a:rPr lang="en-US" sz="3000" dirty="0" smtClean="0">
                <a:solidFill>
                  <a:srgbClr val="000000"/>
                </a:solidFill>
                <a:latin typeface="Be Vietnam"/>
                <a:ea typeface="Be Vietnam"/>
                <a:cs typeface="Be Vietnam"/>
                <a:sym typeface="Be Vietnam"/>
              </a:rPr>
              <a:t> </a:t>
            </a:r>
            <a:r>
              <a:rPr lang="en-US" sz="3000" dirty="0" err="1" smtClean="0">
                <a:solidFill>
                  <a:srgbClr val="000000"/>
                </a:solidFill>
                <a:latin typeface="Be Vietnam"/>
                <a:ea typeface="Be Vietnam"/>
                <a:cs typeface="Be Vietnam"/>
                <a:sym typeface="Be Vietnam"/>
              </a:rPr>
              <a:t>lỗi</a:t>
            </a:r>
            <a:r>
              <a:rPr lang="en-US" sz="3000" dirty="0" smtClean="0">
                <a:solidFill>
                  <a:srgbClr val="000000"/>
                </a:solidFill>
                <a:latin typeface="Be Vietnam"/>
                <a:ea typeface="Be Vietnam"/>
                <a:cs typeface="Be Vietnam"/>
                <a:sym typeface="Be Vietnam"/>
              </a:rPr>
              <a:t> </a:t>
            </a:r>
            <a:r>
              <a:rPr lang="en-US" sz="3000" dirty="0" err="1" smtClean="0">
                <a:solidFill>
                  <a:srgbClr val="000000"/>
                </a:solidFill>
                <a:latin typeface="Be Vietnam"/>
                <a:ea typeface="Be Vietnam"/>
                <a:cs typeface="Be Vietnam"/>
                <a:sym typeface="Be Vietnam"/>
              </a:rPr>
              <a:t>phần</a:t>
            </a:r>
            <a:r>
              <a:rPr lang="en-US" sz="3000" dirty="0" smtClean="0">
                <a:solidFill>
                  <a:srgbClr val="000000"/>
                </a:solidFill>
                <a:latin typeface="Be Vietnam"/>
                <a:ea typeface="Be Vietnam"/>
                <a:cs typeface="Be Vietnam"/>
                <a:sym typeface="Be Vietnam"/>
              </a:rPr>
              <a:t> front – end.</a:t>
            </a:r>
            <a:endParaRPr lang="en-US" sz="3000" dirty="0">
              <a:solidFill>
                <a:srgbClr val="000000"/>
              </a:solidFill>
              <a:latin typeface="Be Vietnam"/>
              <a:ea typeface="Be Vietnam"/>
              <a:cs typeface="Be Vietnam"/>
              <a:sym typeface="Be Vietnam"/>
            </a:endParaRPr>
          </a:p>
          <a:p>
            <a:pPr algn="l">
              <a:lnSpc>
                <a:spcPts val="4200"/>
              </a:lnSpc>
              <a:spcBef>
                <a:spcPct val="0"/>
              </a:spcBef>
            </a:pPr>
            <a:r>
              <a:rPr lang="en-US" sz="3000" dirty="0" err="1">
                <a:solidFill>
                  <a:srgbClr val="000000"/>
                </a:solidFill>
                <a:latin typeface="Be Vietnam"/>
                <a:ea typeface="Be Vietnam"/>
                <a:cs typeface="Be Vietnam"/>
                <a:sym typeface="Be Vietnam"/>
              </a:rPr>
              <a:t>Chưa</a:t>
            </a:r>
            <a:r>
              <a:rPr lang="en-US" sz="3000" dirty="0">
                <a:solidFill>
                  <a:srgbClr val="000000"/>
                </a:solidFill>
                <a:latin typeface="Be Vietnam"/>
                <a:ea typeface="Be Vietnam"/>
                <a:cs typeface="Be Vietnam"/>
                <a:sym typeface="Be Vietnam"/>
              </a:rPr>
              <a:t> </a:t>
            </a:r>
            <a:r>
              <a:rPr lang="en-US" sz="3000" dirty="0" err="1">
                <a:solidFill>
                  <a:srgbClr val="000000"/>
                </a:solidFill>
                <a:latin typeface="Be Vietnam"/>
                <a:ea typeface="Be Vietnam"/>
                <a:cs typeface="Be Vietnam"/>
                <a:sym typeface="Be Vietnam"/>
              </a:rPr>
              <a:t>có</a:t>
            </a:r>
            <a:r>
              <a:rPr lang="en-US" sz="3000" dirty="0">
                <a:solidFill>
                  <a:srgbClr val="000000"/>
                </a:solidFill>
                <a:latin typeface="Be Vietnam"/>
                <a:ea typeface="Be Vietnam"/>
                <a:cs typeface="Be Vietnam"/>
                <a:sym typeface="Be Vietnam"/>
              </a:rPr>
              <a:t> </a:t>
            </a:r>
            <a:r>
              <a:rPr lang="en-US" sz="3000" dirty="0" err="1">
                <a:solidFill>
                  <a:srgbClr val="000000"/>
                </a:solidFill>
                <a:latin typeface="Be Vietnam"/>
                <a:ea typeface="Be Vietnam"/>
                <a:cs typeface="Be Vietnam"/>
                <a:sym typeface="Be Vietnam"/>
              </a:rPr>
              <a:t>nhiều</a:t>
            </a:r>
            <a:r>
              <a:rPr lang="en-US" sz="3000" dirty="0">
                <a:solidFill>
                  <a:srgbClr val="000000"/>
                </a:solidFill>
                <a:latin typeface="Be Vietnam"/>
                <a:ea typeface="Be Vietnam"/>
                <a:cs typeface="Be Vietnam"/>
                <a:sym typeface="Be Vietnam"/>
              </a:rPr>
              <a:t> </a:t>
            </a:r>
            <a:r>
              <a:rPr lang="en-US" sz="3000" dirty="0" err="1">
                <a:solidFill>
                  <a:srgbClr val="000000"/>
                </a:solidFill>
                <a:latin typeface="Be Vietnam"/>
                <a:ea typeface="Be Vietnam"/>
                <a:cs typeface="Be Vietnam"/>
                <a:sym typeface="Be Vietnam"/>
              </a:rPr>
              <a:t>kinh</a:t>
            </a:r>
            <a:r>
              <a:rPr lang="en-US" sz="3000" dirty="0">
                <a:solidFill>
                  <a:srgbClr val="000000"/>
                </a:solidFill>
                <a:latin typeface="Be Vietnam"/>
                <a:ea typeface="Be Vietnam"/>
                <a:cs typeface="Be Vietnam"/>
                <a:sym typeface="Be Vietnam"/>
              </a:rPr>
              <a:t> </a:t>
            </a:r>
            <a:r>
              <a:rPr lang="en-US" sz="3000" dirty="0" err="1">
                <a:solidFill>
                  <a:srgbClr val="000000"/>
                </a:solidFill>
                <a:latin typeface="Be Vietnam"/>
                <a:ea typeface="Be Vietnam"/>
                <a:cs typeface="Be Vietnam"/>
                <a:sym typeface="Be Vietnam"/>
              </a:rPr>
              <a:t>nghiệm</a:t>
            </a:r>
            <a:r>
              <a:rPr lang="en-US" sz="3000" dirty="0">
                <a:solidFill>
                  <a:srgbClr val="000000"/>
                </a:solidFill>
                <a:latin typeface="Be Vietnam"/>
                <a:ea typeface="Be Vietnam"/>
                <a:cs typeface="Be Vietnam"/>
                <a:sym typeface="Be Vietnam"/>
              </a:rPr>
              <a:t> </a:t>
            </a:r>
            <a:r>
              <a:rPr lang="en-US" sz="3000" dirty="0" err="1">
                <a:solidFill>
                  <a:srgbClr val="000000"/>
                </a:solidFill>
                <a:latin typeface="Be Vietnam"/>
                <a:ea typeface="Be Vietnam"/>
                <a:cs typeface="Be Vietnam"/>
                <a:sym typeface="Be Vietnam"/>
              </a:rPr>
              <a:t>trong</a:t>
            </a:r>
            <a:r>
              <a:rPr lang="en-US" sz="3000" dirty="0">
                <a:solidFill>
                  <a:srgbClr val="000000"/>
                </a:solidFill>
                <a:latin typeface="Be Vietnam"/>
                <a:ea typeface="Be Vietnam"/>
                <a:cs typeface="Be Vietnam"/>
                <a:sym typeface="Be Vietnam"/>
              </a:rPr>
              <a:t> </a:t>
            </a:r>
            <a:r>
              <a:rPr lang="en-US" sz="3000" dirty="0" err="1">
                <a:solidFill>
                  <a:srgbClr val="000000"/>
                </a:solidFill>
                <a:latin typeface="Be Vietnam"/>
                <a:ea typeface="Be Vietnam"/>
                <a:cs typeface="Be Vietnam"/>
                <a:sym typeface="Be Vietnam"/>
              </a:rPr>
              <a:t>việc</a:t>
            </a:r>
            <a:r>
              <a:rPr lang="en-US" sz="3000" dirty="0">
                <a:solidFill>
                  <a:srgbClr val="000000"/>
                </a:solidFill>
                <a:latin typeface="Be Vietnam"/>
                <a:ea typeface="Be Vietnam"/>
                <a:cs typeface="Be Vietnam"/>
                <a:sym typeface="Be Vietnam"/>
              </a:rPr>
              <a:t> </a:t>
            </a:r>
            <a:r>
              <a:rPr lang="en-US" sz="3000" dirty="0" err="1">
                <a:solidFill>
                  <a:srgbClr val="000000"/>
                </a:solidFill>
                <a:latin typeface="Be Vietnam"/>
                <a:ea typeface="Be Vietnam"/>
                <a:cs typeface="Be Vietnam"/>
                <a:sym typeface="Be Vietnam"/>
              </a:rPr>
              <a:t>bán</a:t>
            </a:r>
            <a:r>
              <a:rPr lang="en-US" sz="3000" dirty="0">
                <a:solidFill>
                  <a:srgbClr val="000000"/>
                </a:solidFill>
                <a:latin typeface="Be Vietnam"/>
                <a:ea typeface="Be Vietnam"/>
                <a:cs typeface="Be Vietnam"/>
                <a:sym typeface="Be Vietnam"/>
              </a:rPr>
              <a:t> </a:t>
            </a:r>
            <a:r>
              <a:rPr lang="en-US" sz="3000" dirty="0" err="1">
                <a:solidFill>
                  <a:srgbClr val="000000"/>
                </a:solidFill>
                <a:latin typeface="Be Vietnam"/>
                <a:ea typeface="Be Vietnam"/>
                <a:cs typeface="Be Vietnam"/>
                <a:sym typeface="Be Vietnam"/>
              </a:rPr>
              <a:t>hàng</a:t>
            </a:r>
            <a:r>
              <a:rPr lang="en-US" sz="3000" dirty="0">
                <a:solidFill>
                  <a:srgbClr val="000000"/>
                </a:solidFill>
                <a:latin typeface="Be Vietnam"/>
                <a:ea typeface="Be Vietnam"/>
                <a:cs typeface="Be Vietnam"/>
                <a:sym typeface="Be Vietnam"/>
              </a:rPr>
              <a:t> online </a:t>
            </a:r>
            <a:r>
              <a:rPr lang="en-US" sz="3000" dirty="0" err="1">
                <a:solidFill>
                  <a:srgbClr val="000000"/>
                </a:solidFill>
                <a:latin typeface="Be Vietnam"/>
                <a:ea typeface="Be Vietnam"/>
                <a:cs typeface="Be Vietnam"/>
                <a:sym typeface="Be Vietnam"/>
              </a:rPr>
              <a:t>nên</a:t>
            </a:r>
            <a:r>
              <a:rPr lang="en-US" sz="3000" dirty="0">
                <a:solidFill>
                  <a:srgbClr val="000000"/>
                </a:solidFill>
                <a:latin typeface="Be Vietnam"/>
                <a:ea typeface="Be Vietnam"/>
                <a:cs typeface="Be Vietnam"/>
                <a:sym typeface="Be Vietnam"/>
              </a:rPr>
              <a:t> </a:t>
            </a:r>
            <a:r>
              <a:rPr lang="en-US" sz="3000" dirty="0" err="1">
                <a:solidFill>
                  <a:srgbClr val="000000"/>
                </a:solidFill>
                <a:latin typeface="Be Vietnam"/>
                <a:ea typeface="Be Vietnam"/>
                <a:cs typeface="Be Vietnam"/>
                <a:sym typeface="Be Vietnam"/>
              </a:rPr>
              <a:t>ứng</a:t>
            </a:r>
            <a:r>
              <a:rPr lang="en-US" sz="3000" dirty="0">
                <a:solidFill>
                  <a:srgbClr val="000000"/>
                </a:solidFill>
                <a:latin typeface="Be Vietnam"/>
                <a:ea typeface="Be Vietnam"/>
                <a:cs typeface="Be Vietnam"/>
                <a:sym typeface="Be Vietnam"/>
              </a:rPr>
              <a:t> </a:t>
            </a:r>
            <a:r>
              <a:rPr lang="en-US" sz="3000" dirty="0" err="1">
                <a:solidFill>
                  <a:srgbClr val="000000"/>
                </a:solidFill>
                <a:latin typeface="Be Vietnam"/>
                <a:ea typeface="Be Vietnam"/>
                <a:cs typeface="Be Vietnam"/>
                <a:sym typeface="Be Vietnam"/>
              </a:rPr>
              <a:t>dụng</a:t>
            </a:r>
            <a:r>
              <a:rPr lang="en-US" sz="3000" dirty="0">
                <a:solidFill>
                  <a:srgbClr val="000000"/>
                </a:solidFill>
                <a:latin typeface="Be Vietnam"/>
                <a:ea typeface="Be Vietnam"/>
                <a:cs typeface="Be Vietnam"/>
                <a:sym typeface="Be Vietnam"/>
              </a:rPr>
              <a:t> </a:t>
            </a:r>
            <a:r>
              <a:rPr lang="en-US" sz="3000" dirty="0" err="1">
                <a:solidFill>
                  <a:srgbClr val="000000"/>
                </a:solidFill>
                <a:latin typeface="Be Vietnam"/>
                <a:ea typeface="Be Vietnam"/>
                <a:cs typeface="Be Vietnam"/>
                <a:sym typeface="Be Vietnam"/>
              </a:rPr>
              <a:t>chưa</a:t>
            </a:r>
            <a:r>
              <a:rPr lang="en-US" sz="3000" dirty="0">
                <a:solidFill>
                  <a:srgbClr val="000000"/>
                </a:solidFill>
                <a:latin typeface="Be Vietnam"/>
                <a:ea typeface="Be Vietnam"/>
                <a:cs typeface="Be Vietnam"/>
                <a:sym typeface="Be Vietnam"/>
              </a:rPr>
              <a:t> </a:t>
            </a:r>
            <a:r>
              <a:rPr lang="en-US" sz="3000" dirty="0" err="1">
                <a:solidFill>
                  <a:srgbClr val="000000"/>
                </a:solidFill>
                <a:latin typeface="Be Vietnam"/>
                <a:ea typeface="Be Vietnam"/>
                <a:cs typeface="Be Vietnam"/>
                <a:sym typeface="Be Vietnam"/>
              </a:rPr>
              <a:t>hoàn</a:t>
            </a:r>
            <a:endParaRPr lang="en-US" sz="3000" dirty="0">
              <a:solidFill>
                <a:srgbClr val="000000"/>
              </a:solidFill>
              <a:latin typeface="Be Vietnam"/>
              <a:ea typeface="Be Vietnam"/>
              <a:cs typeface="Be Vietnam"/>
              <a:sym typeface="Be Vietnam"/>
            </a:endParaRPr>
          </a:p>
          <a:p>
            <a:pPr algn="l">
              <a:lnSpc>
                <a:spcPts val="4200"/>
              </a:lnSpc>
              <a:spcBef>
                <a:spcPct val="0"/>
              </a:spcBef>
            </a:pPr>
            <a:r>
              <a:rPr lang="en-US" sz="3000" dirty="0" err="1">
                <a:solidFill>
                  <a:srgbClr val="000000"/>
                </a:solidFill>
                <a:latin typeface="Be Vietnam"/>
                <a:ea typeface="Be Vietnam"/>
                <a:cs typeface="Be Vietnam"/>
                <a:sym typeface="Be Vietnam"/>
              </a:rPr>
              <a:t>thiện</a:t>
            </a:r>
            <a:r>
              <a:rPr lang="en-US" sz="3000" dirty="0">
                <a:solidFill>
                  <a:srgbClr val="000000"/>
                </a:solidFill>
                <a:latin typeface="Be Vietnam"/>
                <a:ea typeface="Be Vietnam"/>
                <a:cs typeface="Be Vietnam"/>
                <a:sym typeface="Be Vietnam"/>
              </a:rPr>
              <a:t> </a:t>
            </a:r>
            <a:r>
              <a:rPr lang="en-US" sz="3000" dirty="0" err="1">
                <a:solidFill>
                  <a:srgbClr val="000000"/>
                </a:solidFill>
                <a:latin typeface="Be Vietnam"/>
                <a:ea typeface="Be Vietnam"/>
                <a:cs typeface="Be Vietnam"/>
                <a:sym typeface="Be Vietnam"/>
              </a:rPr>
              <a:t>đầy</a:t>
            </a:r>
            <a:r>
              <a:rPr lang="en-US" sz="3000" dirty="0">
                <a:solidFill>
                  <a:srgbClr val="000000"/>
                </a:solidFill>
                <a:latin typeface="Be Vietnam"/>
                <a:ea typeface="Be Vietnam"/>
                <a:cs typeface="Be Vietnam"/>
                <a:sym typeface="Be Vietnam"/>
              </a:rPr>
              <a:t> </a:t>
            </a:r>
            <a:r>
              <a:rPr lang="en-US" sz="3000" dirty="0" err="1">
                <a:solidFill>
                  <a:srgbClr val="000000"/>
                </a:solidFill>
                <a:latin typeface="Be Vietnam"/>
                <a:ea typeface="Be Vietnam"/>
                <a:cs typeface="Be Vietnam"/>
                <a:sym typeface="Be Vietnam"/>
              </a:rPr>
              <a:t>đủ</a:t>
            </a:r>
            <a:r>
              <a:rPr lang="en-US" sz="3000" dirty="0">
                <a:solidFill>
                  <a:srgbClr val="000000"/>
                </a:solidFill>
                <a:latin typeface="Be Vietnam"/>
                <a:ea typeface="Be Vietnam"/>
                <a:cs typeface="Be Vietnam"/>
                <a:sym typeface="Be Vietnam"/>
              </a:rPr>
              <a:t> </a:t>
            </a:r>
            <a:r>
              <a:rPr lang="en-US" sz="3000" dirty="0" err="1">
                <a:solidFill>
                  <a:srgbClr val="000000"/>
                </a:solidFill>
                <a:latin typeface="Be Vietnam"/>
                <a:ea typeface="Be Vietnam"/>
                <a:cs typeface="Be Vietnam"/>
                <a:sym typeface="Be Vietnam"/>
              </a:rPr>
              <a:t>chức</a:t>
            </a:r>
            <a:r>
              <a:rPr lang="en-US" sz="3000" dirty="0">
                <a:solidFill>
                  <a:srgbClr val="000000"/>
                </a:solidFill>
                <a:latin typeface="Be Vietnam"/>
                <a:ea typeface="Be Vietnam"/>
                <a:cs typeface="Be Vietnam"/>
                <a:sym typeface="Be Vietnam"/>
              </a:rPr>
              <a:t> </a:t>
            </a:r>
            <a:r>
              <a:rPr lang="en-US" sz="3000" dirty="0" err="1">
                <a:solidFill>
                  <a:srgbClr val="000000"/>
                </a:solidFill>
                <a:latin typeface="Be Vietnam"/>
                <a:ea typeface="Be Vietnam"/>
                <a:cs typeface="Be Vietnam"/>
                <a:sym typeface="Be Vietnam"/>
              </a:rPr>
              <a:t>năng</a:t>
            </a:r>
            <a:r>
              <a:rPr lang="en-US" sz="3000" dirty="0">
                <a:solidFill>
                  <a:srgbClr val="000000"/>
                </a:solidFill>
                <a:latin typeface="Be Vietnam"/>
                <a:ea typeface="Be Vietnam"/>
                <a:cs typeface="Be Vietnam"/>
                <a:sym typeface="Be Vietnam"/>
              </a:rPr>
              <a:t>, </a:t>
            </a:r>
            <a:r>
              <a:rPr lang="en-US" sz="3000" dirty="0" err="1">
                <a:solidFill>
                  <a:srgbClr val="000000"/>
                </a:solidFill>
                <a:latin typeface="Be Vietnam"/>
                <a:ea typeface="Be Vietnam"/>
                <a:cs typeface="Be Vietnam"/>
                <a:sym typeface="Be Vietnam"/>
              </a:rPr>
              <a:t>vẫn</a:t>
            </a:r>
            <a:r>
              <a:rPr lang="en-US" sz="3000" dirty="0">
                <a:solidFill>
                  <a:srgbClr val="000000"/>
                </a:solidFill>
                <a:latin typeface="Be Vietnam"/>
                <a:ea typeface="Be Vietnam"/>
                <a:cs typeface="Be Vietnam"/>
                <a:sym typeface="Be Vietnam"/>
              </a:rPr>
              <a:t> </a:t>
            </a:r>
            <a:r>
              <a:rPr lang="en-US" sz="3000" dirty="0" err="1">
                <a:solidFill>
                  <a:srgbClr val="000000"/>
                </a:solidFill>
                <a:latin typeface="Be Vietnam"/>
                <a:ea typeface="Be Vietnam"/>
                <a:cs typeface="Be Vietnam"/>
                <a:sym typeface="Be Vietnam"/>
              </a:rPr>
              <a:t>còn</a:t>
            </a:r>
            <a:r>
              <a:rPr lang="en-US" sz="3000" dirty="0">
                <a:solidFill>
                  <a:srgbClr val="000000"/>
                </a:solidFill>
                <a:latin typeface="Be Vietnam"/>
                <a:ea typeface="Be Vietnam"/>
                <a:cs typeface="Be Vietnam"/>
                <a:sym typeface="Be Vietnam"/>
              </a:rPr>
              <a:t> </a:t>
            </a:r>
            <a:r>
              <a:rPr lang="en-US" sz="3000" dirty="0" err="1">
                <a:solidFill>
                  <a:srgbClr val="000000"/>
                </a:solidFill>
                <a:latin typeface="Be Vietnam"/>
                <a:ea typeface="Be Vietnam"/>
                <a:cs typeface="Be Vietnam"/>
                <a:sym typeface="Be Vietnam"/>
              </a:rPr>
              <a:t>thiếu</a:t>
            </a:r>
            <a:r>
              <a:rPr lang="en-US" sz="3000" dirty="0">
                <a:solidFill>
                  <a:srgbClr val="000000"/>
                </a:solidFill>
                <a:latin typeface="Be Vietnam"/>
                <a:ea typeface="Be Vietnam"/>
                <a:cs typeface="Be Vietnam"/>
                <a:sym typeface="Be Vietnam"/>
              </a:rPr>
              <a:t> </a:t>
            </a:r>
            <a:r>
              <a:rPr lang="en-US" sz="3000" dirty="0" err="1">
                <a:solidFill>
                  <a:srgbClr val="000000"/>
                </a:solidFill>
                <a:latin typeface="Be Vietnam"/>
                <a:ea typeface="Be Vietnam"/>
                <a:cs typeface="Be Vietnam"/>
                <a:sym typeface="Be Vietnam"/>
              </a:rPr>
              <a:t>sót</a:t>
            </a:r>
            <a:r>
              <a:rPr lang="en-US" sz="3000" dirty="0">
                <a:solidFill>
                  <a:srgbClr val="000000"/>
                </a:solidFill>
                <a:latin typeface="Be Vietnam"/>
                <a:ea typeface="Be Vietnam"/>
                <a:cs typeface="Be Vietnam"/>
                <a:sym typeface="Be Vietnam"/>
              </a:rPr>
              <a:t> </a:t>
            </a:r>
            <a:r>
              <a:rPr lang="en-US" sz="3000" dirty="0" err="1">
                <a:solidFill>
                  <a:srgbClr val="000000"/>
                </a:solidFill>
                <a:latin typeface="Be Vietnam"/>
                <a:ea typeface="Be Vietnam"/>
                <a:cs typeface="Be Vietnam"/>
                <a:sym typeface="Be Vietnam"/>
              </a:rPr>
              <a:t>rất</a:t>
            </a:r>
            <a:r>
              <a:rPr lang="en-US" sz="3000" dirty="0">
                <a:solidFill>
                  <a:srgbClr val="000000"/>
                </a:solidFill>
                <a:latin typeface="Be Vietnam"/>
                <a:ea typeface="Be Vietnam"/>
                <a:cs typeface="Be Vietnam"/>
                <a:sym typeface="Be Vietnam"/>
              </a:rPr>
              <a:t> </a:t>
            </a:r>
            <a:r>
              <a:rPr lang="en-US" sz="3000" dirty="0" err="1">
                <a:solidFill>
                  <a:srgbClr val="000000"/>
                </a:solidFill>
                <a:latin typeface="Be Vietnam"/>
                <a:ea typeface="Be Vietnam"/>
                <a:cs typeface="Be Vietnam"/>
                <a:sym typeface="Be Vietnam"/>
              </a:rPr>
              <a:t>nhiều</a:t>
            </a:r>
            <a:r>
              <a:rPr lang="en-US" sz="3000" dirty="0">
                <a:solidFill>
                  <a:srgbClr val="000000"/>
                </a:solidFill>
                <a:latin typeface="Be Vietnam"/>
                <a:ea typeface="Be Vietnam"/>
                <a:cs typeface="Be Vietnam"/>
                <a:sym typeface="Be Vietnam"/>
              </a:rPr>
              <a:t>.</a:t>
            </a:r>
          </a:p>
          <a:p>
            <a:pPr algn="l">
              <a:lnSpc>
                <a:spcPts val="4200"/>
              </a:lnSpc>
              <a:spcBef>
                <a:spcPct val="0"/>
              </a:spcBef>
            </a:pPr>
            <a:r>
              <a:rPr lang="en-US" sz="3000" dirty="0" err="1">
                <a:solidFill>
                  <a:srgbClr val="000000"/>
                </a:solidFill>
                <a:latin typeface="Be Vietnam"/>
                <a:ea typeface="Be Vietnam"/>
                <a:cs typeface="Be Vietnam"/>
                <a:sym typeface="Be Vietnam"/>
              </a:rPr>
              <a:t>Kĩ</a:t>
            </a:r>
            <a:r>
              <a:rPr lang="en-US" sz="3000" dirty="0">
                <a:solidFill>
                  <a:srgbClr val="000000"/>
                </a:solidFill>
                <a:latin typeface="Be Vietnam"/>
                <a:ea typeface="Be Vietnam"/>
                <a:cs typeface="Be Vietnam"/>
                <a:sym typeface="Be Vietnam"/>
              </a:rPr>
              <a:t> </a:t>
            </a:r>
            <a:r>
              <a:rPr lang="en-US" sz="3000" dirty="0" err="1">
                <a:solidFill>
                  <a:srgbClr val="000000"/>
                </a:solidFill>
                <a:latin typeface="Be Vietnam"/>
                <a:ea typeface="Be Vietnam"/>
                <a:cs typeface="Be Vietnam"/>
                <a:sym typeface="Be Vietnam"/>
              </a:rPr>
              <a:t>năng</a:t>
            </a:r>
            <a:r>
              <a:rPr lang="en-US" sz="3000" dirty="0">
                <a:solidFill>
                  <a:srgbClr val="000000"/>
                </a:solidFill>
                <a:latin typeface="Be Vietnam"/>
                <a:ea typeface="Be Vietnam"/>
                <a:cs typeface="Be Vietnam"/>
                <a:sym typeface="Be Vietnam"/>
              </a:rPr>
              <a:t> </a:t>
            </a:r>
            <a:r>
              <a:rPr lang="en-US" sz="3000" dirty="0" err="1">
                <a:solidFill>
                  <a:srgbClr val="000000"/>
                </a:solidFill>
                <a:latin typeface="Be Vietnam"/>
                <a:ea typeface="Be Vietnam"/>
                <a:cs typeface="Be Vietnam"/>
                <a:sym typeface="Be Vietnam"/>
              </a:rPr>
              <a:t>sửa</a:t>
            </a:r>
            <a:r>
              <a:rPr lang="en-US" sz="3000" dirty="0">
                <a:solidFill>
                  <a:srgbClr val="000000"/>
                </a:solidFill>
                <a:latin typeface="Be Vietnam"/>
                <a:ea typeface="Be Vietnam"/>
                <a:cs typeface="Be Vietnam"/>
                <a:sym typeface="Be Vietnam"/>
              </a:rPr>
              <a:t> </a:t>
            </a:r>
            <a:r>
              <a:rPr lang="en-US" sz="3000" dirty="0" err="1">
                <a:solidFill>
                  <a:srgbClr val="000000"/>
                </a:solidFill>
                <a:latin typeface="Be Vietnam"/>
                <a:ea typeface="Be Vietnam"/>
                <a:cs typeface="Be Vietnam"/>
                <a:sym typeface="Be Vietnam"/>
              </a:rPr>
              <a:t>lỗi</a:t>
            </a:r>
            <a:r>
              <a:rPr lang="en-US" sz="3000" dirty="0">
                <a:solidFill>
                  <a:srgbClr val="000000"/>
                </a:solidFill>
                <a:latin typeface="Be Vietnam"/>
                <a:ea typeface="Be Vietnam"/>
                <a:cs typeface="Be Vietnam"/>
                <a:sym typeface="Be Vietnam"/>
              </a:rPr>
              <a:t> </a:t>
            </a:r>
            <a:r>
              <a:rPr lang="en-US" sz="3000" dirty="0" err="1">
                <a:solidFill>
                  <a:srgbClr val="000000"/>
                </a:solidFill>
                <a:latin typeface="Be Vietnam"/>
                <a:ea typeface="Be Vietnam"/>
                <a:cs typeface="Be Vietnam"/>
                <a:sym typeface="Be Vietnam"/>
              </a:rPr>
              <a:t>thường</a:t>
            </a:r>
            <a:r>
              <a:rPr lang="en-US" sz="3000" dirty="0">
                <a:solidFill>
                  <a:srgbClr val="000000"/>
                </a:solidFill>
                <a:latin typeface="Be Vietnam"/>
                <a:ea typeface="Be Vietnam"/>
                <a:cs typeface="Be Vietnam"/>
                <a:sym typeface="Be Vietnam"/>
              </a:rPr>
              <a:t> </a:t>
            </a:r>
            <a:r>
              <a:rPr lang="en-US" sz="3000" dirty="0" err="1">
                <a:solidFill>
                  <a:srgbClr val="000000"/>
                </a:solidFill>
                <a:latin typeface="Be Vietnam"/>
                <a:ea typeface="Be Vietnam"/>
                <a:cs typeface="Be Vietnam"/>
                <a:sym typeface="Be Vietnam"/>
              </a:rPr>
              <a:t>gặp</a:t>
            </a:r>
            <a:r>
              <a:rPr lang="en-US" sz="3000" dirty="0">
                <a:solidFill>
                  <a:srgbClr val="000000"/>
                </a:solidFill>
                <a:latin typeface="Be Vietnam"/>
                <a:ea typeface="Be Vietnam"/>
                <a:cs typeface="Be Vietnam"/>
                <a:sym typeface="Be Vietnam"/>
              </a:rPr>
              <a:t> </a:t>
            </a:r>
            <a:r>
              <a:rPr lang="en-US" sz="3000" dirty="0" err="1">
                <a:solidFill>
                  <a:srgbClr val="000000"/>
                </a:solidFill>
                <a:latin typeface="Be Vietnam"/>
                <a:ea typeface="Be Vietnam"/>
                <a:cs typeface="Be Vietnam"/>
                <a:sym typeface="Be Vietnam"/>
              </a:rPr>
              <a:t>chưa</a:t>
            </a:r>
            <a:r>
              <a:rPr lang="en-US" sz="3000" dirty="0">
                <a:solidFill>
                  <a:srgbClr val="000000"/>
                </a:solidFill>
                <a:latin typeface="Be Vietnam"/>
                <a:ea typeface="Be Vietnam"/>
                <a:cs typeface="Be Vietnam"/>
                <a:sym typeface="Be Vietnam"/>
              </a:rPr>
              <a:t> </a:t>
            </a:r>
            <a:r>
              <a:rPr lang="en-US" sz="3000" dirty="0" err="1">
                <a:solidFill>
                  <a:srgbClr val="000000"/>
                </a:solidFill>
                <a:latin typeface="Be Vietnam"/>
                <a:ea typeface="Be Vietnam"/>
                <a:cs typeface="Be Vietnam"/>
                <a:sym typeface="Be Vietnam"/>
              </a:rPr>
              <a:t>tốt</a:t>
            </a:r>
            <a:r>
              <a:rPr lang="en-US" sz="3000" dirty="0">
                <a:solidFill>
                  <a:srgbClr val="000000"/>
                </a:solidFill>
                <a:latin typeface="Be Vietnam"/>
                <a:ea typeface="Be Vietnam"/>
                <a:cs typeface="Be Vietnam"/>
                <a:sym typeface="Be Vietnam"/>
              </a:rPr>
              <a:t>, </a:t>
            </a:r>
            <a:r>
              <a:rPr lang="en-US" sz="3000" dirty="0" err="1">
                <a:solidFill>
                  <a:srgbClr val="000000"/>
                </a:solidFill>
                <a:latin typeface="Be Vietnam"/>
                <a:ea typeface="Be Vietnam"/>
                <a:cs typeface="Be Vietnam"/>
                <a:sym typeface="Be Vietnam"/>
              </a:rPr>
              <a:t>đôi</a:t>
            </a:r>
            <a:r>
              <a:rPr lang="en-US" sz="3000" dirty="0">
                <a:solidFill>
                  <a:srgbClr val="000000"/>
                </a:solidFill>
                <a:latin typeface="Be Vietnam"/>
                <a:ea typeface="Be Vietnam"/>
                <a:cs typeface="Be Vietnam"/>
                <a:sym typeface="Be Vietnam"/>
              </a:rPr>
              <a:t> </a:t>
            </a:r>
            <a:r>
              <a:rPr lang="en-US" sz="3000" dirty="0" err="1">
                <a:solidFill>
                  <a:srgbClr val="000000"/>
                </a:solidFill>
                <a:latin typeface="Be Vietnam"/>
                <a:ea typeface="Be Vietnam"/>
                <a:cs typeface="Be Vietnam"/>
                <a:sym typeface="Be Vietnam"/>
              </a:rPr>
              <a:t>khi</a:t>
            </a:r>
            <a:r>
              <a:rPr lang="en-US" sz="3000" dirty="0">
                <a:solidFill>
                  <a:srgbClr val="000000"/>
                </a:solidFill>
                <a:latin typeface="Be Vietnam"/>
                <a:ea typeface="Be Vietnam"/>
                <a:cs typeface="Be Vietnam"/>
                <a:sym typeface="Be Vietnam"/>
              </a:rPr>
              <a:t> </a:t>
            </a:r>
            <a:r>
              <a:rPr lang="en-US" sz="3000" dirty="0" err="1">
                <a:solidFill>
                  <a:srgbClr val="000000"/>
                </a:solidFill>
                <a:latin typeface="Be Vietnam"/>
                <a:ea typeface="Be Vietnam"/>
                <a:cs typeface="Be Vietnam"/>
                <a:sym typeface="Be Vietnam"/>
              </a:rPr>
              <a:t>vẫn</a:t>
            </a:r>
            <a:r>
              <a:rPr lang="en-US" sz="3000" dirty="0">
                <a:solidFill>
                  <a:srgbClr val="000000"/>
                </a:solidFill>
                <a:latin typeface="Be Vietnam"/>
                <a:ea typeface="Be Vietnam"/>
                <a:cs typeface="Be Vietnam"/>
                <a:sym typeface="Be Vietnam"/>
              </a:rPr>
              <a:t> </a:t>
            </a:r>
            <a:r>
              <a:rPr lang="en-US" sz="3000" dirty="0" err="1">
                <a:solidFill>
                  <a:srgbClr val="000000"/>
                </a:solidFill>
                <a:latin typeface="Be Vietnam"/>
                <a:ea typeface="Be Vietnam"/>
                <a:cs typeface="Be Vietnam"/>
                <a:sym typeface="Be Vietnam"/>
              </a:rPr>
              <a:t>có</a:t>
            </a:r>
            <a:r>
              <a:rPr lang="en-US" sz="3000" dirty="0">
                <a:solidFill>
                  <a:srgbClr val="000000"/>
                </a:solidFill>
                <a:latin typeface="Be Vietnam"/>
                <a:ea typeface="Be Vietnam"/>
                <a:cs typeface="Be Vietnam"/>
                <a:sym typeface="Be Vietnam"/>
              </a:rPr>
              <a:t> </a:t>
            </a:r>
            <a:r>
              <a:rPr lang="en-US" sz="3000" dirty="0" err="1">
                <a:solidFill>
                  <a:srgbClr val="000000"/>
                </a:solidFill>
                <a:latin typeface="Be Vietnam"/>
                <a:ea typeface="Be Vietnam"/>
                <a:cs typeface="Be Vietnam"/>
                <a:sym typeface="Be Vietnam"/>
              </a:rPr>
              <a:t>lỗi</a:t>
            </a:r>
            <a:r>
              <a:rPr lang="en-US" sz="3000" dirty="0">
                <a:solidFill>
                  <a:srgbClr val="000000"/>
                </a:solidFill>
                <a:latin typeface="Be Vietnam"/>
                <a:ea typeface="Be Vietnam"/>
                <a:cs typeface="Be Vietnam"/>
                <a:sym typeface="Be Vietnam"/>
              </a:rPr>
              <a:t> </a:t>
            </a:r>
            <a:r>
              <a:rPr lang="en-US" sz="3000" dirty="0" err="1">
                <a:solidFill>
                  <a:srgbClr val="000000"/>
                </a:solidFill>
                <a:latin typeface="Be Vietnam"/>
                <a:ea typeface="Be Vietnam"/>
                <a:cs typeface="Be Vietnam"/>
                <a:sym typeface="Be Vietnam"/>
              </a:rPr>
              <a:t>trong</a:t>
            </a:r>
            <a:r>
              <a:rPr lang="en-US" sz="3000" dirty="0">
                <a:solidFill>
                  <a:srgbClr val="000000"/>
                </a:solidFill>
                <a:latin typeface="Be Vietnam"/>
                <a:ea typeface="Be Vietnam"/>
                <a:cs typeface="Be Vietnam"/>
                <a:sym typeface="Be Vietnam"/>
              </a:rPr>
              <a:t> </a:t>
            </a:r>
            <a:r>
              <a:rPr lang="en-US" sz="3000" dirty="0" err="1">
                <a:solidFill>
                  <a:srgbClr val="000000"/>
                </a:solidFill>
                <a:latin typeface="Be Vietnam"/>
                <a:ea typeface="Be Vietnam"/>
                <a:cs typeface="Be Vietnam"/>
                <a:sym typeface="Be Vietnam"/>
              </a:rPr>
              <a:t>lúc</a:t>
            </a:r>
            <a:r>
              <a:rPr lang="en-US" sz="3000" dirty="0">
                <a:solidFill>
                  <a:srgbClr val="000000"/>
                </a:solidFill>
                <a:latin typeface="Be Vietnam"/>
                <a:ea typeface="Be Vietnam"/>
                <a:cs typeface="Be Vietnam"/>
                <a:sym typeface="Be Vietnam"/>
              </a:rPr>
              <a:t> </a:t>
            </a:r>
            <a:r>
              <a:rPr lang="en-US" sz="3000" dirty="0" err="1">
                <a:solidFill>
                  <a:srgbClr val="000000"/>
                </a:solidFill>
                <a:latin typeface="Be Vietnam"/>
                <a:ea typeface="Be Vietnam"/>
                <a:cs typeface="Be Vietnam"/>
                <a:sym typeface="Be Vietnam"/>
              </a:rPr>
              <a:t>kiểm</a:t>
            </a:r>
            <a:r>
              <a:rPr lang="en-US" sz="3000" dirty="0">
                <a:solidFill>
                  <a:srgbClr val="000000"/>
                </a:solidFill>
                <a:latin typeface="Be Vietnam"/>
                <a:ea typeface="Be Vietnam"/>
                <a:cs typeface="Be Vietnam"/>
                <a:sym typeface="Be Vietnam"/>
              </a:rPr>
              <a:t> </a:t>
            </a:r>
            <a:r>
              <a:rPr lang="en-US" sz="3000" dirty="0" err="1">
                <a:solidFill>
                  <a:srgbClr val="000000"/>
                </a:solidFill>
                <a:latin typeface="Be Vietnam"/>
                <a:ea typeface="Be Vietnam"/>
                <a:cs typeface="Be Vietnam"/>
                <a:sym typeface="Be Vietnam"/>
              </a:rPr>
              <a:t>thử</a:t>
            </a:r>
            <a:r>
              <a:rPr lang="en-US" sz="3000" dirty="0">
                <a:solidFill>
                  <a:srgbClr val="000000"/>
                </a:solidFill>
                <a:latin typeface="Be Vietnam"/>
                <a:ea typeface="Be Vietnam"/>
                <a:cs typeface="Be Vietnam"/>
                <a:sym typeface="Be Vietnam"/>
              </a:rPr>
              <a:t>.</a:t>
            </a:r>
          </a:p>
          <a:p>
            <a:pPr algn="l">
              <a:lnSpc>
                <a:spcPts val="4200"/>
              </a:lnSpc>
              <a:spcBef>
                <a:spcPct val="0"/>
              </a:spcBef>
            </a:pPr>
            <a:endParaRPr lang="en-US" sz="3000" dirty="0">
              <a:solidFill>
                <a:srgbClr val="000000"/>
              </a:solidFill>
              <a:latin typeface="Be Vietnam"/>
              <a:ea typeface="Be Vietnam"/>
              <a:cs typeface="Be Vietnam"/>
              <a:sym typeface="Be Vietnam"/>
            </a:endParaRPr>
          </a:p>
          <a:p>
            <a:pPr algn="l">
              <a:lnSpc>
                <a:spcPts val="4200"/>
              </a:lnSpc>
              <a:spcBef>
                <a:spcPct val="0"/>
              </a:spcBef>
            </a:pPr>
            <a:r>
              <a:rPr lang="en-US" sz="3000" b="1" dirty="0" err="1">
                <a:solidFill>
                  <a:srgbClr val="000000"/>
                </a:solidFill>
                <a:latin typeface="Be Vietnam Ultra-Bold"/>
                <a:ea typeface="Be Vietnam Ultra-Bold"/>
                <a:cs typeface="Be Vietnam Ultra-Bold"/>
                <a:sym typeface="Be Vietnam Ultra-Bold"/>
              </a:rPr>
              <a:t>Hướng</a:t>
            </a:r>
            <a:r>
              <a:rPr lang="en-US" sz="3000" b="1" dirty="0">
                <a:solidFill>
                  <a:srgbClr val="000000"/>
                </a:solidFill>
                <a:latin typeface="Be Vietnam Ultra-Bold"/>
                <a:ea typeface="Be Vietnam Ultra-Bold"/>
                <a:cs typeface="Be Vietnam Ultra-Bold"/>
                <a:sym typeface="Be Vietnam Ultra-Bold"/>
              </a:rPr>
              <a:t> </a:t>
            </a:r>
            <a:r>
              <a:rPr lang="en-US" sz="3000" b="1" dirty="0" err="1">
                <a:solidFill>
                  <a:srgbClr val="000000"/>
                </a:solidFill>
                <a:latin typeface="Be Vietnam Ultra-Bold"/>
                <a:ea typeface="Be Vietnam Ultra-Bold"/>
                <a:cs typeface="Be Vietnam Ultra-Bold"/>
                <a:sym typeface="Be Vietnam Ultra-Bold"/>
              </a:rPr>
              <a:t>phát</a:t>
            </a:r>
            <a:r>
              <a:rPr lang="en-US" sz="3000" b="1" dirty="0">
                <a:solidFill>
                  <a:srgbClr val="000000"/>
                </a:solidFill>
                <a:latin typeface="Be Vietnam Ultra-Bold"/>
                <a:ea typeface="Be Vietnam Ultra-Bold"/>
                <a:cs typeface="Be Vietnam Ultra-Bold"/>
                <a:sym typeface="Be Vietnam Ultra-Bold"/>
              </a:rPr>
              <a:t> </a:t>
            </a:r>
            <a:r>
              <a:rPr lang="en-US" sz="3000" b="1" dirty="0" err="1">
                <a:solidFill>
                  <a:srgbClr val="000000"/>
                </a:solidFill>
                <a:latin typeface="Be Vietnam Ultra-Bold"/>
                <a:ea typeface="Be Vietnam Ultra-Bold"/>
                <a:cs typeface="Be Vietnam Ultra-Bold"/>
                <a:sym typeface="Be Vietnam Ultra-Bold"/>
              </a:rPr>
              <a:t>triển</a:t>
            </a:r>
            <a:r>
              <a:rPr lang="en-US" sz="3000" b="1" dirty="0">
                <a:solidFill>
                  <a:srgbClr val="000000"/>
                </a:solidFill>
                <a:latin typeface="Be Vietnam Ultra-Bold"/>
                <a:ea typeface="Be Vietnam Ultra-Bold"/>
                <a:cs typeface="Be Vietnam Ultra-Bold"/>
                <a:sym typeface="Be Vietnam Ultra-Bold"/>
              </a:rPr>
              <a:t> : </a:t>
            </a:r>
            <a:endParaRPr lang="en-US" sz="3000" b="1" dirty="0" smtClean="0">
              <a:solidFill>
                <a:srgbClr val="000000"/>
              </a:solidFill>
              <a:latin typeface="Be Vietnam Ultra-Bold"/>
              <a:ea typeface="Be Vietnam Ultra-Bold"/>
              <a:cs typeface="Be Vietnam Ultra-Bold"/>
              <a:sym typeface="Be Vietnam Ultra-Bold"/>
            </a:endParaRPr>
          </a:p>
          <a:p>
            <a:pPr>
              <a:lnSpc>
                <a:spcPts val="4200"/>
              </a:lnSpc>
              <a:spcBef>
                <a:spcPct val="0"/>
              </a:spcBef>
            </a:pPr>
            <a:r>
              <a:rPr lang="en-US" sz="3000" dirty="0" err="1">
                <a:solidFill>
                  <a:srgbClr val="000000"/>
                </a:solidFill>
                <a:latin typeface="Be Vietnam"/>
                <a:ea typeface="Be Vietnam"/>
                <a:cs typeface="Be Vietnam"/>
                <a:sym typeface="Be Vietnam"/>
              </a:rPr>
              <a:t>Hoành</a:t>
            </a:r>
            <a:r>
              <a:rPr lang="en-US" sz="3000" dirty="0">
                <a:solidFill>
                  <a:srgbClr val="000000"/>
                </a:solidFill>
                <a:latin typeface="Be Vietnam"/>
                <a:ea typeface="Be Vietnam"/>
                <a:cs typeface="Be Vietnam"/>
                <a:sym typeface="Be Vietnam"/>
              </a:rPr>
              <a:t> </a:t>
            </a:r>
            <a:r>
              <a:rPr lang="en-US" sz="3000" dirty="0" err="1">
                <a:solidFill>
                  <a:srgbClr val="000000"/>
                </a:solidFill>
                <a:latin typeface="Be Vietnam"/>
                <a:ea typeface="Be Vietnam"/>
                <a:cs typeface="Be Vietnam"/>
                <a:sym typeface="Be Vietnam"/>
              </a:rPr>
              <a:t>thành</a:t>
            </a:r>
            <a:r>
              <a:rPr lang="en-US" sz="3000" dirty="0">
                <a:solidFill>
                  <a:srgbClr val="000000"/>
                </a:solidFill>
                <a:latin typeface="Be Vietnam"/>
                <a:ea typeface="Be Vietnam"/>
                <a:cs typeface="Be Vietnam"/>
                <a:sym typeface="Be Vietnam"/>
              </a:rPr>
              <a:t> </a:t>
            </a:r>
            <a:r>
              <a:rPr lang="en-US" sz="3000" dirty="0" err="1">
                <a:solidFill>
                  <a:srgbClr val="000000"/>
                </a:solidFill>
                <a:latin typeface="Be Vietnam"/>
                <a:ea typeface="Be Vietnam"/>
                <a:cs typeface="Be Vietnam"/>
                <a:sym typeface="Be Vietnam"/>
              </a:rPr>
              <a:t>giao</a:t>
            </a:r>
            <a:r>
              <a:rPr lang="en-US" sz="3000" dirty="0">
                <a:solidFill>
                  <a:srgbClr val="000000"/>
                </a:solidFill>
                <a:latin typeface="Be Vietnam"/>
                <a:ea typeface="Be Vietnam"/>
                <a:cs typeface="Be Vietnam"/>
                <a:sym typeface="Be Vietnam"/>
              </a:rPr>
              <a:t> </a:t>
            </a:r>
            <a:r>
              <a:rPr lang="en-US" sz="3000" dirty="0" err="1">
                <a:solidFill>
                  <a:srgbClr val="000000"/>
                </a:solidFill>
                <a:latin typeface="Be Vietnam"/>
                <a:ea typeface="Be Vietnam"/>
                <a:cs typeface="Be Vietnam"/>
                <a:sym typeface="Be Vietnam"/>
              </a:rPr>
              <a:t>diện</a:t>
            </a:r>
            <a:r>
              <a:rPr lang="en-US" sz="3000" dirty="0">
                <a:solidFill>
                  <a:srgbClr val="000000"/>
                </a:solidFill>
                <a:latin typeface="Be Vietnam"/>
                <a:ea typeface="Be Vietnam"/>
                <a:cs typeface="Be Vietnam"/>
                <a:sym typeface="Be Vietnam"/>
              </a:rPr>
              <a:t> web, </a:t>
            </a:r>
            <a:r>
              <a:rPr lang="en-US" sz="3000" dirty="0" err="1">
                <a:solidFill>
                  <a:srgbClr val="000000"/>
                </a:solidFill>
                <a:latin typeface="Be Vietnam"/>
                <a:ea typeface="Be Vietnam"/>
                <a:cs typeface="Be Vietnam"/>
                <a:sym typeface="Be Vietnam"/>
              </a:rPr>
              <a:t>hạn</a:t>
            </a:r>
            <a:r>
              <a:rPr lang="en-US" sz="3000" dirty="0">
                <a:solidFill>
                  <a:srgbClr val="000000"/>
                </a:solidFill>
                <a:latin typeface="Be Vietnam"/>
                <a:ea typeface="Be Vietnam"/>
                <a:cs typeface="Be Vietnam"/>
                <a:sym typeface="Be Vietnam"/>
              </a:rPr>
              <a:t> </a:t>
            </a:r>
            <a:r>
              <a:rPr lang="en-US" sz="3000" dirty="0" err="1">
                <a:solidFill>
                  <a:srgbClr val="000000"/>
                </a:solidFill>
                <a:latin typeface="Be Vietnam"/>
                <a:ea typeface="Be Vietnam"/>
                <a:cs typeface="Be Vietnam"/>
                <a:sym typeface="Be Vietnam"/>
              </a:rPr>
              <a:t>chế</a:t>
            </a:r>
            <a:r>
              <a:rPr lang="en-US" sz="3000" dirty="0">
                <a:solidFill>
                  <a:srgbClr val="000000"/>
                </a:solidFill>
                <a:latin typeface="Be Vietnam"/>
                <a:ea typeface="Be Vietnam"/>
                <a:cs typeface="Be Vietnam"/>
                <a:sym typeface="Be Vietnam"/>
              </a:rPr>
              <a:t> </a:t>
            </a:r>
            <a:r>
              <a:rPr lang="en-US" sz="3000" dirty="0" err="1">
                <a:solidFill>
                  <a:srgbClr val="000000"/>
                </a:solidFill>
                <a:latin typeface="Be Vietnam"/>
                <a:ea typeface="Be Vietnam"/>
                <a:cs typeface="Be Vietnam"/>
                <a:sym typeface="Be Vietnam"/>
              </a:rPr>
              <a:t>lỗi</a:t>
            </a:r>
            <a:r>
              <a:rPr lang="en-US" sz="3000" dirty="0">
                <a:solidFill>
                  <a:srgbClr val="000000"/>
                </a:solidFill>
                <a:latin typeface="Be Vietnam"/>
                <a:ea typeface="Be Vietnam"/>
                <a:cs typeface="Be Vietnam"/>
                <a:sym typeface="Be Vietnam"/>
              </a:rPr>
              <a:t> </a:t>
            </a:r>
            <a:r>
              <a:rPr lang="en-US" sz="3000" dirty="0" err="1">
                <a:solidFill>
                  <a:srgbClr val="000000"/>
                </a:solidFill>
                <a:latin typeface="Be Vietnam"/>
                <a:ea typeface="Be Vietnam"/>
                <a:cs typeface="Be Vietnam"/>
                <a:sym typeface="Be Vietnam"/>
              </a:rPr>
              <a:t>gặp</a:t>
            </a:r>
            <a:r>
              <a:rPr lang="en-US" sz="3000" dirty="0">
                <a:solidFill>
                  <a:srgbClr val="000000"/>
                </a:solidFill>
                <a:latin typeface="Be Vietnam"/>
                <a:ea typeface="Be Vietnam"/>
                <a:cs typeface="Be Vietnam"/>
                <a:sym typeface="Be Vietnam"/>
              </a:rPr>
              <a:t> </a:t>
            </a:r>
            <a:r>
              <a:rPr lang="en-US" sz="3000" dirty="0" err="1">
                <a:solidFill>
                  <a:srgbClr val="000000"/>
                </a:solidFill>
                <a:latin typeface="Be Vietnam"/>
                <a:ea typeface="Be Vietnam"/>
                <a:cs typeface="Be Vietnam"/>
                <a:sym typeface="Be Vietnam"/>
              </a:rPr>
              <a:t>phải</a:t>
            </a:r>
            <a:r>
              <a:rPr lang="en-US" sz="3000" dirty="0" smtClean="0">
                <a:solidFill>
                  <a:srgbClr val="000000"/>
                </a:solidFill>
                <a:latin typeface="Be Vietnam"/>
                <a:ea typeface="Be Vietnam"/>
                <a:cs typeface="Be Vietnam"/>
                <a:sym typeface="Be Vietnam"/>
              </a:rPr>
              <a:t>.</a:t>
            </a:r>
            <a:endParaRPr lang="en-US" sz="3000" dirty="0">
              <a:solidFill>
                <a:srgbClr val="000000"/>
              </a:solidFill>
              <a:latin typeface="Be Vietnam Ultra-Bold"/>
              <a:ea typeface="Be Vietnam Ultra-Bold"/>
              <a:cs typeface="Be Vietnam Ultra-Bold"/>
              <a:sym typeface="Be Vietnam Ultra-Bold"/>
            </a:endParaRPr>
          </a:p>
          <a:p>
            <a:pPr algn="l">
              <a:lnSpc>
                <a:spcPts val="4200"/>
              </a:lnSpc>
              <a:spcBef>
                <a:spcPct val="0"/>
              </a:spcBef>
            </a:pPr>
            <a:r>
              <a:rPr lang="en-US" sz="3000" dirty="0" err="1">
                <a:solidFill>
                  <a:srgbClr val="000000"/>
                </a:solidFill>
                <a:latin typeface="Be Vietnam"/>
                <a:ea typeface="Be Vietnam"/>
                <a:cs typeface="Be Vietnam"/>
                <a:sym typeface="Be Vietnam"/>
              </a:rPr>
              <a:t>Tìm</a:t>
            </a:r>
            <a:r>
              <a:rPr lang="en-US" sz="3000" dirty="0">
                <a:solidFill>
                  <a:srgbClr val="000000"/>
                </a:solidFill>
                <a:latin typeface="Be Vietnam"/>
                <a:ea typeface="Be Vietnam"/>
                <a:cs typeface="Be Vietnam"/>
                <a:sym typeface="Be Vietnam"/>
              </a:rPr>
              <a:t> </a:t>
            </a:r>
            <a:r>
              <a:rPr lang="en-US" sz="3000" dirty="0" err="1">
                <a:solidFill>
                  <a:srgbClr val="000000"/>
                </a:solidFill>
                <a:latin typeface="Be Vietnam"/>
                <a:ea typeface="Be Vietnam"/>
                <a:cs typeface="Be Vietnam"/>
                <a:sym typeface="Be Vietnam"/>
              </a:rPr>
              <a:t>hiểu</a:t>
            </a:r>
            <a:r>
              <a:rPr lang="en-US" sz="3000" dirty="0">
                <a:solidFill>
                  <a:srgbClr val="000000"/>
                </a:solidFill>
                <a:latin typeface="Be Vietnam"/>
                <a:ea typeface="Be Vietnam"/>
                <a:cs typeface="Be Vietnam"/>
                <a:sym typeface="Be Vietnam"/>
              </a:rPr>
              <a:t> </a:t>
            </a:r>
            <a:r>
              <a:rPr lang="en-US" sz="3000" dirty="0" err="1">
                <a:solidFill>
                  <a:srgbClr val="000000"/>
                </a:solidFill>
                <a:latin typeface="Be Vietnam"/>
                <a:ea typeface="Be Vietnam"/>
                <a:cs typeface="Be Vietnam"/>
                <a:sym typeface="Be Vietnam"/>
              </a:rPr>
              <a:t>cách</a:t>
            </a:r>
            <a:r>
              <a:rPr lang="en-US" sz="3000" dirty="0">
                <a:solidFill>
                  <a:srgbClr val="000000"/>
                </a:solidFill>
                <a:latin typeface="Be Vietnam"/>
                <a:ea typeface="Be Vietnam"/>
                <a:cs typeface="Be Vietnam"/>
                <a:sym typeface="Be Vietnam"/>
              </a:rPr>
              <a:t> </a:t>
            </a:r>
            <a:r>
              <a:rPr lang="en-US" sz="3000" dirty="0" err="1">
                <a:solidFill>
                  <a:srgbClr val="000000"/>
                </a:solidFill>
                <a:latin typeface="Be Vietnam"/>
                <a:ea typeface="Be Vietnam"/>
                <a:cs typeface="Be Vietnam"/>
                <a:sym typeface="Be Vietnam"/>
              </a:rPr>
              <a:t>phối</a:t>
            </a:r>
            <a:r>
              <a:rPr lang="en-US" sz="3000" dirty="0">
                <a:solidFill>
                  <a:srgbClr val="000000"/>
                </a:solidFill>
                <a:latin typeface="Be Vietnam"/>
                <a:ea typeface="Be Vietnam"/>
                <a:cs typeface="Be Vietnam"/>
                <a:sym typeface="Be Vietnam"/>
              </a:rPr>
              <a:t> </a:t>
            </a:r>
            <a:r>
              <a:rPr lang="en-US" sz="3000" dirty="0" err="1">
                <a:solidFill>
                  <a:srgbClr val="000000"/>
                </a:solidFill>
                <a:latin typeface="Be Vietnam"/>
                <a:ea typeface="Be Vietnam"/>
                <a:cs typeface="Be Vietnam"/>
                <a:sym typeface="Be Vietnam"/>
              </a:rPr>
              <a:t>màu</a:t>
            </a:r>
            <a:r>
              <a:rPr lang="en-US" sz="3000" dirty="0">
                <a:solidFill>
                  <a:srgbClr val="000000"/>
                </a:solidFill>
                <a:latin typeface="Be Vietnam"/>
                <a:ea typeface="Be Vietnam"/>
                <a:cs typeface="Be Vietnam"/>
                <a:sym typeface="Be Vietnam"/>
              </a:rPr>
              <a:t> </a:t>
            </a:r>
            <a:r>
              <a:rPr lang="en-US" sz="3000" dirty="0" err="1">
                <a:solidFill>
                  <a:srgbClr val="000000"/>
                </a:solidFill>
                <a:latin typeface="Be Vietnam"/>
                <a:ea typeface="Be Vietnam"/>
                <a:cs typeface="Be Vietnam"/>
                <a:sym typeface="Be Vietnam"/>
              </a:rPr>
              <a:t>giao</a:t>
            </a:r>
            <a:r>
              <a:rPr lang="en-US" sz="3000" dirty="0">
                <a:solidFill>
                  <a:srgbClr val="000000"/>
                </a:solidFill>
                <a:latin typeface="Be Vietnam"/>
                <a:ea typeface="Be Vietnam"/>
                <a:cs typeface="Be Vietnam"/>
                <a:sym typeface="Be Vietnam"/>
              </a:rPr>
              <a:t> </a:t>
            </a:r>
            <a:r>
              <a:rPr lang="en-US" sz="3000" dirty="0" err="1">
                <a:solidFill>
                  <a:srgbClr val="000000"/>
                </a:solidFill>
                <a:latin typeface="Be Vietnam"/>
                <a:ea typeface="Be Vietnam"/>
                <a:cs typeface="Be Vietnam"/>
                <a:sym typeface="Be Vietnam"/>
              </a:rPr>
              <a:t>diện</a:t>
            </a:r>
            <a:r>
              <a:rPr lang="en-US" sz="3000" dirty="0">
                <a:solidFill>
                  <a:srgbClr val="000000"/>
                </a:solidFill>
                <a:latin typeface="Be Vietnam"/>
                <a:ea typeface="Be Vietnam"/>
                <a:cs typeface="Be Vietnam"/>
                <a:sym typeface="Be Vietnam"/>
              </a:rPr>
              <a:t>, </a:t>
            </a:r>
            <a:r>
              <a:rPr lang="en-US" sz="3000" dirty="0" err="1">
                <a:solidFill>
                  <a:srgbClr val="000000"/>
                </a:solidFill>
                <a:latin typeface="Be Vietnam"/>
                <a:ea typeface="Be Vietnam"/>
                <a:cs typeface="Be Vietnam"/>
                <a:sym typeface="Be Vietnam"/>
              </a:rPr>
              <a:t>bố</a:t>
            </a:r>
            <a:r>
              <a:rPr lang="en-US" sz="3000" dirty="0">
                <a:solidFill>
                  <a:srgbClr val="000000"/>
                </a:solidFill>
                <a:latin typeface="Be Vietnam"/>
                <a:ea typeface="Be Vietnam"/>
                <a:cs typeface="Be Vietnam"/>
                <a:sym typeface="Be Vietnam"/>
              </a:rPr>
              <a:t> </a:t>
            </a:r>
            <a:r>
              <a:rPr lang="en-US" sz="3000" dirty="0" err="1">
                <a:solidFill>
                  <a:srgbClr val="000000"/>
                </a:solidFill>
                <a:latin typeface="Be Vietnam"/>
                <a:ea typeface="Be Vietnam"/>
                <a:cs typeface="Be Vietnam"/>
                <a:sym typeface="Be Vietnam"/>
              </a:rPr>
              <a:t>cục</a:t>
            </a:r>
            <a:r>
              <a:rPr lang="en-US" sz="3000" dirty="0">
                <a:solidFill>
                  <a:srgbClr val="000000"/>
                </a:solidFill>
                <a:latin typeface="Be Vietnam"/>
                <a:ea typeface="Be Vietnam"/>
                <a:cs typeface="Be Vietnam"/>
                <a:sym typeface="Be Vietnam"/>
              </a:rPr>
              <a:t> </a:t>
            </a:r>
            <a:r>
              <a:rPr lang="en-US" sz="3000" dirty="0" err="1">
                <a:solidFill>
                  <a:srgbClr val="000000"/>
                </a:solidFill>
                <a:latin typeface="Be Vietnam"/>
                <a:ea typeface="Be Vietnam"/>
                <a:cs typeface="Be Vietnam"/>
                <a:sym typeface="Be Vietnam"/>
              </a:rPr>
              <a:t>trang</a:t>
            </a:r>
            <a:r>
              <a:rPr lang="en-US" sz="3000" dirty="0">
                <a:solidFill>
                  <a:srgbClr val="000000"/>
                </a:solidFill>
                <a:latin typeface="Be Vietnam"/>
                <a:ea typeface="Be Vietnam"/>
                <a:cs typeface="Be Vietnam"/>
                <a:sym typeface="Be Vietnam"/>
              </a:rPr>
              <a:t> </a:t>
            </a:r>
            <a:r>
              <a:rPr lang="en-US" sz="3000" dirty="0" err="1">
                <a:solidFill>
                  <a:srgbClr val="000000"/>
                </a:solidFill>
                <a:latin typeface="Be Vietnam"/>
                <a:ea typeface="Be Vietnam"/>
                <a:cs typeface="Be Vietnam"/>
                <a:sym typeface="Be Vietnam"/>
              </a:rPr>
              <a:t>trí</a:t>
            </a:r>
            <a:r>
              <a:rPr lang="en-US" sz="3000" dirty="0">
                <a:solidFill>
                  <a:srgbClr val="000000"/>
                </a:solidFill>
                <a:latin typeface="Be Vietnam"/>
                <a:ea typeface="Be Vietnam"/>
                <a:cs typeface="Be Vietnam"/>
                <a:sym typeface="Be Vietnam"/>
              </a:rPr>
              <a:t>, </a:t>
            </a:r>
            <a:r>
              <a:rPr lang="en-US" sz="3000" dirty="0" err="1">
                <a:solidFill>
                  <a:srgbClr val="000000"/>
                </a:solidFill>
                <a:latin typeface="Be Vietnam"/>
                <a:ea typeface="Be Vietnam"/>
                <a:cs typeface="Be Vietnam"/>
                <a:sym typeface="Be Vietnam"/>
              </a:rPr>
              <a:t>thiết</a:t>
            </a:r>
            <a:r>
              <a:rPr lang="en-US" sz="3000" dirty="0">
                <a:solidFill>
                  <a:srgbClr val="000000"/>
                </a:solidFill>
                <a:latin typeface="Be Vietnam"/>
                <a:ea typeface="Be Vietnam"/>
                <a:cs typeface="Be Vietnam"/>
                <a:sym typeface="Be Vietnam"/>
              </a:rPr>
              <a:t> </a:t>
            </a:r>
            <a:r>
              <a:rPr lang="en-US" sz="3000" dirty="0" err="1">
                <a:solidFill>
                  <a:srgbClr val="000000"/>
                </a:solidFill>
                <a:latin typeface="Be Vietnam"/>
                <a:ea typeface="Be Vietnam"/>
                <a:cs typeface="Be Vietnam"/>
                <a:sym typeface="Be Vietnam"/>
              </a:rPr>
              <a:t>kế</a:t>
            </a:r>
            <a:r>
              <a:rPr lang="en-US" sz="3000" dirty="0">
                <a:solidFill>
                  <a:srgbClr val="000000"/>
                </a:solidFill>
                <a:latin typeface="Be Vietnam"/>
                <a:ea typeface="Be Vietnam"/>
                <a:cs typeface="Be Vietnam"/>
                <a:sym typeface="Be Vietnam"/>
              </a:rPr>
              <a:t> </a:t>
            </a:r>
            <a:r>
              <a:rPr lang="en-US" sz="3000" dirty="0" err="1">
                <a:solidFill>
                  <a:srgbClr val="000000"/>
                </a:solidFill>
                <a:latin typeface="Be Vietnam"/>
                <a:ea typeface="Be Vietnam"/>
                <a:cs typeface="Be Vietnam"/>
                <a:sym typeface="Be Vietnam"/>
              </a:rPr>
              <a:t>giao</a:t>
            </a:r>
            <a:r>
              <a:rPr lang="en-US" sz="3000" dirty="0">
                <a:solidFill>
                  <a:srgbClr val="000000"/>
                </a:solidFill>
                <a:latin typeface="Be Vietnam"/>
                <a:ea typeface="Be Vietnam"/>
                <a:cs typeface="Be Vietnam"/>
                <a:sym typeface="Be Vietnam"/>
              </a:rPr>
              <a:t> </a:t>
            </a:r>
            <a:r>
              <a:rPr lang="en-US" sz="3000" dirty="0" err="1">
                <a:solidFill>
                  <a:srgbClr val="000000"/>
                </a:solidFill>
                <a:latin typeface="Be Vietnam"/>
                <a:ea typeface="Be Vietnam"/>
                <a:cs typeface="Be Vietnam"/>
                <a:sym typeface="Be Vietnam"/>
              </a:rPr>
              <a:t>diện</a:t>
            </a:r>
            <a:r>
              <a:rPr lang="en-US" sz="3000" dirty="0">
                <a:solidFill>
                  <a:srgbClr val="000000"/>
                </a:solidFill>
                <a:latin typeface="Be Vietnam"/>
                <a:ea typeface="Be Vietnam"/>
                <a:cs typeface="Be Vietnam"/>
                <a:sym typeface="Be Vietnam"/>
              </a:rPr>
              <a:t> </a:t>
            </a:r>
            <a:r>
              <a:rPr lang="en-US" sz="3000" dirty="0" err="1">
                <a:solidFill>
                  <a:srgbClr val="000000"/>
                </a:solidFill>
                <a:latin typeface="Be Vietnam"/>
                <a:ea typeface="Be Vietnam"/>
                <a:cs typeface="Be Vietnam"/>
                <a:sym typeface="Be Vietnam"/>
              </a:rPr>
              <a:t>dễ</a:t>
            </a:r>
            <a:r>
              <a:rPr lang="en-US" sz="3000" dirty="0">
                <a:solidFill>
                  <a:srgbClr val="000000"/>
                </a:solidFill>
                <a:latin typeface="Be Vietnam"/>
                <a:ea typeface="Be Vietnam"/>
                <a:cs typeface="Be Vietnam"/>
                <a:sym typeface="Be Vietnam"/>
              </a:rPr>
              <a:t> </a:t>
            </a:r>
            <a:r>
              <a:rPr lang="en-US" sz="3000" dirty="0" err="1">
                <a:solidFill>
                  <a:srgbClr val="000000"/>
                </a:solidFill>
                <a:latin typeface="Be Vietnam"/>
                <a:ea typeface="Be Vietnam"/>
                <a:cs typeface="Be Vietnam"/>
                <a:sym typeface="Be Vietnam"/>
              </a:rPr>
              <a:t>nhìn</a:t>
            </a:r>
            <a:r>
              <a:rPr lang="en-US" sz="3000" dirty="0">
                <a:solidFill>
                  <a:srgbClr val="000000"/>
                </a:solidFill>
                <a:latin typeface="Be Vietnam"/>
                <a:ea typeface="Be Vietnam"/>
                <a:cs typeface="Be Vietnam"/>
                <a:sym typeface="Be Vietnam"/>
              </a:rPr>
              <a:t> </a:t>
            </a:r>
            <a:r>
              <a:rPr lang="en-US" sz="3000" dirty="0" err="1">
                <a:solidFill>
                  <a:srgbClr val="000000"/>
                </a:solidFill>
                <a:latin typeface="Be Vietnam"/>
                <a:ea typeface="Be Vietnam"/>
                <a:cs typeface="Be Vietnam"/>
                <a:sym typeface="Be Vietnam"/>
              </a:rPr>
              <a:t>dễ</a:t>
            </a:r>
            <a:r>
              <a:rPr lang="en-US" sz="3000" dirty="0">
                <a:solidFill>
                  <a:srgbClr val="000000"/>
                </a:solidFill>
                <a:latin typeface="Be Vietnam"/>
                <a:ea typeface="Be Vietnam"/>
                <a:cs typeface="Be Vietnam"/>
                <a:sym typeface="Be Vietnam"/>
              </a:rPr>
              <a:t> </a:t>
            </a:r>
            <a:r>
              <a:rPr lang="en-US" sz="3000" dirty="0" err="1">
                <a:solidFill>
                  <a:srgbClr val="000000"/>
                </a:solidFill>
                <a:latin typeface="Be Vietnam"/>
                <a:ea typeface="Be Vietnam"/>
                <a:cs typeface="Be Vietnam"/>
                <a:sym typeface="Be Vietnam"/>
              </a:rPr>
              <a:t>tiếp</a:t>
            </a:r>
            <a:endParaRPr lang="en-US" sz="3000" dirty="0">
              <a:solidFill>
                <a:srgbClr val="000000"/>
              </a:solidFill>
              <a:latin typeface="Be Vietnam"/>
              <a:ea typeface="Be Vietnam"/>
              <a:cs typeface="Be Vietnam"/>
              <a:sym typeface="Be Vietnam"/>
            </a:endParaRPr>
          </a:p>
          <a:p>
            <a:pPr algn="l">
              <a:lnSpc>
                <a:spcPts val="4200"/>
              </a:lnSpc>
              <a:spcBef>
                <a:spcPct val="0"/>
              </a:spcBef>
            </a:pPr>
            <a:r>
              <a:rPr lang="en-US" sz="3000" dirty="0" err="1">
                <a:solidFill>
                  <a:srgbClr val="000000"/>
                </a:solidFill>
                <a:latin typeface="Be Vietnam"/>
                <a:ea typeface="Be Vietnam"/>
                <a:cs typeface="Be Vietnam"/>
                <a:sym typeface="Be Vietnam"/>
              </a:rPr>
              <a:t>xúc</a:t>
            </a:r>
            <a:r>
              <a:rPr lang="en-US" sz="3000" dirty="0">
                <a:solidFill>
                  <a:srgbClr val="000000"/>
                </a:solidFill>
                <a:latin typeface="Be Vietnam"/>
                <a:ea typeface="Be Vietnam"/>
                <a:cs typeface="Be Vietnam"/>
                <a:sym typeface="Be Vietnam"/>
              </a:rPr>
              <a:t> </a:t>
            </a:r>
            <a:r>
              <a:rPr lang="en-US" sz="3000" dirty="0" err="1">
                <a:solidFill>
                  <a:srgbClr val="000000"/>
                </a:solidFill>
                <a:latin typeface="Be Vietnam"/>
                <a:ea typeface="Be Vietnam"/>
                <a:cs typeface="Be Vietnam"/>
                <a:sym typeface="Be Vietnam"/>
              </a:rPr>
              <a:t>và</a:t>
            </a:r>
            <a:r>
              <a:rPr lang="en-US" sz="3000" dirty="0">
                <a:solidFill>
                  <a:srgbClr val="000000"/>
                </a:solidFill>
                <a:latin typeface="Be Vietnam"/>
                <a:ea typeface="Be Vietnam"/>
                <a:cs typeface="Be Vietnam"/>
                <a:sym typeface="Be Vietnam"/>
              </a:rPr>
              <a:t> </a:t>
            </a:r>
            <a:r>
              <a:rPr lang="en-US" sz="3000" dirty="0" err="1">
                <a:solidFill>
                  <a:srgbClr val="000000"/>
                </a:solidFill>
                <a:latin typeface="Be Vietnam"/>
                <a:ea typeface="Be Vietnam"/>
                <a:cs typeface="Be Vietnam"/>
                <a:sym typeface="Be Vietnam"/>
              </a:rPr>
              <a:t>đơn</a:t>
            </a:r>
            <a:r>
              <a:rPr lang="en-US" sz="3000" dirty="0">
                <a:solidFill>
                  <a:srgbClr val="000000"/>
                </a:solidFill>
                <a:latin typeface="Be Vietnam"/>
                <a:ea typeface="Be Vietnam"/>
                <a:cs typeface="Be Vietnam"/>
                <a:sym typeface="Be Vietnam"/>
              </a:rPr>
              <a:t> </a:t>
            </a:r>
            <a:r>
              <a:rPr lang="en-US" sz="3000" dirty="0" err="1">
                <a:solidFill>
                  <a:srgbClr val="000000"/>
                </a:solidFill>
                <a:latin typeface="Be Vietnam"/>
                <a:ea typeface="Be Vietnam"/>
                <a:cs typeface="Be Vietnam"/>
                <a:sym typeface="Be Vietnam"/>
              </a:rPr>
              <a:t>giản</a:t>
            </a:r>
            <a:r>
              <a:rPr lang="en-US" sz="3000" dirty="0" smtClean="0">
                <a:solidFill>
                  <a:srgbClr val="000000"/>
                </a:solidFill>
                <a:latin typeface="Be Vietnam"/>
                <a:ea typeface="Be Vietnam"/>
                <a:cs typeface="Be Vietnam"/>
                <a:sym typeface="Be Vietnam"/>
              </a:rPr>
              <a:t>.</a:t>
            </a:r>
          </a:p>
          <a:p>
            <a:pPr algn="l">
              <a:lnSpc>
                <a:spcPts val="4200"/>
              </a:lnSpc>
              <a:spcBef>
                <a:spcPct val="0"/>
              </a:spcBef>
            </a:pPr>
            <a:r>
              <a:rPr lang="en-US" sz="3000" dirty="0" err="1" smtClean="0">
                <a:solidFill>
                  <a:srgbClr val="000000"/>
                </a:solidFill>
                <a:latin typeface="Be Vietnam"/>
                <a:ea typeface="Be Vietnam"/>
                <a:cs typeface="Be Vietnam"/>
                <a:sym typeface="Be Vietnam"/>
              </a:rPr>
              <a:t>Xây</a:t>
            </a:r>
            <a:r>
              <a:rPr lang="en-US" sz="3000" dirty="0" smtClean="0">
                <a:solidFill>
                  <a:srgbClr val="000000"/>
                </a:solidFill>
                <a:latin typeface="Be Vietnam"/>
                <a:ea typeface="Be Vietnam"/>
                <a:cs typeface="Be Vietnam"/>
                <a:sym typeface="Be Vietnam"/>
              </a:rPr>
              <a:t> </a:t>
            </a:r>
            <a:r>
              <a:rPr lang="en-US" sz="3000" dirty="0" err="1">
                <a:solidFill>
                  <a:srgbClr val="000000"/>
                </a:solidFill>
                <a:latin typeface="Be Vietnam"/>
                <a:ea typeface="Be Vietnam"/>
                <a:cs typeface="Be Vietnam"/>
                <a:sym typeface="Be Vietnam"/>
              </a:rPr>
              <a:t>dựng</a:t>
            </a:r>
            <a:r>
              <a:rPr lang="en-US" sz="3000" dirty="0">
                <a:solidFill>
                  <a:srgbClr val="000000"/>
                </a:solidFill>
                <a:latin typeface="Be Vietnam"/>
                <a:ea typeface="Be Vietnam"/>
                <a:cs typeface="Be Vietnam"/>
                <a:sym typeface="Be Vietnam"/>
              </a:rPr>
              <a:t> code </a:t>
            </a:r>
            <a:r>
              <a:rPr lang="en-US" sz="3000" dirty="0" err="1">
                <a:solidFill>
                  <a:srgbClr val="000000"/>
                </a:solidFill>
                <a:latin typeface="Be Vietnam"/>
                <a:ea typeface="Be Vietnam"/>
                <a:cs typeface="Be Vietnam"/>
                <a:sym typeface="Be Vietnam"/>
              </a:rPr>
              <a:t>lập</a:t>
            </a:r>
            <a:r>
              <a:rPr lang="en-US" sz="3000" dirty="0">
                <a:solidFill>
                  <a:srgbClr val="000000"/>
                </a:solidFill>
                <a:latin typeface="Be Vietnam"/>
                <a:ea typeface="Be Vietnam"/>
                <a:cs typeface="Be Vietnam"/>
                <a:sym typeface="Be Vietnam"/>
              </a:rPr>
              <a:t> </a:t>
            </a:r>
            <a:r>
              <a:rPr lang="en-US" sz="3000" dirty="0" err="1">
                <a:solidFill>
                  <a:srgbClr val="000000"/>
                </a:solidFill>
                <a:latin typeface="Be Vietnam"/>
                <a:ea typeface="Be Vietnam"/>
                <a:cs typeface="Be Vietnam"/>
                <a:sym typeface="Be Vietnam"/>
              </a:rPr>
              <a:t>trình</a:t>
            </a:r>
            <a:r>
              <a:rPr lang="en-US" sz="3000" dirty="0">
                <a:solidFill>
                  <a:srgbClr val="000000"/>
                </a:solidFill>
                <a:latin typeface="Be Vietnam"/>
                <a:ea typeface="Be Vietnam"/>
                <a:cs typeface="Be Vietnam"/>
                <a:sym typeface="Be Vietnam"/>
              </a:rPr>
              <a:t> </a:t>
            </a:r>
            <a:r>
              <a:rPr lang="en-US" sz="3000" dirty="0" err="1">
                <a:solidFill>
                  <a:srgbClr val="000000"/>
                </a:solidFill>
                <a:latin typeface="Be Vietnam"/>
                <a:ea typeface="Be Vietnam"/>
                <a:cs typeface="Be Vietnam"/>
                <a:sym typeface="Be Vietnam"/>
              </a:rPr>
              <a:t>hoàn</a:t>
            </a:r>
            <a:r>
              <a:rPr lang="en-US" sz="3000" dirty="0">
                <a:solidFill>
                  <a:srgbClr val="000000"/>
                </a:solidFill>
                <a:latin typeface="Be Vietnam"/>
                <a:ea typeface="Be Vietnam"/>
                <a:cs typeface="Be Vietnam"/>
                <a:sym typeface="Be Vietnam"/>
              </a:rPr>
              <a:t> </a:t>
            </a:r>
            <a:r>
              <a:rPr lang="en-US" sz="3000" dirty="0" err="1">
                <a:solidFill>
                  <a:srgbClr val="000000"/>
                </a:solidFill>
                <a:latin typeface="Be Vietnam"/>
                <a:ea typeface="Be Vietnam"/>
                <a:cs typeface="Be Vietnam"/>
                <a:sym typeface="Be Vietnam"/>
              </a:rPr>
              <a:t>thiện</a:t>
            </a:r>
            <a:r>
              <a:rPr lang="en-US" sz="3000" dirty="0">
                <a:solidFill>
                  <a:srgbClr val="000000"/>
                </a:solidFill>
                <a:latin typeface="Be Vietnam"/>
                <a:ea typeface="Be Vietnam"/>
                <a:cs typeface="Be Vietnam"/>
                <a:sym typeface="Be Vietnam"/>
              </a:rPr>
              <a:t>, </a:t>
            </a:r>
            <a:r>
              <a:rPr lang="en-US" sz="3000" dirty="0" err="1">
                <a:solidFill>
                  <a:srgbClr val="000000"/>
                </a:solidFill>
                <a:latin typeface="Be Vietnam"/>
                <a:ea typeface="Be Vietnam"/>
                <a:cs typeface="Be Vietnam"/>
                <a:sym typeface="Be Vietnam"/>
              </a:rPr>
              <a:t>bẫy</a:t>
            </a:r>
            <a:r>
              <a:rPr lang="en-US" sz="3000" dirty="0">
                <a:solidFill>
                  <a:srgbClr val="000000"/>
                </a:solidFill>
                <a:latin typeface="Be Vietnam"/>
                <a:ea typeface="Be Vietnam"/>
                <a:cs typeface="Be Vietnam"/>
                <a:sym typeface="Be Vietnam"/>
              </a:rPr>
              <a:t> </a:t>
            </a:r>
            <a:r>
              <a:rPr lang="en-US" sz="3000" dirty="0" err="1">
                <a:solidFill>
                  <a:srgbClr val="000000"/>
                </a:solidFill>
                <a:latin typeface="Be Vietnam"/>
                <a:ea typeface="Be Vietnam"/>
                <a:cs typeface="Be Vietnam"/>
                <a:sym typeface="Be Vietnam"/>
              </a:rPr>
              <a:t>lỗi</a:t>
            </a:r>
            <a:r>
              <a:rPr lang="en-US" sz="3000" dirty="0">
                <a:solidFill>
                  <a:srgbClr val="000000"/>
                </a:solidFill>
                <a:latin typeface="Be Vietnam"/>
                <a:ea typeface="Be Vietnam"/>
                <a:cs typeface="Be Vietnam"/>
                <a:sym typeface="Be Vietnam"/>
              </a:rPr>
              <a:t> </a:t>
            </a:r>
            <a:r>
              <a:rPr lang="en-US" sz="3000" dirty="0" err="1">
                <a:solidFill>
                  <a:srgbClr val="000000"/>
                </a:solidFill>
                <a:latin typeface="Be Vietnam"/>
                <a:ea typeface="Be Vietnam"/>
                <a:cs typeface="Be Vietnam"/>
                <a:sym typeface="Be Vietnam"/>
              </a:rPr>
              <a:t>thường</a:t>
            </a:r>
            <a:r>
              <a:rPr lang="en-US" sz="3000" dirty="0">
                <a:solidFill>
                  <a:srgbClr val="000000"/>
                </a:solidFill>
                <a:latin typeface="Be Vietnam"/>
                <a:ea typeface="Be Vietnam"/>
                <a:cs typeface="Be Vietnam"/>
                <a:sym typeface="Be Vietnam"/>
              </a:rPr>
              <a:t> </a:t>
            </a:r>
            <a:r>
              <a:rPr lang="en-US" sz="3000" dirty="0" err="1">
                <a:solidFill>
                  <a:srgbClr val="000000"/>
                </a:solidFill>
                <a:latin typeface="Be Vietnam"/>
                <a:ea typeface="Be Vietnam"/>
                <a:cs typeface="Be Vietnam"/>
                <a:sym typeface="Be Vietnam"/>
              </a:rPr>
              <a:t>gặp</a:t>
            </a:r>
            <a:r>
              <a:rPr lang="en-US" sz="3000" dirty="0">
                <a:solidFill>
                  <a:srgbClr val="000000"/>
                </a:solidFill>
                <a:latin typeface="Be Vietnam"/>
                <a:ea typeface="Be Vietnam"/>
                <a:cs typeface="Be Vietnam"/>
                <a:sym typeface="Be Vietnam"/>
              </a:rPr>
              <a:t> </a:t>
            </a:r>
            <a:r>
              <a:rPr lang="en-US" sz="3000" dirty="0" err="1">
                <a:solidFill>
                  <a:srgbClr val="000000"/>
                </a:solidFill>
                <a:latin typeface="Be Vietnam"/>
                <a:ea typeface="Be Vietnam"/>
                <a:cs typeface="Be Vietnam"/>
                <a:sym typeface="Be Vietnam"/>
              </a:rPr>
              <a:t>trong</a:t>
            </a:r>
            <a:r>
              <a:rPr lang="en-US" sz="3000" dirty="0">
                <a:solidFill>
                  <a:srgbClr val="000000"/>
                </a:solidFill>
                <a:latin typeface="Be Vietnam"/>
                <a:ea typeface="Be Vietnam"/>
                <a:cs typeface="Be Vietnam"/>
                <a:sym typeface="Be Vietnam"/>
              </a:rPr>
              <a:t> </a:t>
            </a:r>
            <a:r>
              <a:rPr lang="en-US" sz="3000" dirty="0" err="1">
                <a:solidFill>
                  <a:srgbClr val="000000"/>
                </a:solidFill>
                <a:latin typeface="Be Vietnam"/>
                <a:ea typeface="Be Vietnam"/>
                <a:cs typeface="Be Vietnam"/>
                <a:sym typeface="Be Vietnam"/>
              </a:rPr>
              <a:t>trang</a:t>
            </a:r>
            <a:r>
              <a:rPr lang="en-US" sz="3000" dirty="0">
                <a:solidFill>
                  <a:srgbClr val="000000"/>
                </a:solidFill>
                <a:latin typeface="Be Vietnam"/>
                <a:ea typeface="Be Vietnam"/>
                <a:cs typeface="Be Vietnam"/>
                <a:sym typeface="Be Vietnam"/>
              </a:rPr>
              <a:t> web.</a:t>
            </a:r>
          </a:p>
          <a:p>
            <a:pPr algn="l">
              <a:lnSpc>
                <a:spcPts val="4200"/>
              </a:lnSpc>
              <a:spcBef>
                <a:spcPct val="0"/>
              </a:spcBef>
            </a:pPr>
            <a:r>
              <a:rPr lang="en-US" sz="3000" dirty="0" err="1">
                <a:solidFill>
                  <a:srgbClr val="000000"/>
                </a:solidFill>
                <a:latin typeface="Be Vietnam"/>
                <a:ea typeface="Be Vietnam"/>
                <a:cs typeface="Be Vietnam"/>
                <a:sym typeface="Be Vietnam"/>
              </a:rPr>
              <a:t>Tối</a:t>
            </a:r>
            <a:r>
              <a:rPr lang="en-US" sz="3000" dirty="0">
                <a:solidFill>
                  <a:srgbClr val="000000"/>
                </a:solidFill>
                <a:latin typeface="Be Vietnam"/>
                <a:ea typeface="Be Vietnam"/>
                <a:cs typeface="Be Vietnam"/>
                <a:sym typeface="Be Vietnam"/>
              </a:rPr>
              <a:t> </a:t>
            </a:r>
            <a:r>
              <a:rPr lang="en-US" sz="3000" dirty="0" err="1">
                <a:solidFill>
                  <a:srgbClr val="000000"/>
                </a:solidFill>
                <a:latin typeface="Be Vietnam"/>
                <a:ea typeface="Be Vietnam"/>
                <a:cs typeface="Be Vietnam"/>
                <a:sym typeface="Be Vietnam"/>
              </a:rPr>
              <a:t>ưu</a:t>
            </a:r>
            <a:r>
              <a:rPr lang="en-US" sz="3000" dirty="0">
                <a:solidFill>
                  <a:srgbClr val="000000"/>
                </a:solidFill>
                <a:latin typeface="Be Vietnam"/>
                <a:ea typeface="Be Vietnam"/>
                <a:cs typeface="Be Vietnam"/>
                <a:sym typeface="Be Vietnam"/>
              </a:rPr>
              <a:t> </a:t>
            </a:r>
            <a:r>
              <a:rPr lang="en-US" sz="3000" dirty="0" err="1">
                <a:solidFill>
                  <a:srgbClr val="000000"/>
                </a:solidFill>
                <a:latin typeface="Be Vietnam"/>
                <a:ea typeface="Be Vietnam"/>
                <a:cs typeface="Be Vietnam"/>
                <a:sym typeface="Be Vietnam"/>
              </a:rPr>
              <a:t>hóa</a:t>
            </a:r>
            <a:r>
              <a:rPr lang="en-US" sz="3000" dirty="0">
                <a:solidFill>
                  <a:srgbClr val="000000"/>
                </a:solidFill>
                <a:latin typeface="Be Vietnam"/>
                <a:ea typeface="Be Vietnam"/>
                <a:cs typeface="Be Vietnam"/>
                <a:sym typeface="Be Vietnam"/>
              </a:rPr>
              <a:t> </a:t>
            </a:r>
            <a:r>
              <a:rPr lang="en-US" sz="3000" dirty="0" err="1">
                <a:solidFill>
                  <a:srgbClr val="000000"/>
                </a:solidFill>
                <a:latin typeface="Be Vietnam"/>
                <a:ea typeface="Be Vietnam"/>
                <a:cs typeface="Be Vietnam"/>
                <a:sym typeface="Be Vietnam"/>
              </a:rPr>
              <a:t>trải</a:t>
            </a:r>
            <a:r>
              <a:rPr lang="en-US" sz="3000" dirty="0">
                <a:solidFill>
                  <a:srgbClr val="000000"/>
                </a:solidFill>
                <a:latin typeface="Be Vietnam"/>
                <a:ea typeface="Be Vietnam"/>
                <a:cs typeface="Be Vietnam"/>
                <a:sym typeface="Be Vietnam"/>
              </a:rPr>
              <a:t> </a:t>
            </a:r>
            <a:r>
              <a:rPr lang="en-US" sz="3000" dirty="0" err="1">
                <a:solidFill>
                  <a:srgbClr val="000000"/>
                </a:solidFill>
                <a:latin typeface="Be Vietnam"/>
                <a:ea typeface="Be Vietnam"/>
                <a:cs typeface="Be Vietnam"/>
                <a:sym typeface="Be Vietnam"/>
              </a:rPr>
              <a:t>nghiệm</a:t>
            </a:r>
            <a:r>
              <a:rPr lang="en-US" sz="3000" dirty="0">
                <a:solidFill>
                  <a:srgbClr val="000000"/>
                </a:solidFill>
                <a:latin typeface="Be Vietnam"/>
                <a:ea typeface="Be Vietnam"/>
                <a:cs typeface="Be Vietnam"/>
                <a:sym typeface="Be Vietnam"/>
              </a:rPr>
              <a:t> </a:t>
            </a:r>
            <a:r>
              <a:rPr lang="en-US" sz="3000" dirty="0" err="1">
                <a:solidFill>
                  <a:srgbClr val="000000"/>
                </a:solidFill>
                <a:latin typeface="Be Vietnam"/>
                <a:ea typeface="Be Vietnam"/>
                <a:cs typeface="Be Vietnam"/>
                <a:sym typeface="Be Vietnam"/>
              </a:rPr>
              <a:t>của</a:t>
            </a:r>
            <a:r>
              <a:rPr lang="en-US" sz="3000" dirty="0">
                <a:solidFill>
                  <a:srgbClr val="000000"/>
                </a:solidFill>
                <a:latin typeface="Be Vietnam"/>
                <a:ea typeface="Be Vietnam"/>
                <a:cs typeface="Be Vietnam"/>
                <a:sym typeface="Be Vietnam"/>
              </a:rPr>
              <a:t> </a:t>
            </a:r>
            <a:r>
              <a:rPr lang="en-US" sz="3000" dirty="0" err="1">
                <a:solidFill>
                  <a:srgbClr val="000000"/>
                </a:solidFill>
                <a:latin typeface="Be Vietnam"/>
                <a:ea typeface="Be Vietnam"/>
                <a:cs typeface="Be Vietnam"/>
                <a:sym typeface="Be Vietnam"/>
              </a:rPr>
              <a:t>người</a:t>
            </a:r>
            <a:r>
              <a:rPr lang="en-US" sz="3000" dirty="0">
                <a:solidFill>
                  <a:srgbClr val="000000"/>
                </a:solidFill>
                <a:latin typeface="Be Vietnam"/>
                <a:ea typeface="Be Vietnam"/>
                <a:cs typeface="Be Vietnam"/>
                <a:sym typeface="Be Vietnam"/>
              </a:rPr>
              <a:t> </a:t>
            </a:r>
            <a:r>
              <a:rPr lang="en-US" sz="3000" dirty="0" err="1">
                <a:solidFill>
                  <a:srgbClr val="000000"/>
                </a:solidFill>
                <a:latin typeface="Be Vietnam"/>
                <a:ea typeface="Be Vietnam"/>
                <a:cs typeface="Be Vietnam"/>
                <a:sym typeface="Be Vietnam"/>
              </a:rPr>
              <a:t>dùng</a:t>
            </a:r>
            <a:r>
              <a:rPr lang="en-US" sz="3000" dirty="0">
                <a:solidFill>
                  <a:srgbClr val="000000"/>
                </a:solidFill>
                <a:latin typeface="Be Vietnam"/>
                <a:ea typeface="Be Vietnam"/>
                <a:cs typeface="Be Vietnam"/>
                <a:sym typeface="Be Vietnam"/>
              </a:rPr>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7FEFF"/>
        </a:solidFill>
        <a:effectLst/>
      </p:bgPr>
    </p:bg>
    <p:spTree>
      <p:nvGrpSpPr>
        <p:cNvPr id="1" name=""/>
        <p:cNvGrpSpPr/>
        <p:nvPr/>
      </p:nvGrpSpPr>
      <p:grpSpPr>
        <a:xfrm>
          <a:off x="0" y="0"/>
          <a:ext cx="0" cy="0"/>
          <a:chOff x="0" y="0"/>
          <a:chExt cx="0" cy="0"/>
        </a:xfrm>
      </p:grpSpPr>
      <p:sp>
        <p:nvSpPr>
          <p:cNvPr id="2" name="Freeform 2"/>
          <p:cNvSpPr/>
          <p:nvPr/>
        </p:nvSpPr>
        <p:spPr>
          <a:xfrm>
            <a:off x="0" y="-217118"/>
            <a:ext cx="8757808" cy="10504118"/>
          </a:xfrm>
          <a:custGeom>
            <a:avLst/>
            <a:gdLst/>
            <a:ahLst/>
            <a:cxnLst/>
            <a:rect l="l" t="t" r="r" b="b"/>
            <a:pathLst>
              <a:path w="8757808" h="10504118">
                <a:moveTo>
                  <a:pt x="0" y="0"/>
                </a:moveTo>
                <a:lnTo>
                  <a:pt x="8757808" y="0"/>
                </a:lnTo>
                <a:lnTo>
                  <a:pt x="8757808" y="10504118"/>
                </a:lnTo>
                <a:lnTo>
                  <a:pt x="0" y="10504118"/>
                </a:lnTo>
                <a:lnTo>
                  <a:pt x="0" y="0"/>
                </a:lnTo>
                <a:close/>
              </a:path>
            </a:pathLst>
          </a:custGeom>
          <a:blipFill>
            <a:blip r:embed="rId2">
              <a:alphaModFix amt="30000"/>
            </a:blip>
            <a:stretch>
              <a:fillRect/>
            </a:stretch>
          </a:blipFill>
        </p:spPr>
      </p:sp>
      <p:sp>
        <p:nvSpPr>
          <p:cNvPr id="3" name="Freeform 3"/>
          <p:cNvSpPr/>
          <p:nvPr/>
        </p:nvSpPr>
        <p:spPr>
          <a:xfrm>
            <a:off x="8155678" y="-217118"/>
            <a:ext cx="10132322" cy="12152710"/>
          </a:xfrm>
          <a:custGeom>
            <a:avLst/>
            <a:gdLst/>
            <a:ahLst/>
            <a:cxnLst/>
            <a:rect l="l" t="t" r="r" b="b"/>
            <a:pathLst>
              <a:path w="10132322" h="12152710">
                <a:moveTo>
                  <a:pt x="0" y="0"/>
                </a:moveTo>
                <a:lnTo>
                  <a:pt x="10132322" y="0"/>
                </a:lnTo>
                <a:lnTo>
                  <a:pt x="10132322" y="12152710"/>
                </a:lnTo>
                <a:lnTo>
                  <a:pt x="0" y="12152710"/>
                </a:lnTo>
                <a:lnTo>
                  <a:pt x="0" y="0"/>
                </a:lnTo>
                <a:close/>
              </a:path>
            </a:pathLst>
          </a:custGeom>
          <a:blipFill>
            <a:blip r:embed="rId2">
              <a:alphaModFix amt="30000"/>
            </a:blip>
            <a:stretch>
              <a:fillRect/>
            </a:stretch>
          </a:blipFill>
        </p:spPr>
      </p:sp>
      <p:sp>
        <p:nvSpPr>
          <p:cNvPr id="4" name="Freeform 4"/>
          <p:cNvSpPr/>
          <p:nvPr/>
        </p:nvSpPr>
        <p:spPr>
          <a:xfrm>
            <a:off x="-283567" y="9559863"/>
            <a:ext cx="18571567" cy="951793"/>
          </a:xfrm>
          <a:custGeom>
            <a:avLst/>
            <a:gdLst/>
            <a:ahLst/>
            <a:cxnLst/>
            <a:rect l="l" t="t" r="r" b="b"/>
            <a:pathLst>
              <a:path w="18571567" h="951793">
                <a:moveTo>
                  <a:pt x="0" y="0"/>
                </a:moveTo>
                <a:lnTo>
                  <a:pt x="18571567" y="0"/>
                </a:lnTo>
                <a:lnTo>
                  <a:pt x="18571567" y="951793"/>
                </a:lnTo>
                <a:lnTo>
                  <a:pt x="0" y="951793"/>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5" name="Freeform 5"/>
          <p:cNvSpPr/>
          <p:nvPr/>
        </p:nvSpPr>
        <p:spPr>
          <a:xfrm flipV="1">
            <a:off x="-141784" y="-217118"/>
            <a:ext cx="18571567" cy="951793"/>
          </a:xfrm>
          <a:custGeom>
            <a:avLst/>
            <a:gdLst/>
            <a:ahLst/>
            <a:cxnLst/>
            <a:rect l="l" t="t" r="r" b="b"/>
            <a:pathLst>
              <a:path w="18571567" h="951793">
                <a:moveTo>
                  <a:pt x="0" y="951793"/>
                </a:moveTo>
                <a:lnTo>
                  <a:pt x="18571568" y="951793"/>
                </a:lnTo>
                <a:lnTo>
                  <a:pt x="18571568" y="0"/>
                </a:lnTo>
                <a:lnTo>
                  <a:pt x="0" y="0"/>
                </a:lnTo>
                <a:lnTo>
                  <a:pt x="0" y="951793"/>
                </a:lnTo>
                <a:close/>
              </a:path>
            </a:pathLst>
          </a:custGeom>
          <a:blipFill>
            <a:blip r:embed="rId3">
              <a:extLst>
                <a:ext uri="{96DAC541-7B7A-43D3-8B79-37D633B846F1}">
                  <asvg:svgBlip xmlns="" xmlns:asvg="http://schemas.microsoft.com/office/drawing/2016/SVG/main" r:embed="rId4"/>
                </a:ext>
              </a:extLst>
            </a:blip>
            <a:stretch>
              <a:fillRect/>
            </a:stretch>
          </a:blipFill>
        </p:spPr>
      </p:sp>
      <p:grpSp>
        <p:nvGrpSpPr>
          <p:cNvPr id="6" name="Group 6"/>
          <p:cNvGrpSpPr/>
          <p:nvPr/>
        </p:nvGrpSpPr>
        <p:grpSpPr>
          <a:xfrm>
            <a:off x="1268083" y="3164988"/>
            <a:ext cx="15208888" cy="3964562"/>
            <a:chOff x="0" y="0"/>
            <a:chExt cx="4005633" cy="1044164"/>
          </a:xfrm>
        </p:grpSpPr>
        <p:sp>
          <p:nvSpPr>
            <p:cNvPr id="7" name="Freeform 7"/>
            <p:cNvSpPr/>
            <p:nvPr/>
          </p:nvSpPr>
          <p:spPr>
            <a:xfrm>
              <a:off x="0" y="0"/>
              <a:ext cx="4005633" cy="1044164"/>
            </a:xfrm>
            <a:custGeom>
              <a:avLst/>
              <a:gdLst/>
              <a:ahLst/>
              <a:cxnLst/>
              <a:rect l="l" t="t" r="r" b="b"/>
              <a:pathLst>
                <a:path w="4005633" h="1044164">
                  <a:moveTo>
                    <a:pt x="25961" y="0"/>
                  </a:moveTo>
                  <a:lnTo>
                    <a:pt x="3979672" y="0"/>
                  </a:lnTo>
                  <a:cubicBezTo>
                    <a:pt x="3994010" y="0"/>
                    <a:pt x="4005633" y="11623"/>
                    <a:pt x="4005633" y="25961"/>
                  </a:cubicBezTo>
                  <a:lnTo>
                    <a:pt x="4005633" y="1018203"/>
                  </a:lnTo>
                  <a:cubicBezTo>
                    <a:pt x="4005633" y="1025089"/>
                    <a:pt x="4002898" y="1031692"/>
                    <a:pt x="3998029" y="1036561"/>
                  </a:cubicBezTo>
                  <a:cubicBezTo>
                    <a:pt x="3993161" y="1041429"/>
                    <a:pt x="3986557" y="1044164"/>
                    <a:pt x="3979672" y="1044164"/>
                  </a:cubicBezTo>
                  <a:lnTo>
                    <a:pt x="25961" y="1044164"/>
                  </a:lnTo>
                  <a:cubicBezTo>
                    <a:pt x="19076" y="1044164"/>
                    <a:pt x="12472" y="1041429"/>
                    <a:pt x="7604" y="1036561"/>
                  </a:cubicBezTo>
                  <a:cubicBezTo>
                    <a:pt x="2735" y="1031692"/>
                    <a:pt x="0" y="1025089"/>
                    <a:pt x="0" y="1018203"/>
                  </a:cubicBezTo>
                  <a:lnTo>
                    <a:pt x="0" y="25961"/>
                  </a:lnTo>
                  <a:cubicBezTo>
                    <a:pt x="0" y="19076"/>
                    <a:pt x="2735" y="12472"/>
                    <a:pt x="7604" y="7604"/>
                  </a:cubicBezTo>
                  <a:cubicBezTo>
                    <a:pt x="12472" y="2735"/>
                    <a:pt x="19076" y="0"/>
                    <a:pt x="25961" y="0"/>
                  </a:cubicBezTo>
                  <a:close/>
                </a:path>
              </a:pathLst>
            </a:custGeom>
            <a:solidFill>
              <a:srgbClr val="F7FEFF"/>
            </a:solidFill>
            <a:ln w="38100" cap="rnd">
              <a:solidFill>
                <a:srgbClr val="11767E"/>
              </a:solidFill>
              <a:prstDash val="solid"/>
              <a:round/>
            </a:ln>
          </p:spPr>
        </p:sp>
        <p:sp>
          <p:nvSpPr>
            <p:cNvPr id="8" name="TextBox 8"/>
            <p:cNvSpPr txBox="1"/>
            <p:nvPr/>
          </p:nvSpPr>
          <p:spPr>
            <a:xfrm>
              <a:off x="0" y="-38100"/>
              <a:ext cx="4005633" cy="1082264"/>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13963261" y="6726920"/>
            <a:ext cx="2391498" cy="805259"/>
            <a:chOff x="0" y="0"/>
            <a:chExt cx="1417365" cy="477251"/>
          </a:xfrm>
        </p:grpSpPr>
        <p:sp>
          <p:nvSpPr>
            <p:cNvPr id="10" name="Freeform 10"/>
            <p:cNvSpPr/>
            <p:nvPr/>
          </p:nvSpPr>
          <p:spPr>
            <a:xfrm>
              <a:off x="0" y="0"/>
              <a:ext cx="1417365" cy="477251"/>
            </a:xfrm>
            <a:custGeom>
              <a:avLst/>
              <a:gdLst/>
              <a:ahLst/>
              <a:cxnLst/>
              <a:rect l="l" t="t" r="r" b="b"/>
              <a:pathLst>
                <a:path w="1417365" h="477251">
                  <a:moveTo>
                    <a:pt x="1214165" y="0"/>
                  </a:moveTo>
                  <a:cubicBezTo>
                    <a:pt x="1326389" y="0"/>
                    <a:pt x="1417365" y="106836"/>
                    <a:pt x="1417365" y="238626"/>
                  </a:cubicBezTo>
                  <a:cubicBezTo>
                    <a:pt x="1417365" y="370415"/>
                    <a:pt x="1326389" y="477251"/>
                    <a:pt x="1214165" y="477251"/>
                  </a:cubicBezTo>
                  <a:lnTo>
                    <a:pt x="203200" y="477251"/>
                  </a:lnTo>
                  <a:cubicBezTo>
                    <a:pt x="90976" y="477251"/>
                    <a:pt x="0" y="370415"/>
                    <a:pt x="0" y="238626"/>
                  </a:cubicBezTo>
                  <a:cubicBezTo>
                    <a:pt x="0" y="106836"/>
                    <a:pt x="90976" y="0"/>
                    <a:pt x="203200" y="0"/>
                  </a:cubicBezTo>
                  <a:close/>
                </a:path>
              </a:pathLst>
            </a:custGeom>
            <a:solidFill>
              <a:srgbClr val="11767E"/>
            </a:solidFill>
          </p:spPr>
        </p:sp>
        <p:sp>
          <p:nvSpPr>
            <p:cNvPr id="11" name="TextBox 11"/>
            <p:cNvSpPr txBox="1"/>
            <p:nvPr/>
          </p:nvSpPr>
          <p:spPr>
            <a:xfrm>
              <a:off x="0" y="-38100"/>
              <a:ext cx="1417365" cy="515351"/>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14211760" y="7006657"/>
            <a:ext cx="245786" cy="245786"/>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a:off x="14542089" y="7006657"/>
            <a:ext cx="245786" cy="245786"/>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7" name="TextBox 1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8" name="Group 18"/>
          <p:cNvGrpSpPr/>
          <p:nvPr/>
        </p:nvGrpSpPr>
        <p:grpSpPr>
          <a:xfrm>
            <a:off x="14872419" y="7006657"/>
            <a:ext cx="245786" cy="245786"/>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20" name="TextBox 2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1" name="Group 21"/>
          <p:cNvGrpSpPr/>
          <p:nvPr/>
        </p:nvGrpSpPr>
        <p:grpSpPr>
          <a:xfrm>
            <a:off x="15202749" y="7006657"/>
            <a:ext cx="245786" cy="245786"/>
            <a:chOff x="0" y="0"/>
            <a:chExt cx="812800" cy="812800"/>
          </a:xfrm>
        </p:grpSpPr>
        <p:sp>
          <p:nvSpPr>
            <p:cNvPr id="22" name="Freeform 2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23" name="TextBox 2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4" name="Group 24"/>
          <p:cNvGrpSpPr/>
          <p:nvPr/>
        </p:nvGrpSpPr>
        <p:grpSpPr>
          <a:xfrm>
            <a:off x="15533078" y="7006657"/>
            <a:ext cx="245786" cy="245786"/>
            <a:chOff x="0" y="0"/>
            <a:chExt cx="812800" cy="812800"/>
          </a:xfrm>
        </p:grpSpPr>
        <p:sp>
          <p:nvSpPr>
            <p:cNvPr id="25" name="Freeform 2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26" name="TextBox 2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7" name="Group 27"/>
          <p:cNvGrpSpPr/>
          <p:nvPr/>
        </p:nvGrpSpPr>
        <p:grpSpPr>
          <a:xfrm>
            <a:off x="15863408" y="7006657"/>
            <a:ext cx="245786" cy="245786"/>
            <a:chOff x="0" y="0"/>
            <a:chExt cx="812800" cy="812800"/>
          </a:xfrm>
        </p:grpSpPr>
        <p:sp>
          <p:nvSpPr>
            <p:cNvPr id="28" name="Freeform 2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29" name="TextBox 2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0" name="Group 30"/>
          <p:cNvGrpSpPr/>
          <p:nvPr/>
        </p:nvGrpSpPr>
        <p:grpSpPr>
          <a:xfrm>
            <a:off x="15929431" y="3164988"/>
            <a:ext cx="850656" cy="850656"/>
            <a:chOff x="0" y="0"/>
            <a:chExt cx="812800" cy="812800"/>
          </a:xfrm>
        </p:grpSpPr>
        <p:sp>
          <p:nvSpPr>
            <p:cNvPr id="31" name="Freeform 31"/>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solidFill>
              <a:srgbClr val="11767E"/>
            </a:solidFill>
          </p:spPr>
        </p:sp>
        <p:sp>
          <p:nvSpPr>
            <p:cNvPr id="32" name="TextBox 32"/>
            <p:cNvSpPr txBox="1"/>
            <p:nvPr/>
          </p:nvSpPr>
          <p:spPr>
            <a:xfrm>
              <a:off x="139700" y="101600"/>
              <a:ext cx="533400" cy="571500"/>
            </a:xfrm>
            <a:prstGeom prst="rect">
              <a:avLst/>
            </a:prstGeom>
          </p:spPr>
          <p:txBody>
            <a:bodyPr lIns="50800" tIns="50800" rIns="50800" bIns="50800" rtlCol="0" anchor="ctr"/>
            <a:lstStyle/>
            <a:p>
              <a:pPr algn="ctr">
                <a:lnSpc>
                  <a:spcPts val="2659"/>
                </a:lnSpc>
              </a:pPr>
              <a:endParaRPr/>
            </a:p>
          </p:txBody>
        </p:sp>
      </p:grpSp>
      <p:sp>
        <p:nvSpPr>
          <p:cNvPr id="33" name="TextBox 33"/>
          <p:cNvSpPr txBox="1"/>
          <p:nvPr/>
        </p:nvSpPr>
        <p:spPr>
          <a:xfrm>
            <a:off x="1823944" y="2964560"/>
            <a:ext cx="13985795" cy="3898503"/>
          </a:xfrm>
          <a:prstGeom prst="rect">
            <a:avLst/>
          </a:prstGeom>
        </p:spPr>
        <p:txBody>
          <a:bodyPr wrap="square" lIns="0" tIns="0" rIns="0" bIns="0" rtlCol="0" anchor="t">
            <a:spAutoFit/>
          </a:bodyPr>
          <a:lstStyle/>
          <a:p>
            <a:pPr algn="ctr">
              <a:lnSpc>
                <a:spcPts val="15225"/>
              </a:lnSpc>
            </a:pPr>
            <a:r>
              <a:rPr lang="en-US" sz="6000" dirty="0" smtClean="0">
                <a:solidFill>
                  <a:srgbClr val="000000"/>
                </a:solidFill>
                <a:latin typeface="Arial" panose="020B0604020202020204" pitchFamily="34" charset="0"/>
                <a:ea typeface="Hammersmith One"/>
                <a:cs typeface="Arial" panose="020B0604020202020204" pitchFamily="34" charset="0"/>
                <a:sym typeface="Hammersmith One"/>
              </a:rPr>
              <a:t>CẢM ƠN THẦY VÀ CÁC BẠN ĐÃ LẮNG NGHE PHẦN THUYẾT TRÌNH CỦA EM. </a:t>
            </a:r>
            <a:endParaRPr lang="en-US" sz="6000" dirty="0">
              <a:solidFill>
                <a:srgbClr val="000000"/>
              </a:solidFill>
              <a:latin typeface="Arial" panose="020B0604020202020204" pitchFamily="34" charset="0"/>
              <a:ea typeface="Hammersmith One"/>
              <a:cs typeface="Arial" panose="020B0604020202020204" pitchFamily="34" charset="0"/>
              <a:sym typeface="Hammersmith One"/>
            </a:endParaRPr>
          </a:p>
        </p:txBody>
      </p:sp>
      <p:grpSp>
        <p:nvGrpSpPr>
          <p:cNvPr id="34" name="Group 34"/>
          <p:cNvGrpSpPr/>
          <p:nvPr/>
        </p:nvGrpSpPr>
        <p:grpSpPr>
          <a:xfrm>
            <a:off x="1028700" y="6401787"/>
            <a:ext cx="850656" cy="850656"/>
            <a:chOff x="0" y="0"/>
            <a:chExt cx="812800" cy="812800"/>
          </a:xfrm>
        </p:grpSpPr>
        <p:sp>
          <p:nvSpPr>
            <p:cNvPr id="35" name="Freeform 35"/>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solidFill>
              <a:srgbClr val="11767E"/>
            </a:solidFill>
          </p:spPr>
        </p:sp>
        <p:sp>
          <p:nvSpPr>
            <p:cNvPr id="36" name="TextBox 36"/>
            <p:cNvSpPr txBox="1"/>
            <p:nvPr/>
          </p:nvSpPr>
          <p:spPr>
            <a:xfrm>
              <a:off x="139700" y="101600"/>
              <a:ext cx="533400" cy="571500"/>
            </a:xfrm>
            <a:prstGeom prst="rect">
              <a:avLst/>
            </a:prstGeom>
          </p:spPr>
          <p:txBody>
            <a:bodyPr lIns="50800" tIns="50800" rIns="50800" bIns="50800" rtlCol="0" anchor="ctr"/>
            <a:lstStyle/>
            <a:p>
              <a:pPr algn="ctr">
                <a:lnSpc>
                  <a:spcPts val="2659"/>
                </a:lnSpc>
              </a:pPr>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7FEFF"/>
        </a:solidFill>
        <a:effectLst/>
      </p:bgPr>
    </p:bg>
    <p:spTree>
      <p:nvGrpSpPr>
        <p:cNvPr id="1" name=""/>
        <p:cNvGrpSpPr/>
        <p:nvPr/>
      </p:nvGrpSpPr>
      <p:grpSpPr>
        <a:xfrm>
          <a:off x="0" y="0"/>
          <a:ext cx="0" cy="0"/>
          <a:chOff x="0" y="0"/>
          <a:chExt cx="0" cy="0"/>
        </a:xfrm>
      </p:grpSpPr>
      <p:sp>
        <p:nvSpPr>
          <p:cNvPr id="2" name="Freeform 2"/>
          <p:cNvSpPr/>
          <p:nvPr/>
        </p:nvSpPr>
        <p:spPr>
          <a:xfrm>
            <a:off x="0" y="-217118"/>
            <a:ext cx="8757808" cy="10504118"/>
          </a:xfrm>
          <a:custGeom>
            <a:avLst/>
            <a:gdLst/>
            <a:ahLst/>
            <a:cxnLst/>
            <a:rect l="l" t="t" r="r" b="b"/>
            <a:pathLst>
              <a:path w="8757808" h="10504118">
                <a:moveTo>
                  <a:pt x="0" y="0"/>
                </a:moveTo>
                <a:lnTo>
                  <a:pt x="8757808" y="0"/>
                </a:lnTo>
                <a:lnTo>
                  <a:pt x="8757808" y="10504118"/>
                </a:lnTo>
                <a:lnTo>
                  <a:pt x="0" y="10504118"/>
                </a:lnTo>
                <a:lnTo>
                  <a:pt x="0" y="0"/>
                </a:lnTo>
                <a:close/>
              </a:path>
            </a:pathLst>
          </a:custGeom>
          <a:blipFill>
            <a:blip r:embed="rId2">
              <a:alphaModFix amt="30000"/>
            </a:blip>
            <a:stretch>
              <a:fillRect/>
            </a:stretch>
          </a:blipFill>
        </p:spPr>
      </p:sp>
      <p:sp>
        <p:nvSpPr>
          <p:cNvPr id="3" name="Freeform 3"/>
          <p:cNvSpPr/>
          <p:nvPr/>
        </p:nvSpPr>
        <p:spPr>
          <a:xfrm>
            <a:off x="8155678" y="-217118"/>
            <a:ext cx="10132322" cy="12152710"/>
          </a:xfrm>
          <a:custGeom>
            <a:avLst/>
            <a:gdLst/>
            <a:ahLst/>
            <a:cxnLst/>
            <a:rect l="l" t="t" r="r" b="b"/>
            <a:pathLst>
              <a:path w="10132322" h="12152710">
                <a:moveTo>
                  <a:pt x="0" y="0"/>
                </a:moveTo>
                <a:lnTo>
                  <a:pt x="10132322" y="0"/>
                </a:lnTo>
                <a:lnTo>
                  <a:pt x="10132322" y="12152710"/>
                </a:lnTo>
                <a:lnTo>
                  <a:pt x="0" y="12152710"/>
                </a:lnTo>
                <a:lnTo>
                  <a:pt x="0" y="0"/>
                </a:lnTo>
                <a:close/>
              </a:path>
            </a:pathLst>
          </a:custGeom>
          <a:blipFill>
            <a:blip r:embed="rId2">
              <a:alphaModFix amt="30000"/>
            </a:blip>
            <a:stretch>
              <a:fillRect/>
            </a:stretch>
          </a:blipFill>
        </p:spPr>
      </p:sp>
      <p:sp>
        <p:nvSpPr>
          <p:cNvPr id="4" name="Freeform 4"/>
          <p:cNvSpPr/>
          <p:nvPr/>
        </p:nvSpPr>
        <p:spPr>
          <a:xfrm>
            <a:off x="-283567" y="9559863"/>
            <a:ext cx="18571567" cy="951793"/>
          </a:xfrm>
          <a:custGeom>
            <a:avLst/>
            <a:gdLst/>
            <a:ahLst/>
            <a:cxnLst/>
            <a:rect l="l" t="t" r="r" b="b"/>
            <a:pathLst>
              <a:path w="18571567" h="951793">
                <a:moveTo>
                  <a:pt x="0" y="0"/>
                </a:moveTo>
                <a:lnTo>
                  <a:pt x="18571567" y="0"/>
                </a:lnTo>
                <a:lnTo>
                  <a:pt x="18571567" y="951793"/>
                </a:lnTo>
                <a:lnTo>
                  <a:pt x="0" y="951793"/>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5" name="Freeform 5"/>
          <p:cNvSpPr/>
          <p:nvPr/>
        </p:nvSpPr>
        <p:spPr>
          <a:xfrm flipV="1">
            <a:off x="-141784" y="-217118"/>
            <a:ext cx="18571567" cy="951793"/>
          </a:xfrm>
          <a:custGeom>
            <a:avLst/>
            <a:gdLst/>
            <a:ahLst/>
            <a:cxnLst/>
            <a:rect l="l" t="t" r="r" b="b"/>
            <a:pathLst>
              <a:path w="18571567" h="951793">
                <a:moveTo>
                  <a:pt x="0" y="951793"/>
                </a:moveTo>
                <a:lnTo>
                  <a:pt x="18571568" y="951793"/>
                </a:lnTo>
                <a:lnTo>
                  <a:pt x="18571568" y="0"/>
                </a:lnTo>
                <a:lnTo>
                  <a:pt x="0" y="0"/>
                </a:lnTo>
                <a:lnTo>
                  <a:pt x="0" y="951793"/>
                </a:lnTo>
                <a:close/>
              </a:path>
            </a:pathLst>
          </a:custGeom>
          <a:blipFill>
            <a:blip r:embed="rId3">
              <a:extLst>
                <a:ext uri="{96DAC541-7B7A-43D3-8B79-37D633B846F1}">
                  <asvg:svgBlip xmlns="" xmlns:asvg="http://schemas.microsoft.com/office/drawing/2016/SVG/main" r:embed="rId4"/>
                </a:ext>
              </a:extLst>
            </a:blip>
            <a:stretch>
              <a:fillRect/>
            </a:stretch>
          </a:blipFill>
        </p:spPr>
      </p:sp>
      <p:grpSp>
        <p:nvGrpSpPr>
          <p:cNvPr id="6" name="Group 6"/>
          <p:cNvGrpSpPr/>
          <p:nvPr/>
        </p:nvGrpSpPr>
        <p:grpSpPr>
          <a:xfrm>
            <a:off x="4861795" y="3164988"/>
            <a:ext cx="11615176" cy="3964562"/>
            <a:chOff x="0" y="0"/>
            <a:chExt cx="3059141" cy="1044164"/>
          </a:xfrm>
        </p:grpSpPr>
        <p:sp>
          <p:nvSpPr>
            <p:cNvPr id="7" name="Freeform 7"/>
            <p:cNvSpPr/>
            <p:nvPr/>
          </p:nvSpPr>
          <p:spPr>
            <a:xfrm>
              <a:off x="0" y="0"/>
              <a:ext cx="3059141" cy="1044164"/>
            </a:xfrm>
            <a:custGeom>
              <a:avLst/>
              <a:gdLst/>
              <a:ahLst/>
              <a:cxnLst/>
              <a:rect l="l" t="t" r="r" b="b"/>
              <a:pathLst>
                <a:path w="3059141" h="1044164">
                  <a:moveTo>
                    <a:pt x="33993" y="0"/>
                  </a:moveTo>
                  <a:lnTo>
                    <a:pt x="3025148" y="0"/>
                  </a:lnTo>
                  <a:cubicBezTo>
                    <a:pt x="3043922" y="0"/>
                    <a:pt x="3059141" y="15219"/>
                    <a:pt x="3059141" y="33993"/>
                  </a:cubicBezTo>
                  <a:lnTo>
                    <a:pt x="3059141" y="1010171"/>
                  </a:lnTo>
                  <a:cubicBezTo>
                    <a:pt x="3059141" y="1028945"/>
                    <a:pt x="3043922" y="1044164"/>
                    <a:pt x="3025148" y="1044164"/>
                  </a:cubicBezTo>
                  <a:lnTo>
                    <a:pt x="33993" y="1044164"/>
                  </a:lnTo>
                  <a:cubicBezTo>
                    <a:pt x="15219" y="1044164"/>
                    <a:pt x="0" y="1028945"/>
                    <a:pt x="0" y="1010171"/>
                  </a:cubicBezTo>
                  <a:lnTo>
                    <a:pt x="0" y="33993"/>
                  </a:lnTo>
                  <a:cubicBezTo>
                    <a:pt x="0" y="15219"/>
                    <a:pt x="15219" y="0"/>
                    <a:pt x="33993" y="0"/>
                  </a:cubicBezTo>
                  <a:close/>
                </a:path>
              </a:pathLst>
            </a:custGeom>
            <a:solidFill>
              <a:srgbClr val="F7FEFF"/>
            </a:solidFill>
            <a:ln w="38100" cap="rnd">
              <a:solidFill>
                <a:srgbClr val="11767E"/>
              </a:solidFill>
              <a:prstDash val="solid"/>
              <a:round/>
            </a:ln>
          </p:spPr>
        </p:sp>
        <p:sp>
          <p:nvSpPr>
            <p:cNvPr id="8" name="TextBox 8"/>
            <p:cNvSpPr txBox="1"/>
            <p:nvPr/>
          </p:nvSpPr>
          <p:spPr>
            <a:xfrm>
              <a:off x="0" y="-38100"/>
              <a:ext cx="3059141" cy="1082264"/>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a:grpSpLocks noChangeAspect="1"/>
          </p:cNvGrpSpPr>
          <p:nvPr/>
        </p:nvGrpSpPr>
        <p:grpSpPr>
          <a:xfrm>
            <a:off x="482317" y="1503742"/>
            <a:ext cx="7148107" cy="7148107"/>
            <a:chOff x="0" y="0"/>
            <a:chExt cx="14840029" cy="14840029"/>
          </a:xfrm>
        </p:grpSpPr>
        <p:sp>
          <p:nvSpPr>
            <p:cNvPr id="10" name="Freeform 10"/>
            <p:cNvSpPr/>
            <p:nvPr/>
          </p:nvSpPr>
          <p:spPr>
            <a:xfrm>
              <a:off x="-366471" y="-11891"/>
              <a:ext cx="15572971" cy="14863810"/>
            </a:xfrm>
            <a:custGeom>
              <a:avLst/>
              <a:gdLst/>
              <a:ahLst/>
              <a:cxnLst/>
              <a:rect l="l" t="t" r="r" b="b"/>
              <a:pathLst>
                <a:path w="15572971" h="14863810">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solidFill>
              <a:srgbClr val="11767E"/>
            </a:solidFill>
          </p:spPr>
        </p:sp>
        <p:sp>
          <p:nvSpPr>
            <p:cNvPr id="11" name="Freeform 11"/>
            <p:cNvSpPr/>
            <p:nvPr/>
          </p:nvSpPr>
          <p:spPr>
            <a:xfrm>
              <a:off x="-156193" y="188812"/>
              <a:ext cx="15152415" cy="14462405"/>
            </a:xfrm>
            <a:custGeom>
              <a:avLst/>
              <a:gdLst/>
              <a:ahLst/>
              <a:cxnLst/>
              <a:rect l="l" t="t" r="r" b="b"/>
              <a:pathLst>
                <a:path w="15152415" h="1446240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FFF"/>
            </a:solidFill>
          </p:spPr>
        </p:sp>
        <p:sp>
          <p:nvSpPr>
            <p:cNvPr id="12" name="Freeform 12"/>
            <p:cNvSpPr/>
            <p:nvPr/>
          </p:nvSpPr>
          <p:spPr>
            <a:xfrm>
              <a:off x="223301" y="551024"/>
              <a:ext cx="14393427" cy="13737979"/>
            </a:xfrm>
            <a:custGeom>
              <a:avLst/>
              <a:gdLst/>
              <a:ahLst/>
              <a:cxnLst/>
              <a:rect l="l" t="t" r="r" b="b"/>
              <a:pathLst>
                <a:path w="14393427" h="13737979">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5"/>
              <a:stretch>
                <a:fillRect l="-54793" r="-54793"/>
              </a:stretch>
            </a:blipFill>
          </p:spPr>
        </p:sp>
      </p:grpSp>
      <p:grpSp>
        <p:nvGrpSpPr>
          <p:cNvPr id="13" name="Group 13"/>
          <p:cNvGrpSpPr/>
          <p:nvPr/>
        </p:nvGrpSpPr>
        <p:grpSpPr>
          <a:xfrm>
            <a:off x="13963261" y="6726920"/>
            <a:ext cx="2391498" cy="805259"/>
            <a:chOff x="0" y="0"/>
            <a:chExt cx="1417365" cy="477251"/>
          </a:xfrm>
        </p:grpSpPr>
        <p:sp>
          <p:nvSpPr>
            <p:cNvPr id="14" name="Freeform 14"/>
            <p:cNvSpPr/>
            <p:nvPr/>
          </p:nvSpPr>
          <p:spPr>
            <a:xfrm>
              <a:off x="0" y="0"/>
              <a:ext cx="1417365" cy="477251"/>
            </a:xfrm>
            <a:custGeom>
              <a:avLst/>
              <a:gdLst/>
              <a:ahLst/>
              <a:cxnLst/>
              <a:rect l="l" t="t" r="r" b="b"/>
              <a:pathLst>
                <a:path w="1417365" h="477251">
                  <a:moveTo>
                    <a:pt x="1214165" y="0"/>
                  </a:moveTo>
                  <a:cubicBezTo>
                    <a:pt x="1326389" y="0"/>
                    <a:pt x="1417365" y="106836"/>
                    <a:pt x="1417365" y="238626"/>
                  </a:cubicBezTo>
                  <a:cubicBezTo>
                    <a:pt x="1417365" y="370415"/>
                    <a:pt x="1326389" y="477251"/>
                    <a:pt x="1214165" y="477251"/>
                  </a:cubicBezTo>
                  <a:lnTo>
                    <a:pt x="203200" y="477251"/>
                  </a:lnTo>
                  <a:cubicBezTo>
                    <a:pt x="90976" y="477251"/>
                    <a:pt x="0" y="370415"/>
                    <a:pt x="0" y="238626"/>
                  </a:cubicBezTo>
                  <a:cubicBezTo>
                    <a:pt x="0" y="106836"/>
                    <a:pt x="90976" y="0"/>
                    <a:pt x="203200" y="0"/>
                  </a:cubicBezTo>
                  <a:close/>
                </a:path>
              </a:pathLst>
            </a:custGeom>
            <a:solidFill>
              <a:srgbClr val="11767E"/>
            </a:solidFill>
          </p:spPr>
        </p:sp>
        <p:sp>
          <p:nvSpPr>
            <p:cNvPr id="15" name="TextBox 15"/>
            <p:cNvSpPr txBox="1"/>
            <p:nvPr/>
          </p:nvSpPr>
          <p:spPr>
            <a:xfrm>
              <a:off x="0" y="-38100"/>
              <a:ext cx="1417365" cy="515351"/>
            </a:xfrm>
            <a:prstGeom prst="rect">
              <a:avLst/>
            </a:prstGeom>
          </p:spPr>
          <p:txBody>
            <a:bodyPr lIns="50800" tIns="50800" rIns="50800" bIns="50800" rtlCol="0" anchor="ctr"/>
            <a:lstStyle/>
            <a:p>
              <a:pPr algn="ctr">
                <a:lnSpc>
                  <a:spcPts val="2659"/>
                </a:lnSpc>
              </a:pPr>
              <a:endParaRPr/>
            </a:p>
          </p:txBody>
        </p:sp>
      </p:grpSp>
      <p:grpSp>
        <p:nvGrpSpPr>
          <p:cNvPr id="16" name="Group 16"/>
          <p:cNvGrpSpPr/>
          <p:nvPr/>
        </p:nvGrpSpPr>
        <p:grpSpPr>
          <a:xfrm>
            <a:off x="14211760" y="7006657"/>
            <a:ext cx="245786" cy="245786"/>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8" name="TextBox 1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a:off x="14542089" y="7006657"/>
            <a:ext cx="245786" cy="245786"/>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21" name="TextBox 21"/>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2" name="Group 22"/>
          <p:cNvGrpSpPr/>
          <p:nvPr/>
        </p:nvGrpSpPr>
        <p:grpSpPr>
          <a:xfrm>
            <a:off x="14872419" y="7006657"/>
            <a:ext cx="245786" cy="245786"/>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24" name="TextBox 2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5" name="Group 25"/>
          <p:cNvGrpSpPr/>
          <p:nvPr/>
        </p:nvGrpSpPr>
        <p:grpSpPr>
          <a:xfrm>
            <a:off x="15202749" y="7006657"/>
            <a:ext cx="245786" cy="245786"/>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27" name="TextBox 2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8" name="Group 28"/>
          <p:cNvGrpSpPr/>
          <p:nvPr/>
        </p:nvGrpSpPr>
        <p:grpSpPr>
          <a:xfrm>
            <a:off x="15533078" y="7006657"/>
            <a:ext cx="245786" cy="245786"/>
            <a:chOff x="0" y="0"/>
            <a:chExt cx="812800" cy="812800"/>
          </a:xfrm>
        </p:grpSpPr>
        <p:sp>
          <p:nvSpPr>
            <p:cNvPr id="29" name="Freeform 2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30" name="TextBox 3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1" name="Group 31"/>
          <p:cNvGrpSpPr/>
          <p:nvPr/>
        </p:nvGrpSpPr>
        <p:grpSpPr>
          <a:xfrm>
            <a:off x="15863408" y="7006657"/>
            <a:ext cx="245786" cy="245786"/>
            <a:chOff x="0" y="0"/>
            <a:chExt cx="812800" cy="812800"/>
          </a:xfrm>
        </p:grpSpPr>
        <p:sp>
          <p:nvSpPr>
            <p:cNvPr id="32" name="Freeform 3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33" name="TextBox 3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4" name="Group 34"/>
          <p:cNvGrpSpPr/>
          <p:nvPr/>
        </p:nvGrpSpPr>
        <p:grpSpPr>
          <a:xfrm>
            <a:off x="6562072" y="6681523"/>
            <a:ext cx="850656" cy="850656"/>
            <a:chOff x="0" y="0"/>
            <a:chExt cx="812800" cy="812800"/>
          </a:xfrm>
        </p:grpSpPr>
        <p:sp>
          <p:nvSpPr>
            <p:cNvPr id="35" name="Freeform 35"/>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solidFill>
              <a:srgbClr val="11767E"/>
            </a:solidFill>
          </p:spPr>
        </p:sp>
        <p:sp>
          <p:nvSpPr>
            <p:cNvPr id="36" name="TextBox 36"/>
            <p:cNvSpPr txBox="1"/>
            <p:nvPr/>
          </p:nvSpPr>
          <p:spPr>
            <a:xfrm>
              <a:off x="139700" y="101600"/>
              <a:ext cx="533400" cy="571500"/>
            </a:xfrm>
            <a:prstGeom prst="rect">
              <a:avLst/>
            </a:prstGeom>
          </p:spPr>
          <p:txBody>
            <a:bodyPr lIns="50800" tIns="50800" rIns="50800" bIns="50800" rtlCol="0" anchor="ctr"/>
            <a:lstStyle/>
            <a:p>
              <a:pPr algn="ctr">
                <a:lnSpc>
                  <a:spcPts val="2659"/>
                </a:lnSpc>
              </a:pPr>
              <a:endParaRPr/>
            </a:p>
          </p:txBody>
        </p:sp>
      </p:grpSp>
      <p:grpSp>
        <p:nvGrpSpPr>
          <p:cNvPr id="37" name="Group 37"/>
          <p:cNvGrpSpPr/>
          <p:nvPr/>
        </p:nvGrpSpPr>
        <p:grpSpPr>
          <a:xfrm>
            <a:off x="603372" y="2739660"/>
            <a:ext cx="850656" cy="850656"/>
            <a:chOff x="0" y="0"/>
            <a:chExt cx="812800" cy="812800"/>
          </a:xfrm>
        </p:grpSpPr>
        <p:sp>
          <p:nvSpPr>
            <p:cNvPr id="38" name="Freeform 38"/>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solidFill>
              <a:srgbClr val="11767E"/>
            </a:solidFill>
          </p:spPr>
        </p:sp>
        <p:sp>
          <p:nvSpPr>
            <p:cNvPr id="39" name="TextBox 39"/>
            <p:cNvSpPr txBox="1"/>
            <p:nvPr/>
          </p:nvSpPr>
          <p:spPr>
            <a:xfrm>
              <a:off x="139700" y="101600"/>
              <a:ext cx="533400" cy="571500"/>
            </a:xfrm>
            <a:prstGeom prst="rect">
              <a:avLst/>
            </a:prstGeom>
          </p:spPr>
          <p:txBody>
            <a:bodyPr lIns="50800" tIns="50800" rIns="50800" bIns="50800" rtlCol="0" anchor="ctr"/>
            <a:lstStyle/>
            <a:p>
              <a:pPr algn="ctr">
                <a:lnSpc>
                  <a:spcPts val="2659"/>
                </a:lnSpc>
              </a:pPr>
              <a:endParaRPr/>
            </a:p>
          </p:txBody>
        </p:sp>
      </p:grpSp>
      <p:sp>
        <p:nvSpPr>
          <p:cNvPr id="40" name="TextBox 40"/>
          <p:cNvSpPr txBox="1"/>
          <p:nvPr/>
        </p:nvSpPr>
        <p:spPr>
          <a:xfrm>
            <a:off x="8155678" y="3804621"/>
            <a:ext cx="7719163" cy="2105025"/>
          </a:xfrm>
          <a:prstGeom prst="rect">
            <a:avLst/>
          </a:prstGeom>
        </p:spPr>
        <p:txBody>
          <a:bodyPr lIns="0" tIns="0" rIns="0" bIns="0" rtlCol="0" anchor="t">
            <a:spAutoFit/>
          </a:bodyPr>
          <a:lstStyle/>
          <a:p>
            <a:pPr algn="l">
              <a:lnSpc>
                <a:spcPts val="8400"/>
              </a:lnSpc>
            </a:pPr>
            <a:r>
              <a:rPr lang="en-US" sz="6000" b="1">
                <a:solidFill>
                  <a:srgbClr val="000000"/>
                </a:solidFill>
                <a:latin typeface="Be Vietnam Ultra-Bold"/>
                <a:ea typeface="Be Vietnam Ultra-Bold"/>
                <a:cs typeface="Be Vietnam Ultra-Bold"/>
                <a:sym typeface="Be Vietnam Ultra-Bold"/>
              </a:rPr>
              <a:t>XÂY DỰNG WEBSITE BÁN QUÀ LƯU NIỆM </a:t>
            </a:r>
          </a:p>
        </p:txBody>
      </p:sp>
      <p:sp>
        <p:nvSpPr>
          <p:cNvPr id="41" name="TextBox 41"/>
          <p:cNvSpPr txBox="1"/>
          <p:nvPr/>
        </p:nvSpPr>
        <p:spPr>
          <a:xfrm>
            <a:off x="9144000" y="9320796"/>
            <a:ext cx="5595925" cy="430509"/>
          </a:xfrm>
          <a:prstGeom prst="rect">
            <a:avLst/>
          </a:prstGeom>
        </p:spPr>
        <p:txBody>
          <a:bodyPr lIns="0" tIns="0" rIns="0" bIns="0" rtlCol="0" anchor="t">
            <a:spAutoFit/>
          </a:bodyPr>
          <a:lstStyle/>
          <a:p>
            <a:pPr algn="just">
              <a:lnSpc>
                <a:spcPts val="3571"/>
              </a:lnSpc>
            </a:pPr>
            <a:r>
              <a:rPr lang="en-US" sz="2550" b="1">
                <a:solidFill>
                  <a:srgbClr val="000000"/>
                </a:solidFill>
                <a:latin typeface="Be Vietnam Ultra-Bold"/>
                <a:ea typeface="Be Vietnam Ultra-Bold"/>
                <a:cs typeface="Be Vietnam Ultra-Bold"/>
                <a:sym typeface="Be Vietnam Ultra-Bold"/>
              </a:rPr>
              <a:t>GVHD : TS. TÔ THANH HẢI </a:t>
            </a:r>
          </a:p>
        </p:txBody>
      </p:sp>
      <p:sp>
        <p:nvSpPr>
          <p:cNvPr id="42" name="TextBox 42"/>
          <p:cNvSpPr txBox="1"/>
          <p:nvPr/>
        </p:nvSpPr>
        <p:spPr>
          <a:xfrm>
            <a:off x="9522279" y="619929"/>
            <a:ext cx="5595925" cy="430509"/>
          </a:xfrm>
          <a:prstGeom prst="rect">
            <a:avLst/>
          </a:prstGeom>
        </p:spPr>
        <p:txBody>
          <a:bodyPr lIns="0" tIns="0" rIns="0" bIns="0" rtlCol="0" anchor="t">
            <a:spAutoFit/>
          </a:bodyPr>
          <a:lstStyle/>
          <a:p>
            <a:pPr algn="just">
              <a:lnSpc>
                <a:spcPts val="3571"/>
              </a:lnSpc>
            </a:pPr>
            <a:r>
              <a:rPr lang="en-US" sz="2550" b="1">
                <a:solidFill>
                  <a:srgbClr val="000000"/>
                </a:solidFill>
                <a:latin typeface="Be Vietnam Ultra-Bold"/>
                <a:ea typeface="Be Vietnam Ultra-Bold"/>
                <a:cs typeface="Be Vietnam Ultra-Bold"/>
                <a:sym typeface="Be Vietnam Ultra-Bold"/>
              </a:rPr>
              <a:t>BÁO CÁO CUỐI MÔN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7FEFF"/>
        </a:solidFill>
        <a:effectLst/>
      </p:bgPr>
    </p:bg>
    <p:spTree>
      <p:nvGrpSpPr>
        <p:cNvPr id="1" name=""/>
        <p:cNvGrpSpPr/>
        <p:nvPr/>
      </p:nvGrpSpPr>
      <p:grpSpPr>
        <a:xfrm>
          <a:off x="0" y="0"/>
          <a:ext cx="0" cy="0"/>
          <a:chOff x="0" y="0"/>
          <a:chExt cx="0" cy="0"/>
        </a:xfrm>
      </p:grpSpPr>
      <p:sp>
        <p:nvSpPr>
          <p:cNvPr id="2" name="Freeform 2"/>
          <p:cNvSpPr/>
          <p:nvPr/>
        </p:nvSpPr>
        <p:spPr>
          <a:xfrm>
            <a:off x="0" y="-217118"/>
            <a:ext cx="8757808" cy="10504118"/>
          </a:xfrm>
          <a:custGeom>
            <a:avLst/>
            <a:gdLst/>
            <a:ahLst/>
            <a:cxnLst/>
            <a:rect l="l" t="t" r="r" b="b"/>
            <a:pathLst>
              <a:path w="8757808" h="10504118">
                <a:moveTo>
                  <a:pt x="0" y="0"/>
                </a:moveTo>
                <a:lnTo>
                  <a:pt x="8757808" y="0"/>
                </a:lnTo>
                <a:lnTo>
                  <a:pt x="8757808" y="10504118"/>
                </a:lnTo>
                <a:lnTo>
                  <a:pt x="0" y="10504118"/>
                </a:lnTo>
                <a:lnTo>
                  <a:pt x="0" y="0"/>
                </a:lnTo>
                <a:close/>
              </a:path>
            </a:pathLst>
          </a:custGeom>
          <a:blipFill>
            <a:blip r:embed="rId2">
              <a:alphaModFix amt="30000"/>
            </a:blip>
            <a:stretch>
              <a:fillRect/>
            </a:stretch>
          </a:blipFill>
        </p:spPr>
      </p:sp>
      <p:sp>
        <p:nvSpPr>
          <p:cNvPr id="3" name="Freeform 3"/>
          <p:cNvSpPr/>
          <p:nvPr/>
        </p:nvSpPr>
        <p:spPr>
          <a:xfrm>
            <a:off x="8155678" y="-217118"/>
            <a:ext cx="10132322" cy="12152710"/>
          </a:xfrm>
          <a:custGeom>
            <a:avLst/>
            <a:gdLst/>
            <a:ahLst/>
            <a:cxnLst/>
            <a:rect l="l" t="t" r="r" b="b"/>
            <a:pathLst>
              <a:path w="10132322" h="12152710">
                <a:moveTo>
                  <a:pt x="0" y="0"/>
                </a:moveTo>
                <a:lnTo>
                  <a:pt x="10132322" y="0"/>
                </a:lnTo>
                <a:lnTo>
                  <a:pt x="10132322" y="12152710"/>
                </a:lnTo>
                <a:lnTo>
                  <a:pt x="0" y="12152710"/>
                </a:lnTo>
                <a:lnTo>
                  <a:pt x="0" y="0"/>
                </a:lnTo>
                <a:close/>
              </a:path>
            </a:pathLst>
          </a:custGeom>
          <a:blipFill>
            <a:blip r:embed="rId2">
              <a:alphaModFix amt="30000"/>
            </a:blip>
            <a:stretch>
              <a:fillRect/>
            </a:stretch>
          </a:blipFill>
        </p:spPr>
      </p:sp>
      <p:sp>
        <p:nvSpPr>
          <p:cNvPr id="4" name="Freeform 4"/>
          <p:cNvSpPr/>
          <p:nvPr/>
        </p:nvSpPr>
        <p:spPr>
          <a:xfrm>
            <a:off x="-283567" y="9559863"/>
            <a:ext cx="18571567" cy="951793"/>
          </a:xfrm>
          <a:custGeom>
            <a:avLst/>
            <a:gdLst/>
            <a:ahLst/>
            <a:cxnLst/>
            <a:rect l="l" t="t" r="r" b="b"/>
            <a:pathLst>
              <a:path w="18571567" h="951793">
                <a:moveTo>
                  <a:pt x="0" y="0"/>
                </a:moveTo>
                <a:lnTo>
                  <a:pt x="18571567" y="0"/>
                </a:lnTo>
                <a:lnTo>
                  <a:pt x="18571567" y="951793"/>
                </a:lnTo>
                <a:lnTo>
                  <a:pt x="0" y="951793"/>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5" name="Freeform 5"/>
          <p:cNvSpPr/>
          <p:nvPr/>
        </p:nvSpPr>
        <p:spPr>
          <a:xfrm flipV="1">
            <a:off x="-141784" y="-217118"/>
            <a:ext cx="18571567" cy="951793"/>
          </a:xfrm>
          <a:custGeom>
            <a:avLst/>
            <a:gdLst/>
            <a:ahLst/>
            <a:cxnLst/>
            <a:rect l="l" t="t" r="r" b="b"/>
            <a:pathLst>
              <a:path w="18571567" h="951793">
                <a:moveTo>
                  <a:pt x="0" y="951793"/>
                </a:moveTo>
                <a:lnTo>
                  <a:pt x="18571568" y="951793"/>
                </a:lnTo>
                <a:lnTo>
                  <a:pt x="18571568" y="0"/>
                </a:lnTo>
                <a:lnTo>
                  <a:pt x="0" y="0"/>
                </a:lnTo>
                <a:lnTo>
                  <a:pt x="0" y="951793"/>
                </a:lnTo>
                <a:close/>
              </a:path>
            </a:pathLst>
          </a:custGeom>
          <a:blipFill>
            <a:blip r:embed="rId3">
              <a:extLst>
                <a:ext uri="{96DAC541-7B7A-43D3-8B79-37D633B846F1}">
                  <asvg:svgBlip xmlns="" xmlns:asvg="http://schemas.microsoft.com/office/drawing/2016/SVG/main" r:embed="rId4"/>
                </a:ext>
              </a:extLst>
            </a:blip>
            <a:stretch>
              <a:fillRect/>
            </a:stretch>
          </a:blipFill>
        </p:spPr>
      </p:sp>
      <p:grpSp>
        <p:nvGrpSpPr>
          <p:cNvPr id="6" name="Group 6"/>
          <p:cNvGrpSpPr/>
          <p:nvPr/>
        </p:nvGrpSpPr>
        <p:grpSpPr>
          <a:xfrm>
            <a:off x="-13050" y="9191629"/>
            <a:ext cx="850656" cy="850656"/>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solidFill>
              <a:srgbClr val="11767E"/>
            </a:solidFill>
          </p:spPr>
        </p:sp>
        <p:sp>
          <p:nvSpPr>
            <p:cNvPr id="8" name="TextBox 8"/>
            <p:cNvSpPr txBox="1"/>
            <p:nvPr/>
          </p:nvSpPr>
          <p:spPr>
            <a:xfrm>
              <a:off x="139700" y="101600"/>
              <a:ext cx="533400" cy="571500"/>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9144000" y="734675"/>
            <a:ext cx="8790243" cy="8790243"/>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10249711" y="3969156"/>
            <a:ext cx="7612961" cy="1625599"/>
          </a:xfrm>
          <a:prstGeom prst="rect">
            <a:avLst/>
          </a:prstGeom>
        </p:spPr>
        <p:txBody>
          <a:bodyPr lIns="0" tIns="0" rIns="0" bIns="0" rtlCol="0" anchor="t">
            <a:spAutoFit/>
          </a:bodyPr>
          <a:lstStyle/>
          <a:p>
            <a:pPr algn="ctr">
              <a:lnSpc>
                <a:spcPts val="13300"/>
              </a:lnSpc>
            </a:pPr>
            <a:r>
              <a:rPr lang="en-US" sz="9500" b="1">
                <a:solidFill>
                  <a:srgbClr val="000000"/>
                </a:solidFill>
                <a:latin typeface="Be Vietnam Ultra-Bold"/>
                <a:ea typeface="Be Vietnam Ultra-Bold"/>
                <a:cs typeface="Be Vietnam Ultra-Bold"/>
                <a:sym typeface="Be Vietnam Ultra-Bold"/>
              </a:rPr>
              <a:t>NỘI DUNG</a:t>
            </a:r>
            <a:r>
              <a:rPr lang="en-US" sz="9500">
                <a:solidFill>
                  <a:srgbClr val="000000"/>
                </a:solidFill>
                <a:latin typeface="Be Vietnam"/>
                <a:ea typeface="Be Vietnam"/>
                <a:cs typeface="Be Vietnam"/>
                <a:sym typeface="Be Vietnam"/>
              </a:rPr>
              <a:t> </a:t>
            </a:r>
          </a:p>
        </p:txBody>
      </p:sp>
      <p:grpSp>
        <p:nvGrpSpPr>
          <p:cNvPr id="13" name="Group 13"/>
          <p:cNvGrpSpPr/>
          <p:nvPr/>
        </p:nvGrpSpPr>
        <p:grpSpPr>
          <a:xfrm>
            <a:off x="0" y="315872"/>
            <a:ext cx="837606" cy="837606"/>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solidFill>
              <a:srgbClr val="11767E"/>
            </a:solidFill>
          </p:spPr>
        </p:sp>
        <p:sp>
          <p:nvSpPr>
            <p:cNvPr id="15" name="TextBox 15"/>
            <p:cNvSpPr txBox="1"/>
            <p:nvPr/>
          </p:nvSpPr>
          <p:spPr>
            <a:xfrm>
              <a:off x="139700" y="101600"/>
              <a:ext cx="533400" cy="571500"/>
            </a:xfrm>
            <a:prstGeom prst="rect">
              <a:avLst/>
            </a:prstGeom>
          </p:spPr>
          <p:txBody>
            <a:bodyPr lIns="50800" tIns="50800" rIns="50800" bIns="50800" rtlCol="0" anchor="ctr"/>
            <a:lstStyle/>
            <a:p>
              <a:pPr algn="ctr">
                <a:lnSpc>
                  <a:spcPts val="2659"/>
                </a:lnSpc>
              </a:pPr>
              <a:endParaRPr/>
            </a:p>
          </p:txBody>
        </p:sp>
      </p:grpSp>
      <p:grpSp>
        <p:nvGrpSpPr>
          <p:cNvPr id="16" name="Group 16"/>
          <p:cNvGrpSpPr/>
          <p:nvPr/>
        </p:nvGrpSpPr>
        <p:grpSpPr>
          <a:xfrm>
            <a:off x="17450394" y="9198154"/>
            <a:ext cx="837606" cy="837606"/>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solidFill>
              <a:srgbClr val="11767E"/>
            </a:solidFill>
          </p:spPr>
        </p:sp>
        <p:sp>
          <p:nvSpPr>
            <p:cNvPr id="18" name="TextBox 18"/>
            <p:cNvSpPr txBox="1"/>
            <p:nvPr/>
          </p:nvSpPr>
          <p:spPr>
            <a:xfrm>
              <a:off x="139700" y="101600"/>
              <a:ext cx="533400" cy="571500"/>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a:off x="17437344" y="315872"/>
            <a:ext cx="850656" cy="850656"/>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solidFill>
              <a:srgbClr val="11767E"/>
            </a:solidFill>
          </p:spPr>
        </p:sp>
        <p:sp>
          <p:nvSpPr>
            <p:cNvPr id="21" name="TextBox 21"/>
            <p:cNvSpPr txBox="1"/>
            <p:nvPr/>
          </p:nvSpPr>
          <p:spPr>
            <a:xfrm>
              <a:off x="139700" y="101600"/>
              <a:ext cx="533400" cy="571500"/>
            </a:xfrm>
            <a:prstGeom prst="rect">
              <a:avLst/>
            </a:prstGeom>
          </p:spPr>
          <p:txBody>
            <a:bodyPr lIns="50800" tIns="50800" rIns="50800" bIns="50800" rtlCol="0" anchor="ctr"/>
            <a:lstStyle/>
            <a:p>
              <a:pPr algn="ctr">
                <a:lnSpc>
                  <a:spcPts val="2659"/>
                </a:lnSpc>
              </a:pPr>
              <a:endParaRPr/>
            </a:p>
          </p:txBody>
        </p:sp>
      </p:grpSp>
      <p:grpSp>
        <p:nvGrpSpPr>
          <p:cNvPr id="22" name="Group 22"/>
          <p:cNvGrpSpPr/>
          <p:nvPr/>
        </p:nvGrpSpPr>
        <p:grpSpPr>
          <a:xfrm>
            <a:off x="1723484" y="1765421"/>
            <a:ext cx="7691875" cy="1170869"/>
            <a:chOff x="0" y="0"/>
            <a:chExt cx="10255833" cy="1561159"/>
          </a:xfrm>
        </p:grpSpPr>
        <p:grpSp>
          <p:nvGrpSpPr>
            <p:cNvPr id="23" name="Group 23"/>
            <p:cNvGrpSpPr/>
            <p:nvPr/>
          </p:nvGrpSpPr>
          <p:grpSpPr>
            <a:xfrm>
              <a:off x="1021223" y="0"/>
              <a:ext cx="9234610" cy="1561159"/>
              <a:chOff x="0" y="0"/>
              <a:chExt cx="1647730" cy="278557"/>
            </a:xfrm>
          </p:grpSpPr>
          <p:sp>
            <p:nvSpPr>
              <p:cNvPr id="24" name="Freeform 24"/>
              <p:cNvSpPr/>
              <p:nvPr/>
            </p:nvSpPr>
            <p:spPr>
              <a:xfrm>
                <a:off x="0" y="0"/>
                <a:ext cx="1647730" cy="278557"/>
              </a:xfrm>
              <a:custGeom>
                <a:avLst/>
                <a:gdLst/>
                <a:ahLst/>
                <a:cxnLst/>
                <a:rect l="l" t="t" r="r" b="b"/>
                <a:pathLst>
                  <a:path w="1647730" h="278557">
                    <a:moveTo>
                      <a:pt x="63111" y="0"/>
                    </a:moveTo>
                    <a:lnTo>
                      <a:pt x="1584618" y="0"/>
                    </a:lnTo>
                    <a:cubicBezTo>
                      <a:pt x="1601357" y="0"/>
                      <a:pt x="1617409" y="6649"/>
                      <a:pt x="1629245" y="18485"/>
                    </a:cubicBezTo>
                    <a:cubicBezTo>
                      <a:pt x="1641080" y="30320"/>
                      <a:pt x="1647730" y="46373"/>
                      <a:pt x="1647730" y="63111"/>
                    </a:cubicBezTo>
                    <a:lnTo>
                      <a:pt x="1647730" y="215446"/>
                    </a:lnTo>
                    <a:cubicBezTo>
                      <a:pt x="1647730" y="232184"/>
                      <a:pt x="1641080" y="248237"/>
                      <a:pt x="1629245" y="260072"/>
                    </a:cubicBezTo>
                    <a:cubicBezTo>
                      <a:pt x="1617409" y="271908"/>
                      <a:pt x="1601357" y="278557"/>
                      <a:pt x="1584618" y="278557"/>
                    </a:cubicBezTo>
                    <a:lnTo>
                      <a:pt x="63111" y="278557"/>
                    </a:lnTo>
                    <a:cubicBezTo>
                      <a:pt x="46373" y="278557"/>
                      <a:pt x="30320" y="271908"/>
                      <a:pt x="18485" y="260072"/>
                    </a:cubicBezTo>
                    <a:cubicBezTo>
                      <a:pt x="6649" y="248237"/>
                      <a:pt x="0" y="232184"/>
                      <a:pt x="0" y="215446"/>
                    </a:cubicBezTo>
                    <a:lnTo>
                      <a:pt x="0" y="63111"/>
                    </a:lnTo>
                    <a:cubicBezTo>
                      <a:pt x="0" y="46373"/>
                      <a:pt x="6649" y="30320"/>
                      <a:pt x="18485" y="18485"/>
                    </a:cubicBezTo>
                    <a:cubicBezTo>
                      <a:pt x="30320" y="6649"/>
                      <a:pt x="46373" y="0"/>
                      <a:pt x="63111" y="0"/>
                    </a:cubicBezTo>
                    <a:close/>
                  </a:path>
                </a:pathLst>
              </a:custGeom>
              <a:solidFill>
                <a:srgbClr val="FFFFFF"/>
              </a:solidFill>
              <a:ln w="38100" cap="rnd">
                <a:solidFill>
                  <a:srgbClr val="11767E"/>
                </a:solidFill>
                <a:prstDash val="solid"/>
                <a:round/>
              </a:ln>
            </p:spPr>
          </p:sp>
          <p:sp>
            <p:nvSpPr>
              <p:cNvPr id="25" name="TextBox 25"/>
              <p:cNvSpPr txBox="1"/>
              <p:nvPr/>
            </p:nvSpPr>
            <p:spPr>
              <a:xfrm>
                <a:off x="0" y="-38100"/>
                <a:ext cx="1647730" cy="316657"/>
              </a:xfrm>
              <a:prstGeom prst="rect">
                <a:avLst/>
              </a:prstGeom>
            </p:spPr>
            <p:txBody>
              <a:bodyPr lIns="50800" tIns="50800" rIns="50800" bIns="50800" rtlCol="0" anchor="ctr"/>
              <a:lstStyle/>
              <a:p>
                <a:pPr algn="ctr">
                  <a:lnSpc>
                    <a:spcPts val="2659"/>
                  </a:lnSpc>
                  <a:spcBef>
                    <a:spcPct val="0"/>
                  </a:spcBef>
                </a:pPr>
                <a:endParaRPr/>
              </a:p>
            </p:txBody>
          </p:sp>
        </p:grpSp>
        <p:grpSp>
          <p:nvGrpSpPr>
            <p:cNvPr id="26" name="Group 26"/>
            <p:cNvGrpSpPr/>
            <p:nvPr/>
          </p:nvGrpSpPr>
          <p:grpSpPr>
            <a:xfrm>
              <a:off x="0" y="186271"/>
              <a:ext cx="2551825" cy="1188617"/>
              <a:chOff x="0" y="0"/>
              <a:chExt cx="1024604" cy="477251"/>
            </a:xfrm>
          </p:grpSpPr>
          <p:sp>
            <p:nvSpPr>
              <p:cNvPr id="27" name="Freeform 27"/>
              <p:cNvSpPr/>
              <p:nvPr/>
            </p:nvSpPr>
            <p:spPr>
              <a:xfrm>
                <a:off x="0" y="0"/>
                <a:ext cx="1024605" cy="477251"/>
              </a:xfrm>
              <a:custGeom>
                <a:avLst/>
                <a:gdLst/>
                <a:ahLst/>
                <a:cxnLst/>
                <a:rect l="l" t="t" r="r" b="b"/>
                <a:pathLst>
                  <a:path w="1024605" h="477251">
                    <a:moveTo>
                      <a:pt x="821405" y="0"/>
                    </a:moveTo>
                    <a:cubicBezTo>
                      <a:pt x="933629" y="0"/>
                      <a:pt x="1024605" y="106836"/>
                      <a:pt x="1024605" y="238626"/>
                    </a:cubicBezTo>
                    <a:cubicBezTo>
                      <a:pt x="1024605" y="370415"/>
                      <a:pt x="933629" y="477251"/>
                      <a:pt x="821405" y="477251"/>
                    </a:cubicBezTo>
                    <a:lnTo>
                      <a:pt x="203200" y="477251"/>
                    </a:lnTo>
                    <a:cubicBezTo>
                      <a:pt x="90976" y="477251"/>
                      <a:pt x="0" y="370415"/>
                      <a:pt x="0" y="238626"/>
                    </a:cubicBezTo>
                    <a:cubicBezTo>
                      <a:pt x="0" y="106836"/>
                      <a:pt x="90976" y="0"/>
                      <a:pt x="203200" y="0"/>
                    </a:cubicBezTo>
                    <a:close/>
                  </a:path>
                </a:pathLst>
              </a:custGeom>
              <a:solidFill>
                <a:srgbClr val="11767E"/>
              </a:solidFill>
            </p:spPr>
          </p:sp>
          <p:sp>
            <p:nvSpPr>
              <p:cNvPr id="28" name="TextBox 28"/>
              <p:cNvSpPr txBox="1"/>
              <p:nvPr/>
            </p:nvSpPr>
            <p:spPr>
              <a:xfrm>
                <a:off x="0" y="-38100"/>
                <a:ext cx="1024604" cy="515351"/>
              </a:xfrm>
              <a:prstGeom prst="rect">
                <a:avLst/>
              </a:prstGeom>
            </p:spPr>
            <p:txBody>
              <a:bodyPr lIns="50800" tIns="50800" rIns="50800" bIns="50800" rtlCol="0" anchor="ctr"/>
              <a:lstStyle/>
              <a:p>
                <a:pPr algn="ctr">
                  <a:lnSpc>
                    <a:spcPts val="2659"/>
                  </a:lnSpc>
                </a:pPr>
                <a:endParaRPr/>
              </a:p>
            </p:txBody>
          </p:sp>
        </p:grpSp>
        <p:grpSp>
          <p:nvGrpSpPr>
            <p:cNvPr id="29" name="Group 29"/>
            <p:cNvGrpSpPr/>
            <p:nvPr/>
          </p:nvGrpSpPr>
          <p:grpSpPr>
            <a:xfrm>
              <a:off x="891871" y="444070"/>
              <a:ext cx="768083" cy="673020"/>
              <a:chOff x="0" y="0"/>
              <a:chExt cx="927607" cy="812800"/>
            </a:xfrm>
          </p:grpSpPr>
          <p:sp>
            <p:nvSpPr>
              <p:cNvPr id="30" name="Freeform 30"/>
              <p:cNvSpPr/>
              <p:nvPr/>
            </p:nvSpPr>
            <p:spPr>
              <a:xfrm>
                <a:off x="0" y="0"/>
                <a:ext cx="927607" cy="812800"/>
              </a:xfrm>
              <a:custGeom>
                <a:avLst/>
                <a:gdLst/>
                <a:ahLst/>
                <a:cxnLst/>
                <a:rect l="l" t="t" r="r" b="b"/>
                <a:pathLst>
                  <a:path w="927607" h="812800">
                    <a:moveTo>
                      <a:pt x="463804" y="0"/>
                    </a:moveTo>
                    <a:cubicBezTo>
                      <a:pt x="207652" y="0"/>
                      <a:pt x="0" y="181951"/>
                      <a:pt x="0" y="406400"/>
                    </a:cubicBezTo>
                    <a:cubicBezTo>
                      <a:pt x="0" y="630849"/>
                      <a:pt x="207652" y="812800"/>
                      <a:pt x="463804" y="812800"/>
                    </a:cubicBezTo>
                    <a:cubicBezTo>
                      <a:pt x="719955" y="812800"/>
                      <a:pt x="927607" y="630849"/>
                      <a:pt x="927607" y="406400"/>
                    </a:cubicBezTo>
                    <a:cubicBezTo>
                      <a:pt x="927607" y="181951"/>
                      <a:pt x="719955" y="0"/>
                      <a:pt x="463804" y="0"/>
                    </a:cubicBezTo>
                    <a:close/>
                  </a:path>
                </a:pathLst>
              </a:custGeom>
              <a:solidFill>
                <a:srgbClr val="FFFFFF"/>
              </a:solidFill>
            </p:spPr>
          </p:sp>
          <p:sp>
            <p:nvSpPr>
              <p:cNvPr id="31" name="TextBox 31"/>
              <p:cNvSpPr txBox="1"/>
              <p:nvPr/>
            </p:nvSpPr>
            <p:spPr>
              <a:xfrm>
                <a:off x="86963" y="38100"/>
                <a:ext cx="753681" cy="698500"/>
              </a:xfrm>
              <a:prstGeom prst="rect">
                <a:avLst/>
              </a:prstGeom>
            </p:spPr>
            <p:txBody>
              <a:bodyPr lIns="50800" tIns="50800" rIns="50800" bIns="50800" rtlCol="0" anchor="ctr"/>
              <a:lstStyle/>
              <a:p>
                <a:pPr algn="ctr">
                  <a:lnSpc>
                    <a:spcPts val="2659"/>
                  </a:lnSpc>
                </a:pPr>
                <a:endParaRPr/>
              </a:p>
            </p:txBody>
          </p:sp>
        </p:grpSp>
      </p:grpSp>
      <p:grpSp>
        <p:nvGrpSpPr>
          <p:cNvPr id="32" name="Group 32"/>
          <p:cNvGrpSpPr/>
          <p:nvPr/>
        </p:nvGrpSpPr>
        <p:grpSpPr>
          <a:xfrm>
            <a:off x="1703752" y="3618048"/>
            <a:ext cx="7711606" cy="1170869"/>
            <a:chOff x="0" y="0"/>
            <a:chExt cx="10282142" cy="1561159"/>
          </a:xfrm>
        </p:grpSpPr>
        <p:grpSp>
          <p:nvGrpSpPr>
            <p:cNvPr id="33" name="Group 33"/>
            <p:cNvGrpSpPr/>
            <p:nvPr/>
          </p:nvGrpSpPr>
          <p:grpSpPr>
            <a:xfrm>
              <a:off x="1023843" y="0"/>
              <a:ext cx="9258299" cy="1561159"/>
              <a:chOff x="0" y="0"/>
              <a:chExt cx="1651957" cy="278557"/>
            </a:xfrm>
          </p:grpSpPr>
          <p:sp>
            <p:nvSpPr>
              <p:cNvPr id="34" name="Freeform 34"/>
              <p:cNvSpPr/>
              <p:nvPr/>
            </p:nvSpPr>
            <p:spPr>
              <a:xfrm>
                <a:off x="0" y="0"/>
                <a:ext cx="1651957" cy="278557"/>
              </a:xfrm>
              <a:custGeom>
                <a:avLst/>
                <a:gdLst/>
                <a:ahLst/>
                <a:cxnLst/>
                <a:rect l="l" t="t" r="r" b="b"/>
                <a:pathLst>
                  <a:path w="1651957" h="278557">
                    <a:moveTo>
                      <a:pt x="62950" y="0"/>
                    </a:moveTo>
                    <a:lnTo>
                      <a:pt x="1589007" y="0"/>
                    </a:lnTo>
                    <a:cubicBezTo>
                      <a:pt x="1623773" y="0"/>
                      <a:pt x="1651957" y="28184"/>
                      <a:pt x="1651957" y="62950"/>
                    </a:cubicBezTo>
                    <a:lnTo>
                      <a:pt x="1651957" y="215608"/>
                    </a:lnTo>
                    <a:cubicBezTo>
                      <a:pt x="1651957" y="232303"/>
                      <a:pt x="1645324" y="248314"/>
                      <a:pt x="1633519" y="260120"/>
                    </a:cubicBezTo>
                    <a:cubicBezTo>
                      <a:pt x="1621714" y="271925"/>
                      <a:pt x="1605702" y="278557"/>
                      <a:pt x="1589007" y="278557"/>
                    </a:cubicBezTo>
                    <a:lnTo>
                      <a:pt x="62950" y="278557"/>
                    </a:lnTo>
                    <a:cubicBezTo>
                      <a:pt x="46254" y="278557"/>
                      <a:pt x="30243" y="271925"/>
                      <a:pt x="18438" y="260120"/>
                    </a:cubicBezTo>
                    <a:cubicBezTo>
                      <a:pt x="6632" y="248314"/>
                      <a:pt x="0" y="232303"/>
                      <a:pt x="0" y="215608"/>
                    </a:cubicBezTo>
                    <a:lnTo>
                      <a:pt x="0" y="62950"/>
                    </a:lnTo>
                    <a:cubicBezTo>
                      <a:pt x="0" y="46254"/>
                      <a:pt x="6632" y="30243"/>
                      <a:pt x="18438" y="18438"/>
                    </a:cubicBezTo>
                    <a:cubicBezTo>
                      <a:pt x="30243" y="6632"/>
                      <a:pt x="46254" y="0"/>
                      <a:pt x="62950" y="0"/>
                    </a:cubicBezTo>
                    <a:close/>
                  </a:path>
                </a:pathLst>
              </a:custGeom>
              <a:solidFill>
                <a:srgbClr val="FFFFFF"/>
              </a:solidFill>
              <a:ln w="38100" cap="rnd">
                <a:solidFill>
                  <a:srgbClr val="11767E"/>
                </a:solidFill>
                <a:prstDash val="solid"/>
                <a:round/>
              </a:ln>
            </p:spPr>
          </p:sp>
          <p:sp>
            <p:nvSpPr>
              <p:cNvPr id="35" name="TextBox 35"/>
              <p:cNvSpPr txBox="1"/>
              <p:nvPr/>
            </p:nvSpPr>
            <p:spPr>
              <a:xfrm>
                <a:off x="0" y="-38100"/>
                <a:ext cx="1651957" cy="316657"/>
              </a:xfrm>
              <a:prstGeom prst="rect">
                <a:avLst/>
              </a:prstGeom>
            </p:spPr>
            <p:txBody>
              <a:bodyPr lIns="50800" tIns="50800" rIns="50800" bIns="50800" rtlCol="0" anchor="ctr"/>
              <a:lstStyle/>
              <a:p>
                <a:pPr algn="ctr">
                  <a:lnSpc>
                    <a:spcPts val="2659"/>
                  </a:lnSpc>
                  <a:spcBef>
                    <a:spcPct val="0"/>
                  </a:spcBef>
                </a:pPr>
                <a:endParaRPr/>
              </a:p>
            </p:txBody>
          </p:sp>
        </p:grpSp>
        <p:grpSp>
          <p:nvGrpSpPr>
            <p:cNvPr id="36" name="Group 36"/>
            <p:cNvGrpSpPr/>
            <p:nvPr/>
          </p:nvGrpSpPr>
          <p:grpSpPr>
            <a:xfrm>
              <a:off x="0" y="186271"/>
              <a:ext cx="2558371" cy="1188617"/>
              <a:chOff x="0" y="0"/>
              <a:chExt cx="1027233" cy="477251"/>
            </a:xfrm>
          </p:grpSpPr>
          <p:sp>
            <p:nvSpPr>
              <p:cNvPr id="37" name="Freeform 37"/>
              <p:cNvSpPr/>
              <p:nvPr/>
            </p:nvSpPr>
            <p:spPr>
              <a:xfrm>
                <a:off x="0" y="0"/>
                <a:ext cx="1027233" cy="477251"/>
              </a:xfrm>
              <a:custGeom>
                <a:avLst/>
                <a:gdLst/>
                <a:ahLst/>
                <a:cxnLst/>
                <a:rect l="l" t="t" r="r" b="b"/>
                <a:pathLst>
                  <a:path w="1027233" h="477251">
                    <a:moveTo>
                      <a:pt x="824033" y="0"/>
                    </a:moveTo>
                    <a:cubicBezTo>
                      <a:pt x="936257" y="0"/>
                      <a:pt x="1027233" y="106836"/>
                      <a:pt x="1027233" y="238626"/>
                    </a:cubicBezTo>
                    <a:cubicBezTo>
                      <a:pt x="1027233" y="370415"/>
                      <a:pt x="936257" y="477251"/>
                      <a:pt x="824033" y="477251"/>
                    </a:cubicBezTo>
                    <a:lnTo>
                      <a:pt x="203200" y="477251"/>
                    </a:lnTo>
                    <a:cubicBezTo>
                      <a:pt x="90976" y="477251"/>
                      <a:pt x="0" y="370415"/>
                      <a:pt x="0" y="238626"/>
                    </a:cubicBezTo>
                    <a:cubicBezTo>
                      <a:pt x="0" y="106836"/>
                      <a:pt x="90976" y="0"/>
                      <a:pt x="203200" y="0"/>
                    </a:cubicBezTo>
                    <a:close/>
                  </a:path>
                </a:pathLst>
              </a:custGeom>
              <a:solidFill>
                <a:srgbClr val="11767E"/>
              </a:solidFill>
            </p:spPr>
          </p:sp>
          <p:sp>
            <p:nvSpPr>
              <p:cNvPr id="38" name="TextBox 38"/>
              <p:cNvSpPr txBox="1"/>
              <p:nvPr/>
            </p:nvSpPr>
            <p:spPr>
              <a:xfrm>
                <a:off x="0" y="-38100"/>
                <a:ext cx="1027233" cy="515351"/>
              </a:xfrm>
              <a:prstGeom prst="rect">
                <a:avLst/>
              </a:prstGeom>
            </p:spPr>
            <p:txBody>
              <a:bodyPr lIns="50800" tIns="50800" rIns="50800" bIns="50800" rtlCol="0" anchor="ctr"/>
              <a:lstStyle/>
              <a:p>
                <a:pPr algn="ctr">
                  <a:lnSpc>
                    <a:spcPts val="2659"/>
                  </a:lnSpc>
                </a:pPr>
                <a:endParaRPr/>
              </a:p>
            </p:txBody>
          </p:sp>
        </p:grpSp>
        <p:grpSp>
          <p:nvGrpSpPr>
            <p:cNvPr id="39" name="Group 39"/>
            <p:cNvGrpSpPr/>
            <p:nvPr/>
          </p:nvGrpSpPr>
          <p:grpSpPr>
            <a:xfrm>
              <a:off x="894159" y="444070"/>
              <a:ext cx="770054" cy="673020"/>
              <a:chOff x="0" y="0"/>
              <a:chExt cx="929987" cy="812800"/>
            </a:xfrm>
          </p:grpSpPr>
          <p:sp>
            <p:nvSpPr>
              <p:cNvPr id="40" name="Freeform 40"/>
              <p:cNvSpPr/>
              <p:nvPr/>
            </p:nvSpPr>
            <p:spPr>
              <a:xfrm>
                <a:off x="0" y="0"/>
                <a:ext cx="929987" cy="812800"/>
              </a:xfrm>
              <a:custGeom>
                <a:avLst/>
                <a:gdLst/>
                <a:ahLst/>
                <a:cxnLst/>
                <a:rect l="l" t="t" r="r" b="b"/>
                <a:pathLst>
                  <a:path w="929987" h="812800">
                    <a:moveTo>
                      <a:pt x="464994" y="0"/>
                    </a:moveTo>
                    <a:cubicBezTo>
                      <a:pt x="208185" y="0"/>
                      <a:pt x="0" y="181951"/>
                      <a:pt x="0" y="406400"/>
                    </a:cubicBezTo>
                    <a:cubicBezTo>
                      <a:pt x="0" y="630849"/>
                      <a:pt x="208185" y="812800"/>
                      <a:pt x="464994" y="812800"/>
                    </a:cubicBezTo>
                    <a:cubicBezTo>
                      <a:pt x="721802" y="812800"/>
                      <a:pt x="929987" y="630849"/>
                      <a:pt x="929987" y="406400"/>
                    </a:cubicBezTo>
                    <a:cubicBezTo>
                      <a:pt x="929987" y="181951"/>
                      <a:pt x="721802" y="0"/>
                      <a:pt x="464994" y="0"/>
                    </a:cubicBezTo>
                    <a:close/>
                  </a:path>
                </a:pathLst>
              </a:custGeom>
              <a:solidFill>
                <a:srgbClr val="FFFFFF"/>
              </a:solidFill>
            </p:spPr>
          </p:sp>
          <p:sp>
            <p:nvSpPr>
              <p:cNvPr id="41" name="TextBox 41"/>
              <p:cNvSpPr txBox="1"/>
              <p:nvPr/>
            </p:nvSpPr>
            <p:spPr>
              <a:xfrm>
                <a:off x="87186" y="38100"/>
                <a:ext cx="755614" cy="698500"/>
              </a:xfrm>
              <a:prstGeom prst="rect">
                <a:avLst/>
              </a:prstGeom>
            </p:spPr>
            <p:txBody>
              <a:bodyPr lIns="50800" tIns="50800" rIns="50800" bIns="50800" rtlCol="0" anchor="ctr"/>
              <a:lstStyle/>
              <a:p>
                <a:pPr algn="ctr">
                  <a:lnSpc>
                    <a:spcPts val="2659"/>
                  </a:lnSpc>
                </a:pPr>
                <a:endParaRPr/>
              </a:p>
            </p:txBody>
          </p:sp>
        </p:grpSp>
      </p:grpSp>
      <p:grpSp>
        <p:nvGrpSpPr>
          <p:cNvPr id="42" name="Group 42"/>
          <p:cNvGrpSpPr/>
          <p:nvPr/>
        </p:nvGrpSpPr>
        <p:grpSpPr>
          <a:xfrm>
            <a:off x="1684020" y="5470676"/>
            <a:ext cx="7731338" cy="1170869"/>
            <a:chOff x="0" y="0"/>
            <a:chExt cx="10308451" cy="1561159"/>
          </a:xfrm>
        </p:grpSpPr>
        <p:grpSp>
          <p:nvGrpSpPr>
            <p:cNvPr id="43" name="Group 43"/>
            <p:cNvGrpSpPr/>
            <p:nvPr/>
          </p:nvGrpSpPr>
          <p:grpSpPr>
            <a:xfrm>
              <a:off x="1026462" y="0"/>
              <a:ext cx="9281989" cy="1561159"/>
              <a:chOff x="0" y="0"/>
              <a:chExt cx="1656183" cy="278557"/>
            </a:xfrm>
          </p:grpSpPr>
          <p:sp>
            <p:nvSpPr>
              <p:cNvPr id="44" name="Freeform 44"/>
              <p:cNvSpPr/>
              <p:nvPr/>
            </p:nvSpPr>
            <p:spPr>
              <a:xfrm>
                <a:off x="0" y="0"/>
                <a:ext cx="1656183" cy="278557"/>
              </a:xfrm>
              <a:custGeom>
                <a:avLst/>
                <a:gdLst/>
                <a:ahLst/>
                <a:cxnLst/>
                <a:rect l="l" t="t" r="r" b="b"/>
                <a:pathLst>
                  <a:path w="1656183" h="278557">
                    <a:moveTo>
                      <a:pt x="62789" y="0"/>
                    </a:moveTo>
                    <a:lnTo>
                      <a:pt x="1593394" y="0"/>
                    </a:lnTo>
                    <a:cubicBezTo>
                      <a:pt x="1628072" y="0"/>
                      <a:pt x="1656183" y="28112"/>
                      <a:pt x="1656183" y="62789"/>
                    </a:cubicBezTo>
                    <a:lnTo>
                      <a:pt x="1656183" y="215768"/>
                    </a:lnTo>
                    <a:cubicBezTo>
                      <a:pt x="1656183" y="250446"/>
                      <a:pt x="1628072" y="278557"/>
                      <a:pt x="1593394" y="278557"/>
                    </a:cubicBezTo>
                    <a:lnTo>
                      <a:pt x="62789" y="278557"/>
                    </a:lnTo>
                    <a:cubicBezTo>
                      <a:pt x="28112" y="278557"/>
                      <a:pt x="0" y="250446"/>
                      <a:pt x="0" y="215768"/>
                    </a:cubicBezTo>
                    <a:lnTo>
                      <a:pt x="0" y="62789"/>
                    </a:lnTo>
                    <a:cubicBezTo>
                      <a:pt x="0" y="28112"/>
                      <a:pt x="28112" y="0"/>
                      <a:pt x="62789" y="0"/>
                    </a:cubicBezTo>
                    <a:close/>
                  </a:path>
                </a:pathLst>
              </a:custGeom>
              <a:solidFill>
                <a:srgbClr val="FFFFFF"/>
              </a:solidFill>
              <a:ln w="38100" cap="rnd">
                <a:solidFill>
                  <a:srgbClr val="11767E"/>
                </a:solidFill>
                <a:prstDash val="solid"/>
                <a:round/>
              </a:ln>
            </p:spPr>
          </p:sp>
          <p:sp>
            <p:nvSpPr>
              <p:cNvPr id="45" name="TextBox 45"/>
              <p:cNvSpPr txBox="1"/>
              <p:nvPr/>
            </p:nvSpPr>
            <p:spPr>
              <a:xfrm>
                <a:off x="0" y="-38100"/>
                <a:ext cx="1656183" cy="316657"/>
              </a:xfrm>
              <a:prstGeom prst="rect">
                <a:avLst/>
              </a:prstGeom>
            </p:spPr>
            <p:txBody>
              <a:bodyPr lIns="50800" tIns="50800" rIns="50800" bIns="50800" rtlCol="0" anchor="ctr"/>
              <a:lstStyle/>
              <a:p>
                <a:pPr algn="ctr">
                  <a:lnSpc>
                    <a:spcPts val="2659"/>
                  </a:lnSpc>
                  <a:spcBef>
                    <a:spcPct val="0"/>
                  </a:spcBef>
                </a:pPr>
                <a:endParaRPr/>
              </a:p>
            </p:txBody>
          </p:sp>
        </p:grpSp>
        <p:grpSp>
          <p:nvGrpSpPr>
            <p:cNvPr id="46" name="Group 46"/>
            <p:cNvGrpSpPr/>
            <p:nvPr/>
          </p:nvGrpSpPr>
          <p:grpSpPr>
            <a:xfrm>
              <a:off x="0" y="186271"/>
              <a:ext cx="2564917" cy="1188617"/>
              <a:chOff x="0" y="0"/>
              <a:chExt cx="1029861" cy="477251"/>
            </a:xfrm>
          </p:grpSpPr>
          <p:sp>
            <p:nvSpPr>
              <p:cNvPr id="47" name="Freeform 47"/>
              <p:cNvSpPr/>
              <p:nvPr/>
            </p:nvSpPr>
            <p:spPr>
              <a:xfrm>
                <a:off x="0" y="0"/>
                <a:ext cx="1029861" cy="477251"/>
              </a:xfrm>
              <a:custGeom>
                <a:avLst/>
                <a:gdLst/>
                <a:ahLst/>
                <a:cxnLst/>
                <a:rect l="l" t="t" r="r" b="b"/>
                <a:pathLst>
                  <a:path w="1029861" h="477251">
                    <a:moveTo>
                      <a:pt x="826661" y="0"/>
                    </a:moveTo>
                    <a:cubicBezTo>
                      <a:pt x="938886" y="0"/>
                      <a:pt x="1029861" y="106836"/>
                      <a:pt x="1029861" y="238626"/>
                    </a:cubicBezTo>
                    <a:cubicBezTo>
                      <a:pt x="1029861" y="370415"/>
                      <a:pt x="938886" y="477251"/>
                      <a:pt x="826661" y="477251"/>
                    </a:cubicBezTo>
                    <a:lnTo>
                      <a:pt x="203200" y="477251"/>
                    </a:lnTo>
                    <a:cubicBezTo>
                      <a:pt x="90976" y="477251"/>
                      <a:pt x="0" y="370415"/>
                      <a:pt x="0" y="238626"/>
                    </a:cubicBezTo>
                    <a:cubicBezTo>
                      <a:pt x="0" y="106836"/>
                      <a:pt x="90976" y="0"/>
                      <a:pt x="203200" y="0"/>
                    </a:cubicBezTo>
                    <a:close/>
                  </a:path>
                </a:pathLst>
              </a:custGeom>
              <a:solidFill>
                <a:srgbClr val="11767E"/>
              </a:solidFill>
            </p:spPr>
          </p:sp>
          <p:sp>
            <p:nvSpPr>
              <p:cNvPr id="48" name="TextBox 48"/>
              <p:cNvSpPr txBox="1"/>
              <p:nvPr/>
            </p:nvSpPr>
            <p:spPr>
              <a:xfrm>
                <a:off x="0" y="-38100"/>
                <a:ext cx="1029861" cy="515351"/>
              </a:xfrm>
              <a:prstGeom prst="rect">
                <a:avLst/>
              </a:prstGeom>
            </p:spPr>
            <p:txBody>
              <a:bodyPr lIns="50800" tIns="50800" rIns="50800" bIns="50800" rtlCol="0" anchor="ctr"/>
              <a:lstStyle/>
              <a:p>
                <a:pPr algn="ctr">
                  <a:lnSpc>
                    <a:spcPts val="2659"/>
                  </a:lnSpc>
                </a:pPr>
                <a:endParaRPr/>
              </a:p>
            </p:txBody>
          </p:sp>
        </p:grpSp>
        <p:grpSp>
          <p:nvGrpSpPr>
            <p:cNvPr id="49" name="Group 49"/>
            <p:cNvGrpSpPr/>
            <p:nvPr/>
          </p:nvGrpSpPr>
          <p:grpSpPr>
            <a:xfrm>
              <a:off x="896447" y="444070"/>
              <a:ext cx="772024" cy="673020"/>
              <a:chOff x="0" y="0"/>
              <a:chExt cx="932367" cy="812800"/>
            </a:xfrm>
          </p:grpSpPr>
          <p:sp>
            <p:nvSpPr>
              <p:cNvPr id="50" name="Freeform 50"/>
              <p:cNvSpPr/>
              <p:nvPr/>
            </p:nvSpPr>
            <p:spPr>
              <a:xfrm>
                <a:off x="0" y="0"/>
                <a:ext cx="932367" cy="812800"/>
              </a:xfrm>
              <a:custGeom>
                <a:avLst/>
                <a:gdLst/>
                <a:ahLst/>
                <a:cxnLst/>
                <a:rect l="l" t="t" r="r" b="b"/>
                <a:pathLst>
                  <a:path w="932367" h="812800">
                    <a:moveTo>
                      <a:pt x="466183" y="0"/>
                    </a:moveTo>
                    <a:cubicBezTo>
                      <a:pt x="208717" y="0"/>
                      <a:pt x="0" y="181951"/>
                      <a:pt x="0" y="406400"/>
                    </a:cubicBezTo>
                    <a:cubicBezTo>
                      <a:pt x="0" y="630849"/>
                      <a:pt x="208717" y="812800"/>
                      <a:pt x="466183" y="812800"/>
                    </a:cubicBezTo>
                    <a:cubicBezTo>
                      <a:pt x="723649" y="812800"/>
                      <a:pt x="932367" y="630849"/>
                      <a:pt x="932367" y="406400"/>
                    </a:cubicBezTo>
                    <a:cubicBezTo>
                      <a:pt x="932367" y="181951"/>
                      <a:pt x="723649" y="0"/>
                      <a:pt x="466183" y="0"/>
                    </a:cubicBezTo>
                    <a:close/>
                  </a:path>
                </a:pathLst>
              </a:custGeom>
              <a:solidFill>
                <a:srgbClr val="FFFFFF"/>
              </a:solidFill>
            </p:spPr>
          </p:sp>
          <p:sp>
            <p:nvSpPr>
              <p:cNvPr id="51" name="TextBox 51"/>
              <p:cNvSpPr txBox="1"/>
              <p:nvPr/>
            </p:nvSpPr>
            <p:spPr>
              <a:xfrm>
                <a:off x="87409" y="38100"/>
                <a:ext cx="757548" cy="698500"/>
              </a:xfrm>
              <a:prstGeom prst="rect">
                <a:avLst/>
              </a:prstGeom>
            </p:spPr>
            <p:txBody>
              <a:bodyPr lIns="50800" tIns="50800" rIns="50800" bIns="50800" rtlCol="0" anchor="ctr"/>
              <a:lstStyle/>
              <a:p>
                <a:pPr algn="ctr">
                  <a:lnSpc>
                    <a:spcPts val="2659"/>
                  </a:lnSpc>
                </a:pPr>
                <a:endParaRPr/>
              </a:p>
            </p:txBody>
          </p:sp>
        </p:grpSp>
      </p:grpSp>
      <p:grpSp>
        <p:nvGrpSpPr>
          <p:cNvPr id="52" name="Group 52"/>
          <p:cNvGrpSpPr/>
          <p:nvPr/>
        </p:nvGrpSpPr>
        <p:grpSpPr>
          <a:xfrm>
            <a:off x="1664288" y="7323303"/>
            <a:ext cx="7751070" cy="1170869"/>
            <a:chOff x="0" y="0"/>
            <a:chExt cx="10334760" cy="1561159"/>
          </a:xfrm>
        </p:grpSpPr>
        <p:grpSp>
          <p:nvGrpSpPr>
            <p:cNvPr id="53" name="Group 53"/>
            <p:cNvGrpSpPr/>
            <p:nvPr/>
          </p:nvGrpSpPr>
          <p:grpSpPr>
            <a:xfrm>
              <a:off x="1029082" y="0"/>
              <a:ext cx="9305678" cy="1561159"/>
              <a:chOff x="0" y="0"/>
              <a:chExt cx="1660410" cy="278557"/>
            </a:xfrm>
          </p:grpSpPr>
          <p:sp>
            <p:nvSpPr>
              <p:cNvPr id="54" name="Freeform 54"/>
              <p:cNvSpPr/>
              <p:nvPr/>
            </p:nvSpPr>
            <p:spPr>
              <a:xfrm>
                <a:off x="0" y="0"/>
                <a:ext cx="1660410" cy="278557"/>
              </a:xfrm>
              <a:custGeom>
                <a:avLst/>
                <a:gdLst/>
                <a:ahLst/>
                <a:cxnLst/>
                <a:rect l="l" t="t" r="r" b="b"/>
                <a:pathLst>
                  <a:path w="1660410" h="278557">
                    <a:moveTo>
                      <a:pt x="56573" y="0"/>
                    </a:moveTo>
                    <a:lnTo>
                      <a:pt x="1603837" y="0"/>
                    </a:lnTo>
                    <a:cubicBezTo>
                      <a:pt x="1618841" y="0"/>
                      <a:pt x="1633231" y="5960"/>
                      <a:pt x="1643840" y="16570"/>
                    </a:cubicBezTo>
                    <a:cubicBezTo>
                      <a:pt x="1654450" y="27179"/>
                      <a:pt x="1660410" y="41569"/>
                      <a:pt x="1660410" y="56573"/>
                    </a:cubicBezTo>
                    <a:lnTo>
                      <a:pt x="1660410" y="221984"/>
                    </a:lnTo>
                    <a:cubicBezTo>
                      <a:pt x="1660410" y="236988"/>
                      <a:pt x="1654450" y="251378"/>
                      <a:pt x="1643840" y="261987"/>
                    </a:cubicBezTo>
                    <a:cubicBezTo>
                      <a:pt x="1633231" y="272597"/>
                      <a:pt x="1618841" y="278557"/>
                      <a:pt x="1603837" y="278557"/>
                    </a:cubicBezTo>
                    <a:lnTo>
                      <a:pt x="56573" y="278557"/>
                    </a:lnTo>
                    <a:cubicBezTo>
                      <a:pt x="41569" y="278557"/>
                      <a:pt x="27179" y="272597"/>
                      <a:pt x="16570" y="261987"/>
                    </a:cubicBezTo>
                    <a:cubicBezTo>
                      <a:pt x="5960" y="251378"/>
                      <a:pt x="0" y="236988"/>
                      <a:pt x="0" y="221984"/>
                    </a:cubicBezTo>
                    <a:lnTo>
                      <a:pt x="0" y="56573"/>
                    </a:lnTo>
                    <a:cubicBezTo>
                      <a:pt x="0" y="41569"/>
                      <a:pt x="5960" y="27179"/>
                      <a:pt x="16570" y="16570"/>
                    </a:cubicBezTo>
                    <a:cubicBezTo>
                      <a:pt x="27179" y="5960"/>
                      <a:pt x="41569" y="0"/>
                      <a:pt x="56573" y="0"/>
                    </a:cubicBezTo>
                    <a:close/>
                  </a:path>
                </a:pathLst>
              </a:custGeom>
              <a:solidFill>
                <a:srgbClr val="FFFFFF"/>
              </a:solidFill>
              <a:ln w="38100" cap="rnd">
                <a:solidFill>
                  <a:srgbClr val="11767E"/>
                </a:solidFill>
                <a:prstDash val="solid"/>
                <a:round/>
              </a:ln>
            </p:spPr>
          </p:sp>
          <p:sp>
            <p:nvSpPr>
              <p:cNvPr id="55" name="TextBox 55"/>
              <p:cNvSpPr txBox="1"/>
              <p:nvPr/>
            </p:nvSpPr>
            <p:spPr>
              <a:xfrm>
                <a:off x="0" y="-38100"/>
                <a:ext cx="1660410" cy="316657"/>
              </a:xfrm>
              <a:prstGeom prst="rect">
                <a:avLst/>
              </a:prstGeom>
            </p:spPr>
            <p:txBody>
              <a:bodyPr lIns="56238" tIns="56238" rIns="56238" bIns="56238" rtlCol="0" anchor="ctr"/>
              <a:lstStyle/>
              <a:p>
                <a:pPr algn="ctr">
                  <a:lnSpc>
                    <a:spcPts val="2659"/>
                  </a:lnSpc>
                  <a:spcBef>
                    <a:spcPct val="0"/>
                  </a:spcBef>
                </a:pPr>
                <a:endParaRPr/>
              </a:p>
            </p:txBody>
          </p:sp>
        </p:grpSp>
        <p:grpSp>
          <p:nvGrpSpPr>
            <p:cNvPr id="56" name="Group 56"/>
            <p:cNvGrpSpPr/>
            <p:nvPr/>
          </p:nvGrpSpPr>
          <p:grpSpPr>
            <a:xfrm>
              <a:off x="0" y="186271"/>
              <a:ext cx="2571463" cy="1188617"/>
              <a:chOff x="0" y="0"/>
              <a:chExt cx="1032490" cy="477251"/>
            </a:xfrm>
          </p:grpSpPr>
          <p:sp>
            <p:nvSpPr>
              <p:cNvPr id="57" name="Freeform 57"/>
              <p:cNvSpPr/>
              <p:nvPr/>
            </p:nvSpPr>
            <p:spPr>
              <a:xfrm>
                <a:off x="0" y="0"/>
                <a:ext cx="1032490" cy="477251"/>
              </a:xfrm>
              <a:custGeom>
                <a:avLst/>
                <a:gdLst/>
                <a:ahLst/>
                <a:cxnLst/>
                <a:rect l="l" t="t" r="r" b="b"/>
                <a:pathLst>
                  <a:path w="1032490" h="477251">
                    <a:moveTo>
                      <a:pt x="829290" y="0"/>
                    </a:moveTo>
                    <a:cubicBezTo>
                      <a:pt x="941514" y="0"/>
                      <a:pt x="1032490" y="106836"/>
                      <a:pt x="1032490" y="238626"/>
                    </a:cubicBezTo>
                    <a:cubicBezTo>
                      <a:pt x="1032490" y="370415"/>
                      <a:pt x="941514" y="477251"/>
                      <a:pt x="829290" y="477251"/>
                    </a:cubicBezTo>
                    <a:lnTo>
                      <a:pt x="203200" y="477251"/>
                    </a:lnTo>
                    <a:cubicBezTo>
                      <a:pt x="90976" y="477251"/>
                      <a:pt x="0" y="370415"/>
                      <a:pt x="0" y="238626"/>
                    </a:cubicBezTo>
                    <a:cubicBezTo>
                      <a:pt x="0" y="106836"/>
                      <a:pt x="90976" y="0"/>
                      <a:pt x="203200" y="0"/>
                    </a:cubicBezTo>
                    <a:close/>
                  </a:path>
                </a:pathLst>
              </a:custGeom>
              <a:solidFill>
                <a:srgbClr val="11767E"/>
              </a:solidFill>
            </p:spPr>
          </p:sp>
          <p:sp>
            <p:nvSpPr>
              <p:cNvPr id="58" name="TextBox 58"/>
              <p:cNvSpPr txBox="1"/>
              <p:nvPr/>
            </p:nvSpPr>
            <p:spPr>
              <a:xfrm>
                <a:off x="0" y="-38100"/>
                <a:ext cx="1032490" cy="515351"/>
              </a:xfrm>
              <a:prstGeom prst="rect">
                <a:avLst/>
              </a:prstGeom>
            </p:spPr>
            <p:txBody>
              <a:bodyPr lIns="56238" tIns="56238" rIns="56238" bIns="56238" rtlCol="0" anchor="ctr"/>
              <a:lstStyle/>
              <a:p>
                <a:pPr algn="ctr">
                  <a:lnSpc>
                    <a:spcPts val="2659"/>
                  </a:lnSpc>
                </a:pPr>
                <a:endParaRPr/>
              </a:p>
            </p:txBody>
          </p:sp>
        </p:grpSp>
        <p:grpSp>
          <p:nvGrpSpPr>
            <p:cNvPr id="59" name="Group 59"/>
            <p:cNvGrpSpPr/>
            <p:nvPr/>
          </p:nvGrpSpPr>
          <p:grpSpPr>
            <a:xfrm>
              <a:off x="898734" y="444070"/>
              <a:ext cx="773994" cy="673020"/>
              <a:chOff x="0" y="0"/>
              <a:chExt cx="934746" cy="812800"/>
            </a:xfrm>
          </p:grpSpPr>
          <p:sp>
            <p:nvSpPr>
              <p:cNvPr id="60" name="Freeform 60"/>
              <p:cNvSpPr/>
              <p:nvPr/>
            </p:nvSpPr>
            <p:spPr>
              <a:xfrm>
                <a:off x="0" y="0"/>
                <a:ext cx="934746" cy="812800"/>
              </a:xfrm>
              <a:custGeom>
                <a:avLst/>
                <a:gdLst/>
                <a:ahLst/>
                <a:cxnLst/>
                <a:rect l="l" t="t" r="r" b="b"/>
                <a:pathLst>
                  <a:path w="934746" h="812800">
                    <a:moveTo>
                      <a:pt x="467373" y="0"/>
                    </a:moveTo>
                    <a:cubicBezTo>
                      <a:pt x="209250" y="0"/>
                      <a:pt x="0" y="181951"/>
                      <a:pt x="0" y="406400"/>
                    </a:cubicBezTo>
                    <a:cubicBezTo>
                      <a:pt x="0" y="630849"/>
                      <a:pt x="209250" y="812800"/>
                      <a:pt x="467373" y="812800"/>
                    </a:cubicBezTo>
                    <a:cubicBezTo>
                      <a:pt x="725496" y="812800"/>
                      <a:pt x="934746" y="630849"/>
                      <a:pt x="934746" y="406400"/>
                    </a:cubicBezTo>
                    <a:cubicBezTo>
                      <a:pt x="934746" y="181951"/>
                      <a:pt x="725496" y="0"/>
                      <a:pt x="467373" y="0"/>
                    </a:cubicBezTo>
                    <a:close/>
                  </a:path>
                </a:pathLst>
              </a:custGeom>
              <a:solidFill>
                <a:srgbClr val="FFFFFF"/>
              </a:solidFill>
            </p:spPr>
          </p:sp>
          <p:sp>
            <p:nvSpPr>
              <p:cNvPr id="61" name="TextBox 61"/>
              <p:cNvSpPr txBox="1"/>
              <p:nvPr/>
            </p:nvSpPr>
            <p:spPr>
              <a:xfrm>
                <a:off x="87632" y="38100"/>
                <a:ext cx="759481" cy="698500"/>
              </a:xfrm>
              <a:prstGeom prst="rect">
                <a:avLst/>
              </a:prstGeom>
            </p:spPr>
            <p:txBody>
              <a:bodyPr lIns="56238" tIns="56238" rIns="56238" bIns="56238" rtlCol="0" anchor="ctr"/>
              <a:lstStyle/>
              <a:p>
                <a:pPr algn="ctr">
                  <a:lnSpc>
                    <a:spcPts val="2659"/>
                  </a:lnSpc>
                </a:pPr>
                <a:endParaRPr/>
              </a:p>
            </p:txBody>
          </p:sp>
        </p:grpSp>
      </p:grpSp>
      <p:sp>
        <p:nvSpPr>
          <p:cNvPr id="62" name="TextBox 62"/>
          <p:cNvSpPr txBox="1"/>
          <p:nvPr/>
        </p:nvSpPr>
        <p:spPr>
          <a:xfrm>
            <a:off x="3857326" y="1922231"/>
            <a:ext cx="4900483" cy="771525"/>
          </a:xfrm>
          <a:prstGeom prst="rect">
            <a:avLst/>
          </a:prstGeom>
        </p:spPr>
        <p:txBody>
          <a:bodyPr lIns="0" tIns="0" rIns="0" bIns="0" rtlCol="0" anchor="t">
            <a:spAutoFit/>
          </a:bodyPr>
          <a:lstStyle/>
          <a:p>
            <a:pPr algn="l">
              <a:lnSpc>
                <a:spcPts val="6299"/>
              </a:lnSpc>
            </a:pPr>
            <a:r>
              <a:rPr lang="en-US" sz="4500">
                <a:solidFill>
                  <a:srgbClr val="000000"/>
                </a:solidFill>
                <a:latin typeface="Be Vietnam"/>
                <a:ea typeface="Be Vietnam"/>
                <a:cs typeface="Be Vietnam"/>
                <a:sym typeface="Be Vietnam"/>
              </a:rPr>
              <a:t>Mục tiêu đề tài </a:t>
            </a:r>
          </a:p>
        </p:txBody>
      </p:sp>
      <p:sp>
        <p:nvSpPr>
          <p:cNvPr id="63" name="TextBox 63"/>
          <p:cNvSpPr txBox="1"/>
          <p:nvPr/>
        </p:nvSpPr>
        <p:spPr>
          <a:xfrm>
            <a:off x="3857326" y="3774858"/>
            <a:ext cx="5789014" cy="771525"/>
          </a:xfrm>
          <a:prstGeom prst="rect">
            <a:avLst/>
          </a:prstGeom>
        </p:spPr>
        <p:txBody>
          <a:bodyPr lIns="0" tIns="0" rIns="0" bIns="0" rtlCol="0" anchor="t">
            <a:spAutoFit/>
          </a:bodyPr>
          <a:lstStyle/>
          <a:p>
            <a:pPr algn="l">
              <a:lnSpc>
                <a:spcPts val="6299"/>
              </a:lnSpc>
            </a:pPr>
            <a:r>
              <a:rPr lang="en-US" sz="4500">
                <a:solidFill>
                  <a:srgbClr val="000000"/>
                </a:solidFill>
                <a:latin typeface="Be Vietnam"/>
                <a:ea typeface="Be Vietnam"/>
                <a:cs typeface="Be Vietnam"/>
                <a:sym typeface="Be Vietnam"/>
              </a:rPr>
              <a:t>Công nghệ sử dụng</a:t>
            </a:r>
          </a:p>
        </p:txBody>
      </p:sp>
      <p:sp>
        <p:nvSpPr>
          <p:cNvPr id="64" name="TextBox 64"/>
          <p:cNvSpPr txBox="1"/>
          <p:nvPr/>
        </p:nvSpPr>
        <p:spPr>
          <a:xfrm>
            <a:off x="3857326" y="5627118"/>
            <a:ext cx="5558033" cy="771525"/>
          </a:xfrm>
          <a:prstGeom prst="rect">
            <a:avLst/>
          </a:prstGeom>
        </p:spPr>
        <p:txBody>
          <a:bodyPr lIns="0" tIns="0" rIns="0" bIns="0" rtlCol="0" anchor="t">
            <a:spAutoFit/>
          </a:bodyPr>
          <a:lstStyle/>
          <a:p>
            <a:pPr algn="l">
              <a:lnSpc>
                <a:spcPts val="6299"/>
              </a:lnSpc>
            </a:pPr>
            <a:r>
              <a:rPr lang="en-US" sz="4500">
                <a:solidFill>
                  <a:srgbClr val="000000"/>
                </a:solidFill>
                <a:latin typeface="Be Vietnam"/>
                <a:ea typeface="Be Vietnam"/>
                <a:cs typeface="Be Vietnam"/>
                <a:sym typeface="Be Vietnam"/>
              </a:rPr>
              <a:t>Công cụ sử dụng </a:t>
            </a:r>
          </a:p>
        </p:txBody>
      </p:sp>
      <p:sp>
        <p:nvSpPr>
          <p:cNvPr id="65" name="TextBox 65"/>
          <p:cNvSpPr txBox="1"/>
          <p:nvPr/>
        </p:nvSpPr>
        <p:spPr>
          <a:xfrm>
            <a:off x="3857326" y="7479745"/>
            <a:ext cx="5558033" cy="771525"/>
          </a:xfrm>
          <a:prstGeom prst="rect">
            <a:avLst/>
          </a:prstGeom>
        </p:spPr>
        <p:txBody>
          <a:bodyPr lIns="0" tIns="0" rIns="0" bIns="0" rtlCol="0" anchor="t">
            <a:spAutoFit/>
          </a:bodyPr>
          <a:lstStyle/>
          <a:p>
            <a:pPr algn="l">
              <a:lnSpc>
                <a:spcPts val="6299"/>
              </a:lnSpc>
            </a:pPr>
            <a:r>
              <a:rPr lang="en-US" sz="4500">
                <a:solidFill>
                  <a:srgbClr val="000000"/>
                </a:solidFill>
                <a:latin typeface="Be Vietnam"/>
                <a:ea typeface="Be Vietnam"/>
                <a:cs typeface="Be Vietnam"/>
                <a:sym typeface="Be Vietnam"/>
              </a:rPr>
              <a:t>Kết luận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7FEFF"/>
        </a:solidFill>
        <a:effectLst/>
      </p:bgPr>
    </p:bg>
    <p:spTree>
      <p:nvGrpSpPr>
        <p:cNvPr id="1" name=""/>
        <p:cNvGrpSpPr/>
        <p:nvPr/>
      </p:nvGrpSpPr>
      <p:grpSpPr>
        <a:xfrm>
          <a:off x="0" y="0"/>
          <a:ext cx="0" cy="0"/>
          <a:chOff x="0" y="0"/>
          <a:chExt cx="0" cy="0"/>
        </a:xfrm>
      </p:grpSpPr>
      <p:sp>
        <p:nvSpPr>
          <p:cNvPr id="2" name="Freeform 2"/>
          <p:cNvSpPr/>
          <p:nvPr/>
        </p:nvSpPr>
        <p:spPr>
          <a:xfrm>
            <a:off x="0" y="-217118"/>
            <a:ext cx="8757808" cy="10504118"/>
          </a:xfrm>
          <a:custGeom>
            <a:avLst/>
            <a:gdLst/>
            <a:ahLst/>
            <a:cxnLst/>
            <a:rect l="l" t="t" r="r" b="b"/>
            <a:pathLst>
              <a:path w="8757808" h="10504118">
                <a:moveTo>
                  <a:pt x="0" y="0"/>
                </a:moveTo>
                <a:lnTo>
                  <a:pt x="8757808" y="0"/>
                </a:lnTo>
                <a:lnTo>
                  <a:pt x="8757808" y="10504118"/>
                </a:lnTo>
                <a:lnTo>
                  <a:pt x="0" y="10504118"/>
                </a:lnTo>
                <a:lnTo>
                  <a:pt x="0" y="0"/>
                </a:lnTo>
                <a:close/>
              </a:path>
            </a:pathLst>
          </a:custGeom>
          <a:blipFill>
            <a:blip r:embed="rId2">
              <a:alphaModFix amt="7999"/>
            </a:blip>
            <a:stretch>
              <a:fillRect/>
            </a:stretch>
          </a:blipFill>
        </p:spPr>
      </p:sp>
      <p:sp>
        <p:nvSpPr>
          <p:cNvPr id="3" name="Freeform 3"/>
          <p:cNvSpPr/>
          <p:nvPr/>
        </p:nvSpPr>
        <p:spPr>
          <a:xfrm>
            <a:off x="8155678" y="-217118"/>
            <a:ext cx="10132322" cy="12152710"/>
          </a:xfrm>
          <a:custGeom>
            <a:avLst/>
            <a:gdLst/>
            <a:ahLst/>
            <a:cxnLst/>
            <a:rect l="l" t="t" r="r" b="b"/>
            <a:pathLst>
              <a:path w="10132322" h="12152710">
                <a:moveTo>
                  <a:pt x="0" y="0"/>
                </a:moveTo>
                <a:lnTo>
                  <a:pt x="10132322" y="0"/>
                </a:lnTo>
                <a:lnTo>
                  <a:pt x="10132322" y="12152710"/>
                </a:lnTo>
                <a:lnTo>
                  <a:pt x="0" y="12152710"/>
                </a:lnTo>
                <a:lnTo>
                  <a:pt x="0" y="0"/>
                </a:lnTo>
                <a:close/>
              </a:path>
            </a:pathLst>
          </a:custGeom>
          <a:blipFill>
            <a:blip r:embed="rId2">
              <a:alphaModFix amt="30000"/>
            </a:blip>
            <a:stretch>
              <a:fillRect/>
            </a:stretch>
          </a:blipFill>
        </p:spPr>
      </p:sp>
      <p:sp>
        <p:nvSpPr>
          <p:cNvPr id="4" name="Freeform 4"/>
          <p:cNvSpPr/>
          <p:nvPr/>
        </p:nvSpPr>
        <p:spPr>
          <a:xfrm>
            <a:off x="-283567" y="9559863"/>
            <a:ext cx="18571567" cy="951793"/>
          </a:xfrm>
          <a:custGeom>
            <a:avLst/>
            <a:gdLst/>
            <a:ahLst/>
            <a:cxnLst/>
            <a:rect l="l" t="t" r="r" b="b"/>
            <a:pathLst>
              <a:path w="18571567" h="951793">
                <a:moveTo>
                  <a:pt x="0" y="0"/>
                </a:moveTo>
                <a:lnTo>
                  <a:pt x="18571567" y="0"/>
                </a:lnTo>
                <a:lnTo>
                  <a:pt x="18571567" y="951793"/>
                </a:lnTo>
                <a:lnTo>
                  <a:pt x="0" y="951793"/>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5" name="Freeform 5"/>
          <p:cNvSpPr/>
          <p:nvPr/>
        </p:nvSpPr>
        <p:spPr>
          <a:xfrm flipV="1">
            <a:off x="-141784" y="-217118"/>
            <a:ext cx="18571567" cy="951793"/>
          </a:xfrm>
          <a:custGeom>
            <a:avLst/>
            <a:gdLst/>
            <a:ahLst/>
            <a:cxnLst/>
            <a:rect l="l" t="t" r="r" b="b"/>
            <a:pathLst>
              <a:path w="18571567" h="951793">
                <a:moveTo>
                  <a:pt x="0" y="951793"/>
                </a:moveTo>
                <a:lnTo>
                  <a:pt x="18571568" y="951793"/>
                </a:lnTo>
                <a:lnTo>
                  <a:pt x="18571568" y="0"/>
                </a:lnTo>
                <a:lnTo>
                  <a:pt x="0" y="0"/>
                </a:lnTo>
                <a:lnTo>
                  <a:pt x="0" y="951793"/>
                </a:lnTo>
                <a:close/>
              </a:path>
            </a:pathLst>
          </a:custGeom>
          <a:blipFill>
            <a:blip r:embed="rId3">
              <a:extLst>
                <a:ext uri="{96DAC541-7B7A-43D3-8B79-37D633B846F1}">
                  <asvg:svgBlip xmlns="" xmlns:asvg="http://schemas.microsoft.com/office/drawing/2016/SVG/main" r:embed="rId4"/>
                </a:ext>
              </a:extLst>
            </a:blip>
            <a:stretch>
              <a:fillRect/>
            </a:stretch>
          </a:blipFill>
        </p:spPr>
      </p:sp>
      <p:grpSp>
        <p:nvGrpSpPr>
          <p:cNvPr id="6" name="Group 6"/>
          <p:cNvGrpSpPr/>
          <p:nvPr/>
        </p:nvGrpSpPr>
        <p:grpSpPr>
          <a:xfrm>
            <a:off x="-13050" y="9191629"/>
            <a:ext cx="850656" cy="850656"/>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solidFill>
              <a:srgbClr val="11767E"/>
            </a:solidFill>
          </p:spPr>
        </p:sp>
        <p:sp>
          <p:nvSpPr>
            <p:cNvPr id="8" name="TextBox 8"/>
            <p:cNvSpPr txBox="1"/>
            <p:nvPr/>
          </p:nvSpPr>
          <p:spPr>
            <a:xfrm>
              <a:off x="139700" y="101600"/>
              <a:ext cx="533400" cy="571500"/>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17450394" y="9198154"/>
            <a:ext cx="837606" cy="837606"/>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solidFill>
              <a:srgbClr val="11767E"/>
            </a:solidFill>
          </p:spPr>
        </p:sp>
        <p:sp>
          <p:nvSpPr>
            <p:cNvPr id="11" name="TextBox 11"/>
            <p:cNvSpPr txBox="1"/>
            <p:nvPr/>
          </p:nvSpPr>
          <p:spPr>
            <a:xfrm>
              <a:off x="139700" y="101600"/>
              <a:ext cx="533400" cy="571500"/>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17437344" y="315872"/>
            <a:ext cx="850656" cy="850656"/>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solidFill>
              <a:srgbClr val="11767E"/>
            </a:solidFill>
          </p:spPr>
        </p:sp>
        <p:sp>
          <p:nvSpPr>
            <p:cNvPr id="14" name="TextBox 14"/>
            <p:cNvSpPr txBox="1"/>
            <p:nvPr/>
          </p:nvSpPr>
          <p:spPr>
            <a:xfrm>
              <a:off x="139700" y="101600"/>
              <a:ext cx="533400" cy="571500"/>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a:off x="564649" y="443265"/>
            <a:ext cx="9018932" cy="1170869"/>
            <a:chOff x="0" y="0"/>
            <a:chExt cx="12025243" cy="1561159"/>
          </a:xfrm>
        </p:grpSpPr>
        <p:grpSp>
          <p:nvGrpSpPr>
            <p:cNvPr id="16" name="Group 16"/>
            <p:cNvGrpSpPr/>
            <p:nvPr/>
          </p:nvGrpSpPr>
          <p:grpSpPr>
            <a:xfrm>
              <a:off x="1197411" y="0"/>
              <a:ext cx="10827831" cy="1561159"/>
              <a:chOff x="0" y="0"/>
              <a:chExt cx="1932008" cy="278557"/>
            </a:xfrm>
          </p:grpSpPr>
          <p:sp>
            <p:nvSpPr>
              <p:cNvPr id="17" name="Freeform 17"/>
              <p:cNvSpPr/>
              <p:nvPr/>
            </p:nvSpPr>
            <p:spPr>
              <a:xfrm>
                <a:off x="0" y="0"/>
                <a:ext cx="1932008" cy="278557"/>
              </a:xfrm>
              <a:custGeom>
                <a:avLst/>
                <a:gdLst/>
                <a:ahLst/>
                <a:cxnLst/>
                <a:rect l="l" t="t" r="r" b="b"/>
                <a:pathLst>
                  <a:path w="1932008" h="278557">
                    <a:moveTo>
                      <a:pt x="48620" y="0"/>
                    </a:moveTo>
                    <a:lnTo>
                      <a:pt x="1883388" y="0"/>
                    </a:lnTo>
                    <a:cubicBezTo>
                      <a:pt x="1910240" y="0"/>
                      <a:pt x="1932008" y="21768"/>
                      <a:pt x="1932008" y="48620"/>
                    </a:cubicBezTo>
                    <a:lnTo>
                      <a:pt x="1932008" y="229937"/>
                    </a:lnTo>
                    <a:cubicBezTo>
                      <a:pt x="1932008" y="256789"/>
                      <a:pt x="1910240" y="278557"/>
                      <a:pt x="1883388" y="278557"/>
                    </a:cubicBezTo>
                    <a:lnTo>
                      <a:pt x="48620" y="278557"/>
                    </a:lnTo>
                    <a:cubicBezTo>
                      <a:pt x="21768" y="278557"/>
                      <a:pt x="0" y="256789"/>
                      <a:pt x="0" y="229937"/>
                    </a:cubicBezTo>
                    <a:lnTo>
                      <a:pt x="0" y="48620"/>
                    </a:lnTo>
                    <a:cubicBezTo>
                      <a:pt x="0" y="21768"/>
                      <a:pt x="21768" y="0"/>
                      <a:pt x="48620" y="0"/>
                    </a:cubicBezTo>
                    <a:close/>
                  </a:path>
                </a:pathLst>
              </a:custGeom>
              <a:solidFill>
                <a:srgbClr val="FFFFFF"/>
              </a:solidFill>
              <a:ln w="38100" cap="rnd">
                <a:solidFill>
                  <a:srgbClr val="11767E"/>
                </a:solidFill>
                <a:prstDash val="solid"/>
                <a:round/>
              </a:ln>
            </p:spPr>
          </p:sp>
          <p:sp>
            <p:nvSpPr>
              <p:cNvPr id="18" name="TextBox 18"/>
              <p:cNvSpPr txBox="1"/>
              <p:nvPr/>
            </p:nvSpPr>
            <p:spPr>
              <a:xfrm>
                <a:off x="0" y="-38100"/>
                <a:ext cx="1932008" cy="316657"/>
              </a:xfrm>
              <a:prstGeom prst="rect">
                <a:avLst/>
              </a:prstGeom>
            </p:spPr>
            <p:txBody>
              <a:bodyPr lIns="56238" tIns="56238" rIns="56238" bIns="56238" rtlCol="0" anchor="ctr"/>
              <a:lstStyle/>
              <a:p>
                <a:pPr algn="ctr">
                  <a:lnSpc>
                    <a:spcPts val="2659"/>
                  </a:lnSpc>
                  <a:spcBef>
                    <a:spcPct val="0"/>
                  </a:spcBef>
                </a:pPr>
                <a:endParaRPr/>
              </a:p>
            </p:txBody>
          </p:sp>
        </p:grpSp>
        <p:grpSp>
          <p:nvGrpSpPr>
            <p:cNvPr id="19" name="Group 19"/>
            <p:cNvGrpSpPr/>
            <p:nvPr/>
          </p:nvGrpSpPr>
          <p:grpSpPr>
            <a:xfrm>
              <a:off x="0" y="186271"/>
              <a:ext cx="2992084" cy="1188617"/>
              <a:chOff x="0" y="0"/>
              <a:chExt cx="1201377" cy="477251"/>
            </a:xfrm>
          </p:grpSpPr>
          <p:sp>
            <p:nvSpPr>
              <p:cNvPr id="20" name="Freeform 20"/>
              <p:cNvSpPr/>
              <p:nvPr/>
            </p:nvSpPr>
            <p:spPr>
              <a:xfrm>
                <a:off x="0" y="0"/>
                <a:ext cx="1201377" cy="477251"/>
              </a:xfrm>
              <a:custGeom>
                <a:avLst/>
                <a:gdLst/>
                <a:ahLst/>
                <a:cxnLst/>
                <a:rect l="l" t="t" r="r" b="b"/>
                <a:pathLst>
                  <a:path w="1201377" h="477251">
                    <a:moveTo>
                      <a:pt x="998177" y="0"/>
                    </a:moveTo>
                    <a:cubicBezTo>
                      <a:pt x="1110401" y="0"/>
                      <a:pt x="1201377" y="106836"/>
                      <a:pt x="1201377" y="238626"/>
                    </a:cubicBezTo>
                    <a:cubicBezTo>
                      <a:pt x="1201377" y="370415"/>
                      <a:pt x="1110401" y="477251"/>
                      <a:pt x="998177" y="477251"/>
                    </a:cubicBezTo>
                    <a:lnTo>
                      <a:pt x="203200" y="477251"/>
                    </a:lnTo>
                    <a:cubicBezTo>
                      <a:pt x="90976" y="477251"/>
                      <a:pt x="0" y="370415"/>
                      <a:pt x="0" y="238626"/>
                    </a:cubicBezTo>
                    <a:cubicBezTo>
                      <a:pt x="0" y="106836"/>
                      <a:pt x="90976" y="0"/>
                      <a:pt x="203200" y="0"/>
                    </a:cubicBezTo>
                    <a:close/>
                  </a:path>
                </a:pathLst>
              </a:custGeom>
              <a:solidFill>
                <a:srgbClr val="11767E"/>
              </a:solidFill>
            </p:spPr>
          </p:sp>
          <p:sp>
            <p:nvSpPr>
              <p:cNvPr id="21" name="TextBox 21"/>
              <p:cNvSpPr txBox="1"/>
              <p:nvPr/>
            </p:nvSpPr>
            <p:spPr>
              <a:xfrm>
                <a:off x="0" y="-38100"/>
                <a:ext cx="1201377" cy="515351"/>
              </a:xfrm>
              <a:prstGeom prst="rect">
                <a:avLst/>
              </a:prstGeom>
            </p:spPr>
            <p:txBody>
              <a:bodyPr lIns="56238" tIns="56238" rIns="56238" bIns="56238" rtlCol="0" anchor="ctr"/>
              <a:lstStyle/>
              <a:p>
                <a:pPr algn="ctr">
                  <a:lnSpc>
                    <a:spcPts val="2659"/>
                  </a:lnSpc>
                </a:pPr>
                <a:endParaRPr/>
              </a:p>
            </p:txBody>
          </p:sp>
        </p:grpSp>
        <p:grpSp>
          <p:nvGrpSpPr>
            <p:cNvPr id="22" name="Group 22"/>
            <p:cNvGrpSpPr/>
            <p:nvPr/>
          </p:nvGrpSpPr>
          <p:grpSpPr>
            <a:xfrm>
              <a:off x="1045743" y="444070"/>
              <a:ext cx="900598" cy="673020"/>
              <a:chOff x="0" y="0"/>
              <a:chExt cx="1087645" cy="812800"/>
            </a:xfrm>
          </p:grpSpPr>
          <p:sp>
            <p:nvSpPr>
              <p:cNvPr id="23" name="Freeform 23"/>
              <p:cNvSpPr/>
              <p:nvPr/>
            </p:nvSpPr>
            <p:spPr>
              <a:xfrm>
                <a:off x="0" y="0"/>
                <a:ext cx="1087645" cy="812800"/>
              </a:xfrm>
              <a:custGeom>
                <a:avLst/>
                <a:gdLst/>
                <a:ahLst/>
                <a:cxnLst/>
                <a:rect l="l" t="t" r="r" b="b"/>
                <a:pathLst>
                  <a:path w="1087645" h="812800">
                    <a:moveTo>
                      <a:pt x="543822" y="0"/>
                    </a:moveTo>
                    <a:cubicBezTo>
                      <a:pt x="243478" y="0"/>
                      <a:pt x="0" y="181951"/>
                      <a:pt x="0" y="406400"/>
                    </a:cubicBezTo>
                    <a:cubicBezTo>
                      <a:pt x="0" y="630849"/>
                      <a:pt x="243478" y="812800"/>
                      <a:pt x="543822" y="812800"/>
                    </a:cubicBezTo>
                    <a:cubicBezTo>
                      <a:pt x="844167" y="812800"/>
                      <a:pt x="1087645" y="630849"/>
                      <a:pt x="1087645" y="406400"/>
                    </a:cubicBezTo>
                    <a:cubicBezTo>
                      <a:pt x="1087645" y="181951"/>
                      <a:pt x="844167" y="0"/>
                      <a:pt x="543822" y="0"/>
                    </a:cubicBezTo>
                    <a:close/>
                  </a:path>
                </a:pathLst>
              </a:custGeom>
              <a:solidFill>
                <a:srgbClr val="FFFFFF"/>
              </a:solidFill>
            </p:spPr>
          </p:sp>
          <p:sp>
            <p:nvSpPr>
              <p:cNvPr id="24" name="TextBox 24"/>
              <p:cNvSpPr txBox="1"/>
              <p:nvPr/>
            </p:nvSpPr>
            <p:spPr>
              <a:xfrm>
                <a:off x="101967" y="38100"/>
                <a:ext cx="883712" cy="698500"/>
              </a:xfrm>
              <a:prstGeom prst="rect">
                <a:avLst/>
              </a:prstGeom>
            </p:spPr>
            <p:txBody>
              <a:bodyPr lIns="56238" tIns="56238" rIns="56238" bIns="56238" rtlCol="0" anchor="ctr"/>
              <a:lstStyle/>
              <a:p>
                <a:pPr algn="ctr">
                  <a:lnSpc>
                    <a:spcPts val="2659"/>
                  </a:lnSpc>
                </a:pPr>
                <a:endParaRPr/>
              </a:p>
            </p:txBody>
          </p:sp>
        </p:grpSp>
      </p:grpSp>
      <p:sp>
        <p:nvSpPr>
          <p:cNvPr id="25" name="TextBox 25"/>
          <p:cNvSpPr txBox="1"/>
          <p:nvPr/>
        </p:nvSpPr>
        <p:spPr>
          <a:xfrm>
            <a:off x="3037992" y="507683"/>
            <a:ext cx="5719816" cy="937259"/>
          </a:xfrm>
          <a:prstGeom prst="rect">
            <a:avLst/>
          </a:prstGeom>
        </p:spPr>
        <p:txBody>
          <a:bodyPr lIns="0" tIns="0" rIns="0" bIns="0" rtlCol="0" anchor="t">
            <a:spAutoFit/>
          </a:bodyPr>
          <a:lstStyle/>
          <a:p>
            <a:pPr algn="l">
              <a:lnSpc>
                <a:spcPts val="7665"/>
              </a:lnSpc>
            </a:pPr>
            <a:r>
              <a:rPr lang="en-US" sz="5475" b="1">
                <a:solidFill>
                  <a:srgbClr val="000000"/>
                </a:solidFill>
                <a:latin typeface="Be Vietnam Ultra-Bold"/>
                <a:ea typeface="Be Vietnam Ultra-Bold"/>
                <a:cs typeface="Be Vietnam Ultra-Bold"/>
                <a:sym typeface="Be Vietnam Ultra-Bold"/>
              </a:rPr>
              <a:t>Mục tiêu đề tài: </a:t>
            </a:r>
          </a:p>
        </p:txBody>
      </p:sp>
      <p:sp>
        <p:nvSpPr>
          <p:cNvPr id="26" name="TextBox 26"/>
          <p:cNvSpPr txBox="1"/>
          <p:nvPr/>
        </p:nvSpPr>
        <p:spPr>
          <a:xfrm>
            <a:off x="1529729" y="2196099"/>
            <a:ext cx="14944975" cy="6619875"/>
          </a:xfrm>
          <a:prstGeom prst="rect">
            <a:avLst/>
          </a:prstGeom>
        </p:spPr>
        <p:txBody>
          <a:bodyPr lIns="0" tIns="0" rIns="0" bIns="0" rtlCol="0" anchor="t">
            <a:spAutoFit/>
          </a:bodyPr>
          <a:lstStyle/>
          <a:p>
            <a:pPr algn="just">
              <a:lnSpc>
                <a:spcPts val="5250"/>
              </a:lnSpc>
            </a:pPr>
            <a:r>
              <a:rPr lang="en-US" sz="3000">
                <a:solidFill>
                  <a:srgbClr val="000000"/>
                </a:solidFill>
                <a:latin typeface="Be Vietnam"/>
                <a:ea typeface="Be Vietnam"/>
                <a:cs typeface="Be Vietnam"/>
                <a:sym typeface="Be Vietnam"/>
              </a:rPr>
              <a:t>Trong bối cảnh môi trường kinh doanh ngày càng chuyển đổi sang mô hình trực tuyến, việc xây dựng một trang web chuyên nghiệp cho cửa hàng không chỉ là một sự lựa chọn, mà là một yếu tố quyết định đối với sự thành công của doanh nghiệp. </a:t>
            </a:r>
          </a:p>
          <a:p>
            <a:pPr algn="just">
              <a:lnSpc>
                <a:spcPts val="5250"/>
              </a:lnSpc>
            </a:pPr>
            <a:r>
              <a:rPr lang="en-US" sz="3000">
                <a:solidFill>
                  <a:srgbClr val="000000"/>
                </a:solidFill>
                <a:latin typeface="Be Vietnam"/>
                <a:ea typeface="Be Vietnam"/>
                <a:cs typeface="Be Vietnam"/>
                <a:sym typeface="Be Vietnam"/>
              </a:rPr>
              <a:t>Việc xây dựng website bán quà lưu niệm có ý nghĩa quan trọng trong việc mở rộng thị trường và tăng cường tương tác với khách hàng. Nó giúp doanh nghiệp dễ dàng tiếp cận người tiêu dùng ở bất cứ đâu, đồng thời tạo ra kênh bán hàng tiện lợi, hoạt động 24/7. Website không chỉ nâng cao nhận diện thương hiệu mà còn mang lại trải nghiệm mua sắm tiện ích cho khách hàng với nhiều sản phẩm đa dạng, thông tin rõ ràng và quy trình thanh toán nhanh chóng.</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7FEFF"/>
        </a:solidFill>
        <a:effectLst/>
      </p:bgPr>
    </p:bg>
    <p:spTree>
      <p:nvGrpSpPr>
        <p:cNvPr id="1" name=""/>
        <p:cNvGrpSpPr/>
        <p:nvPr/>
      </p:nvGrpSpPr>
      <p:grpSpPr>
        <a:xfrm>
          <a:off x="0" y="0"/>
          <a:ext cx="0" cy="0"/>
          <a:chOff x="0" y="0"/>
          <a:chExt cx="0" cy="0"/>
        </a:xfrm>
      </p:grpSpPr>
      <p:sp>
        <p:nvSpPr>
          <p:cNvPr id="3" name="Freeform 3"/>
          <p:cNvSpPr/>
          <p:nvPr/>
        </p:nvSpPr>
        <p:spPr>
          <a:xfrm>
            <a:off x="8186331" y="459867"/>
            <a:ext cx="10132322" cy="12152710"/>
          </a:xfrm>
          <a:custGeom>
            <a:avLst/>
            <a:gdLst/>
            <a:ahLst/>
            <a:cxnLst/>
            <a:rect l="l" t="t" r="r" b="b"/>
            <a:pathLst>
              <a:path w="10132322" h="12152710">
                <a:moveTo>
                  <a:pt x="0" y="0"/>
                </a:moveTo>
                <a:lnTo>
                  <a:pt x="10132322" y="0"/>
                </a:lnTo>
                <a:lnTo>
                  <a:pt x="10132322" y="12152710"/>
                </a:lnTo>
                <a:lnTo>
                  <a:pt x="0" y="12152710"/>
                </a:lnTo>
                <a:lnTo>
                  <a:pt x="0" y="0"/>
                </a:lnTo>
                <a:close/>
              </a:path>
            </a:pathLst>
          </a:custGeom>
          <a:blipFill>
            <a:blip r:embed="rId2">
              <a:alphaModFix amt="10999"/>
            </a:blip>
            <a:stretch>
              <a:fillRect/>
            </a:stretch>
          </a:blipFill>
        </p:spPr>
      </p:sp>
      <p:sp>
        <p:nvSpPr>
          <p:cNvPr id="4" name="Freeform 4"/>
          <p:cNvSpPr/>
          <p:nvPr/>
        </p:nvSpPr>
        <p:spPr>
          <a:xfrm>
            <a:off x="-283567" y="9559863"/>
            <a:ext cx="18571567" cy="951793"/>
          </a:xfrm>
          <a:custGeom>
            <a:avLst/>
            <a:gdLst/>
            <a:ahLst/>
            <a:cxnLst/>
            <a:rect l="l" t="t" r="r" b="b"/>
            <a:pathLst>
              <a:path w="18571567" h="951793">
                <a:moveTo>
                  <a:pt x="0" y="0"/>
                </a:moveTo>
                <a:lnTo>
                  <a:pt x="18571567" y="0"/>
                </a:lnTo>
                <a:lnTo>
                  <a:pt x="18571567" y="951793"/>
                </a:lnTo>
                <a:lnTo>
                  <a:pt x="0" y="951793"/>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5" name="Freeform 5"/>
          <p:cNvSpPr/>
          <p:nvPr/>
        </p:nvSpPr>
        <p:spPr>
          <a:xfrm flipV="1">
            <a:off x="-141784" y="-217118"/>
            <a:ext cx="18571567" cy="951793"/>
          </a:xfrm>
          <a:custGeom>
            <a:avLst/>
            <a:gdLst/>
            <a:ahLst/>
            <a:cxnLst/>
            <a:rect l="l" t="t" r="r" b="b"/>
            <a:pathLst>
              <a:path w="18571567" h="951793">
                <a:moveTo>
                  <a:pt x="0" y="951793"/>
                </a:moveTo>
                <a:lnTo>
                  <a:pt x="18571568" y="951793"/>
                </a:lnTo>
                <a:lnTo>
                  <a:pt x="18571568" y="0"/>
                </a:lnTo>
                <a:lnTo>
                  <a:pt x="0" y="0"/>
                </a:lnTo>
                <a:lnTo>
                  <a:pt x="0" y="951793"/>
                </a:lnTo>
                <a:close/>
              </a:path>
            </a:pathLst>
          </a:custGeom>
          <a:blipFill>
            <a:blip r:embed="rId3">
              <a:extLst>
                <a:ext uri="{96DAC541-7B7A-43D3-8B79-37D633B846F1}">
                  <asvg:svgBlip xmlns="" xmlns:asvg="http://schemas.microsoft.com/office/drawing/2016/SVG/main" r:embed="rId4"/>
                </a:ext>
              </a:extLst>
            </a:blip>
            <a:stretch>
              <a:fillRect/>
            </a:stretch>
          </a:blipFill>
        </p:spPr>
      </p:sp>
      <p:grpSp>
        <p:nvGrpSpPr>
          <p:cNvPr id="6" name="Group 6"/>
          <p:cNvGrpSpPr/>
          <p:nvPr/>
        </p:nvGrpSpPr>
        <p:grpSpPr>
          <a:xfrm>
            <a:off x="-13050" y="9191629"/>
            <a:ext cx="850656" cy="850656"/>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solidFill>
              <a:srgbClr val="11767E"/>
            </a:solidFill>
          </p:spPr>
        </p:sp>
        <p:sp>
          <p:nvSpPr>
            <p:cNvPr id="8" name="TextBox 8"/>
            <p:cNvSpPr txBox="1"/>
            <p:nvPr/>
          </p:nvSpPr>
          <p:spPr>
            <a:xfrm>
              <a:off x="139700" y="101600"/>
              <a:ext cx="533400" cy="571500"/>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17450394" y="9198154"/>
            <a:ext cx="837606" cy="837606"/>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solidFill>
              <a:srgbClr val="11767E"/>
            </a:solidFill>
          </p:spPr>
        </p:sp>
        <p:sp>
          <p:nvSpPr>
            <p:cNvPr id="11" name="TextBox 11"/>
            <p:cNvSpPr txBox="1"/>
            <p:nvPr/>
          </p:nvSpPr>
          <p:spPr>
            <a:xfrm>
              <a:off x="139700" y="101600"/>
              <a:ext cx="533400" cy="571500"/>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17437344" y="315872"/>
            <a:ext cx="850656" cy="850656"/>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solidFill>
              <a:srgbClr val="11767E"/>
            </a:solidFill>
          </p:spPr>
        </p:sp>
        <p:sp>
          <p:nvSpPr>
            <p:cNvPr id="14" name="TextBox 14"/>
            <p:cNvSpPr txBox="1"/>
            <p:nvPr/>
          </p:nvSpPr>
          <p:spPr>
            <a:xfrm>
              <a:off x="139700" y="101600"/>
              <a:ext cx="533400" cy="571500"/>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a:off x="-13050" y="443265"/>
            <a:ext cx="8731722" cy="1170869"/>
            <a:chOff x="0" y="0"/>
            <a:chExt cx="11642296" cy="1561159"/>
          </a:xfrm>
        </p:grpSpPr>
        <p:grpSp>
          <p:nvGrpSpPr>
            <p:cNvPr id="16" name="Group 16"/>
            <p:cNvGrpSpPr/>
            <p:nvPr/>
          </p:nvGrpSpPr>
          <p:grpSpPr>
            <a:xfrm>
              <a:off x="1159280" y="0"/>
              <a:ext cx="10483016" cy="1561159"/>
              <a:chOff x="0" y="0"/>
              <a:chExt cx="1870483" cy="278557"/>
            </a:xfrm>
          </p:grpSpPr>
          <p:sp>
            <p:nvSpPr>
              <p:cNvPr id="17" name="Freeform 17"/>
              <p:cNvSpPr/>
              <p:nvPr/>
            </p:nvSpPr>
            <p:spPr>
              <a:xfrm>
                <a:off x="0" y="0"/>
                <a:ext cx="1870483" cy="278557"/>
              </a:xfrm>
              <a:custGeom>
                <a:avLst/>
                <a:gdLst/>
                <a:ahLst/>
                <a:cxnLst/>
                <a:rect l="l" t="t" r="r" b="b"/>
                <a:pathLst>
                  <a:path w="1870483" h="278557">
                    <a:moveTo>
                      <a:pt x="55595" y="0"/>
                    </a:moveTo>
                    <a:lnTo>
                      <a:pt x="1814887" y="0"/>
                    </a:lnTo>
                    <a:cubicBezTo>
                      <a:pt x="1829632" y="0"/>
                      <a:pt x="1843773" y="5857"/>
                      <a:pt x="1854199" y="16284"/>
                    </a:cubicBezTo>
                    <a:cubicBezTo>
                      <a:pt x="1864625" y="26710"/>
                      <a:pt x="1870483" y="40851"/>
                      <a:pt x="1870483" y="55595"/>
                    </a:cubicBezTo>
                    <a:lnTo>
                      <a:pt x="1870483" y="222962"/>
                    </a:lnTo>
                    <a:cubicBezTo>
                      <a:pt x="1870483" y="237707"/>
                      <a:pt x="1864625" y="251848"/>
                      <a:pt x="1854199" y="262274"/>
                    </a:cubicBezTo>
                    <a:cubicBezTo>
                      <a:pt x="1843773" y="272700"/>
                      <a:pt x="1829632" y="278557"/>
                      <a:pt x="1814887" y="278557"/>
                    </a:cubicBezTo>
                    <a:lnTo>
                      <a:pt x="55595" y="278557"/>
                    </a:lnTo>
                    <a:cubicBezTo>
                      <a:pt x="40851" y="278557"/>
                      <a:pt x="26710" y="272700"/>
                      <a:pt x="16284" y="262274"/>
                    </a:cubicBezTo>
                    <a:cubicBezTo>
                      <a:pt x="5857" y="251848"/>
                      <a:pt x="0" y="237707"/>
                      <a:pt x="0" y="222962"/>
                    </a:cubicBezTo>
                    <a:lnTo>
                      <a:pt x="0" y="55595"/>
                    </a:lnTo>
                    <a:cubicBezTo>
                      <a:pt x="0" y="40851"/>
                      <a:pt x="5857" y="26710"/>
                      <a:pt x="16284" y="16284"/>
                    </a:cubicBezTo>
                    <a:cubicBezTo>
                      <a:pt x="26710" y="5857"/>
                      <a:pt x="40851" y="0"/>
                      <a:pt x="55595" y="0"/>
                    </a:cubicBezTo>
                    <a:close/>
                  </a:path>
                </a:pathLst>
              </a:custGeom>
              <a:solidFill>
                <a:srgbClr val="FFFFFF"/>
              </a:solidFill>
              <a:ln w="38100" cap="rnd">
                <a:solidFill>
                  <a:srgbClr val="11767E"/>
                </a:solidFill>
                <a:prstDash val="solid"/>
                <a:round/>
              </a:ln>
            </p:spPr>
          </p:sp>
          <p:sp>
            <p:nvSpPr>
              <p:cNvPr id="18" name="TextBox 18"/>
              <p:cNvSpPr txBox="1"/>
              <p:nvPr/>
            </p:nvSpPr>
            <p:spPr>
              <a:xfrm>
                <a:off x="0" y="-38100"/>
                <a:ext cx="1870483" cy="316657"/>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a:off x="0" y="186271"/>
              <a:ext cx="2896800" cy="1188617"/>
              <a:chOff x="0" y="0"/>
              <a:chExt cx="1163118" cy="477251"/>
            </a:xfrm>
          </p:grpSpPr>
          <p:sp>
            <p:nvSpPr>
              <p:cNvPr id="20" name="Freeform 20"/>
              <p:cNvSpPr/>
              <p:nvPr/>
            </p:nvSpPr>
            <p:spPr>
              <a:xfrm>
                <a:off x="0" y="0"/>
                <a:ext cx="1163118" cy="477251"/>
              </a:xfrm>
              <a:custGeom>
                <a:avLst/>
                <a:gdLst/>
                <a:ahLst/>
                <a:cxnLst/>
                <a:rect l="l" t="t" r="r" b="b"/>
                <a:pathLst>
                  <a:path w="1163118" h="477251">
                    <a:moveTo>
                      <a:pt x="959918" y="0"/>
                    </a:moveTo>
                    <a:cubicBezTo>
                      <a:pt x="1072143" y="0"/>
                      <a:pt x="1163118" y="106836"/>
                      <a:pt x="1163118" y="238626"/>
                    </a:cubicBezTo>
                    <a:cubicBezTo>
                      <a:pt x="1163118" y="370415"/>
                      <a:pt x="1072143" y="477251"/>
                      <a:pt x="959918" y="477251"/>
                    </a:cubicBezTo>
                    <a:lnTo>
                      <a:pt x="203200" y="477251"/>
                    </a:lnTo>
                    <a:cubicBezTo>
                      <a:pt x="90976" y="477251"/>
                      <a:pt x="0" y="370415"/>
                      <a:pt x="0" y="238626"/>
                    </a:cubicBezTo>
                    <a:cubicBezTo>
                      <a:pt x="0" y="106836"/>
                      <a:pt x="90976" y="0"/>
                      <a:pt x="203200" y="0"/>
                    </a:cubicBezTo>
                    <a:close/>
                  </a:path>
                </a:pathLst>
              </a:custGeom>
              <a:solidFill>
                <a:srgbClr val="11767E"/>
              </a:solidFill>
            </p:spPr>
          </p:sp>
          <p:sp>
            <p:nvSpPr>
              <p:cNvPr id="21" name="TextBox 21"/>
              <p:cNvSpPr txBox="1"/>
              <p:nvPr/>
            </p:nvSpPr>
            <p:spPr>
              <a:xfrm>
                <a:off x="0" y="-38100"/>
                <a:ext cx="1163118" cy="515351"/>
              </a:xfrm>
              <a:prstGeom prst="rect">
                <a:avLst/>
              </a:prstGeom>
            </p:spPr>
            <p:txBody>
              <a:bodyPr lIns="50800" tIns="50800" rIns="50800" bIns="50800" rtlCol="0" anchor="ctr"/>
              <a:lstStyle/>
              <a:p>
                <a:pPr algn="ctr">
                  <a:lnSpc>
                    <a:spcPts val="2659"/>
                  </a:lnSpc>
                </a:pPr>
                <a:endParaRPr/>
              </a:p>
            </p:txBody>
          </p:sp>
        </p:grpSp>
        <p:grpSp>
          <p:nvGrpSpPr>
            <p:cNvPr id="22" name="Group 22"/>
            <p:cNvGrpSpPr/>
            <p:nvPr/>
          </p:nvGrpSpPr>
          <p:grpSpPr>
            <a:xfrm>
              <a:off x="1012441" y="444070"/>
              <a:ext cx="871919" cy="673020"/>
              <a:chOff x="0" y="0"/>
              <a:chExt cx="1053009" cy="812800"/>
            </a:xfrm>
          </p:grpSpPr>
          <p:sp>
            <p:nvSpPr>
              <p:cNvPr id="23" name="Freeform 23"/>
              <p:cNvSpPr/>
              <p:nvPr/>
            </p:nvSpPr>
            <p:spPr>
              <a:xfrm>
                <a:off x="0" y="0"/>
                <a:ext cx="1053009" cy="812800"/>
              </a:xfrm>
              <a:custGeom>
                <a:avLst/>
                <a:gdLst/>
                <a:ahLst/>
                <a:cxnLst/>
                <a:rect l="l" t="t" r="r" b="b"/>
                <a:pathLst>
                  <a:path w="1053009" h="812800">
                    <a:moveTo>
                      <a:pt x="526504" y="0"/>
                    </a:moveTo>
                    <a:cubicBezTo>
                      <a:pt x="235724" y="0"/>
                      <a:pt x="0" y="181951"/>
                      <a:pt x="0" y="406400"/>
                    </a:cubicBezTo>
                    <a:cubicBezTo>
                      <a:pt x="0" y="630849"/>
                      <a:pt x="235724" y="812800"/>
                      <a:pt x="526504" y="812800"/>
                    </a:cubicBezTo>
                    <a:cubicBezTo>
                      <a:pt x="817285" y="812800"/>
                      <a:pt x="1053009" y="630849"/>
                      <a:pt x="1053009" y="406400"/>
                    </a:cubicBezTo>
                    <a:cubicBezTo>
                      <a:pt x="1053009" y="181951"/>
                      <a:pt x="817285" y="0"/>
                      <a:pt x="526504" y="0"/>
                    </a:cubicBezTo>
                    <a:close/>
                  </a:path>
                </a:pathLst>
              </a:custGeom>
              <a:solidFill>
                <a:srgbClr val="FFFFFF"/>
              </a:solidFill>
            </p:spPr>
          </p:sp>
          <p:sp>
            <p:nvSpPr>
              <p:cNvPr id="24" name="TextBox 24"/>
              <p:cNvSpPr txBox="1"/>
              <p:nvPr/>
            </p:nvSpPr>
            <p:spPr>
              <a:xfrm>
                <a:off x="98720" y="38100"/>
                <a:ext cx="855570" cy="698500"/>
              </a:xfrm>
              <a:prstGeom prst="rect">
                <a:avLst/>
              </a:prstGeom>
            </p:spPr>
            <p:txBody>
              <a:bodyPr lIns="50800" tIns="50800" rIns="50800" bIns="50800" rtlCol="0" anchor="ctr"/>
              <a:lstStyle/>
              <a:p>
                <a:pPr algn="ctr">
                  <a:lnSpc>
                    <a:spcPts val="2659"/>
                  </a:lnSpc>
                </a:pPr>
                <a:endParaRPr/>
              </a:p>
            </p:txBody>
          </p:sp>
        </p:grpSp>
      </p:grpSp>
      <p:sp>
        <p:nvSpPr>
          <p:cNvPr id="25" name="Freeform 25"/>
          <p:cNvSpPr/>
          <p:nvPr/>
        </p:nvSpPr>
        <p:spPr>
          <a:xfrm>
            <a:off x="13563600" y="3830326"/>
            <a:ext cx="3126275" cy="2633886"/>
          </a:xfrm>
          <a:custGeom>
            <a:avLst/>
            <a:gdLst/>
            <a:ahLst/>
            <a:cxnLst/>
            <a:rect l="l" t="t" r="r" b="b"/>
            <a:pathLst>
              <a:path w="3126275" h="2633886">
                <a:moveTo>
                  <a:pt x="0" y="0"/>
                </a:moveTo>
                <a:lnTo>
                  <a:pt x="3126275" y="0"/>
                </a:lnTo>
                <a:lnTo>
                  <a:pt x="3126275" y="2633886"/>
                </a:lnTo>
                <a:lnTo>
                  <a:pt x="0" y="2633886"/>
                </a:lnTo>
                <a:lnTo>
                  <a:pt x="0" y="0"/>
                </a:lnTo>
                <a:close/>
              </a:path>
            </a:pathLst>
          </a:custGeom>
          <a:blipFill>
            <a:blip r:embed="rId5"/>
            <a:stretch>
              <a:fillRect/>
            </a:stretch>
          </a:blipFill>
        </p:spPr>
      </p:sp>
      <p:sp>
        <p:nvSpPr>
          <p:cNvPr id="27" name="TextBox 27"/>
          <p:cNvSpPr txBox="1"/>
          <p:nvPr/>
        </p:nvSpPr>
        <p:spPr>
          <a:xfrm>
            <a:off x="2435862" y="622345"/>
            <a:ext cx="6708138" cy="771525"/>
          </a:xfrm>
          <a:prstGeom prst="rect">
            <a:avLst/>
          </a:prstGeom>
        </p:spPr>
        <p:txBody>
          <a:bodyPr lIns="0" tIns="0" rIns="0" bIns="0" rtlCol="0" anchor="t">
            <a:spAutoFit/>
          </a:bodyPr>
          <a:lstStyle/>
          <a:p>
            <a:pPr algn="l">
              <a:lnSpc>
                <a:spcPts val="6299"/>
              </a:lnSpc>
            </a:pPr>
            <a:r>
              <a:rPr lang="en-US" sz="4500">
                <a:solidFill>
                  <a:srgbClr val="000000"/>
                </a:solidFill>
                <a:latin typeface="Be Vietnam"/>
                <a:ea typeface="Be Vietnam"/>
                <a:cs typeface="Be Vietnam"/>
                <a:sym typeface="Be Vietnam"/>
              </a:rPr>
              <a:t>Công Nghệ Sử Dụng:  </a:t>
            </a:r>
          </a:p>
        </p:txBody>
      </p:sp>
      <p:sp>
        <p:nvSpPr>
          <p:cNvPr id="28" name="TextBox 28"/>
          <p:cNvSpPr txBox="1"/>
          <p:nvPr/>
        </p:nvSpPr>
        <p:spPr>
          <a:xfrm>
            <a:off x="192910" y="1948772"/>
            <a:ext cx="6314544" cy="705924"/>
          </a:xfrm>
          <a:prstGeom prst="rect">
            <a:avLst/>
          </a:prstGeom>
        </p:spPr>
        <p:txBody>
          <a:bodyPr lIns="0" tIns="0" rIns="0" bIns="0" rtlCol="0" anchor="t">
            <a:spAutoFit/>
          </a:bodyPr>
          <a:lstStyle/>
          <a:p>
            <a:pPr marL="879506" lvl="1" indent="-439753" algn="l">
              <a:lnSpc>
                <a:spcPts val="5703"/>
              </a:lnSpc>
              <a:buAutoNum type="arabicPeriod"/>
            </a:pPr>
            <a:r>
              <a:rPr lang="en-US" sz="4073">
                <a:solidFill>
                  <a:srgbClr val="000000"/>
                </a:solidFill>
                <a:latin typeface="Hammersmith One"/>
                <a:ea typeface="Hammersmith One"/>
                <a:cs typeface="Hammersmith One"/>
                <a:sym typeface="Hammersmith One"/>
              </a:rPr>
              <a:t>Java Spring Boot </a:t>
            </a:r>
          </a:p>
        </p:txBody>
      </p:sp>
      <p:sp>
        <p:nvSpPr>
          <p:cNvPr id="29" name="TextBox 29"/>
          <p:cNvSpPr txBox="1"/>
          <p:nvPr/>
        </p:nvSpPr>
        <p:spPr>
          <a:xfrm>
            <a:off x="605267" y="4195212"/>
            <a:ext cx="11804373" cy="2783573"/>
          </a:xfrm>
          <a:prstGeom prst="rect">
            <a:avLst/>
          </a:prstGeom>
        </p:spPr>
        <p:txBody>
          <a:bodyPr lIns="0" tIns="0" rIns="0" bIns="0" rtlCol="0" anchor="t">
            <a:spAutoFit/>
          </a:bodyPr>
          <a:lstStyle/>
          <a:p>
            <a:pPr algn="just">
              <a:lnSpc>
                <a:spcPts val="3779"/>
              </a:lnSpc>
            </a:pPr>
            <a:r>
              <a:rPr lang="en-US" sz="2700" dirty="0">
                <a:solidFill>
                  <a:srgbClr val="000000"/>
                </a:solidFill>
                <a:latin typeface="Be Vietnam"/>
                <a:ea typeface="Be Vietnam"/>
                <a:cs typeface="Be Vietnam"/>
                <a:sym typeface="Be Vietnam"/>
              </a:rPr>
              <a:t>Java Spring Boot </a:t>
            </a:r>
            <a:r>
              <a:rPr lang="en-US" sz="2700" dirty="0" err="1">
                <a:solidFill>
                  <a:srgbClr val="000000"/>
                </a:solidFill>
                <a:latin typeface="Be Vietnam"/>
                <a:ea typeface="Be Vietnam"/>
                <a:cs typeface="Be Vietnam"/>
                <a:sym typeface="Be Vietnam"/>
              </a:rPr>
              <a:t>là</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một</a:t>
            </a:r>
            <a:r>
              <a:rPr lang="en-US" sz="2700" dirty="0">
                <a:solidFill>
                  <a:srgbClr val="000000"/>
                </a:solidFill>
                <a:latin typeface="Be Vietnam"/>
                <a:ea typeface="Be Vietnam"/>
                <a:cs typeface="Be Vietnam"/>
                <a:sym typeface="Be Vietnam"/>
              </a:rPr>
              <a:t> Framework </a:t>
            </a:r>
            <a:r>
              <a:rPr lang="en-US" sz="2700" dirty="0" err="1">
                <a:solidFill>
                  <a:srgbClr val="000000"/>
                </a:solidFill>
                <a:latin typeface="Be Vietnam"/>
                <a:ea typeface="Be Vietnam"/>
                <a:cs typeface="Be Vietnam"/>
                <a:sym typeface="Be Vietnam"/>
              </a:rPr>
              <a:t>nhỏ</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hơn</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thuộc</a:t>
            </a:r>
            <a:r>
              <a:rPr lang="en-US" sz="2700" dirty="0">
                <a:solidFill>
                  <a:srgbClr val="000000"/>
                </a:solidFill>
                <a:latin typeface="Be Vietnam"/>
                <a:ea typeface="Be Vietnam"/>
                <a:cs typeface="Be Vietnam"/>
                <a:sym typeface="Be Vietnam"/>
              </a:rPr>
              <a:t> Spring Framework, </a:t>
            </a:r>
            <a:r>
              <a:rPr lang="en-US" sz="2700" dirty="0" err="1">
                <a:solidFill>
                  <a:srgbClr val="000000"/>
                </a:solidFill>
                <a:latin typeface="Be Vietnam"/>
                <a:ea typeface="Be Vietnam"/>
                <a:cs typeface="Be Vietnam"/>
                <a:sym typeface="Be Vietnam"/>
              </a:rPr>
              <a:t>giúp</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phát</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triển</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ứng</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dụng</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dựa</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trên</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ngôn</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ngữ</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lập</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trình</a:t>
            </a:r>
            <a:r>
              <a:rPr lang="en-US" sz="2700" dirty="0">
                <a:solidFill>
                  <a:srgbClr val="000000"/>
                </a:solidFill>
                <a:latin typeface="Be Vietnam"/>
                <a:ea typeface="Be Vietnam"/>
                <a:cs typeface="Be Vietnam"/>
                <a:sym typeface="Be Vietnam"/>
              </a:rPr>
              <a:t> Java, </a:t>
            </a:r>
            <a:r>
              <a:rPr lang="en-US" sz="2700" dirty="0" err="1">
                <a:solidFill>
                  <a:srgbClr val="000000"/>
                </a:solidFill>
                <a:latin typeface="Be Vietnam"/>
                <a:ea typeface="Be Vietnam"/>
                <a:cs typeface="Be Vietnam"/>
                <a:sym typeface="Be Vietnam"/>
              </a:rPr>
              <a:t>trong</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khi</a:t>
            </a:r>
            <a:r>
              <a:rPr lang="en-US" sz="2700" dirty="0">
                <a:solidFill>
                  <a:srgbClr val="000000"/>
                </a:solidFill>
                <a:latin typeface="Be Vietnam"/>
                <a:ea typeface="Be Vietnam"/>
                <a:cs typeface="Be Vietnam"/>
                <a:sym typeface="Be Vietnam"/>
              </a:rPr>
              <a:t> Java Spring MVC (Model-View-Controller) </a:t>
            </a:r>
            <a:r>
              <a:rPr lang="en-US" sz="2700" dirty="0" err="1">
                <a:solidFill>
                  <a:srgbClr val="000000"/>
                </a:solidFill>
                <a:latin typeface="Be Vietnam"/>
                <a:ea typeface="Be Vietnam"/>
                <a:cs typeface="Be Vietnam"/>
                <a:sym typeface="Be Vietnam"/>
              </a:rPr>
              <a:t>là</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một</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mô</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hình</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thiết</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kế</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phần</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mềm</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dựa</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trên</a:t>
            </a:r>
            <a:r>
              <a:rPr lang="en-US" sz="2700" dirty="0">
                <a:solidFill>
                  <a:srgbClr val="000000"/>
                </a:solidFill>
                <a:latin typeface="Be Vietnam"/>
                <a:ea typeface="Be Vietnam"/>
                <a:cs typeface="Be Vietnam"/>
                <a:sym typeface="Be Vietnam"/>
              </a:rPr>
              <a:t> Spring Framework. Java Spring Boot </a:t>
            </a:r>
            <a:r>
              <a:rPr lang="en-US" sz="2700" dirty="0" err="1">
                <a:solidFill>
                  <a:srgbClr val="000000"/>
                </a:solidFill>
                <a:latin typeface="Be Vietnam"/>
                <a:ea typeface="Be Vietnam"/>
                <a:cs typeface="Be Vietnam"/>
                <a:sym typeface="Be Vietnam"/>
              </a:rPr>
              <a:t>được</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thiết</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kế</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để</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giúp</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đơn</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giản</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hóa</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việc</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xây</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dựng</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các</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ứng</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dụng</a:t>
            </a:r>
            <a:r>
              <a:rPr lang="en-US" sz="2700" dirty="0">
                <a:solidFill>
                  <a:srgbClr val="000000"/>
                </a:solidFill>
                <a:latin typeface="Be Vietnam"/>
                <a:ea typeface="Be Vietnam"/>
                <a:cs typeface="Be Vietnam"/>
                <a:sym typeface="Be Vietnam"/>
              </a:rPr>
              <a:t> web </a:t>
            </a:r>
            <a:r>
              <a:rPr lang="en-US" sz="2700" dirty="0" err="1">
                <a:solidFill>
                  <a:srgbClr val="000000"/>
                </a:solidFill>
                <a:latin typeface="Be Vietnam"/>
                <a:ea typeface="Be Vietnam"/>
                <a:cs typeface="Be Vietnam"/>
                <a:sym typeface="Be Vietnam"/>
              </a:rPr>
              <a:t>và</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dịch</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vụ</a:t>
            </a:r>
            <a:r>
              <a:rPr lang="en-US" sz="2700" dirty="0">
                <a:solidFill>
                  <a:srgbClr val="000000"/>
                </a:solidFill>
                <a:latin typeface="Be Vietnam"/>
                <a:ea typeface="Be Vietnam"/>
                <a:cs typeface="Be Vietnam"/>
                <a:sym typeface="Be Vietnam"/>
              </a:rPr>
              <a:t> RESTful.</a:t>
            </a:r>
          </a:p>
          <a:p>
            <a:pPr algn="just">
              <a:lnSpc>
                <a:spcPts val="3319"/>
              </a:lnSpc>
            </a:pPr>
            <a:endParaRPr lang="en-US" sz="2700" dirty="0">
              <a:solidFill>
                <a:srgbClr val="000000"/>
              </a:solidFill>
              <a:latin typeface="Be Vietnam"/>
              <a:ea typeface="Be Vietnam"/>
              <a:cs typeface="Be Vietnam"/>
              <a:sym typeface="Be Vietnam"/>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7FEFF"/>
        </a:solidFill>
        <a:effectLst/>
      </p:bgPr>
    </p:bg>
    <p:spTree>
      <p:nvGrpSpPr>
        <p:cNvPr id="1" name=""/>
        <p:cNvGrpSpPr/>
        <p:nvPr/>
      </p:nvGrpSpPr>
      <p:grpSpPr>
        <a:xfrm>
          <a:off x="0" y="0"/>
          <a:ext cx="0" cy="0"/>
          <a:chOff x="0" y="0"/>
          <a:chExt cx="0" cy="0"/>
        </a:xfrm>
      </p:grpSpPr>
      <p:sp>
        <p:nvSpPr>
          <p:cNvPr id="2" name="Freeform 2"/>
          <p:cNvSpPr/>
          <p:nvPr/>
        </p:nvSpPr>
        <p:spPr>
          <a:xfrm>
            <a:off x="0" y="-217118"/>
            <a:ext cx="8757808" cy="10504118"/>
          </a:xfrm>
          <a:custGeom>
            <a:avLst/>
            <a:gdLst/>
            <a:ahLst/>
            <a:cxnLst/>
            <a:rect l="l" t="t" r="r" b="b"/>
            <a:pathLst>
              <a:path w="8757808" h="10504118">
                <a:moveTo>
                  <a:pt x="0" y="0"/>
                </a:moveTo>
                <a:lnTo>
                  <a:pt x="8757808" y="0"/>
                </a:lnTo>
                <a:lnTo>
                  <a:pt x="8757808" y="10504118"/>
                </a:lnTo>
                <a:lnTo>
                  <a:pt x="0" y="10504118"/>
                </a:lnTo>
                <a:lnTo>
                  <a:pt x="0" y="0"/>
                </a:lnTo>
                <a:close/>
              </a:path>
            </a:pathLst>
          </a:custGeom>
          <a:blipFill>
            <a:blip r:embed="rId2">
              <a:alphaModFix amt="7999"/>
            </a:blip>
            <a:stretch>
              <a:fillRect/>
            </a:stretch>
          </a:blipFill>
        </p:spPr>
      </p:sp>
      <p:sp>
        <p:nvSpPr>
          <p:cNvPr id="3" name="Freeform 3"/>
          <p:cNvSpPr/>
          <p:nvPr/>
        </p:nvSpPr>
        <p:spPr>
          <a:xfrm>
            <a:off x="8155678" y="-217118"/>
            <a:ext cx="10132322" cy="12152710"/>
          </a:xfrm>
          <a:custGeom>
            <a:avLst/>
            <a:gdLst/>
            <a:ahLst/>
            <a:cxnLst/>
            <a:rect l="l" t="t" r="r" b="b"/>
            <a:pathLst>
              <a:path w="10132322" h="12152710">
                <a:moveTo>
                  <a:pt x="0" y="0"/>
                </a:moveTo>
                <a:lnTo>
                  <a:pt x="10132322" y="0"/>
                </a:lnTo>
                <a:lnTo>
                  <a:pt x="10132322" y="12152710"/>
                </a:lnTo>
                <a:lnTo>
                  <a:pt x="0" y="12152710"/>
                </a:lnTo>
                <a:lnTo>
                  <a:pt x="0" y="0"/>
                </a:lnTo>
                <a:close/>
              </a:path>
            </a:pathLst>
          </a:custGeom>
          <a:blipFill>
            <a:blip r:embed="rId2">
              <a:alphaModFix amt="10999"/>
            </a:blip>
            <a:stretch>
              <a:fillRect/>
            </a:stretch>
          </a:blipFill>
        </p:spPr>
      </p:sp>
      <p:sp>
        <p:nvSpPr>
          <p:cNvPr id="4" name="Freeform 4"/>
          <p:cNvSpPr/>
          <p:nvPr/>
        </p:nvSpPr>
        <p:spPr>
          <a:xfrm>
            <a:off x="-283567" y="9559863"/>
            <a:ext cx="18571567" cy="951793"/>
          </a:xfrm>
          <a:custGeom>
            <a:avLst/>
            <a:gdLst/>
            <a:ahLst/>
            <a:cxnLst/>
            <a:rect l="l" t="t" r="r" b="b"/>
            <a:pathLst>
              <a:path w="18571567" h="951793">
                <a:moveTo>
                  <a:pt x="0" y="0"/>
                </a:moveTo>
                <a:lnTo>
                  <a:pt x="18571567" y="0"/>
                </a:lnTo>
                <a:lnTo>
                  <a:pt x="18571567" y="951793"/>
                </a:lnTo>
                <a:lnTo>
                  <a:pt x="0" y="951793"/>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5" name="Freeform 5"/>
          <p:cNvSpPr/>
          <p:nvPr/>
        </p:nvSpPr>
        <p:spPr>
          <a:xfrm flipV="1">
            <a:off x="-141784" y="-217118"/>
            <a:ext cx="18571567" cy="951793"/>
          </a:xfrm>
          <a:custGeom>
            <a:avLst/>
            <a:gdLst/>
            <a:ahLst/>
            <a:cxnLst/>
            <a:rect l="l" t="t" r="r" b="b"/>
            <a:pathLst>
              <a:path w="18571567" h="951793">
                <a:moveTo>
                  <a:pt x="0" y="951793"/>
                </a:moveTo>
                <a:lnTo>
                  <a:pt x="18571568" y="951793"/>
                </a:lnTo>
                <a:lnTo>
                  <a:pt x="18571568" y="0"/>
                </a:lnTo>
                <a:lnTo>
                  <a:pt x="0" y="0"/>
                </a:lnTo>
                <a:lnTo>
                  <a:pt x="0" y="951793"/>
                </a:lnTo>
                <a:close/>
              </a:path>
            </a:pathLst>
          </a:custGeom>
          <a:blipFill>
            <a:blip r:embed="rId3">
              <a:extLst>
                <a:ext uri="{96DAC541-7B7A-43D3-8B79-37D633B846F1}">
                  <asvg:svgBlip xmlns="" xmlns:asvg="http://schemas.microsoft.com/office/drawing/2016/SVG/main" r:embed="rId4"/>
                </a:ext>
              </a:extLst>
            </a:blip>
            <a:stretch>
              <a:fillRect/>
            </a:stretch>
          </a:blipFill>
        </p:spPr>
      </p:sp>
      <p:grpSp>
        <p:nvGrpSpPr>
          <p:cNvPr id="6" name="Group 6"/>
          <p:cNvGrpSpPr/>
          <p:nvPr/>
        </p:nvGrpSpPr>
        <p:grpSpPr>
          <a:xfrm>
            <a:off x="-13050" y="9191629"/>
            <a:ext cx="850656" cy="850656"/>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solidFill>
              <a:srgbClr val="11767E"/>
            </a:solidFill>
          </p:spPr>
        </p:sp>
        <p:sp>
          <p:nvSpPr>
            <p:cNvPr id="8" name="TextBox 8"/>
            <p:cNvSpPr txBox="1"/>
            <p:nvPr/>
          </p:nvSpPr>
          <p:spPr>
            <a:xfrm>
              <a:off x="139700" y="101600"/>
              <a:ext cx="533400" cy="571500"/>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17450394" y="9198154"/>
            <a:ext cx="837606" cy="837606"/>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solidFill>
              <a:srgbClr val="11767E"/>
            </a:solidFill>
          </p:spPr>
        </p:sp>
        <p:sp>
          <p:nvSpPr>
            <p:cNvPr id="11" name="TextBox 11"/>
            <p:cNvSpPr txBox="1"/>
            <p:nvPr/>
          </p:nvSpPr>
          <p:spPr>
            <a:xfrm>
              <a:off x="139700" y="101600"/>
              <a:ext cx="533400" cy="571500"/>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17437344" y="315872"/>
            <a:ext cx="850656" cy="850656"/>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solidFill>
              <a:srgbClr val="11767E"/>
            </a:solidFill>
          </p:spPr>
        </p:sp>
        <p:sp>
          <p:nvSpPr>
            <p:cNvPr id="14" name="TextBox 14"/>
            <p:cNvSpPr txBox="1"/>
            <p:nvPr/>
          </p:nvSpPr>
          <p:spPr>
            <a:xfrm>
              <a:off x="139700" y="101600"/>
              <a:ext cx="533400" cy="571500"/>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a:off x="-13050" y="443265"/>
            <a:ext cx="8731722" cy="1170869"/>
            <a:chOff x="0" y="0"/>
            <a:chExt cx="11642296" cy="1561159"/>
          </a:xfrm>
        </p:grpSpPr>
        <p:grpSp>
          <p:nvGrpSpPr>
            <p:cNvPr id="16" name="Group 16"/>
            <p:cNvGrpSpPr/>
            <p:nvPr/>
          </p:nvGrpSpPr>
          <p:grpSpPr>
            <a:xfrm>
              <a:off x="1159280" y="0"/>
              <a:ext cx="10483016" cy="1561159"/>
              <a:chOff x="0" y="0"/>
              <a:chExt cx="1870483" cy="278557"/>
            </a:xfrm>
          </p:grpSpPr>
          <p:sp>
            <p:nvSpPr>
              <p:cNvPr id="17" name="Freeform 17"/>
              <p:cNvSpPr/>
              <p:nvPr/>
            </p:nvSpPr>
            <p:spPr>
              <a:xfrm>
                <a:off x="0" y="0"/>
                <a:ext cx="1870483" cy="278557"/>
              </a:xfrm>
              <a:custGeom>
                <a:avLst/>
                <a:gdLst/>
                <a:ahLst/>
                <a:cxnLst/>
                <a:rect l="l" t="t" r="r" b="b"/>
                <a:pathLst>
                  <a:path w="1870483" h="278557">
                    <a:moveTo>
                      <a:pt x="55595" y="0"/>
                    </a:moveTo>
                    <a:lnTo>
                      <a:pt x="1814887" y="0"/>
                    </a:lnTo>
                    <a:cubicBezTo>
                      <a:pt x="1829632" y="0"/>
                      <a:pt x="1843773" y="5857"/>
                      <a:pt x="1854199" y="16284"/>
                    </a:cubicBezTo>
                    <a:cubicBezTo>
                      <a:pt x="1864625" y="26710"/>
                      <a:pt x="1870483" y="40851"/>
                      <a:pt x="1870483" y="55595"/>
                    </a:cubicBezTo>
                    <a:lnTo>
                      <a:pt x="1870483" y="222962"/>
                    </a:lnTo>
                    <a:cubicBezTo>
                      <a:pt x="1870483" y="237707"/>
                      <a:pt x="1864625" y="251848"/>
                      <a:pt x="1854199" y="262274"/>
                    </a:cubicBezTo>
                    <a:cubicBezTo>
                      <a:pt x="1843773" y="272700"/>
                      <a:pt x="1829632" y="278557"/>
                      <a:pt x="1814887" y="278557"/>
                    </a:cubicBezTo>
                    <a:lnTo>
                      <a:pt x="55595" y="278557"/>
                    </a:lnTo>
                    <a:cubicBezTo>
                      <a:pt x="40851" y="278557"/>
                      <a:pt x="26710" y="272700"/>
                      <a:pt x="16284" y="262274"/>
                    </a:cubicBezTo>
                    <a:cubicBezTo>
                      <a:pt x="5857" y="251848"/>
                      <a:pt x="0" y="237707"/>
                      <a:pt x="0" y="222962"/>
                    </a:cubicBezTo>
                    <a:lnTo>
                      <a:pt x="0" y="55595"/>
                    </a:lnTo>
                    <a:cubicBezTo>
                      <a:pt x="0" y="40851"/>
                      <a:pt x="5857" y="26710"/>
                      <a:pt x="16284" y="16284"/>
                    </a:cubicBezTo>
                    <a:cubicBezTo>
                      <a:pt x="26710" y="5857"/>
                      <a:pt x="40851" y="0"/>
                      <a:pt x="55595" y="0"/>
                    </a:cubicBezTo>
                    <a:close/>
                  </a:path>
                </a:pathLst>
              </a:custGeom>
              <a:solidFill>
                <a:srgbClr val="FFFFFF"/>
              </a:solidFill>
              <a:ln w="38100" cap="rnd">
                <a:solidFill>
                  <a:srgbClr val="11767E"/>
                </a:solidFill>
                <a:prstDash val="solid"/>
                <a:round/>
              </a:ln>
            </p:spPr>
          </p:sp>
          <p:sp>
            <p:nvSpPr>
              <p:cNvPr id="18" name="TextBox 18"/>
              <p:cNvSpPr txBox="1"/>
              <p:nvPr/>
            </p:nvSpPr>
            <p:spPr>
              <a:xfrm>
                <a:off x="0" y="-38100"/>
                <a:ext cx="1870483" cy="316657"/>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a:off x="0" y="186271"/>
              <a:ext cx="2896800" cy="1188617"/>
              <a:chOff x="0" y="0"/>
              <a:chExt cx="1163118" cy="477251"/>
            </a:xfrm>
          </p:grpSpPr>
          <p:sp>
            <p:nvSpPr>
              <p:cNvPr id="20" name="Freeform 20"/>
              <p:cNvSpPr/>
              <p:nvPr/>
            </p:nvSpPr>
            <p:spPr>
              <a:xfrm>
                <a:off x="0" y="0"/>
                <a:ext cx="1163118" cy="477251"/>
              </a:xfrm>
              <a:custGeom>
                <a:avLst/>
                <a:gdLst/>
                <a:ahLst/>
                <a:cxnLst/>
                <a:rect l="l" t="t" r="r" b="b"/>
                <a:pathLst>
                  <a:path w="1163118" h="477251">
                    <a:moveTo>
                      <a:pt x="959918" y="0"/>
                    </a:moveTo>
                    <a:cubicBezTo>
                      <a:pt x="1072143" y="0"/>
                      <a:pt x="1163118" y="106836"/>
                      <a:pt x="1163118" y="238626"/>
                    </a:cubicBezTo>
                    <a:cubicBezTo>
                      <a:pt x="1163118" y="370415"/>
                      <a:pt x="1072143" y="477251"/>
                      <a:pt x="959918" y="477251"/>
                    </a:cubicBezTo>
                    <a:lnTo>
                      <a:pt x="203200" y="477251"/>
                    </a:lnTo>
                    <a:cubicBezTo>
                      <a:pt x="90976" y="477251"/>
                      <a:pt x="0" y="370415"/>
                      <a:pt x="0" y="238626"/>
                    </a:cubicBezTo>
                    <a:cubicBezTo>
                      <a:pt x="0" y="106836"/>
                      <a:pt x="90976" y="0"/>
                      <a:pt x="203200" y="0"/>
                    </a:cubicBezTo>
                    <a:close/>
                  </a:path>
                </a:pathLst>
              </a:custGeom>
              <a:solidFill>
                <a:srgbClr val="11767E"/>
              </a:solidFill>
            </p:spPr>
          </p:sp>
          <p:sp>
            <p:nvSpPr>
              <p:cNvPr id="21" name="TextBox 21"/>
              <p:cNvSpPr txBox="1"/>
              <p:nvPr/>
            </p:nvSpPr>
            <p:spPr>
              <a:xfrm>
                <a:off x="0" y="-38100"/>
                <a:ext cx="1163118" cy="515351"/>
              </a:xfrm>
              <a:prstGeom prst="rect">
                <a:avLst/>
              </a:prstGeom>
            </p:spPr>
            <p:txBody>
              <a:bodyPr lIns="50800" tIns="50800" rIns="50800" bIns="50800" rtlCol="0" anchor="ctr"/>
              <a:lstStyle/>
              <a:p>
                <a:pPr algn="ctr">
                  <a:lnSpc>
                    <a:spcPts val="2659"/>
                  </a:lnSpc>
                </a:pPr>
                <a:endParaRPr/>
              </a:p>
            </p:txBody>
          </p:sp>
        </p:grpSp>
        <p:grpSp>
          <p:nvGrpSpPr>
            <p:cNvPr id="22" name="Group 22"/>
            <p:cNvGrpSpPr/>
            <p:nvPr/>
          </p:nvGrpSpPr>
          <p:grpSpPr>
            <a:xfrm>
              <a:off x="1012441" y="444070"/>
              <a:ext cx="871919" cy="673020"/>
              <a:chOff x="0" y="0"/>
              <a:chExt cx="1053009" cy="812800"/>
            </a:xfrm>
          </p:grpSpPr>
          <p:sp>
            <p:nvSpPr>
              <p:cNvPr id="23" name="Freeform 23"/>
              <p:cNvSpPr/>
              <p:nvPr/>
            </p:nvSpPr>
            <p:spPr>
              <a:xfrm>
                <a:off x="0" y="0"/>
                <a:ext cx="1053009" cy="812800"/>
              </a:xfrm>
              <a:custGeom>
                <a:avLst/>
                <a:gdLst/>
                <a:ahLst/>
                <a:cxnLst/>
                <a:rect l="l" t="t" r="r" b="b"/>
                <a:pathLst>
                  <a:path w="1053009" h="812800">
                    <a:moveTo>
                      <a:pt x="526504" y="0"/>
                    </a:moveTo>
                    <a:cubicBezTo>
                      <a:pt x="235724" y="0"/>
                      <a:pt x="0" y="181951"/>
                      <a:pt x="0" y="406400"/>
                    </a:cubicBezTo>
                    <a:cubicBezTo>
                      <a:pt x="0" y="630849"/>
                      <a:pt x="235724" y="812800"/>
                      <a:pt x="526504" y="812800"/>
                    </a:cubicBezTo>
                    <a:cubicBezTo>
                      <a:pt x="817285" y="812800"/>
                      <a:pt x="1053009" y="630849"/>
                      <a:pt x="1053009" y="406400"/>
                    </a:cubicBezTo>
                    <a:cubicBezTo>
                      <a:pt x="1053009" y="181951"/>
                      <a:pt x="817285" y="0"/>
                      <a:pt x="526504" y="0"/>
                    </a:cubicBezTo>
                    <a:close/>
                  </a:path>
                </a:pathLst>
              </a:custGeom>
              <a:solidFill>
                <a:srgbClr val="FFFFFF"/>
              </a:solidFill>
            </p:spPr>
          </p:sp>
          <p:sp>
            <p:nvSpPr>
              <p:cNvPr id="24" name="TextBox 24"/>
              <p:cNvSpPr txBox="1"/>
              <p:nvPr/>
            </p:nvSpPr>
            <p:spPr>
              <a:xfrm>
                <a:off x="98720" y="38100"/>
                <a:ext cx="855570" cy="698500"/>
              </a:xfrm>
              <a:prstGeom prst="rect">
                <a:avLst/>
              </a:prstGeom>
            </p:spPr>
            <p:txBody>
              <a:bodyPr lIns="50800" tIns="50800" rIns="50800" bIns="50800" rtlCol="0" anchor="ctr"/>
              <a:lstStyle/>
              <a:p>
                <a:pPr algn="ctr">
                  <a:lnSpc>
                    <a:spcPts val="2659"/>
                  </a:lnSpc>
                </a:pPr>
                <a:endParaRPr/>
              </a:p>
            </p:txBody>
          </p:sp>
        </p:grpSp>
      </p:grpSp>
      <p:sp>
        <p:nvSpPr>
          <p:cNvPr id="25" name="Freeform 25"/>
          <p:cNvSpPr/>
          <p:nvPr/>
        </p:nvSpPr>
        <p:spPr>
          <a:xfrm>
            <a:off x="13221839" y="3643862"/>
            <a:ext cx="3776106" cy="3847722"/>
          </a:xfrm>
          <a:custGeom>
            <a:avLst/>
            <a:gdLst/>
            <a:ahLst/>
            <a:cxnLst/>
            <a:rect l="l" t="t" r="r" b="b"/>
            <a:pathLst>
              <a:path w="3776106" h="3847722">
                <a:moveTo>
                  <a:pt x="0" y="0"/>
                </a:moveTo>
                <a:lnTo>
                  <a:pt x="3776106" y="0"/>
                </a:lnTo>
                <a:lnTo>
                  <a:pt x="3776106" y="3847722"/>
                </a:lnTo>
                <a:lnTo>
                  <a:pt x="0" y="3847722"/>
                </a:lnTo>
                <a:lnTo>
                  <a:pt x="0" y="0"/>
                </a:lnTo>
                <a:close/>
              </a:path>
            </a:pathLst>
          </a:custGeom>
          <a:blipFill>
            <a:blip r:embed="rId5"/>
            <a:stretch>
              <a:fillRect l="-31131" r="-35282"/>
            </a:stretch>
          </a:blipFill>
        </p:spPr>
      </p:sp>
      <p:sp>
        <p:nvSpPr>
          <p:cNvPr id="26" name="TextBox 26"/>
          <p:cNvSpPr txBox="1"/>
          <p:nvPr/>
        </p:nvSpPr>
        <p:spPr>
          <a:xfrm>
            <a:off x="2435862" y="622345"/>
            <a:ext cx="6708138" cy="771525"/>
          </a:xfrm>
          <a:prstGeom prst="rect">
            <a:avLst/>
          </a:prstGeom>
        </p:spPr>
        <p:txBody>
          <a:bodyPr lIns="0" tIns="0" rIns="0" bIns="0" rtlCol="0" anchor="t">
            <a:spAutoFit/>
          </a:bodyPr>
          <a:lstStyle/>
          <a:p>
            <a:pPr algn="l">
              <a:lnSpc>
                <a:spcPts val="6299"/>
              </a:lnSpc>
            </a:pPr>
            <a:r>
              <a:rPr lang="en-US" sz="4500">
                <a:solidFill>
                  <a:srgbClr val="000000"/>
                </a:solidFill>
                <a:latin typeface="Be Vietnam"/>
                <a:ea typeface="Be Vietnam"/>
                <a:cs typeface="Be Vietnam"/>
                <a:sym typeface="Be Vietnam"/>
              </a:rPr>
              <a:t>Công Nghệ Sử Dụng:  </a:t>
            </a:r>
          </a:p>
        </p:txBody>
      </p:sp>
      <p:sp>
        <p:nvSpPr>
          <p:cNvPr id="27" name="TextBox 27"/>
          <p:cNvSpPr txBox="1"/>
          <p:nvPr/>
        </p:nvSpPr>
        <p:spPr>
          <a:xfrm>
            <a:off x="192910" y="1948772"/>
            <a:ext cx="6314544" cy="705924"/>
          </a:xfrm>
          <a:prstGeom prst="rect">
            <a:avLst/>
          </a:prstGeom>
        </p:spPr>
        <p:txBody>
          <a:bodyPr lIns="0" tIns="0" rIns="0" bIns="0" rtlCol="0" anchor="t">
            <a:spAutoFit/>
          </a:bodyPr>
          <a:lstStyle/>
          <a:p>
            <a:pPr algn="l">
              <a:lnSpc>
                <a:spcPts val="5703"/>
              </a:lnSpc>
            </a:pPr>
            <a:r>
              <a:rPr lang="en-US" sz="4073" dirty="0">
                <a:solidFill>
                  <a:srgbClr val="000000"/>
                </a:solidFill>
                <a:latin typeface="Hammersmith One"/>
                <a:ea typeface="Hammersmith One"/>
                <a:cs typeface="Hammersmith One"/>
                <a:sym typeface="Hammersmith One"/>
              </a:rPr>
              <a:t>2</a:t>
            </a:r>
            <a:r>
              <a:rPr lang="en-US" sz="4073" dirty="0" smtClean="0">
                <a:solidFill>
                  <a:srgbClr val="000000"/>
                </a:solidFill>
                <a:latin typeface="Hammersmith One"/>
                <a:ea typeface="Hammersmith One"/>
                <a:cs typeface="Hammersmith One"/>
                <a:sym typeface="Hammersmith One"/>
              </a:rPr>
              <a:t>. </a:t>
            </a:r>
            <a:r>
              <a:rPr lang="en-US" sz="4073" dirty="0" err="1">
                <a:solidFill>
                  <a:srgbClr val="000000"/>
                </a:solidFill>
                <a:latin typeface="Hammersmith One"/>
                <a:ea typeface="Hammersmith One"/>
                <a:cs typeface="Hammersmith One"/>
                <a:sym typeface="Hammersmith One"/>
              </a:rPr>
              <a:t>Postgre</a:t>
            </a:r>
            <a:r>
              <a:rPr lang="en-US" sz="4073" dirty="0">
                <a:solidFill>
                  <a:srgbClr val="000000"/>
                </a:solidFill>
                <a:latin typeface="Hammersmith One"/>
                <a:ea typeface="Hammersmith One"/>
                <a:cs typeface="Hammersmith One"/>
                <a:sym typeface="Hammersmith One"/>
              </a:rPr>
              <a:t> SQL </a:t>
            </a:r>
          </a:p>
        </p:txBody>
      </p:sp>
      <p:sp>
        <p:nvSpPr>
          <p:cNvPr id="28" name="TextBox 28"/>
          <p:cNvSpPr txBox="1"/>
          <p:nvPr/>
        </p:nvSpPr>
        <p:spPr>
          <a:xfrm>
            <a:off x="412278" y="2857990"/>
            <a:ext cx="11804373" cy="10138994"/>
          </a:xfrm>
          <a:prstGeom prst="rect">
            <a:avLst/>
          </a:prstGeom>
        </p:spPr>
        <p:txBody>
          <a:bodyPr lIns="0" tIns="0" rIns="0" bIns="0" rtlCol="0" anchor="t">
            <a:spAutoFit/>
          </a:bodyPr>
          <a:lstStyle/>
          <a:p>
            <a:pPr algn="just">
              <a:lnSpc>
                <a:spcPts val="3779"/>
              </a:lnSpc>
            </a:pPr>
            <a:r>
              <a:rPr lang="en-US" sz="2700" dirty="0">
                <a:solidFill>
                  <a:srgbClr val="000000"/>
                </a:solidFill>
                <a:latin typeface="Be Vietnam"/>
                <a:ea typeface="Be Vietnam"/>
                <a:cs typeface="Be Vietnam"/>
                <a:sym typeface="Be Vietnam"/>
              </a:rPr>
              <a:t>PostgreSQL </a:t>
            </a:r>
            <a:r>
              <a:rPr lang="en-US" sz="2700" dirty="0" err="1">
                <a:solidFill>
                  <a:srgbClr val="000000"/>
                </a:solidFill>
                <a:latin typeface="Be Vietnam"/>
                <a:ea typeface="Be Vietnam"/>
                <a:cs typeface="Be Vietnam"/>
                <a:sym typeface="Be Vietnam"/>
              </a:rPr>
              <a:t>là</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một</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hệ</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quản</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trị</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Cơ</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sở</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dữ</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liệu</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quan</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hệ</a:t>
            </a:r>
            <a:r>
              <a:rPr lang="en-US" sz="2700" dirty="0">
                <a:solidFill>
                  <a:srgbClr val="000000"/>
                </a:solidFill>
                <a:latin typeface="Be Vietnam"/>
                <a:ea typeface="Be Vietnam"/>
                <a:cs typeface="Be Vietnam"/>
                <a:sym typeface="Be Vietnam"/>
              </a:rPr>
              <a:t> (RDBMS) </a:t>
            </a:r>
            <a:r>
              <a:rPr lang="en-US" sz="2700" dirty="0" err="1">
                <a:solidFill>
                  <a:srgbClr val="000000"/>
                </a:solidFill>
                <a:latin typeface="Be Vietnam"/>
                <a:ea typeface="Be Vietnam"/>
                <a:cs typeface="Be Vietnam"/>
                <a:sym typeface="Be Vietnam"/>
              </a:rPr>
              <a:t>mã</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nguồn</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mở</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có</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thể</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chạy</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trên</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rất</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nhiều</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hệ</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điều</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hành</a:t>
            </a:r>
            <a:r>
              <a:rPr lang="en-US" sz="2700" dirty="0">
                <a:solidFill>
                  <a:srgbClr val="000000"/>
                </a:solidFill>
                <a:latin typeface="Be Vietnam"/>
                <a:ea typeface="Be Vietnam"/>
                <a:cs typeface="Be Vietnam"/>
                <a:sym typeface="Be Vietnam"/>
              </a:rPr>
              <a:t> (Windows, </a:t>
            </a:r>
            <a:r>
              <a:rPr lang="en-US" sz="2700" dirty="0" err="1">
                <a:solidFill>
                  <a:srgbClr val="000000"/>
                </a:solidFill>
                <a:latin typeface="Be Vietnam"/>
                <a:ea typeface="Be Vietnam"/>
                <a:cs typeface="Be Vietnam"/>
                <a:sym typeface="Be Vietnam"/>
              </a:rPr>
              <a:t>RedHat</a:t>
            </a:r>
            <a:r>
              <a:rPr lang="en-US" sz="2700" dirty="0">
                <a:solidFill>
                  <a:srgbClr val="000000"/>
                </a:solidFill>
                <a:latin typeface="Be Vietnam"/>
                <a:ea typeface="Be Vietnam"/>
                <a:cs typeface="Be Vietnam"/>
                <a:sym typeface="Be Vietnam"/>
              </a:rPr>
              <a:t>, Ubuntu,…)</a:t>
            </a:r>
          </a:p>
          <a:p>
            <a:pPr algn="just">
              <a:lnSpc>
                <a:spcPts val="3779"/>
              </a:lnSpc>
            </a:pPr>
            <a:r>
              <a:rPr lang="en-US" sz="2700" dirty="0" err="1">
                <a:solidFill>
                  <a:srgbClr val="000000"/>
                </a:solidFill>
                <a:latin typeface="Be Vietnam"/>
                <a:ea typeface="Be Vietnam"/>
                <a:cs typeface="Be Vietnam"/>
                <a:sym typeface="Be Vietnam"/>
              </a:rPr>
              <a:t>Một</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trong</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những</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lợi</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ích</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rõ</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ràng</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nhất</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của</a:t>
            </a:r>
            <a:r>
              <a:rPr lang="en-US" sz="2700" dirty="0">
                <a:solidFill>
                  <a:srgbClr val="000000"/>
                </a:solidFill>
                <a:latin typeface="Be Vietnam"/>
                <a:ea typeface="Be Vietnam"/>
                <a:cs typeface="Be Vietnam"/>
                <a:sym typeface="Be Vietnam"/>
              </a:rPr>
              <a:t> PostgreSQL </a:t>
            </a:r>
            <a:r>
              <a:rPr lang="en-US" sz="2700" dirty="0" err="1">
                <a:solidFill>
                  <a:srgbClr val="000000"/>
                </a:solidFill>
                <a:latin typeface="Be Vietnam"/>
                <a:ea typeface="Be Vietnam"/>
                <a:cs typeface="Be Vietnam"/>
                <a:sym typeface="Be Vietnam"/>
              </a:rPr>
              <a:t>là</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mã</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nguồn</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mở</a:t>
            </a:r>
            <a:r>
              <a:rPr lang="en-US" sz="2700" dirty="0">
                <a:solidFill>
                  <a:srgbClr val="000000"/>
                </a:solidFill>
                <a:latin typeface="Be Vietnam"/>
                <a:ea typeface="Be Vietnam"/>
                <a:cs typeface="Be Vietnam"/>
                <a:sym typeface="Be Vietnam"/>
              </a:rPr>
              <a:t> (open source), </a:t>
            </a:r>
            <a:r>
              <a:rPr lang="en-US" sz="2700" dirty="0" err="1">
                <a:solidFill>
                  <a:srgbClr val="000000"/>
                </a:solidFill>
                <a:latin typeface="Be Vietnam"/>
                <a:ea typeface="Be Vietnam"/>
                <a:cs typeface="Be Vietnam"/>
                <a:sym typeface="Be Vietnam"/>
              </a:rPr>
              <a:t>có</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nghĩa</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là</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bạn</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rất</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dễ</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dàng</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để</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cài</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đặt</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sử</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dụng</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phát</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triển</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và</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phân</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phối</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lại</a:t>
            </a:r>
            <a:r>
              <a:rPr lang="en-US" sz="2700" dirty="0">
                <a:solidFill>
                  <a:srgbClr val="000000"/>
                </a:solidFill>
                <a:latin typeface="Be Vietnam"/>
                <a:ea typeface="Be Vietnam"/>
                <a:cs typeface="Be Vietnam"/>
                <a:sym typeface="Be Vietnam"/>
              </a:rPr>
              <a:t> PostgreSQL </a:t>
            </a:r>
            <a:r>
              <a:rPr lang="en-US" sz="2700" dirty="0" err="1">
                <a:solidFill>
                  <a:srgbClr val="000000"/>
                </a:solidFill>
                <a:latin typeface="Be Vietnam"/>
                <a:ea typeface="Be Vietnam"/>
                <a:cs typeface="Be Vietnam"/>
                <a:sym typeface="Be Vietnam"/>
              </a:rPr>
              <a:t>mà</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không</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phải</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trả</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bất</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kỳ</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khoản</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phí</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hoặc</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tiền</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bản</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quyền</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nào</a:t>
            </a:r>
            <a:r>
              <a:rPr lang="en-US" sz="2700" dirty="0">
                <a:solidFill>
                  <a:srgbClr val="000000"/>
                </a:solidFill>
                <a:latin typeface="Be Vietnam"/>
                <a:ea typeface="Be Vietnam"/>
                <a:cs typeface="Be Vietnam"/>
                <a:sym typeface="Be Vietnam"/>
              </a:rPr>
              <a:t>.</a:t>
            </a:r>
          </a:p>
          <a:p>
            <a:pPr algn="just">
              <a:lnSpc>
                <a:spcPts val="3779"/>
              </a:lnSpc>
            </a:pPr>
            <a:r>
              <a:rPr lang="en-US" sz="2700" dirty="0" err="1">
                <a:solidFill>
                  <a:srgbClr val="000000"/>
                </a:solidFill>
                <a:latin typeface="Be Vietnam"/>
                <a:ea typeface="Be Vietnam"/>
                <a:cs typeface="Be Vietnam"/>
                <a:sym typeface="Be Vietnam"/>
              </a:rPr>
              <a:t>Ưu</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điểm</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của</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Postgre</a:t>
            </a:r>
            <a:r>
              <a:rPr lang="en-US" sz="2700" dirty="0">
                <a:solidFill>
                  <a:srgbClr val="000000"/>
                </a:solidFill>
                <a:latin typeface="Be Vietnam"/>
                <a:ea typeface="Be Vietnam"/>
                <a:cs typeface="Be Vietnam"/>
                <a:sym typeface="Be Vietnam"/>
              </a:rPr>
              <a:t> SQL: </a:t>
            </a:r>
          </a:p>
          <a:p>
            <a:pPr algn="just">
              <a:lnSpc>
                <a:spcPts val="3779"/>
              </a:lnSpc>
            </a:pP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Hỗ</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trợ</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ngôn</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ngữ</a:t>
            </a:r>
            <a:r>
              <a:rPr lang="en-US" sz="2700" dirty="0">
                <a:solidFill>
                  <a:srgbClr val="000000"/>
                </a:solidFill>
                <a:latin typeface="Be Vietnam"/>
                <a:ea typeface="Be Vietnam"/>
                <a:cs typeface="Be Vietnam"/>
                <a:sym typeface="Be Vietnam"/>
              </a:rPr>
              <a:t> SQL </a:t>
            </a:r>
            <a:r>
              <a:rPr lang="en-US" sz="2700" dirty="0" err="1">
                <a:solidFill>
                  <a:srgbClr val="000000"/>
                </a:solidFill>
                <a:latin typeface="Be Vietnam"/>
                <a:ea typeface="Be Vietnam"/>
                <a:cs typeface="Be Vietnam"/>
                <a:sym typeface="Be Vietnam"/>
              </a:rPr>
              <a:t>tiêu</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chuẩn</a:t>
            </a:r>
            <a:endParaRPr lang="en-US" sz="2700" dirty="0">
              <a:solidFill>
                <a:srgbClr val="000000"/>
              </a:solidFill>
              <a:latin typeface="Be Vietnam"/>
              <a:ea typeface="Be Vietnam"/>
              <a:cs typeface="Be Vietnam"/>
              <a:sym typeface="Be Vietnam"/>
            </a:endParaRPr>
          </a:p>
          <a:p>
            <a:pPr algn="just">
              <a:lnSpc>
                <a:spcPts val="3779"/>
              </a:lnSpc>
            </a:pPr>
            <a:r>
              <a:rPr lang="en-US" sz="2700" dirty="0">
                <a:solidFill>
                  <a:srgbClr val="000000"/>
                </a:solidFill>
                <a:latin typeface="Be Vietnam Medium"/>
                <a:ea typeface="Be Vietnam Medium"/>
                <a:cs typeface="Be Vietnam Medium"/>
                <a:sym typeface="Be Vietnam Medium"/>
              </a:rPr>
              <a:t>+ </a:t>
            </a:r>
            <a:r>
              <a:rPr lang="en-US" sz="2700" dirty="0" err="1">
                <a:solidFill>
                  <a:srgbClr val="000000"/>
                </a:solidFill>
                <a:latin typeface="Be Vietnam Medium"/>
                <a:ea typeface="Be Vietnam Medium"/>
                <a:cs typeface="Be Vietnam Medium"/>
                <a:sym typeface="Be Vietnam Medium"/>
              </a:rPr>
              <a:t>Mạnh</a:t>
            </a:r>
            <a:r>
              <a:rPr lang="en-US" sz="2700" dirty="0">
                <a:solidFill>
                  <a:srgbClr val="000000"/>
                </a:solidFill>
                <a:latin typeface="Be Vietnam Medium"/>
                <a:ea typeface="Be Vietnam Medium"/>
                <a:cs typeface="Be Vietnam Medium"/>
                <a:sym typeface="Be Vietnam Medium"/>
              </a:rPr>
              <a:t> </a:t>
            </a:r>
            <a:r>
              <a:rPr lang="en-US" sz="2700" dirty="0" err="1">
                <a:solidFill>
                  <a:srgbClr val="000000"/>
                </a:solidFill>
                <a:latin typeface="Be Vietnam Medium"/>
                <a:ea typeface="Be Vietnam Medium"/>
                <a:cs typeface="Be Vietnam Medium"/>
                <a:sym typeface="Be Vietnam Medium"/>
              </a:rPr>
              <a:t>mẽ</a:t>
            </a:r>
            <a:r>
              <a:rPr lang="en-US" sz="2700" dirty="0">
                <a:solidFill>
                  <a:srgbClr val="000000"/>
                </a:solidFill>
                <a:latin typeface="Be Vietnam Medium"/>
                <a:ea typeface="Be Vietnam Medium"/>
                <a:cs typeface="Be Vietnam Medium"/>
                <a:sym typeface="Be Vietnam Medium"/>
              </a:rPr>
              <a:t>, </a:t>
            </a:r>
            <a:r>
              <a:rPr lang="en-US" sz="2700" dirty="0" err="1">
                <a:solidFill>
                  <a:srgbClr val="000000"/>
                </a:solidFill>
                <a:latin typeface="Be Vietnam Medium"/>
                <a:ea typeface="Be Vietnam Medium"/>
                <a:cs typeface="Be Vietnam Medium"/>
                <a:sym typeface="Be Vietnam Medium"/>
              </a:rPr>
              <a:t>chịu</a:t>
            </a:r>
            <a:r>
              <a:rPr lang="en-US" sz="2700" dirty="0">
                <a:solidFill>
                  <a:srgbClr val="000000"/>
                </a:solidFill>
                <a:latin typeface="Be Vietnam Medium"/>
                <a:ea typeface="Be Vietnam Medium"/>
                <a:cs typeface="Be Vietnam Medium"/>
                <a:sym typeface="Be Vietnam Medium"/>
              </a:rPr>
              <a:t> </a:t>
            </a:r>
            <a:r>
              <a:rPr lang="en-US" sz="2700" dirty="0" err="1">
                <a:solidFill>
                  <a:srgbClr val="000000"/>
                </a:solidFill>
                <a:latin typeface="Be Vietnam Medium"/>
                <a:ea typeface="Be Vietnam Medium"/>
                <a:cs typeface="Be Vietnam Medium"/>
                <a:sym typeface="Be Vietnam Medium"/>
              </a:rPr>
              <a:t>lỗi</a:t>
            </a:r>
            <a:r>
              <a:rPr lang="en-US" sz="2700" dirty="0">
                <a:solidFill>
                  <a:srgbClr val="000000"/>
                </a:solidFill>
                <a:latin typeface="Be Vietnam Medium"/>
                <a:ea typeface="Be Vietnam Medium"/>
                <a:cs typeface="Be Vietnam Medium"/>
                <a:sym typeface="Be Vietnam Medium"/>
              </a:rPr>
              <a:t> </a:t>
            </a:r>
            <a:r>
              <a:rPr lang="en-US" sz="2700" dirty="0" err="1">
                <a:solidFill>
                  <a:srgbClr val="000000"/>
                </a:solidFill>
                <a:latin typeface="Be Vietnam Medium"/>
                <a:ea typeface="Be Vietnam Medium"/>
                <a:cs typeface="Be Vietnam Medium"/>
                <a:sym typeface="Be Vietnam Medium"/>
              </a:rPr>
              <a:t>tốt</a:t>
            </a:r>
            <a:endParaRPr lang="en-US" sz="2700" dirty="0">
              <a:solidFill>
                <a:srgbClr val="000000"/>
              </a:solidFill>
              <a:latin typeface="Be Vietnam Medium"/>
              <a:ea typeface="Be Vietnam Medium"/>
              <a:cs typeface="Be Vietnam Medium"/>
              <a:sym typeface="Be Vietnam Medium"/>
            </a:endParaRPr>
          </a:p>
          <a:p>
            <a:pPr algn="just">
              <a:lnSpc>
                <a:spcPts val="3779"/>
              </a:lnSpc>
            </a:pPr>
            <a:r>
              <a:rPr lang="en-US" sz="2700" dirty="0">
                <a:solidFill>
                  <a:srgbClr val="000000"/>
                </a:solidFill>
                <a:latin typeface="Be Vietnam Medium"/>
                <a:ea typeface="Be Vietnam Medium"/>
                <a:cs typeface="Be Vietnam Medium"/>
                <a:sym typeface="Be Vietnam Medium"/>
              </a:rPr>
              <a:t>+ </a:t>
            </a:r>
            <a:r>
              <a:rPr lang="en-US" sz="2700" dirty="0" err="1">
                <a:solidFill>
                  <a:srgbClr val="000000"/>
                </a:solidFill>
                <a:latin typeface="Be Vietnam Medium"/>
                <a:ea typeface="Be Vietnam Medium"/>
                <a:cs typeface="Be Vietnam Medium"/>
                <a:sym typeface="Be Vietnam Medium"/>
              </a:rPr>
              <a:t>Khả</a:t>
            </a:r>
            <a:r>
              <a:rPr lang="en-US" sz="2700" dirty="0">
                <a:solidFill>
                  <a:srgbClr val="000000"/>
                </a:solidFill>
                <a:latin typeface="Be Vietnam Medium"/>
                <a:ea typeface="Be Vietnam Medium"/>
                <a:cs typeface="Be Vietnam Medium"/>
                <a:sym typeface="Be Vietnam Medium"/>
              </a:rPr>
              <a:t> </a:t>
            </a:r>
            <a:r>
              <a:rPr lang="en-US" sz="2700" dirty="0" err="1">
                <a:solidFill>
                  <a:srgbClr val="000000"/>
                </a:solidFill>
                <a:latin typeface="Be Vietnam Medium"/>
                <a:ea typeface="Be Vietnam Medium"/>
                <a:cs typeface="Be Vietnam Medium"/>
                <a:sym typeface="Be Vietnam Medium"/>
              </a:rPr>
              <a:t>năng</a:t>
            </a:r>
            <a:r>
              <a:rPr lang="en-US" sz="2700" dirty="0">
                <a:solidFill>
                  <a:srgbClr val="000000"/>
                </a:solidFill>
                <a:latin typeface="Be Vietnam Medium"/>
                <a:ea typeface="Be Vietnam Medium"/>
                <a:cs typeface="Be Vietnam Medium"/>
                <a:sym typeface="Be Vietnam Medium"/>
              </a:rPr>
              <a:t> </a:t>
            </a:r>
            <a:r>
              <a:rPr lang="en-US" sz="2700" dirty="0" err="1">
                <a:solidFill>
                  <a:srgbClr val="000000"/>
                </a:solidFill>
                <a:latin typeface="Be Vietnam Medium"/>
                <a:ea typeface="Be Vietnam Medium"/>
                <a:cs typeface="Be Vietnam Medium"/>
                <a:sym typeface="Be Vietnam Medium"/>
              </a:rPr>
              <a:t>bảo</a:t>
            </a:r>
            <a:r>
              <a:rPr lang="en-US" sz="2700" dirty="0">
                <a:solidFill>
                  <a:srgbClr val="000000"/>
                </a:solidFill>
                <a:latin typeface="Be Vietnam Medium"/>
                <a:ea typeface="Be Vietnam Medium"/>
                <a:cs typeface="Be Vietnam Medium"/>
                <a:sym typeface="Be Vietnam Medium"/>
              </a:rPr>
              <a:t> </a:t>
            </a:r>
            <a:r>
              <a:rPr lang="en-US" sz="2700" dirty="0" err="1">
                <a:solidFill>
                  <a:srgbClr val="000000"/>
                </a:solidFill>
                <a:latin typeface="Be Vietnam Medium"/>
                <a:ea typeface="Be Vietnam Medium"/>
                <a:cs typeface="Be Vietnam Medium"/>
                <a:sym typeface="Be Vietnam Medium"/>
              </a:rPr>
              <a:t>mật</a:t>
            </a:r>
            <a:endParaRPr lang="en-US" sz="2700" dirty="0">
              <a:solidFill>
                <a:srgbClr val="000000"/>
              </a:solidFill>
              <a:latin typeface="Be Vietnam Medium"/>
              <a:ea typeface="Be Vietnam Medium"/>
              <a:cs typeface="Be Vietnam Medium"/>
              <a:sym typeface="Be Vietnam Medium"/>
            </a:endParaRPr>
          </a:p>
          <a:p>
            <a:pPr algn="just">
              <a:lnSpc>
                <a:spcPts val="3779"/>
              </a:lnSpc>
            </a:pPr>
            <a:r>
              <a:rPr lang="en-US" sz="2700" dirty="0">
                <a:solidFill>
                  <a:srgbClr val="000000"/>
                </a:solidFill>
                <a:latin typeface="Be Vietnam Medium"/>
                <a:ea typeface="Be Vietnam Medium"/>
                <a:cs typeface="Be Vietnam Medium"/>
                <a:sym typeface="Be Vietnam Medium"/>
              </a:rPr>
              <a:t>+ </a:t>
            </a:r>
            <a:r>
              <a:rPr lang="en-US" sz="2700" dirty="0" err="1">
                <a:solidFill>
                  <a:srgbClr val="000000"/>
                </a:solidFill>
                <a:latin typeface="Be Vietnam Medium"/>
                <a:ea typeface="Be Vietnam Medium"/>
                <a:cs typeface="Be Vietnam Medium"/>
                <a:sym typeface="Be Vietnam Medium"/>
              </a:rPr>
              <a:t>Dễ</a:t>
            </a:r>
            <a:r>
              <a:rPr lang="en-US" sz="2700" dirty="0">
                <a:solidFill>
                  <a:srgbClr val="000000"/>
                </a:solidFill>
                <a:latin typeface="Be Vietnam Medium"/>
                <a:ea typeface="Be Vietnam Medium"/>
                <a:cs typeface="Be Vietnam Medium"/>
                <a:sym typeface="Be Vietnam Medium"/>
              </a:rPr>
              <a:t> </a:t>
            </a:r>
            <a:r>
              <a:rPr lang="en-US" sz="2700" dirty="0" err="1">
                <a:solidFill>
                  <a:srgbClr val="000000"/>
                </a:solidFill>
                <a:latin typeface="Be Vietnam Medium"/>
                <a:ea typeface="Be Vietnam Medium"/>
                <a:cs typeface="Be Vietnam Medium"/>
                <a:sym typeface="Be Vietnam Medium"/>
              </a:rPr>
              <a:t>dàng</a:t>
            </a:r>
            <a:r>
              <a:rPr lang="en-US" sz="2700" dirty="0">
                <a:solidFill>
                  <a:srgbClr val="000000"/>
                </a:solidFill>
                <a:latin typeface="Be Vietnam Medium"/>
                <a:ea typeface="Be Vietnam Medium"/>
                <a:cs typeface="Be Vietnam Medium"/>
                <a:sym typeface="Be Vietnam Medium"/>
              </a:rPr>
              <a:t> </a:t>
            </a:r>
            <a:r>
              <a:rPr lang="en-US" sz="2700" dirty="0" err="1">
                <a:solidFill>
                  <a:srgbClr val="000000"/>
                </a:solidFill>
                <a:latin typeface="Be Vietnam Medium"/>
                <a:ea typeface="Be Vietnam Medium"/>
                <a:cs typeface="Be Vietnam Medium"/>
                <a:sym typeface="Be Vietnam Medium"/>
              </a:rPr>
              <a:t>sử</a:t>
            </a:r>
            <a:r>
              <a:rPr lang="en-US" sz="2700" dirty="0">
                <a:solidFill>
                  <a:srgbClr val="000000"/>
                </a:solidFill>
                <a:latin typeface="Be Vietnam Medium"/>
                <a:ea typeface="Be Vietnam Medium"/>
                <a:cs typeface="Be Vietnam Medium"/>
                <a:sym typeface="Be Vietnam Medium"/>
              </a:rPr>
              <a:t> </a:t>
            </a:r>
            <a:r>
              <a:rPr lang="en-US" sz="2700" dirty="0" err="1">
                <a:solidFill>
                  <a:srgbClr val="000000"/>
                </a:solidFill>
                <a:latin typeface="Be Vietnam Medium"/>
                <a:ea typeface="Be Vietnam Medium"/>
                <a:cs typeface="Be Vietnam Medium"/>
                <a:sym typeface="Be Vietnam Medium"/>
              </a:rPr>
              <a:t>dụng</a:t>
            </a:r>
            <a:endParaRPr lang="en-US" sz="2700" dirty="0">
              <a:solidFill>
                <a:srgbClr val="000000"/>
              </a:solidFill>
              <a:latin typeface="Be Vietnam Medium"/>
              <a:ea typeface="Be Vietnam Medium"/>
              <a:cs typeface="Be Vietnam Medium"/>
              <a:sym typeface="Be Vietnam Medium"/>
            </a:endParaRPr>
          </a:p>
          <a:p>
            <a:pPr algn="just">
              <a:lnSpc>
                <a:spcPts val="3779"/>
              </a:lnSpc>
            </a:pPr>
            <a:r>
              <a:rPr lang="en-US" sz="2700" dirty="0">
                <a:solidFill>
                  <a:srgbClr val="000000"/>
                </a:solidFill>
                <a:latin typeface="Be Vietnam Medium"/>
                <a:ea typeface="Be Vietnam Medium"/>
                <a:cs typeface="Be Vietnam Medium"/>
                <a:sym typeface="Be Vietnam Medium"/>
              </a:rPr>
              <a:t>+ </a:t>
            </a:r>
            <a:r>
              <a:rPr lang="en-US" sz="2700" dirty="0" err="1">
                <a:solidFill>
                  <a:srgbClr val="000000"/>
                </a:solidFill>
                <a:latin typeface="Be Vietnam Medium"/>
                <a:ea typeface="Be Vietnam Medium"/>
                <a:cs typeface="Be Vietnam Medium"/>
                <a:sym typeface="Be Vietnam Medium"/>
              </a:rPr>
              <a:t>Khả</a:t>
            </a:r>
            <a:r>
              <a:rPr lang="en-US" sz="2700" dirty="0">
                <a:solidFill>
                  <a:srgbClr val="000000"/>
                </a:solidFill>
                <a:latin typeface="Be Vietnam Medium"/>
                <a:ea typeface="Be Vietnam Medium"/>
                <a:cs typeface="Be Vietnam Medium"/>
                <a:sym typeface="Be Vietnam Medium"/>
              </a:rPr>
              <a:t> </a:t>
            </a:r>
            <a:r>
              <a:rPr lang="en-US" sz="2700" dirty="0" err="1">
                <a:solidFill>
                  <a:srgbClr val="000000"/>
                </a:solidFill>
                <a:latin typeface="Be Vietnam Medium"/>
                <a:ea typeface="Be Vietnam Medium"/>
                <a:cs typeface="Be Vietnam Medium"/>
                <a:sym typeface="Be Vietnam Medium"/>
              </a:rPr>
              <a:t>năng</a:t>
            </a:r>
            <a:r>
              <a:rPr lang="en-US" sz="2700" dirty="0">
                <a:solidFill>
                  <a:srgbClr val="000000"/>
                </a:solidFill>
                <a:latin typeface="Be Vietnam Medium"/>
                <a:ea typeface="Be Vietnam Medium"/>
                <a:cs typeface="Be Vietnam Medium"/>
                <a:sym typeface="Be Vietnam Medium"/>
              </a:rPr>
              <a:t> </a:t>
            </a:r>
            <a:r>
              <a:rPr lang="en-US" sz="2700" dirty="0" err="1">
                <a:solidFill>
                  <a:srgbClr val="000000"/>
                </a:solidFill>
                <a:latin typeface="Be Vietnam Medium"/>
                <a:ea typeface="Be Vietnam Medium"/>
                <a:cs typeface="Be Vietnam Medium"/>
                <a:sym typeface="Be Vietnam Medium"/>
              </a:rPr>
              <a:t>mở</a:t>
            </a:r>
            <a:r>
              <a:rPr lang="en-US" sz="2700" dirty="0">
                <a:solidFill>
                  <a:srgbClr val="000000"/>
                </a:solidFill>
                <a:latin typeface="Be Vietnam Medium"/>
                <a:ea typeface="Be Vietnam Medium"/>
                <a:cs typeface="Be Vietnam Medium"/>
                <a:sym typeface="Be Vietnam Medium"/>
              </a:rPr>
              <a:t> </a:t>
            </a:r>
            <a:r>
              <a:rPr lang="en-US" sz="2700" dirty="0" err="1">
                <a:solidFill>
                  <a:srgbClr val="000000"/>
                </a:solidFill>
                <a:latin typeface="Be Vietnam Medium"/>
                <a:ea typeface="Be Vietnam Medium"/>
                <a:cs typeface="Be Vietnam Medium"/>
                <a:sym typeface="Be Vietnam Medium"/>
              </a:rPr>
              <a:t>rộng</a:t>
            </a:r>
            <a:r>
              <a:rPr lang="en-US" sz="2700" dirty="0">
                <a:solidFill>
                  <a:srgbClr val="000000"/>
                </a:solidFill>
                <a:latin typeface="Be Vietnam Medium"/>
                <a:ea typeface="Be Vietnam Medium"/>
                <a:cs typeface="Be Vietnam Medium"/>
                <a:sym typeface="Be Vietnam Medium"/>
              </a:rPr>
              <a:t> </a:t>
            </a:r>
            <a:r>
              <a:rPr lang="en-US" sz="2700" dirty="0" err="1">
                <a:solidFill>
                  <a:srgbClr val="000000"/>
                </a:solidFill>
                <a:latin typeface="Be Vietnam Medium"/>
                <a:ea typeface="Be Vietnam Medium"/>
                <a:cs typeface="Be Vietnam Medium"/>
                <a:sym typeface="Be Vietnam Medium"/>
              </a:rPr>
              <a:t>tính</a:t>
            </a:r>
            <a:r>
              <a:rPr lang="en-US" sz="2700" dirty="0">
                <a:solidFill>
                  <a:srgbClr val="000000"/>
                </a:solidFill>
                <a:latin typeface="Be Vietnam Medium"/>
                <a:ea typeface="Be Vietnam Medium"/>
                <a:cs typeface="Be Vietnam Medium"/>
                <a:sym typeface="Be Vietnam Medium"/>
              </a:rPr>
              <a:t> </a:t>
            </a:r>
            <a:r>
              <a:rPr lang="en-US" sz="2700" dirty="0" err="1">
                <a:solidFill>
                  <a:srgbClr val="000000"/>
                </a:solidFill>
                <a:latin typeface="Be Vietnam Medium"/>
                <a:ea typeface="Be Vietnam Medium"/>
                <a:cs typeface="Be Vietnam Medium"/>
                <a:sym typeface="Be Vietnam Medium"/>
              </a:rPr>
              <a:t>năng</a:t>
            </a:r>
            <a:r>
              <a:rPr lang="en-US" sz="2700" dirty="0">
                <a:solidFill>
                  <a:srgbClr val="000000"/>
                </a:solidFill>
                <a:latin typeface="Be Vietnam Medium"/>
                <a:ea typeface="Be Vietnam Medium"/>
                <a:cs typeface="Be Vietnam Medium"/>
                <a:sym typeface="Be Vietnam Medium"/>
              </a:rPr>
              <a:t> (Extension)</a:t>
            </a:r>
          </a:p>
          <a:p>
            <a:pPr algn="just">
              <a:lnSpc>
                <a:spcPts val="3779"/>
              </a:lnSpc>
            </a:pPr>
            <a:endParaRPr lang="en-US" sz="2700" b="1" dirty="0">
              <a:solidFill>
                <a:srgbClr val="000000"/>
              </a:solidFill>
              <a:latin typeface="Be Vietnam Medium"/>
              <a:ea typeface="Be Vietnam Medium"/>
              <a:cs typeface="Be Vietnam Medium"/>
              <a:sym typeface="Be Vietnam Medium"/>
            </a:endParaRPr>
          </a:p>
          <a:p>
            <a:pPr algn="just">
              <a:lnSpc>
                <a:spcPts val="3779"/>
              </a:lnSpc>
            </a:pPr>
            <a:endParaRPr lang="en-US" sz="2700" b="1" dirty="0">
              <a:solidFill>
                <a:srgbClr val="000000"/>
              </a:solidFill>
              <a:latin typeface="Be Vietnam Medium"/>
              <a:ea typeface="Be Vietnam Medium"/>
              <a:cs typeface="Be Vietnam Medium"/>
              <a:sym typeface="Be Vietnam Medium"/>
            </a:endParaRPr>
          </a:p>
          <a:p>
            <a:pPr algn="just">
              <a:lnSpc>
                <a:spcPts val="3779"/>
              </a:lnSpc>
            </a:pPr>
            <a:endParaRPr lang="en-US" sz="2700" b="1" dirty="0">
              <a:solidFill>
                <a:srgbClr val="000000"/>
              </a:solidFill>
              <a:latin typeface="Be Vietnam Medium"/>
              <a:ea typeface="Be Vietnam Medium"/>
              <a:cs typeface="Be Vietnam Medium"/>
              <a:sym typeface="Be Vietnam Medium"/>
            </a:endParaRPr>
          </a:p>
          <a:p>
            <a:pPr algn="just">
              <a:lnSpc>
                <a:spcPts val="3779"/>
              </a:lnSpc>
            </a:pPr>
            <a:endParaRPr lang="en-US" sz="2700" b="1" dirty="0">
              <a:solidFill>
                <a:srgbClr val="000000"/>
              </a:solidFill>
              <a:latin typeface="Be Vietnam Medium"/>
              <a:ea typeface="Be Vietnam Medium"/>
              <a:cs typeface="Be Vietnam Medium"/>
              <a:sym typeface="Be Vietnam Medium"/>
            </a:endParaRPr>
          </a:p>
          <a:p>
            <a:pPr algn="just">
              <a:lnSpc>
                <a:spcPts val="3779"/>
              </a:lnSpc>
            </a:pPr>
            <a:endParaRPr lang="en-US" sz="2700" b="1" dirty="0">
              <a:solidFill>
                <a:srgbClr val="000000"/>
              </a:solidFill>
              <a:latin typeface="Be Vietnam Medium"/>
              <a:ea typeface="Be Vietnam Medium"/>
              <a:cs typeface="Be Vietnam Medium"/>
              <a:sym typeface="Be Vietnam Medium"/>
            </a:endParaRPr>
          </a:p>
          <a:p>
            <a:pPr algn="just">
              <a:lnSpc>
                <a:spcPts val="3779"/>
              </a:lnSpc>
            </a:pPr>
            <a:endParaRPr lang="en-US" sz="2700" b="1" dirty="0">
              <a:solidFill>
                <a:srgbClr val="000000"/>
              </a:solidFill>
              <a:latin typeface="Be Vietnam Medium"/>
              <a:ea typeface="Be Vietnam Medium"/>
              <a:cs typeface="Be Vietnam Medium"/>
              <a:sym typeface="Be Vietnam Medium"/>
            </a:endParaRPr>
          </a:p>
          <a:p>
            <a:pPr algn="just">
              <a:lnSpc>
                <a:spcPts val="3779"/>
              </a:lnSpc>
            </a:pPr>
            <a:endParaRPr lang="en-US" sz="2700" b="1" dirty="0">
              <a:solidFill>
                <a:srgbClr val="000000"/>
              </a:solidFill>
              <a:latin typeface="Be Vietnam Medium"/>
              <a:ea typeface="Be Vietnam Medium"/>
              <a:cs typeface="Be Vietnam Medium"/>
              <a:sym typeface="Be Vietnam Medium"/>
            </a:endParaRPr>
          </a:p>
          <a:p>
            <a:pPr algn="just">
              <a:lnSpc>
                <a:spcPts val="3319"/>
              </a:lnSpc>
            </a:pPr>
            <a:endParaRPr lang="en-US" sz="2700" b="1" dirty="0">
              <a:solidFill>
                <a:srgbClr val="000000"/>
              </a:solidFill>
              <a:latin typeface="Be Vietnam Medium"/>
              <a:ea typeface="Be Vietnam Medium"/>
              <a:cs typeface="Be Vietnam Medium"/>
              <a:sym typeface="Be Vietnam Medium"/>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7FEFF"/>
        </a:solidFill>
        <a:effectLst/>
      </p:bgPr>
    </p:bg>
    <p:spTree>
      <p:nvGrpSpPr>
        <p:cNvPr id="1" name=""/>
        <p:cNvGrpSpPr/>
        <p:nvPr/>
      </p:nvGrpSpPr>
      <p:grpSpPr>
        <a:xfrm>
          <a:off x="0" y="0"/>
          <a:ext cx="0" cy="0"/>
          <a:chOff x="0" y="0"/>
          <a:chExt cx="0" cy="0"/>
        </a:xfrm>
      </p:grpSpPr>
      <p:sp>
        <p:nvSpPr>
          <p:cNvPr id="2" name="Freeform 2"/>
          <p:cNvSpPr/>
          <p:nvPr/>
        </p:nvSpPr>
        <p:spPr>
          <a:xfrm>
            <a:off x="0" y="-217118"/>
            <a:ext cx="8757808" cy="10504118"/>
          </a:xfrm>
          <a:custGeom>
            <a:avLst/>
            <a:gdLst/>
            <a:ahLst/>
            <a:cxnLst/>
            <a:rect l="l" t="t" r="r" b="b"/>
            <a:pathLst>
              <a:path w="8757808" h="10504118">
                <a:moveTo>
                  <a:pt x="0" y="0"/>
                </a:moveTo>
                <a:lnTo>
                  <a:pt x="8757808" y="0"/>
                </a:lnTo>
                <a:lnTo>
                  <a:pt x="8757808" y="10504118"/>
                </a:lnTo>
                <a:lnTo>
                  <a:pt x="0" y="10504118"/>
                </a:lnTo>
                <a:lnTo>
                  <a:pt x="0" y="0"/>
                </a:lnTo>
                <a:close/>
              </a:path>
            </a:pathLst>
          </a:custGeom>
          <a:blipFill>
            <a:blip r:embed="rId2">
              <a:alphaModFix amt="7999"/>
            </a:blip>
            <a:stretch>
              <a:fillRect/>
            </a:stretch>
          </a:blipFill>
        </p:spPr>
      </p:sp>
      <p:sp>
        <p:nvSpPr>
          <p:cNvPr id="3" name="Freeform 3"/>
          <p:cNvSpPr/>
          <p:nvPr/>
        </p:nvSpPr>
        <p:spPr>
          <a:xfrm>
            <a:off x="8155678" y="-217118"/>
            <a:ext cx="10132322" cy="12152710"/>
          </a:xfrm>
          <a:custGeom>
            <a:avLst/>
            <a:gdLst/>
            <a:ahLst/>
            <a:cxnLst/>
            <a:rect l="l" t="t" r="r" b="b"/>
            <a:pathLst>
              <a:path w="10132322" h="12152710">
                <a:moveTo>
                  <a:pt x="0" y="0"/>
                </a:moveTo>
                <a:lnTo>
                  <a:pt x="10132322" y="0"/>
                </a:lnTo>
                <a:lnTo>
                  <a:pt x="10132322" y="12152710"/>
                </a:lnTo>
                <a:lnTo>
                  <a:pt x="0" y="12152710"/>
                </a:lnTo>
                <a:lnTo>
                  <a:pt x="0" y="0"/>
                </a:lnTo>
                <a:close/>
              </a:path>
            </a:pathLst>
          </a:custGeom>
          <a:blipFill>
            <a:blip r:embed="rId2">
              <a:alphaModFix amt="16000"/>
            </a:blip>
            <a:stretch>
              <a:fillRect/>
            </a:stretch>
          </a:blipFill>
        </p:spPr>
      </p:sp>
      <p:sp>
        <p:nvSpPr>
          <p:cNvPr id="4" name="Freeform 4"/>
          <p:cNvSpPr/>
          <p:nvPr/>
        </p:nvSpPr>
        <p:spPr>
          <a:xfrm>
            <a:off x="-283567" y="9559863"/>
            <a:ext cx="18571567" cy="951793"/>
          </a:xfrm>
          <a:custGeom>
            <a:avLst/>
            <a:gdLst/>
            <a:ahLst/>
            <a:cxnLst/>
            <a:rect l="l" t="t" r="r" b="b"/>
            <a:pathLst>
              <a:path w="18571567" h="951793">
                <a:moveTo>
                  <a:pt x="0" y="0"/>
                </a:moveTo>
                <a:lnTo>
                  <a:pt x="18571567" y="0"/>
                </a:lnTo>
                <a:lnTo>
                  <a:pt x="18571567" y="951793"/>
                </a:lnTo>
                <a:lnTo>
                  <a:pt x="0" y="951793"/>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5" name="Freeform 5"/>
          <p:cNvSpPr/>
          <p:nvPr/>
        </p:nvSpPr>
        <p:spPr>
          <a:xfrm flipV="1">
            <a:off x="-141784" y="-217118"/>
            <a:ext cx="18571567" cy="951793"/>
          </a:xfrm>
          <a:custGeom>
            <a:avLst/>
            <a:gdLst/>
            <a:ahLst/>
            <a:cxnLst/>
            <a:rect l="l" t="t" r="r" b="b"/>
            <a:pathLst>
              <a:path w="18571567" h="951793">
                <a:moveTo>
                  <a:pt x="0" y="951793"/>
                </a:moveTo>
                <a:lnTo>
                  <a:pt x="18571568" y="951793"/>
                </a:lnTo>
                <a:lnTo>
                  <a:pt x="18571568" y="0"/>
                </a:lnTo>
                <a:lnTo>
                  <a:pt x="0" y="0"/>
                </a:lnTo>
                <a:lnTo>
                  <a:pt x="0" y="951793"/>
                </a:lnTo>
                <a:close/>
              </a:path>
            </a:pathLst>
          </a:custGeom>
          <a:blipFill>
            <a:blip r:embed="rId3">
              <a:extLst>
                <a:ext uri="{96DAC541-7B7A-43D3-8B79-37D633B846F1}">
                  <asvg:svgBlip xmlns="" xmlns:asvg="http://schemas.microsoft.com/office/drawing/2016/SVG/main" r:embed="rId4"/>
                </a:ext>
              </a:extLst>
            </a:blip>
            <a:stretch>
              <a:fillRect/>
            </a:stretch>
          </a:blipFill>
        </p:spPr>
      </p:sp>
      <p:grpSp>
        <p:nvGrpSpPr>
          <p:cNvPr id="6" name="Group 6"/>
          <p:cNvGrpSpPr/>
          <p:nvPr/>
        </p:nvGrpSpPr>
        <p:grpSpPr>
          <a:xfrm>
            <a:off x="-13050" y="9191629"/>
            <a:ext cx="850656" cy="850656"/>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solidFill>
              <a:srgbClr val="11767E"/>
            </a:solidFill>
          </p:spPr>
        </p:sp>
        <p:sp>
          <p:nvSpPr>
            <p:cNvPr id="8" name="TextBox 8"/>
            <p:cNvSpPr txBox="1"/>
            <p:nvPr/>
          </p:nvSpPr>
          <p:spPr>
            <a:xfrm>
              <a:off x="139700" y="101600"/>
              <a:ext cx="533400" cy="571500"/>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17450394" y="9198154"/>
            <a:ext cx="837606" cy="837606"/>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solidFill>
              <a:srgbClr val="11767E"/>
            </a:solidFill>
          </p:spPr>
        </p:sp>
        <p:sp>
          <p:nvSpPr>
            <p:cNvPr id="11" name="TextBox 11"/>
            <p:cNvSpPr txBox="1"/>
            <p:nvPr/>
          </p:nvSpPr>
          <p:spPr>
            <a:xfrm>
              <a:off x="139700" y="101600"/>
              <a:ext cx="533400" cy="571500"/>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17437344" y="315872"/>
            <a:ext cx="850656" cy="850656"/>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solidFill>
              <a:srgbClr val="11767E"/>
            </a:solidFill>
          </p:spPr>
        </p:sp>
        <p:sp>
          <p:nvSpPr>
            <p:cNvPr id="14" name="TextBox 14"/>
            <p:cNvSpPr txBox="1"/>
            <p:nvPr/>
          </p:nvSpPr>
          <p:spPr>
            <a:xfrm>
              <a:off x="139700" y="101600"/>
              <a:ext cx="533400" cy="571500"/>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a:off x="0" y="581093"/>
            <a:ext cx="8757808" cy="1170869"/>
            <a:chOff x="0" y="0"/>
            <a:chExt cx="11677078" cy="1561159"/>
          </a:xfrm>
        </p:grpSpPr>
        <p:grpSp>
          <p:nvGrpSpPr>
            <p:cNvPr id="16" name="Group 16"/>
            <p:cNvGrpSpPr/>
            <p:nvPr/>
          </p:nvGrpSpPr>
          <p:grpSpPr>
            <a:xfrm>
              <a:off x="1162743" y="0"/>
              <a:ext cx="10514335" cy="1561159"/>
              <a:chOff x="0" y="0"/>
              <a:chExt cx="1876071" cy="278557"/>
            </a:xfrm>
          </p:grpSpPr>
          <p:sp>
            <p:nvSpPr>
              <p:cNvPr id="17" name="Freeform 17"/>
              <p:cNvSpPr/>
              <p:nvPr/>
            </p:nvSpPr>
            <p:spPr>
              <a:xfrm>
                <a:off x="0" y="0"/>
                <a:ext cx="1876071" cy="278557"/>
              </a:xfrm>
              <a:custGeom>
                <a:avLst/>
                <a:gdLst/>
                <a:ahLst/>
                <a:cxnLst/>
                <a:rect l="l" t="t" r="r" b="b"/>
                <a:pathLst>
                  <a:path w="1876071" h="278557">
                    <a:moveTo>
                      <a:pt x="55430" y="0"/>
                    </a:moveTo>
                    <a:lnTo>
                      <a:pt x="1820641" y="0"/>
                    </a:lnTo>
                    <a:cubicBezTo>
                      <a:pt x="1851254" y="0"/>
                      <a:pt x="1876071" y="24817"/>
                      <a:pt x="1876071" y="55430"/>
                    </a:cubicBezTo>
                    <a:lnTo>
                      <a:pt x="1876071" y="223128"/>
                    </a:lnTo>
                    <a:cubicBezTo>
                      <a:pt x="1876071" y="237828"/>
                      <a:pt x="1870231" y="251927"/>
                      <a:pt x="1859836" y="262322"/>
                    </a:cubicBezTo>
                    <a:cubicBezTo>
                      <a:pt x="1849440" y="272717"/>
                      <a:pt x="1835342" y="278557"/>
                      <a:pt x="1820641" y="278557"/>
                    </a:cubicBezTo>
                    <a:lnTo>
                      <a:pt x="55430" y="278557"/>
                    </a:lnTo>
                    <a:cubicBezTo>
                      <a:pt x="40729" y="278557"/>
                      <a:pt x="26630" y="272717"/>
                      <a:pt x="16235" y="262322"/>
                    </a:cubicBezTo>
                    <a:cubicBezTo>
                      <a:pt x="5840" y="251927"/>
                      <a:pt x="0" y="237828"/>
                      <a:pt x="0" y="223128"/>
                    </a:cubicBezTo>
                    <a:lnTo>
                      <a:pt x="0" y="55430"/>
                    </a:lnTo>
                    <a:cubicBezTo>
                      <a:pt x="0" y="40729"/>
                      <a:pt x="5840" y="26630"/>
                      <a:pt x="16235" y="16235"/>
                    </a:cubicBezTo>
                    <a:cubicBezTo>
                      <a:pt x="26630" y="5840"/>
                      <a:pt x="40729" y="0"/>
                      <a:pt x="55430" y="0"/>
                    </a:cubicBezTo>
                    <a:close/>
                  </a:path>
                </a:pathLst>
              </a:custGeom>
              <a:solidFill>
                <a:srgbClr val="FFFFFF"/>
              </a:solidFill>
              <a:ln w="38100" cap="rnd">
                <a:solidFill>
                  <a:srgbClr val="11767E"/>
                </a:solidFill>
                <a:prstDash val="solid"/>
                <a:round/>
              </a:ln>
            </p:spPr>
          </p:sp>
          <p:sp>
            <p:nvSpPr>
              <p:cNvPr id="18" name="TextBox 18"/>
              <p:cNvSpPr txBox="1"/>
              <p:nvPr/>
            </p:nvSpPr>
            <p:spPr>
              <a:xfrm>
                <a:off x="0" y="-38100"/>
                <a:ext cx="1876071" cy="316657"/>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a:off x="0" y="186271"/>
              <a:ext cx="2905454" cy="1188617"/>
              <a:chOff x="0" y="0"/>
              <a:chExt cx="1166593" cy="477251"/>
            </a:xfrm>
          </p:grpSpPr>
          <p:sp>
            <p:nvSpPr>
              <p:cNvPr id="20" name="Freeform 20"/>
              <p:cNvSpPr/>
              <p:nvPr/>
            </p:nvSpPr>
            <p:spPr>
              <a:xfrm>
                <a:off x="0" y="0"/>
                <a:ext cx="1166593" cy="477251"/>
              </a:xfrm>
              <a:custGeom>
                <a:avLst/>
                <a:gdLst/>
                <a:ahLst/>
                <a:cxnLst/>
                <a:rect l="l" t="t" r="r" b="b"/>
                <a:pathLst>
                  <a:path w="1166593" h="477251">
                    <a:moveTo>
                      <a:pt x="963393" y="0"/>
                    </a:moveTo>
                    <a:cubicBezTo>
                      <a:pt x="1075618" y="0"/>
                      <a:pt x="1166593" y="106836"/>
                      <a:pt x="1166593" y="238626"/>
                    </a:cubicBezTo>
                    <a:cubicBezTo>
                      <a:pt x="1166593" y="370415"/>
                      <a:pt x="1075618" y="477251"/>
                      <a:pt x="963393" y="477251"/>
                    </a:cubicBezTo>
                    <a:lnTo>
                      <a:pt x="203200" y="477251"/>
                    </a:lnTo>
                    <a:cubicBezTo>
                      <a:pt x="90976" y="477251"/>
                      <a:pt x="0" y="370415"/>
                      <a:pt x="0" y="238626"/>
                    </a:cubicBezTo>
                    <a:cubicBezTo>
                      <a:pt x="0" y="106836"/>
                      <a:pt x="90976" y="0"/>
                      <a:pt x="203200" y="0"/>
                    </a:cubicBezTo>
                    <a:close/>
                  </a:path>
                </a:pathLst>
              </a:custGeom>
              <a:solidFill>
                <a:srgbClr val="11767E"/>
              </a:solidFill>
            </p:spPr>
          </p:sp>
          <p:sp>
            <p:nvSpPr>
              <p:cNvPr id="21" name="TextBox 21"/>
              <p:cNvSpPr txBox="1"/>
              <p:nvPr/>
            </p:nvSpPr>
            <p:spPr>
              <a:xfrm>
                <a:off x="0" y="-38100"/>
                <a:ext cx="1166593" cy="515351"/>
              </a:xfrm>
              <a:prstGeom prst="rect">
                <a:avLst/>
              </a:prstGeom>
            </p:spPr>
            <p:txBody>
              <a:bodyPr lIns="50800" tIns="50800" rIns="50800" bIns="50800" rtlCol="0" anchor="ctr"/>
              <a:lstStyle/>
              <a:p>
                <a:pPr algn="ctr">
                  <a:lnSpc>
                    <a:spcPts val="2659"/>
                  </a:lnSpc>
                </a:pPr>
                <a:endParaRPr/>
              </a:p>
            </p:txBody>
          </p:sp>
        </p:grpSp>
        <p:grpSp>
          <p:nvGrpSpPr>
            <p:cNvPr id="22" name="Group 22"/>
            <p:cNvGrpSpPr/>
            <p:nvPr/>
          </p:nvGrpSpPr>
          <p:grpSpPr>
            <a:xfrm>
              <a:off x="1015465" y="444070"/>
              <a:ext cx="874524" cy="673020"/>
              <a:chOff x="0" y="0"/>
              <a:chExt cx="1056155" cy="812800"/>
            </a:xfrm>
          </p:grpSpPr>
          <p:sp>
            <p:nvSpPr>
              <p:cNvPr id="23" name="Freeform 23"/>
              <p:cNvSpPr/>
              <p:nvPr/>
            </p:nvSpPr>
            <p:spPr>
              <a:xfrm>
                <a:off x="0" y="0"/>
                <a:ext cx="1056155" cy="812800"/>
              </a:xfrm>
              <a:custGeom>
                <a:avLst/>
                <a:gdLst/>
                <a:ahLst/>
                <a:cxnLst/>
                <a:rect l="l" t="t" r="r" b="b"/>
                <a:pathLst>
                  <a:path w="1056155" h="812800">
                    <a:moveTo>
                      <a:pt x="528077" y="0"/>
                    </a:moveTo>
                    <a:cubicBezTo>
                      <a:pt x="236428" y="0"/>
                      <a:pt x="0" y="181951"/>
                      <a:pt x="0" y="406400"/>
                    </a:cubicBezTo>
                    <a:cubicBezTo>
                      <a:pt x="0" y="630849"/>
                      <a:pt x="236428" y="812800"/>
                      <a:pt x="528077" y="812800"/>
                    </a:cubicBezTo>
                    <a:cubicBezTo>
                      <a:pt x="819726" y="812800"/>
                      <a:pt x="1056155" y="630849"/>
                      <a:pt x="1056155" y="406400"/>
                    </a:cubicBezTo>
                    <a:cubicBezTo>
                      <a:pt x="1056155" y="181951"/>
                      <a:pt x="819726" y="0"/>
                      <a:pt x="528077" y="0"/>
                    </a:cubicBezTo>
                    <a:close/>
                  </a:path>
                </a:pathLst>
              </a:custGeom>
              <a:solidFill>
                <a:srgbClr val="FFFFFF"/>
              </a:solidFill>
            </p:spPr>
          </p:sp>
          <p:sp>
            <p:nvSpPr>
              <p:cNvPr id="24" name="TextBox 24"/>
              <p:cNvSpPr txBox="1"/>
              <p:nvPr/>
            </p:nvSpPr>
            <p:spPr>
              <a:xfrm>
                <a:off x="99014" y="38100"/>
                <a:ext cx="858126" cy="698500"/>
              </a:xfrm>
              <a:prstGeom prst="rect">
                <a:avLst/>
              </a:prstGeom>
            </p:spPr>
            <p:txBody>
              <a:bodyPr lIns="50800" tIns="50800" rIns="50800" bIns="50800" rtlCol="0" anchor="ctr"/>
              <a:lstStyle/>
              <a:p>
                <a:pPr algn="ctr">
                  <a:lnSpc>
                    <a:spcPts val="2659"/>
                  </a:lnSpc>
                </a:pPr>
                <a:endParaRPr/>
              </a:p>
            </p:txBody>
          </p:sp>
        </p:grpSp>
      </p:grpSp>
      <p:sp>
        <p:nvSpPr>
          <p:cNvPr id="25" name="Freeform 25"/>
          <p:cNvSpPr/>
          <p:nvPr/>
        </p:nvSpPr>
        <p:spPr>
          <a:xfrm>
            <a:off x="13949010" y="4561339"/>
            <a:ext cx="3920187" cy="1603713"/>
          </a:xfrm>
          <a:custGeom>
            <a:avLst/>
            <a:gdLst/>
            <a:ahLst/>
            <a:cxnLst/>
            <a:rect l="l" t="t" r="r" b="b"/>
            <a:pathLst>
              <a:path w="3920187" h="1603713">
                <a:moveTo>
                  <a:pt x="0" y="0"/>
                </a:moveTo>
                <a:lnTo>
                  <a:pt x="3920187" y="0"/>
                </a:lnTo>
                <a:lnTo>
                  <a:pt x="3920187" y="1603713"/>
                </a:lnTo>
                <a:lnTo>
                  <a:pt x="0" y="1603713"/>
                </a:lnTo>
                <a:lnTo>
                  <a:pt x="0" y="0"/>
                </a:lnTo>
                <a:close/>
              </a:path>
            </a:pathLst>
          </a:custGeom>
          <a:blipFill>
            <a:blip r:embed="rId5"/>
            <a:stretch>
              <a:fillRect/>
            </a:stretch>
          </a:blipFill>
        </p:spPr>
      </p:sp>
      <p:sp>
        <p:nvSpPr>
          <p:cNvPr id="26" name="TextBox 26"/>
          <p:cNvSpPr txBox="1"/>
          <p:nvPr/>
        </p:nvSpPr>
        <p:spPr>
          <a:xfrm>
            <a:off x="2392461" y="629900"/>
            <a:ext cx="6609756" cy="937259"/>
          </a:xfrm>
          <a:prstGeom prst="rect">
            <a:avLst/>
          </a:prstGeom>
        </p:spPr>
        <p:txBody>
          <a:bodyPr lIns="0" tIns="0" rIns="0" bIns="0" rtlCol="0" anchor="t">
            <a:spAutoFit/>
          </a:bodyPr>
          <a:lstStyle/>
          <a:p>
            <a:pPr algn="l">
              <a:lnSpc>
                <a:spcPts val="7665"/>
              </a:lnSpc>
            </a:pPr>
            <a:r>
              <a:rPr lang="en-US" sz="5475" b="1">
                <a:solidFill>
                  <a:srgbClr val="000000"/>
                </a:solidFill>
                <a:latin typeface="Be Vietnam Ultra-Bold"/>
                <a:ea typeface="Be Vietnam Ultra-Bold"/>
                <a:cs typeface="Be Vietnam Ultra-Bold"/>
                <a:sym typeface="Be Vietnam Ultra-Bold"/>
              </a:rPr>
              <a:t>Công Cụ Sử Dụng : </a:t>
            </a:r>
          </a:p>
        </p:txBody>
      </p:sp>
      <p:sp>
        <p:nvSpPr>
          <p:cNvPr id="27" name="TextBox 27"/>
          <p:cNvSpPr txBox="1"/>
          <p:nvPr/>
        </p:nvSpPr>
        <p:spPr>
          <a:xfrm>
            <a:off x="192910" y="1948772"/>
            <a:ext cx="6314544" cy="705924"/>
          </a:xfrm>
          <a:prstGeom prst="rect">
            <a:avLst/>
          </a:prstGeom>
        </p:spPr>
        <p:txBody>
          <a:bodyPr lIns="0" tIns="0" rIns="0" bIns="0" rtlCol="0" anchor="t">
            <a:spAutoFit/>
          </a:bodyPr>
          <a:lstStyle/>
          <a:p>
            <a:pPr marL="879506" lvl="1" indent="-439753" algn="l">
              <a:lnSpc>
                <a:spcPts val="5703"/>
              </a:lnSpc>
              <a:buAutoNum type="arabicPeriod"/>
            </a:pPr>
            <a:r>
              <a:rPr lang="en-US" sz="4073">
                <a:solidFill>
                  <a:srgbClr val="000000"/>
                </a:solidFill>
                <a:latin typeface="Hammersmith One"/>
                <a:ea typeface="Hammersmith One"/>
                <a:cs typeface="Hammersmith One"/>
                <a:sym typeface="Hammersmith One"/>
              </a:rPr>
              <a:t>IntelliJ IDEA : </a:t>
            </a:r>
          </a:p>
        </p:txBody>
      </p:sp>
      <p:sp>
        <p:nvSpPr>
          <p:cNvPr id="28" name="TextBox 28"/>
          <p:cNvSpPr txBox="1"/>
          <p:nvPr/>
        </p:nvSpPr>
        <p:spPr>
          <a:xfrm>
            <a:off x="412278" y="2778808"/>
            <a:ext cx="13102500" cy="6990080"/>
          </a:xfrm>
          <a:prstGeom prst="rect">
            <a:avLst/>
          </a:prstGeom>
        </p:spPr>
        <p:txBody>
          <a:bodyPr lIns="0" tIns="0" rIns="0" bIns="0" rtlCol="0" anchor="t">
            <a:spAutoFit/>
          </a:bodyPr>
          <a:lstStyle/>
          <a:p>
            <a:pPr algn="l">
              <a:lnSpc>
                <a:spcPts val="3779"/>
              </a:lnSpc>
              <a:spcBef>
                <a:spcPct val="0"/>
              </a:spcBef>
            </a:pPr>
            <a:r>
              <a:rPr lang="en-US" sz="2700" dirty="0">
                <a:solidFill>
                  <a:srgbClr val="000000"/>
                </a:solidFill>
                <a:latin typeface="Be Vietnam"/>
                <a:ea typeface="Be Vietnam"/>
                <a:cs typeface="Be Vietnam"/>
                <a:sym typeface="Be Vietnam"/>
              </a:rPr>
              <a:t>IntelliJ IDEA </a:t>
            </a:r>
            <a:r>
              <a:rPr lang="en-US" sz="2700" dirty="0" err="1">
                <a:solidFill>
                  <a:srgbClr val="000000"/>
                </a:solidFill>
                <a:latin typeface="Be Vietnam"/>
                <a:ea typeface="Be Vietnam"/>
                <a:cs typeface="Be Vietnam"/>
                <a:sym typeface="Be Vietnam"/>
              </a:rPr>
              <a:t>là</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một</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môi</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trường</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phát</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triển</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tích</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hợp</a:t>
            </a:r>
            <a:r>
              <a:rPr lang="en-US" sz="2700" dirty="0">
                <a:solidFill>
                  <a:srgbClr val="000000"/>
                </a:solidFill>
                <a:latin typeface="Be Vietnam"/>
                <a:ea typeface="Be Vietnam"/>
                <a:cs typeface="Be Vietnam"/>
                <a:sym typeface="Be Vietnam"/>
              </a:rPr>
              <a:t> (IDE) </a:t>
            </a:r>
            <a:r>
              <a:rPr lang="en-US" sz="2700" dirty="0" err="1">
                <a:solidFill>
                  <a:srgbClr val="000000"/>
                </a:solidFill>
                <a:latin typeface="Be Vietnam"/>
                <a:ea typeface="Be Vietnam"/>
                <a:cs typeface="Be Vietnam"/>
                <a:sym typeface="Be Vietnam"/>
              </a:rPr>
              <a:t>mạnh</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mẽ</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được</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thiết</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kế</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đặc</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biệt</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cho</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lập</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trình</a:t>
            </a:r>
            <a:r>
              <a:rPr lang="en-US" sz="2700" dirty="0">
                <a:solidFill>
                  <a:srgbClr val="000000"/>
                </a:solidFill>
                <a:latin typeface="Be Vietnam"/>
                <a:ea typeface="Be Vietnam"/>
                <a:cs typeface="Be Vietnam"/>
                <a:sym typeface="Be Vietnam"/>
              </a:rPr>
              <a:t> Java, </a:t>
            </a:r>
            <a:r>
              <a:rPr lang="en-US" sz="2700" dirty="0" err="1">
                <a:solidFill>
                  <a:srgbClr val="000000"/>
                </a:solidFill>
                <a:latin typeface="Be Vietnam"/>
                <a:ea typeface="Be Vietnam"/>
                <a:cs typeface="Be Vietnam"/>
                <a:sym typeface="Be Vietnam"/>
              </a:rPr>
              <a:t>và</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cũng</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có</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khả</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năng</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hỗ</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trợ</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một</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số</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ngôn</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ngữ</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khác</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như</a:t>
            </a:r>
            <a:r>
              <a:rPr lang="en-US" sz="2700" dirty="0">
                <a:solidFill>
                  <a:srgbClr val="000000"/>
                </a:solidFill>
                <a:latin typeface="Be Vietnam"/>
                <a:ea typeface="Be Vietnam"/>
                <a:cs typeface="Be Vietnam"/>
                <a:sym typeface="Be Vietnam"/>
              </a:rPr>
              <a:t> Node.js, Python hay </a:t>
            </a:r>
            <a:r>
              <a:rPr lang="en-US" sz="2700" dirty="0" err="1">
                <a:solidFill>
                  <a:srgbClr val="000000"/>
                </a:solidFill>
                <a:latin typeface="Be Vietnam"/>
                <a:ea typeface="Be Vietnam"/>
                <a:cs typeface="Be Vietnam"/>
                <a:sym typeface="Be Vietnam"/>
              </a:rPr>
              <a:t>nhiều</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ngôn</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ngữ</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khác</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Phiên</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bản</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đầu</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tiên</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của</a:t>
            </a:r>
            <a:r>
              <a:rPr lang="en-US" sz="2700" dirty="0">
                <a:solidFill>
                  <a:srgbClr val="000000"/>
                </a:solidFill>
                <a:latin typeface="Be Vietnam"/>
                <a:ea typeface="Be Vietnam"/>
                <a:cs typeface="Be Vietnam"/>
                <a:sym typeface="Be Vietnam"/>
              </a:rPr>
              <a:t> IntelliJ IDEA </a:t>
            </a:r>
            <a:r>
              <a:rPr lang="en-US" sz="2700" dirty="0" err="1">
                <a:solidFill>
                  <a:srgbClr val="000000"/>
                </a:solidFill>
                <a:latin typeface="Be Vietnam"/>
                <a:ea typeface="Be Vietnam"/>
                <a:cs typeface="Be Vietnam"/>
                <a:sym typeface="Be Vietnam"/>
              </a:rPr>
              <a:t>được</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phát</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hành</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vào</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tháng</a:t>
            </a:r>
            <a:r>
              <a:rPr lang="en-US" sz="2700" dirty="0">
                <a:solidFill>
                  <a:srgbClr val="000000"/>
                </a:solidFill>
                <a:latin typeface="Be Vietnam"/>
                <a:ea typeface="Be Vietnam"/>
                <a:cs typeface="Be Vietnam"/>
                <a:sym typeface="Be Vietnam"/>
              </a:rPr>
              <a:t> 1/2001, </a:t>
            </a:r>
            <a:r>
              <a:rPr lang="en-US" sz="2700" dirty="0" err="1">
                <a:solidFill>
                  <a:srgbClr val="000000"/>
                </a:solidFill>
                <a:latin typeface="Be Vietnam"/>
                <a:ea typeface="Be Vietnam"/>
                <a:cs typeface="Be Vietnam"/>
                <a:sym typeface="Be Vietnam"/>
              </a:rPr>
              <a:t>từ</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đó</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đến</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nãy</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nó</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đã</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trở</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thành</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một</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trong</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những</a:t>
            </a:r>
            <a:r>
              <a:rPr lang="en-US" sz="2700" dirty="0">
                <a:solidFill>
                  <a:srgbClr val="000000"/>
                </a:solidFill>
                <a:latin typeface="Be Vietnam"/>
                <a:ea typeface="Be Vietnam"/>
                <a:cs typeface="Be Vietnam"/>
                <a:sym typeface="Be Vietnam"/>
              </a:rPr>
              <a:t> IDE </a:t>
            </a:r>
            <a:r>
              <a:rPr lang="en-US" sz="2700" dirty="0" err="1">
                <a:solidFill>
                  <a:srgbClr val="000000"/>
                </a:solidFill>
                <a:latin typeface="Be Vietnam"/>
                <a:ea typeface="Be Vietnam"/>
                <a:cs typeface="Be Vietnam"/>
                <a:sym typeface="Be Vietnam"/>
              </a:rPr>
              <a:t>hàng</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đầu</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trong</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cộng</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đồng</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phát</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triển</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phần</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mềm</a:t>
            </a:r>
            <a:r>
              <a:rPr lang="en-US" sz="2700" dirty="0">
                <a:solidFill>
                  <a:srgbClr val="000000"/>
                </a:solidFill>
                <a:latin typeface="Be Vietnam"/>
                <a:ea typeface="Be Vietnam"/>
                <a:cs typeface="Be Vietnam"/>
                <a:sym typeface="Be Vietnam"/>
              </a:rPr>
              <a:t>.</a:t>
            </a:r>
          </a:p>
          <a:p>
            <a:pPr algn="l">
              <a:lnSpc>
                <a:spcPts val="3779"/>
              </a:lnSpc>
              <a:spcBef>
                <a:spcPct val="0"/>
              </a:spcBef>
            </a:pPr>
            <a:endParaRPr lang="en-US" sz="2700" dirty="0">
              <a:solidFill>
                <a:srgbClr val="000000"/>
              </a:solidFill>
              <a:latin typeface="Be Vietnam"/>
              <a:ea typeface="Be Vietnam"/>
              <a:cs typeface="Be Vietnam"/>
              <a:sym typeface="Be Vietnam"/>
            </a:endParaRPr>
          </a:p>
          <a:p>
            <a:pPr algn="l">
              <a:lnSpc>
                <a:spcPts val="3779"/>
              </a:lnSpc>
              <a:spcBef>
                <a:spcPct val="0"/>
              </a:spcBef>
            </a:pPr>
            <a:r>
              <a:rPr lang="en-US" sz="2700" dirty="0" err="1">
                <a:solidFill>
                  <a:srgbClr val="000000"/>
                </a:solidFill>
                <a:latin typeface="Be Vietnam"/>
                <a:ea typeface="Be Vietnam"/>
                <a:cs typeface="Be Vietnam"/>
                <a:sym typeface="Be Vietnam"/>
              </a:rPr>
              <a:t>Intellij</a:t>
            </a:r>
            <a:r>
              <a:rPr lang="en-US" sz="2700" dirty="0">
                <a:solidFill>
                  <a:srgbClr val="000000"/>
                </a:solidFill>
                <a:latin typeface="Be Vietnam"/>
                <a:ea typeface="Be Vietnam"/>
                <a:cs typeface="Be Vietnam"/>
                <a:sym typeface="Be Vietnam"/>
              </a:rPr>
              <a:t> IDEA </a:t>
            </a:r>
            <a:r>
              <a:rPr lang="en-US" sz="2700" dirty="0" err="1">
                <a:solidFill>
                  <a:srgbClr val="000000"/>
                </a:solidFill>
                <a:latin typeface="Be Vietnam"/>
                <a:ea typeface="Be Vietnam"/>
                <a:cs typeface="Be Vietnam"/>
                <a:sym typeface="Be Vietnam"/>
              </a:rPr>
              <a:t>là</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một</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trình</a:t>
            </a:r>
            <a:r>
              <a:rPr lang="en-US" sz="2700" dirty="0">
                <a:solidFill>
                  <a:srgbClr val="000000"/>
                </a:solidFill>
                <a:latin typeface="Be Vietnam"/>
                <a:ea typeface="Be Vietnam"/>
                <a:cs typeface="Be Vietnam"/>
                <a:sym typeface="Be Vietnam"/>
              </a:rPr>
              <a:t> IDE </a:t>
            </a:r>
            <a:r>
              <a:rPr lang="en-US" sz="2700" dirty="0" err="1">
                <a:solidFill>
                  <a:srgbClr val="000000"/>
                </a:solidFill>
                <a:latin typeface="Be Vietnam"/>
                <a:ea typeface="Be Vietnam"/>
                <a:cs typeface="Be Vietnam"/>
                <a:sym typeface="Be Vietnam"/>
              </a:rPr>
              <a:t>dùng</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để</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lập</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trình</a:t>
            </a:r>
            <a:r>
              <a:rPr lang="en-US" sz="2700" dirty="0">
                <a:solidFill>
                  <a:srgbClr val="000000"/>
                </a:solidFill>
                <a:latin typeface="Be Vietnam"/>
                <a:ea typeface="Be Vietnam"/>
                <a:cs typeface="Be Vietnam"/>
                <a:sym typeface="Be Vietnam"/>
              </a:rPr>
              <a:t> Java (</a:t>
            </a:r>
            <a:r>
              <a:rPr lang="en-US" sz="2700" dirty="0" err="1">
                <a:solidFill>
                  <a:srgbClr val="000000"/>
                </a:solidFill>
                <a:latin typeface="Be Vietnam"/>
                <a:ea typeface="Be Vietnam"/>
                <a:cs typeface="Be Vietnam"/>
                <a:sym typeface="Be Vietnam"/>
              </a:rPr>
              <a:t>nó</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cũng</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được</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sử</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dụng</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để</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lập</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trình</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một</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số</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ngôn</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ngữ</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khác</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như</a:t>
            </a:r>
            <a:r>
              <a:rPr lang="en-US" sz="2700" dirty="0">
                <a:solidFill>
                  <a:srgbClr val="000000"/>
                </a:solidFill>
                <a:latin typeface="Be Vietnam"/>
                <a:ea typeface="Be Vietnam"/>
                <a:cs typeface="Be Vietnam"/>
                <a:sym typeface="Be Vietnam"/>
              </a:rPr>
              <a:t> Node.js, python…)</a:t>
            </a:r>
          </a:p>
          <a:p>
            <a:pPr algn="l">
              <a:lnSpc>
                <a:spcPts val="3779"/>
              </a:lnSpc>
              <a:spcBef>
                <a:spcPct val="0"/>
              </a:spcBef>
            </a:pPr>
            <a:r>
              <a:rPr lang="en-US" sz="2700" dirty="0" err="1">
                <a:solidFill>
                  <a:srgbClr val="000000"/>
                </a:solidFill>
                <a:latin typeface="Be Vietnam"/>
                <a:ea typeface="Be Vietnam"/>
                <a:cs typeface="Be Vietnam"/>
                <a:sym typeface="Be Vietnam"/>
              </a:rPr>
              <a:t>Nhìn</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chung</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Intellij</a:t>
            </a:r>
            <a:r>
              <a:rPr lang="en-US" sz="2700" dirty="0">
                <a:solidFill>
                  <a:srgbClr val="000000"/>
                </a:solidFill>
                <a:latin typeface="Be Vietnam"/>
                <a:ea typeface="Be Vietnam"/>
                <a:cs typeface="Be Vietnam"/>
                <a:sym typeface="Be Vietnam"/>
              </a:rPr>
              <a:t> IDEA </a:t>
            </a:r>
            <a:r>
              <a:rPr lang="en-US" sz="2700" dirty="0" err="1">
                <a:solidFill>
                  <a:srgbClr val="000000"/>
                </a:solidFill>
                <a:latin typeface="Be Vietnam"/>
                <a:ea typeface="Be Vietnam"/>
                <a:cs typeface="Be Vietnam"/>
                <a:sym typeface="Be Vietnam"/>
              </a:rPr>
              <a:t>khá</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giống</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với</a:t>
            </a:r>
            <a:r>
              <a:rPr lang="en-US" sz="2700" dirty="0">
                <a:solidFill>
                  <a:srgbClr val="000000"/>
                </a:solidFill>
                <a:latin typeface="Be Vietnam"/>
                <a:ea typeface="Be Vietnam"/>
                <a:cs typeface="Be Vietnam"/>
                <a:sym typeface="Be Vietnam"/>
              </a:rPr>
              <a:t> Eclipse </a:t>
            </a:r>
            <a:r>
              <a:rPr lang="en-US" sz="2700" dirty="0" err="1">
                <a:solidFill>
                  <a:srgbClr val="000000"/>
                </a:solidFill>
                <a:latin typeface="Be Vietnam"/>
                <a:ea typeface="Be Vietnam"/>
                <a:cs typeface="Be Vietnam"/>
                <a:sym typeface="Be Vietnam"/>
              </a:rPr>
              <a:t>vì</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nó</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chủ</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yếu</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dùng</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cho</a:t>
            </a:r>
            <a:r>
              <a:rPr lang="en-US" sz="2700" dirty="0">
                <a:solidFill>
                  <a:srgbClr val="000000"/>
                </a:solidFill>
                <a:latin typeface="Be Vietnam"/>
                <a:ea typeface="Be Vietnam"/>
                <a:cs typeface="Be Vietnam"/>
                <a:sym typeface="Be Vietnam"/>
              </a:rPr>
              <a:t> Java </a:t>
            </a:r>
            <a:r>
              <a:rPr lang="en-US" sz="2700" dirty="0" err="1">
                <a:solidFill>
                  <a:srgbClr val="000000"/>
                </a:solidFill>
                <a:latin typeface="Be Vietnam"/>
                <a:ea typeface="Be Vietnam"/>
                <a:cs typeface="Be Vietnam"/>
                <a:sym typeface="Be Vietnam"/>
              </a:rPr>
              <a:t>nhưng</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vẫn</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có</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thể</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hỗ</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trợ</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các</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ngôn</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ngữ</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khác</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và</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có</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rất</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nhiều</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các</a:t>
            </a:r>
            <a:r>
              <a:rPr lang="en-US" sz="2700" dirty="0">
                <a:solidFill>
                  <a:srgbClr val="000000"/>
                </a:solidFill>
                <a:latin typeface="Be Vietnam"/>
                <a:ea typeface="Be Vietnam"/>
                <a:cs typeface="Be Vietnam"/>
                <a:sym typeface="Be Vietnam"/>
              </a:rPr>
              <a:t> plugin </a:t>
            </a:r>
            <a:r>
              <a:rPr lang="en-US" sz="2700" dirty="0" err="1">
                <a:solidFill>
                  <a:srgbClr val="000000"/>
                </a:solidFill>
                <a:latin typeface="Be Vietnam"/>
                <a:ea typeface="Be Vietnam"/>
                <a:cs typeface="Be Vietnam"/>
                <a:sym typeface="Be Vietnam"/>
              </a:rPr>
              <a:t>hỗ</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trợ</a:t>
            </a:r>
            <a:r>
              <a:rPr lang="en-US" sz="2700" dirty="0">
                <a:solidFill>
                  <a:srgbClr val="000000"/>
                </a:solidFill>
                <a:latin typeface="Be Vietnam"/>
                <a:ea typeface="Be Vietnam"/>
                <a:cs typeface="Be Vietnam"/>
                <a:sym typeface="Be Vietnam"/>
              </a:rPr>
              <a:t>.</a:t>
            </a:r>
          </a:p>
          <a:p>
            <a:pPr algn="l">
              <a:lnSpc>
                <a:spcPts val="3779"/>
              </a:lnSpc>
              <a:spcBef>
                <a:spcPct val="0"/>
              </a:spcBef>
            </a:pPr>
            <a:r>
              <a:rPr lang="en-US" sz="2700" dirty="0" err="1">
                <a:solidFill>
                  <a:srgbClr val="000000"/>
                </a:solidFill>
                <a:latin typeface="Be Vietnam"/>
                <a:ea typeface="Be Vietnam"/>
                <a:cs typeface="Be Vietnam"/>
                <a:sym typeface="Be Vietnam"/>
              </a:rPr>
              <a:t>Intellij</a:t>
            </a:r>
            <a:r>
              <a:rPr lang="en-US" sz="2700" dirty="0">
                <a:solidFill>
                  <a:srgbClr val="000000"/>
                </a:solidFill>
                <a:latin typeface="Be Vietnam"/>
                <a:ea typeface="Be Vietnam"/>
                <a:cs typeface="Be Vietnam"/>
                <a:sym typeface="Be Vietnam"/>
              </a:rPr>
              <a:t> IDEA </a:t>
            </a:r>
            <a:r>
              <a:rPr lang="en-US" sz="2700" dirty="0" err="1">
                <a:solidFill>
                  <a:srgbClr val="000000"/>
                </a:solidFill>
                <a:latin typeface="Be Vietnam"/>
                <a:ea typeface="Be Vietnam"/>
                <a:cs typeface="Be Vietnam"/>
                <a:sym typeface="Be Vietnam"/>
              </a:rPr>
              <a:t>có</a:t>
            </a:r>
            <a:r>
              <a:rPr lang="en-US" sz="2700" dirty="0">
                <a:solidFill>
                  <a:srgbClr val="000000"/>
                </a:solidFill>
                <a:latin typeface="Be Vietnam"/>
                <a:ea typeface="Be Vietnam"/>
                <a:cs typeface="Be Vietnam"/>
                <a:sym typeface="Be Vietnam"/>
              </a:rPr>
              <a:t> 2 </a:t>
            </a:r>
            <a:r>
              <a:rPr lang="en-US" sz="2700" dirty="0" err="1">
                <a:solidFill>
                  <a:srgbClr val="000000"/>
                </a:solidFill>
                <a:latin typeface="Be Vietnam"/>
                <a:ea typeface="Be Vietnam"/>
                <a:cs typeface="Be Vietnam"/>
                <a:sym typeface="Be Vietnam"/>
              </a:rPr>
              <a:t>bản</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là</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bản</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miễn</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phí</a:t>
            </a:r>
            <a:r>
              <a:rPr lang="en-US" sz="2700" dirty="0">
                <a:solidFill>
                  <a:srgbClr val="000000"/>
                </a:solidFill>
                <a:latin typeface="Be Vietnam"/>
                <a:ea typeface="Be Vietnam"/>
                <a:cs typeface="Be Vietnam"/>
                <a:sym typeface="Be Vietnam"/>
              </a:rPr>
              <a:t> (community) </a:t>
            </a:r>
            <a:r>
              <a:rPr lang="en-US" sz="2700" dirty="0" err="1">
                <a:solidFill>
                  <a:srgbClr val="000000"/>
                </a:solidFill>
                <a:latin typeface="Be Vietnam"/>
                <a:ea typeface="Be Vietnam"/>
                <a:cs typeface="Be Vietnam"/>
                <a:sym typeface="Be Vietnam"/>
              </a:rPr>
              <a:t>và</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bản</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trả</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phí</a:t>
            </a:r>
            <a:r>
              <a:rPr lang="en-US" sz="2700" dirty="0">
                <a:solidFill>
                  <a:srgbClr val="000000"/>
                </a:solidFill>
                <a:latin typeface="Be Vietnam"/>
                <a:ea typeface="Be Vietnam"/>
                <a:cs typeface="Be Vietnam"/>
                <a:sym typeface="Be Vietnam"/>
              </a:rPr>
              <a:t> (ultimate). </a:t>
            </a:r>
            <a:r>
              <a:rPr lang="en-US" sz="2700" dirty="0" err="1">
                <a:solidFill>
                  <a:srgbClr val="000000"/>
                </a:solidFill>
                <a:latin typeface="Be Vietnam"/>
                <a:ea typeface="Be Vietnam"/>
                <a:cs typeface="Be Vietnam"/>
                <a:sym typeface="Be Vietnam"/>
              </a:rPr>
              <a:t>Bản</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trả</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phí</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thì</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hỗ</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trợ</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thêm</a:t>
            </a:r>
            <a:r>
              <a:rPr lang="en-US" sz="2700" dirty="0">
                <a:solidFill>
                  <a:srgbClr val="000000"/>
                </a:solidFill>
                <a:latin typeface="Be Vietnam"/>
                <a:ea typeface="Be Vietnam"/>
                <a:cs typeface="Be Vietnam"/>
                <a:sym typeface="Be Vietnam"/>
              </a:rPr>
              <a:t> JavaScript, </a:t>
            </a:r>
            <a:r>
              <a:rPr lang="en-US" sz="2700" dirty="0" err="1">
                <a:solidFill>
                  <a:srgbClr val="000000"/>
                </a:solidFill>
                <a:latin typeface="Be Vietnam"/>
                <a:ea typeface="Be Vietnam"/>
                <a:cs typeface="Be Vietnam"/>
                <a:sym typeface="Be Vietnam"/>
              </a:rPr>
              <a:t>TypeScript</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các</a:t>
            </a:r>
            <a:r>
              <a:rPr lang="en-US" sz="2700" dirty="0">
                <a:solidFill>
                  <a:srgbClr val="000000"/>
                </a:solidFill>
                <a:latin typeface="Be Vietnam"/>
                <a:ea typeface="Be Vietnam"/>
                <a:cs typeface="Be Vietnam"/>
                <a:sym typeface="Be Vietnam"/>
              </a:rPr>
              <a:t> plugin GWT, </a:t>
            </a:r>
            <a:r>
              <a:rPr lang="en-US" sz="2700" dirty="0" err="1">
                <a:solidFill>
                  <a:srgbClr val="000000"/>
                </a:solidFill>
                <a:latin typeface="Be Vietnam"/>
                <a:ea typeface="Be Vietnam"/>
                <a:cs typeface="Be Vietnam"/>
                <a:sym typeface="Be Vietnam"/>
              </a:rPr>
              <a:t>Vaadin</a:t>
            </a:r>
            <a:r>
              <a:rPr lang="en-US" sz="2700" dirty="0">
                <a:solidFill>
                  <a:srgbClr val="000000"/>
                </a:solidFill>
                <a:latin typeface="Be Vietnam"/>
                <a:ea typeface="Be Vietnam"/>
                <a:cs typeface="Be Vietnam"/>
                <a:sym typeface="Be Vietnam"/>
              </a:rPr>
              <a:t>… check </a:t>
            </a:r>
            <a:r>
              <a:rPr lang="en-US" sz="2700" dirty="0" err="1">
                <a:solidFill>
                  <a:srgbClr val="000000"/>
                </a:solidFill>
                <a:latin typeface="Be Vietnam"/>
                <a:ea typeface="Be Vietnam"/>
                <a:cs typeface="Be Vietnam"/>
                <a:sym typeface="Be Vietnam"/>
              </a:rPr>
              <a:t>các</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đoạn</a:t>
            </a:r>
            <a:r>
              <a:rPr lang="en-US" sz="2700" dirty="0">
                <a:solidFill>
                  <a:srgbClr val="000000"/>
                </a:solidFill>
                <a:latin typeface="Be Vietnam"/>
                <a:ea typeface="Be Vietnam"/>
                <a:cs typeface="Be Vietnam"/>
                <a:sym typeface="Be Vietnam"/>
              </a:rPr>
              <a:t> code </a:t>
            </a:r>
            <a:r>
              <a:rPr lang="en-US" sz="2700" dirty="0" err="1">
                <a:solidFill>
                  <a:srgbClr val="000000"/>
                </a:solidFill>
                <a:latin typeface="Be Vietnam"/>
                <a:ea typeface="Be Vietnam"/>
                <a:cs typeface="Be Vietnam"/>
                <a:sym typeface="Be Vietnam"/>
              </a:rPr>
              <a:t>trùng</a:t>
            </a:r>
            <a:r>
              <a:rPr lang="en-US" sz="2700" dirty="0">
                <a:solidFill>
                  <a:srgbClr val="000000"/>
                </a:solidFill>
                <a:latin typeface="Be Vietnam"/>
                <a:ea typeface="Be Vietnam"/>
                <a:cs typeface="Be Vietnam"/>
                <a:sym typeface="Be Vietnam"/>
              </a:rPr>
              <a:t> </a:t>
            </a:r>
            <a:r>
              <a:rPr lang="en-US" sz="2700" dirty="0" err="1">
                <a:solidFill>
                  <a:srgbClr val="000000"/>
                </a:solidFill>
                <a:latin typeface="Be Vietnam"/>
                <a:ea typeface="Be Vietnam"/>
                <a:cs typeface="Be Vietnam"/>
                <a:sym typeface="Be Vietnam"/>
              </a:rPr>
              <a:t>lặp</a:t>
            </a:r>
            <a:r>
              <a:rPr lang="en-US" sz="2700" dirty="0">
                <a:solidFill>
                  <a:srgbClr val="000000"/>
                </a:solidFill>
                <a:latin typeface="Be Vietnam"/>
                <a:ea typeface="Be Vietnam"/>
                <a:cs typeface="Be Vietnam"/>
                <a:sym typeface="Be Vietnam"/>
              </a:rPr>
              <a:t>…</a:t>
            </a:r>
          </a:p>
          <a:p>
            <a:pPr algn="l">
              <a:lnSpc>
                <a:spcPts val="3779"/>
              </a:lnSpc>
              <a:spcBef>
                <a:spcPct val="0"/>
              </a:spcBef>
            </a:pPr>
            <a:endParaRPr lang="en-US" sz="2700" dirty="0">
              <a:solidFill>
                <a:srgbClr val="000000"/>
              </a:solidFill>
              <a:latin typeface="Be Vietnam"/>
              <a:ea typeface="Be Vietnam"/>
              <a:cs typeface="Be Vietnam"/>
              <a:sym typeface="Be Vietnam"/>
            </a:endParaRPr>
          </a:p>
          <a:p>
            <a:pPr algn="ctr">
              <a:lnSpc>
                <a:spcPts val="2659"/>
              </a:lnSpc>
              <a:spcBef>
                <a:spcPct val="0"/>
              </a:spcBef>
            </a:pPr>
            <a:endParaRPr lang="en-US" sz="2700" dirty="0">
              <a:solidFill>
                <a:srgbClr val="000000"/>
              </a:solidFill>
              <a:latin typeface="Be Vietnam"/>
              <a:ea typeface="Be Vietnam"/>
              <a:cs typeface="Be Vietnam"/>
              <a:sym typeface="Be Vietnam"/>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7FEFF"/>
        </a:solidFill>
        <a:effectLst/>
      </p:bgPr>
    </p:bg>
    <p:spTree>
      <p:nvGrpSpPr>
        <p:cNvPr id="1" name=""/>
        <p:cNvGrpSpPr/>
        <p:nvPr/>
      </p:nvGrpSpPr>
      <p:grpSpPr>
        <a:xfrm>
          <a:off x="0" y="0"/>
          <a:ext cx="0" cy="0"/>
          <a:chOff x="0" y="0"/>
          <a:chExt cx="0" cy="0"/>
        </a:xfrm>
      </p:grpSpPr>
      <p:sp>
        <p:nvSpPr>
          <p:cNvPr id="2" name="Freeform 2"/>
          <p:cNvSpPr/>
          <p:nvPr/>
        </p:nvSpPr>
        <p:spPr>
          <a:xfrm>
            <a:off x="-141784" y="-484693"/>
            <a:ext cx="8757808" cy="10504118"/>
          </a:xfrm>
          <a:custGeom>
            <a:avLst/>
            <a:gdLst/>
            <a:ahLst/>
            <a:cxnLst/>
            <a:rect l="l" t="t" r="r" b="b"/>
            <a:pathLst>
              <a:path w="8757808" h="10504118">
                <a:moveTo>
                  <a:pt x="0" y="0"/>
                </a:moveTo>
                <a:lnTo>
                  <a:pt x="8757808" y="0"/>
                </a:lnTo>
                <a:lnTo>
                  <a:pt x="8757808" y="10504118"/>
                </a:lnTo>
                <a:lnTo>
                  <a:pt x="0" y="10504118"/>
                </a:lnTo>
                <a:lnTo>
                  <a:pt x="0" y="0"/>
                </a:lnTo>
                <a:close/>
              </a:path>
            </a:pathLst>
          </a:custGeom>
          <a:blipFill>
            <a:blip r:embed="rId2">
              <a:alphaModFix amt="7999"/>
            </a:blip>
            <a:stretch>
              <a:fillRect/>
            </a:stretch>
          </a:blipFill>
        </p:spPr>
      </p:sp>
      <p:sp>
        <p:nvSpPr>
          <p:cNvPr id="3" name="Freeform 3"/>
          <p:cNvSpPr/>
          <p:nvPr/>
        </p:nvSpPr>
        <p:spPr>
          <a:xfrm>
            <a:off x="8155678" y="-217118"/>
            <a:ext cx="10132322" cy="12152710"/>
          </a:xfrm>
          <a:custGeom>
            <a:avLst/>
            <a:gdLst/>
            <a:ahLst/>
            <a:cxnLst/>
            <a:rect l="l" t="t" r="r" b="b"/>
            <a:pathLst>
              <a:path w="10132322" h="12152710">
                <a:moveTo>
                  <a:pt x="0" y="0"/>
                </a:moveTo>
                <a:lnTo>
                  <a:pt x="10132322" y="0"/>
                </a:lnTo>
                <a:lnTo>
                  <a:pt x="10132322" y="12152710"/>
                </a:lnTo>
                <a:lnTo>
                  <a:pt x="0" y="12152710"/>
                </a:lnTo>
                <a:lnTo>
                  <a:pt x="0" y="0"/>
                </a:lnTo>
                <a:close/>
              </a:path>
            </a:pathLst>
          </a:custGeom>
          <a:blipFill>
            <a:blip r:embed="rId2">
              <a:alphaModFix amt="16000"/>
            </a:blip>
            <a:stretch>
              <a:fillRect/>
            </a:stretch>
          </a:blipFill>
        </p:spPr>
      </p:sp>
      <p:sp>
        <p:nvSpPr>
          <p:cNvPr id="4" name="Freeform 4"/>
          <p:cNvSpPr/>
          <p:nvPr/>
        </p:nvSpPr>
        <p:spPr>
          <a:xfrm>
            <a:off x="-283567" y="9559863"/>
            <a:ext cx="18571567" cy="951793"/>
          </a:xfrm>
          <a:custGeom>
            <a:avLst/>
            <a:gdLst/>
            <a:ahLst/>
            <a:cxnLst/>
            <a:rect l="l" t="t" r="r" b="b"/>
            <a:pathLst>
              <a:path w="18571567" h="951793">
                <a:moveTo>
                  <a:pt x="0" y="0"/>
                </a:moveTo>
                <a:lnTo>
                  <a:pt x="18571567" y="0"/>
                </a:lnTo>
                <a:lnTo>
                  <a:pt x="18571567" y="951793"/>
                </a:lnTo>
                <a:lnTo>
                  <a:pt x="0" y="951793"/>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5" name="Freeform 5"/>
          <p:cNvSpPr/>
          <p:nvPr/>
        </p:nvSpPr>
        <p:spPr>
          <a:xfrm flipV="1">
            <a:off x="-141784" y="-217118"/>
            <a:ext cx="18571567" cy="951793"/>
          </a:xfrm>
          <a:custGeom>
            <a:avLst/>
            <a:gdLst/>
            <a:ahLst/>
            <a:cxnLst/>
            <a:rect l="l" t="t" r="r" b="b"/>
            <a:pathLst>
              <a:path w="18571567" h="951793">
                <a:moveTo>
                  <a:pt x="0" y="951793"/>
                </a:moveTo>
                <a:lnTo>
                  <a:pt x="18571568" y="951793"/>
                </a:lnTo>
                <a:lnTo>
                  <a:pt x="18571568" y="0"/>
                </a:lnTo>
                <a:lnTo>
                  <a:pt x="0" y="0"/>
                </a:lnTo>
                <a:lnTo>
                  <a:pt x="0" y="951793"/>
                </a:lnTo>
                <a:close/>
              </a:path>
            </a:pathLst>
          </a:custGeom>
          <a:blipFill>
            <a:blip r:embed="rId3">
              <a:extLst>
                <a:ext uri="{96DAC541-7B7A-43D3-8B79-37D633B846F1}">
                  <asvg:svgBlip xmlns="" xmlns:asvg="http://schemas.microsoft.com/office/drawing/2016/SVG/main" r:embed="rId4"/>
                </a:ext>
              </a:extLst>
            </a:blip>
            <a:stretch>
              <a:fillRect/>
            </a:stretch>
          </a:blipFill>
        </p:spPr>
      </p:sp>
      <p:grpSp>
        <p:nvGrpSpPr>
          <p:cNvPr id="6" name="Group 6"/>
          <p:cNvGrpSpPr/>
          <p:nvPr/>
        </p:nvGrpSpPr>
        <p:grpSpPr>
          <a:xfrm>
            <a:off x="-13050" y="9191629"/>
            <a:ext cx="850656" cy="850656"/>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solidFill>
              <a:srgbClr val="11767E"/>
            </a:solidFill>
          </p:spPr>
        </p:sp>
        <p:sp>
          <p:nvSpPr>
            <p:cNvPr id="8" name="TextBox 8"/>
            <p:cNvSpPr txBox="1"/>
            <p:nvPr/>
          </p:nvSpPr>
          <p:spPr>
            <a:xfrm>
              <a:off x="139700" y="101600"/>
              <a:ext cx="533400" cy="571500"/>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17450394" y="9198154"/>
            <a:ext cx="837606" cy="837606"/>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solidFill>
              <a:srgbClr val="11767E"/>
            </a:solidFill>
          </p:spPr>
        </p:sp>
        <p:sp>
          <p:nvSpPr>
            <p:cNvPr id="11" name="TextBox 11"/>
            <p:cNvSpPr txBox="1"/>
            <p:nvPr/>
          </p:nvSpPr>
          <p:spPr>
            <a:xfrm>
              <a:off x="139700" y="101600"/>
              <a:ext cx="533400" cy="571500"/>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17437344" y="315872"/>
            <a:ext cx="850656" cy="850656"/>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solidFill>
              <a:srgbClr val="11767E"/>
            </a:solidFill>
          </p:spPr>
        </p:sp>
        <p:sp>
          <p:nvSpPr>
            <p:cNvPr id="14" name="TextBox 14"/>
            <p:cNvSpPr txBox="1"/>
            <p:nvPr/>
          </p:nvSpPr>
          <p:spPr>
            <a:xfrm>
              <a:off x="139700" y="101600"/>
              <a:ext cx="533400" cy="571500"/>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a:off x="383249" y="629804"/>
            <a:ext cx="6739872" cy="1170869"/>
            <a:chOff x="0" y="0"/>
            <a:chExt cx="8986496" cy="1561159"/>
          </a:xfrm>
        </p:grpSpPr>
        <p:grpSp>
          <p:nvGrpSpPr>
            <p:cNvPr id="16" name="Group 16"/>
            <p:cNvGrpSpPr/>
            <p:nvPr/>
          </p:nvGrpSpPr>
          <p:grpSpPr>
            <a:xfrm>
              <a:off x="894829" y="0"/>
              <a:ext cx="8091667" cy="1561159"/>
              <a:chOff x="0" y="0"/>
              <a:chExt cx="1443795" cy="278557"/>
            </a:xfrm>
          </p:grpSpPr>
          <p:sp>
            <p:nvSpPr>
              <p:cNvPr id="17" name="Freeform 17"/>
              <p:cNvSpPr/>
              <p:nvPr/>
            </p:nvSpPr>
            <p:spPr>
              <a:xfrm>
                <a:off x="0" y="0"/>
                <a:ext cx="1443795" cy="278557"/>
              </a:xfrm>
              <a:custGeom>
                <a:avLst/>
                <a:gdLst/>
                <a:ahLst/>
                <a:cxnLst/>
                <a:rect l="l" t="t" r="r" b="b"/>
                <a:pathLst>
                  <a:path w="1443795" h="278557">
                    <a:moveTo>
                      <a:pt x="72026" y="0"/>
                    </a:moveTo>
                    <a:lnTo>
                      <a:pt x="1371769" y="0"/>
                    </a:lnTo>
                    <a:cubicBezTo>
                      <a:pt x="1390871" y="0"/>
                      <a:pt x="1409191" y="7588"/>
                      <a:pt x="1422699" y="21096"/>
                    </a:cubicBezTo>
                    <a:cubicBezTo>
                      <a:pt x="1436206" y="34603"/>
                      <a:pt x="1443795" y="52923"/>
                      <a:pt x="1443795" y="72026"/>
                    </a:cubicBezTo>
                    <a:lnTo>
                      <a:pt x="1443795" y="206532"/>
                    </a:lnTo>
                    <a:cubicBezTo>
                      <a:pt x="1443795" y="246310"/>
                      <a:pt x="1411548" y="278557"/>
                      <a:pt x="1371769" y="278557"/>
                    </a:cubicBezTo>
                    <a:lnTo>
                      <a:pt x="72026" y="278557"/>
                    </a:lnTo>
                    <a:cubicBezTo>
                      <a:pt x="52923" y="278557"/>
                      <a:pt x="34603" y="270969"/>
                      <a:pt x="21096" y="257462"/>
                    </a:cubicBezTo>
                    <a:cubicBezTo>
                      <a:pt x="7588" y="243954"/>
                      <a:pt x="0" y="225634"/>
                      <a:pt x="0" y="206532"/>
                    </a:cubicBezTo>
                    <a:lnTo>
                      <a:pt x="0" y="72026"/>
                    </a:lnTo>
                    <a:cubicBezTo>
                      <a:pt x="0" y="52923"/>
                      <a:pt x="7588" y="34603"/>
                      <a:pt x="21096" y="21096"/>
                    </a:cubicBezTo>
                    <a:cubicBezTo>
                      <a:pt x="34603" y="7588"/>
                      <a:pt x="52923" y="0"/>
                      <a:pt x="72026" y="0"/>
                    </a:cubicBezTo>
                    <a:close/>
                  </a:path>
                </a:pathLst>
              </a:custGeom>
              <a:solidFill>
                <a:srgbClr val="FFFFFF"/>
              </a:solidFill>
              <a:ln w="38100" cap="rnd">
                <a:solidFill>
                  <a:srgbClr val="11767E"/>
                </a:solidFill>
                <a:prstDash val="solid"/>
                <a:round/>
              </a:ln>
            </p:spPr>
          </p:sp>
          <p:sp>
            <p:nvSpPr>
              <p:cNvPr id="18" name="TextBox 18"/>
              <p:cNvSpPr txBox="1"/>
              <p:nvPr/>
            </p:nvSpPr>
            <p:spPr>
              <a:xfrm>
                <a:off x="0" y="-38100"/>
                <a:ext cx="1443795" cy="316657"/>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a:off x="0" y="186271"/>
              <a:ext cx="2235992" cy="1188617"/>
              <a:chOff x="0" y="0"/>
              <a:chExt cx="897792" cy="477251"/>
            </a:xfrm>
          </p:grpSpPr>
          <p:sp>
            <p:nvSpPr>
              <p:cNvPr id="20" name="Freeform 20"/>
              <p:cNvSpPr/>
              <p:nvPr/>
            </p:nvSpPr>
            <p:spPr>
              <a:xfrm>
                <a:off x="0" y="0"/>
                <a:ext cx="897792" cy="477251"/>
              </a:xfrm>
              <a:custGeom>
                <a:avLst/>
                <a:gdLst/>
                <a:ahLst/>
                <a:cxnLst/>
                <a:rect l="l" t="t" r="r" b="b"/>
                <a:pathLst>
                  <a:path w="897792" h="477251">
                    <a:moveTo>
                      <a:pt x="694592" y="0"/>
                    </a:moveTo>
                    <a:cubicBezTo>
                      <a:pt x="806816" y="0"/>
                      <a:pt x="897792" y="106836"/>
                      <a:pt x="897792" y="238626"/>
                    </a:cubicBezTo>
                    <a:cubicBezTo>
                      <a:pt x="897792" y="370415"/>
                      <a:pt x="806816" y="477251"/>
                      <a:pt x="694592" y="477251"/>
                    </a:cubicBezTo>
                    <a:lnTo>
                      <a:pt x="203200" y="477251"/>
                    </a:lnTo>
                    <a:cubicBezTo>
                      <a:pt x="90976" y="477251"/>
                      <a:pt x="0" y="370415"/>
                      <a:pt x="0" y="238626"/>
                    </a:cubicBezTo>
                    <a:cubicBezTo>
                      <a:pt x="0" y="106836"/>
                      <a:pt x="90976" y="0"/>
                      <a:pt x="203200" y="0"/>
                    </a:cubicBezTo>
                    <a:close/>
                  </a:path>
                </a:pathLst>
              </a:custGeom>
              <a:solidFill>
                <a:srgbClr val="11767E"/>
              </a:solidFill>
            </p:spPr>
          </p:sp>
          <p:sp>
            <p:nvSpPr>
              <p:cNvPr id="21" name="TextBox 21"/>
              <p:cNvSpPr txBox="1"/>
              <p:nvPr/>
            </p:nvSpPr>
            <p:spPr>
              <a:xfrm>
                <a:off x="0" y="-38100"/>
                <a:ext cx="897792" cy="515351"/>
              </a:xfrm>
              <a:prstGeom prst="rect">
                <a:avLst/>
              </a:prstGeom>
            </p:spPr>
            <p:txBody>
              <a:bodyPr lIns="50800" tIns="50800" rIns="50800" bIns="50800" rtlCol="0" anchor="ctr"/>
              <a:lstStyle/>
              <a:p>
                <a:pPr algn="ctr">
                  <a:lnSpc>
                    <a:spcPts val="2659"/>
                  </a:lnSpc>
                </a:pPr>
                <a:endParaRPr/>
              </a:p>
            </p:txBody>
          </p:sp>
        </p:grpSp>
        <p:grpSp>
          <p:nvGrpSpPr>
            <p:cNvPr id="22" name="Group 22"/>
            <p:cNvGrpSpPr/>
            <p:nvPr/>
          </p:nvGrpSpPr>
          <p:grpSpPr>
            <a:xfrm>
              <a:off x="781486" y="444070"/>
              <a:ext cx="673020" cy="673020"/>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24" name="TextBox 2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sp>
        <p:nvSpPr>
          <p:cNvPr id="25" name="TextBox 25"/>
          <p:cNvSpPr txBox="1"/>
          <p:nvPr/>
        </p:nvSpPr>
        <p:spPr>
          <a:xfrm>
            <a:off x="2261275" y="672803"/>
            <a:ext cx="6819924" cy="879087"/>
          </a:xfrm>
          <a:prstGeom prst="rect">
            <a:avLst/>
          </a:prstGeom>
        </p:spPr>
        <p:txBody>
          <a:bodyPr wrap="square" lIns="0" tIns="0" rIns="0" bIns="0" rtlCol="0" anchor="t">
            <a:spAutoFit/>
          </a:bodyPr>
          <a:lstStyle/>
          <a:p>
            <a:pPr algn="l">
              <a:lnSpc>
                <a:spcPts val="7665"/>
              </a:lnSpc>
            </a:pPr>
            <a:r>
              <a:rPr lang="en-US" sz="3600" dirty="0" smtClean="0">
                <a:solidFill>
                  <a:srgbClr val="000000"/>
                </a:solidFill>
                <a:latin typeface="Hammersmith One"/>
                <a:ea typeface="Hammersmith One"/>
                <a:cs typeface="Hammersmith One"/>
                <a:sym typeface="Hammersmith One"/>
              </a:rPr>
              <a:t>Visual Studio Code </a:t>
            </a:r>
            <a:endParaRPr lang="en-US" sz="3600" dirty="0">
              <a:solidFill>
                <a:srgbClr val="000000"/>
              </a:solidFill>
              <a:latin typeface="Hammersmith One"/>
              <a:ea typeface="Hammersmith One"/>
              <a:cs typeface="Hammersmith One"/>
              <a:sym typeface="Hammersmith One"/>
            </a:endParaRPr>
          </a:p>
        </p:txBody>
      </p:sp>
      <p:sp>
        <p:nvSpPr>
          <p:cNvPr id="33" name="Rectangle 32"/>
          <p:cNvSpPr/>
          <p:nvPr/>
        </p:nvSpPr>
        <p:spPr>
          <a:xfrm>
            <a:off x="837606" y="2236764"/>
            <a:ext cx="10738600" cy="5452775"/>
          </a:xfrm>
          <a:prstGeom prst="rect">
            <a:avLst/>
          </a:prstGeom>
        </p:spPr>
        <p:txBody>
          <a:bodyPr wrap="square">
            <a:spAutoFit/>
          </a:bodyPr>
          <a:lstStyle/>
          <a:p>
            <a:pPr>
              <a:lnSpc>
                <a:spcPts val="3779"/>
              </a:lnSpc>
              <a:spcBef>
                <a:spcPct val="0"/>
              </a:spcBef>
            </a:pPr>
            <a:endParaRPr lang="en-US" sz="3000" dirty="0">
              <a:solidFill>
                <a:srgbClr val="000000"/>
              </a:solidFill>
              <a:latin typeface="Be Vietnam"/>
              <a:ea typeface="Be Vietnam"/>
              <a:cs typeface="Be Vietnam"/>
              <a:sym typeface="Be Vietnam"/>
            </a:endParaRPr>
          </a:p>
          <a:p>
            <a:pPr>
              <a:lnSpc>
                <a:spcPts val="3779"/>
              </a:lnSpc>
              <a:spcBef>
                <a:spcPct val="0"/>
              </a:spcBef>
            </a:pPr>
            <a:r>
              <a:rPr lang="vi-VN" sz="3000" dirty="0">
                <a:solidFill>
                  <a:srgbClr val="000000"/>
                </a:solidFill>
                <a:latin typeface="Be Vietnam"/>
                <a:ea typeface="Be Vietnam"/>
                <a:cs typeface="Be Vietnam"/>
                <a:sym typeface="Be Vietnam"/>
              </a:rPr>
              <a:t>Visual Studio Code (VS Code) là một trình soạn thảo mã nguồn mở và miễn phí, phát triển bởi Microsoft. VS Code hỗ trợ nhiều ngôn ngữ lập trình như Python, JavaScript, C++, Java và nhiều ngôn ngữ khác, đồng thời cung cấp các tính năng mạnh mẽ như gợi ý mã, kiểm tra lỗi và debug. Với kho tiện ích mở rộng phong phú, VS Code cho phép lập trình viên tùy chỉnh và mở rộng chức năng theo nhu cầu của từng dự án. Giao diện nhẹ, dễ sử dụng và khả năng tích hợp Git khiến VS Code trở thành một công cụ phổ biến cho lập trình viên trên toàn thế giới.</a:t>
            </a:r>
            <a:endParaRPr lang="en-US" sz="3000" dirty="0">
              <a:solidFill>
                <a:srgbClr val="000000"/>
              </a:solidFill>
              <a:latin typeface="Be Vietnam"/>
              <a:ea typeface="Be Vietnam"/>
              <a:cs typeface="Be Vietnam"/>
              <a:sym typeface="Be Vietnam"/>
            </a:endParaRPr>
          </a:p>
        </p:txBody>
      </p:sp>
      <p:pic>
        <p:nvPicPr>
          <p:cNvPr id="1026" name="Picture 2" descr="Visual Studio Code launches as a sna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40303" y="3035187"/>
            <a:ext cx="7001491" cy="350074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7FEFF"/>
        </a:solidFill>
        <a:effectLst/>
      </p:bgPr>
    </p:bg>
    <p:spTree>
      <p:nvGrpSpPr>
        <p:cNvPr id="1" name=""/>
        <p:cNvGrpSpPr/>
        <p:nvPr/>
      </p:nvGrpSpPr>
      <p:grpSpPr>
        <a:xfrm>
          <a:off x="0" y="0"/>
          <a:ext cx="0" cy="0"/>
          <a:chOff x="0" y="0"/>
          <a:chExt cx="0" cy="0"/>
        </a:xfrm>
      </p:grpSpPr>
      <p:sp>
        <p:nvSpPr>
          <p:cNvPr id="2" name="Freeform 2"/>
          <p:cNvSpPr/>
          <p:nvPr/>
        </p:nvSpPr>
        <p:spPr>
          <a:xfrm>
            <a:off x="0" y="-217118"/>
            <a:ext cx="8757808" cy="10504118"/>
          </a:xfrm>
          <a:custGeom>
            <a:avLst/>
            <a:gdLst/>
            <a:ahLst/>
            <a:cxnLst/>
            <a:rect l="l" t="t" r="r" b="b"/>
            <a:pathLst>
              <a:path w="8757808" h="10504118">
                <a:moveTo>
                  <a:pt x="0" y="0"/>
                </a:moveTo>
                <a:lnTo>
                  <a:pt x="8757808" y="0"/>
                </a:lnTo>
                <a:lnTo>
                  <a:pt x="8757808" y="10504118"/>
                </a:lnTo>
                <a:lnTo>
                  <a:pt x="0" y="10504118"/>
                </a:lnTo>
                <a:lnTo>
                  <a:pt x="0" y="0"/>
                </a:lnTo>
                <a:close/>
              </a:path>
            </a:pathLst>
          </a:custGeom>
          <a:blipFill>
            <a:blip r:embed="rId2">
              <a:alphaModFix amt="7999"/>
            </a:blip>
            <a:stretch>
              <a:fillRect/>
            </a:stretch>
          </a:blipFill>
        </p:spPr>
      </p:sp>
      <p:sp>
        <p:nvSpPr>
          <p:cNvPr id="3" name="Freeform 3"/>
          <p:cNvSpPr/>
          <p:nvPr/>
        </p:nvSpPr>
        <p:spPr>
          <a:xfrm>
            <a:off x="8155678" y="-217118"/>
            <a:ext cx="10132322" cy="12152710"/>
          </a:xfrm>
          <a:custGeom>
            <a:avLst/>
            <a:gdLst/>
            <a:ahLst/>
            <a:cxnLst/>
            <a:rect l="l" t="t" r="r" b="b"/>
            <a:pathLst>
              <a:path w="10132322" h="12152710">
                <a:moveTo>
                  <a:pt x="0" y="0"/>
                </a:moveTo>
                <a:lnTo>
                  <a:pt x="10132322" y="0"/>
                </a:lnTo>
                <a:lnTo>
                  <a:pt x="10132322" y="12152710"/>
                </a:lnTo>
                <a:lnTo>
                  <a:pt x="0" y="12152710"/>
                </a:lnTo>
                <a:lnTo>
                  <a:pt x="0" y="0"/>
                </a:lnTo>
                <a:close/>
              </a:path>
            </a:pathLst>
          </a:custGeom>
          <a:blipFill>
            <a:blip r:embed="rId2">
              <a:alphaModFix amt="16000"/>
            </a:blip>
            <a:stretch>
              <a:fillRect/>
            </a:stretch>
          </a:blipFill>
        </p:spPr>
      </p:sp>
      <p:sp>
        <p:nvSpPr>
          <p:cNvPr id="4" name="Freeform 4"/>
          <p:cNvSpPr/>
          <p:nvPr/>
        </p:nvSpPr>
        <p:spPr>
          <a:xfrm>
            <a:off x="-283567" y="9559863"/>
            <a:ext cx="18571567" cy="951793"/>
          </a:xfrm>
          <a:custGeom>
            <a:avLst/>
            <a:gdLst/>
            <a:ahLst/>
            <a:cxnLst/>
            <a:rect l="l" t="t" r="r" b="b"/>
            <a:pathLst>
              <a:path w="18571567" h="951793">
                <a:moveTo>
                  <a:pt x="0" y="0"/>
                </a:moveTo>
                <a:lnTo>
                  <a:pt x="18571567" y="0"/>
                </a:lnTo>
                <a:lnTo>
                  <a:pt x="18571567" y="951793"/>
                </a:lnTo>
                <a:lnTo>
                  <a:pt x="0" y="951793"/>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5" name="Freeform 5"/>
          <p:cNvSpPr/>
          <p:nvPr/>
        </p:nvSpPr>
        <p:spPr>
          <a:xfrm flipV="1">
            <a:off x="-141784" y="-217118"/>
            <a:ext cx="18571567" cy="951793"/>
          </a:xfrm>
          <a:custGeom>
            <a:avLst/>
            <a:gdLst/>
            <a:ahLst/>
            <a:cxnLst/>
            <a:rect l="l" t="t" r="r" b="b"/>
            <a:pathLst>
              <a:path w="18571567" h="951793">
                <a:moveTo>
                  <a:pt x="0" y="951793"/>
                </a:moveTo>
                <a:lnTo>
                  <a:pt x="18571568" y="951793"/>
                </a:lnTo>
                <a:lnTo>
                  <a:pt x="18571568" y="0"/>
                </a:lnTo>
                <a:lnTo>
                  <a:pt x="0" y="0"/>
                </a:lnTo>
                <a:lnTo>
                  <a:pt x="0" y="951793"/>
                </a:lnTo>
                <a:close/>
              </a:path>
            </a:pathLst>
          </a:custGeom>
          <a:blipFill>
            <a:blip r:embed="rId3">
              <a:extLst>
                <a:ext uri="{96DAC541-7B7A-43D3-8B79-37D633B846F1}">
                  <asvg:svgBlip xmlns="" xmlns:asvg="http://schemas.microsoft.com/office/drawing/2016/SVG/main" r:embed="rId4"/>
                </a:ext>
              </a:extLst>
            </a:blip>
            <a:stretch>
              <a:fillRect/>
            </a:stretch>
          </a:blipFill>
        </p:spPr>
      </p:sp>
      <p:grpSp>
        <p:nvGrpSpPr>
          <p:cNvPr id="6" name="Group 6"/>
          <p:cNvGrpSpPr/>
          <p:nvPr/>
        </p:nvGrpSpPr>
        <p:grpSpPr>
          <a:xfrm>
            <a:off x="-13050" y="9191629"/>
            <a:ext cx="850656" cy="850656"/>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solidFill>
              <a:srgbClr val="11767E"/>
            </a:solidFill>
          </p:spPr>
        </p:sp>
        <p:sp>
          <p:nvSpPr>
            <p:cNvPr id="8" name="TextBox 8"/>
            <p:cNvSpPr txBox="1"/>
            <p:nvPr/>
          </p:nvSpPr>
          <p:spPr>
            <a:xfrm>
              <a:off x="139700" y="101600"/>
              <a:ext cx="533400" cy="571500"/>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17450394" y="9198154"/>
            <a:ext cx="837606" cy="837606"/>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solidFill>
              <a:srgbClr val="11767E"/>
            </a:solidFill>
          </p:spPr>
        </p:sp>
        <p:sp>
          <p:nvSpPr>
            <p:cNvPr id="11" name="TextBox 11"/>
            <p:cNvSpPr txBox="1"/>
            <p:nvPr/>
          </p:nvSpPr>
          <p:spPr>
            <a:xfrm>
              <a:off x="139700" y="101600"/>
              <a:ext cx="533400" cy="571500"/>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17437344" y="315872"/>
            <a:ext cx="850656" cy="850656"/>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solidFill>
              <a:srgbClr val="11767E"/>
            </a:solidFill>
          </p:spPr>
        </p:sp>
        <p:sp>
          <p:nvSpPr>
            <p:cNvPr id="14" name="TextBox 14"/>
            <p:cNvSpPr txBox="1"/>
            <p:nvPr/>
          </p:nvSpPr>
          <p:spPr>
            <a:xfrm>
              <a:off x="139700" y="101600"/>
              <a:ext cx="533400" cy="571500"/>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a:off x="0" y="581093"/>
            <a:ext cx="8757808" cy="1170869"/>
            <a:chOff x="0" y="0"/>
            <a:chExt cx="11677078" cy="1561159"/>
          </a:xfrm>
        </p:grpSpPr>
        <p:grpSp>
          <p:nvGrpSpPr>
            <p:cNvPr id="16" name="Group 16"/>
            <p:cNvGrpSpPr/>
            <p:nvPr/>
          </p:nvGrpSpPr>
          <p:grpSpPr>
            <a:xfrm>
              <a:off x="1162743" y="0"/>
              <a:ext cx="10514335" cy="1561159"/>
              <a:chOff x="0" y="0"/>
              <a:chExt cx="1876071" cy="278557"/>
            </a:xfrm>
          </p:grpSpPr>
          <p:sp>
            <p:nvSpPr>
              <p:cNvPr id="17" name="Freeform 17"/>
              <p:cNvSpPr/>
              <p:nvPr/>
            </p:nvSpPr>
            <p:spPr>
              <a:xfrm>
                <a:off x="0" y="0"/>
                <a:ext cx="1876071" cy="278557"/>
              </a:xfrm>
              <a:custGeom>
                <a:avLst/>
                <a:gdLst/>
                <a:ahLst/>
                <a:cxnLst/>
                <a:rect l="l" t="t" r="r" b="b"/>
                <a:pathLst>
                  <a:path w="1876071" h="278557">
                    <a:moveTo>
                      <a:pt x="55430" y="0"/>
                    </a:moveTo>
                    <a:lnTo>
                      <a:pt x="1820641" y="0"/>
                    </a:lnTo>
                    <a:cubicBezTo>
                      <a:pt x="1851254" y="0"/>
                      <a:pt x="1876071" y="24817"/>
                      <a:pt x="1876071" y="55430"/>
                    </a:cubicBezTo>
                    <a:lnTo>
                      <a:pt x="1876071" y="223128"/>
                    </a:lnTo>
                    <a:cubicBezTo>
                      <a:pt x="1876071" y="237828"/>
                      <a:pt x="1870231" y="251927"/>
                      <a:pt x="1859836" y="262322"/>
                    </a:cubicBezTo>
                    <a:cubicBezTo>
                      <a:pt x="1849440" y="272717"/>
                      <a:pt x="1835342" y="278557"/>
                      <a:pt x="1820641" y="278557"/>
                    </a:cubicBezTo>
                    <a:lnTo>
                      <a:pt x="55430" y="278557"/>
                    </a:lnTo>
                    <a:cubicBezTo>
                      <a:pt x="40729" y="278557"/>
                      <a:pt x="26630" y="272717"/>
                      <a:pt x="16235" y="262322"/>
                    </a:cubicBezTo>
                    <a:cubicBezTo>
                      <a:pt x="5840" y="251927"/>
                      <a:pt x="0" y="237828"/>
                      <a:pt x="0" y="223128"/>
                    </a:cubicBezTo>
                    <a:lnTo>
                      <a:pt x="0" y="55430"/>
                    </a:lnTo>
                    <a:cubicBezTo>
                      <a:pt x="0" y="40729"/>
                      <a:pt x="5840" y="26630"/>
                      <a:pt x="16235" y="16235"/>
                    </a:cubicBezTo>
                    <a:cubicBezTo>
                      <a:pt x="26630" y="5840"/>
                      <a:pt x="40729" y="0"/>
                      <a:pt x="55430" y="0"/>
                    </a:cubicBezTo>
                    <a:close/>
                  </a:path>
                </a:pathLst>
              </a:custGeom>
              <a:solidFill>
                <a:srgbClr val="FFFFFF"/>
              </a:solidFill>
              <a:ln w="38100" cap="rnd">
                <a:solidFill>
                  <a:srgbClr val="11767E"/>
                </a:solidFill>
                <a:prstDash val="solid"/>
                <a:round/>
              </a:ln>
            </p:spPr>
          </p:sp>
          <p:sp>
            <p:nvSpPr>
              <p:cNvPr id="18" name="TextBox 18"/>
              <p:cNvSpPr txBox="1"/>
              <p:nvPr/>
            </p:nvSpPr>
            <p:spPr>
              <a:xfrm>
                <a:off x="0" y="-38100"/>
                <a:ext cx="1876071" cy="316657"/>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a:off x="0" y="186271"/>
              <a:ext cx="2905454" cy="1188617"/>
              <a:chOff x="0" y="0"/>
              <a:chExt cx="1166593" cy="477251"/>
            </a:xfrm>
          </p:grpSpPr>
          <p:sp>
            <p:nvSpPr>
              <p:cNvPr id="20" name="Freeform 20"/>
              <p:cNvSpPr/>
              <p:nvPr/>
            </p:nvSpPr>
            <p:spPr>
              <a:xfrm>
                <a:off x="0" y="0"/>
                <a:ext cx="1166593" cy="477251"/>
              </a:xfrm>
              <a:custGeom>
                <a:avLst/>
                <a:gdLst/>
                <a:ahLst/>
                <a:cxnLst/>
                <a:rect l="l" t="t" r="r" b="b"/>
                <a:pathLst>
                  <a:path w="1166593" h="477251">
                    <a:moveTo>
                      <a:pt x="963393" y="0"/>
                    </a:moveTo>
                    <a:cubicBezTo>
                      <a:pt x="1075618" y="0"/>
                      <a:pt x="1166593" y="106836"/>
                      <a:pt x="1166593" y="238626"/>
                    </a:cubicBezTo>
                    <a:cubicBezTo>
                      <a:pt x="1166593" y="370415"/>
                      <a:pt x="1075618" y="477251"/>
                      <a:pt x="963393" y="477251"/>
                    </a:cubicBezTo>
                    <a:lnTo>
                      <a:pt x="203200" y="477251"/>
                    </a:lnTo>
                    <a:cubicBezTo>
                      <a:pt x="90976" y="477251"/>
                      <a:pt x="0" y="370415"/>
                      <a:pt x="0" y="238626"/>
                    </a:cubicBezTo>
                    <a:cubicBezTo>
                      <a:pt x="0" y="106836"/>
                      <a:pt x="90976" y="0"/>
                      <a:pt x="203200" y="0"/>
                    </a:cubicBezTo>
                    <a:close/>
                  </a:path>
                </a:pathLst>
              </a:custGeom>
              <a:solidFill>
                <a:srgbClr val="11767E"/>
              </a:solidFill>
            </p:spPr>
          </p:sp>
          <p:sp>
            <p:nvSpPr>
              <p:cNvPr id="21" name="TextBox 21"/>
              <p:cNvSpPr txBox="1"/>
              <p:nvPr/>
            </p:nvSpPr>
            <p:spPr>
              <a:xfrm>
                <a:off x="0" y="-38100"/>
                <a:ext cx="1166593" cy="515351"/>
              </a:xfrm>
              <a:prstGeom prst="rect">
                <a:avLst/>
              </a:prstGeom>
            </p:spPr>
            <p:txBody>
              <a:bodyPr lIns="50800" tIns="50800" rIns="50800" bIns="50800" rtlCol="0" anchor="ctr"/>
              <a:lstStyle/>
              <a:p>
                <a:pPr algn="ctr">
                  <a:lnSpc>
                    <a:spcPts val="2659"/>
                  </a:lnSpc>
                </a:pPr>
                <a:endParaRPr/>
              </a:p>
            </p:txBody>
          </p:sp>
        </p:grpSp>
        <p:grpSp>
          <p:nvGrpSpPr>
            <p:cNvPr id="22" name="Group 22"/>
            <p:cNvGrpSpPr/>
            <p:nvPr/>
          </p:nvGrpSpPr>
          <p:grpSpPr>
            <a:xfrm>
              <a:off x="1015465" y="444070"/>
              <a:ext cx="874524" cy="673020"/>
              <a:chOff x="0" y="0"/>
              <a:chExt cx="1056155" cy="812800"/>
            </a:xfrm>
          </p:grpSpPr>
          <p:sp>
            <p:nvSpPr>
              <p:cNvPr id="23" name="Freeform 23"/>
              <p:cNvSpPr/>
              <p:nvPr/>
            </p:nvSpPr>
            <p:spPr>
              <a:xfrm>
                <a:off x="0" y="0"/>
                <a:ext cx="1056155" cy="812800"/>
              </a:xfrm>
              <a:custGeom>
                <a:avLst/>
                <a:gdLst/>
                <a:ahLst/>
                <a:cxnLst/>
                <a:rect l="l" t="t" r="r" b="b"/>
                <a:pathLst>
                  <a:path w="1056155" h="812800">
                    <a:moveTo>
                      <a:pt x="528077" y="0"/>
                    </a:moveTo>
                    <a:cubicBezTo>
                      <a:pt x="236428" y="0"/>
                      <a:pt x="0" y="181951"/>
                      <a:pt x="0" y="406400"/>
                    </a:cubicBezTo>
                    <a:cubicBezTo>
                      <a:pt x="0" y="630849"/>
                      <a:pt x="236428" y="812800"/>
                      <a:pt x="528077" y="812800"/>
                    </a:cubicBezTo>
                    <a:cubicBezTo>
                      <a:pt x="819726" y="812800"/>
                      <a:pt x="1056155" y="630849"/>
                      <a:pt x="1056155" y="406400"/>
                    </a:cubicBezTo>
                    <a:cubicBezTo>
                      <a:pt x="1056155" y="181951"/>
                      <a:pt x="819726" y="0"/>
                      <a:pt x="528077" y="0"/>
                    </a:cubicBezTo>
                    <a:close/>
                  </a:path>
                </a:pathLst>
              </a:custGeom>
              <a:solidFill>
                <a:srgbClr val="FFFFFF"/>
              </a:solidFill>
            </p:spPr>
          </p:sp>
          <p:sp>
            <p:nvSpPr>
              <p:cNvPr id="24" name="TextBox 24"/>
              <p:cNvSpPr txBox="1"/>
              <p:nvPr/>
            </p:nvSpPr>
            <p:spPr>
              <a:xfrm>
                <a:off x="99014" y="38100"/>
                <a:ext cx="858126" cy="698500"/>
              </a:xfrm>
              <a:prstGeom prst="rect">
                <a:avLst/>
              </a:prstGeom>
            </p:spPr>
            <p:txBody>
              <a:bodyPr lIns="50800" tIns="50800" rIns="50800" bIns="50800" rtlCol="0" anchor="ctr"/>
              <a:lstStyle/>
              <a:p>
                <a:pPr algn="ctr">
                  <a:lnSpc>
                    <a:spcPts val="2659"/>
                  </a:lnSpc>
                </a:pPr>
                <a:endParaRPr/>
              </a:p>
            </p:txBody>
          </p:sp>
        </p:grpSp>
      </p:grpSp>
      <p:sp>
        <p:nvSpPr>
          <p:cNvPr id="25" name="Freeform 25"/>
          <p:cNvSpPr/>
          <p:nvPr/>
        </p:nvSpPr>
        <p:spPr>
          <a:xfrm>
            <a:off x="11914515" y="3212567"/>
            <a:ext cx="5344785" cy="4422472"/>
          </a:xfrm>
          <a:custGeom>
            <a:avLst/>
            <a:gdLst/>
            <a:ahLst/>
            <a:cxnLst/>
            <a:rect l="l" t="t" r="r" b="b"/>
            <a:pathLst>
              <a:path w="5344785" h="4422472">
                <a:moveTo>
                  <a:pt x="0" y="0"/>
                </a:moveTo>
                <a:lnTo>
                  <a:pt x="5344785" y="0"/>
                </a:lnTo>
                <a:lnTo>
                  <a:pt x="5344785" y="4422472"/>
                </a:lnTo>
                <a:lnTo>
                  <a:pt x="0" y="4422472"/>
                </a:lnTo>
                <a:lnTo>
                  <a:pt x="0" y="0"/>
                </a:lnTo>
                <a:close/>
              </a:path>
            </a:pathLst>
          </a:custGeom>
          <a:blipFill>
            <a:blip r:embed="rId5"/>
            <a:stretch>
              <a:fillRect l="-28117" r="-30244"/>
            </a:stretch>
          </a:blipFill>
        </p:spPr>
      </p:sp>
      <p:sp>
        <p:nvSpPr>
          <p:cNvPr id="26" name="TextBox 26"/>
          <p:cNvSpPr txBox="1"/>
          <p:nvPr/>
        </p:nvSpPr>
        <p:spPr>
          <a:xfrm>
            <a:off x="2392461" y="629900"/>
            <a:ext cx="6609756" cy="937259"/>
          </a:xfrm>
          <a:prstGeom prst="rect">
            <a:avLst/>
          </a:prstGeom>
        </p:spPr>
        <p:txBody>
          <a:bodyPr lIns="0" tIns="0" rIns="0" bIns="0" rtlCol="0" anchor="t">
            <a:spAutoFit/>
          </a:bodyPr>
          <a:lstStyle/>
          <a:p>
            <a:pPr algn="l">
              <a:lnSpc>
                <a:spcPts val="7665"/>
              </a:lnSpc>
            </a:pPr>
            <a:r>
              <a:rPr lang="en-US" sz="5475" b="1">
                <a:solidFill>
                  <a:srgbClr val="000000"/>
                </a:solidFill>
                <a:latin typeface="Be Vietnam Ultra-Bold"/>
                <a:ea typeface="Be Vietnam Ultra-Bold"/>
                <a:cs typeface="Be Vietnam Ultra-Bold"/>
                <a:sym typeface="Be Vietnam Ultra-Bold"/>
              </a:rPr>
              <a:t>Công Cụ Sử Dụng : </a:t>
            </a:r>
          </a:p>
        </p:txBody>
      </p:sp>
      <p:sp>
        <p:nvSpPr>
          <p:cNvPr id="27" name="TextBox 27"/>
          <p:cNvSpPr txBox="1"/>
          <p:nvPr/>
        </p:nvSpPr>
        <p:spPr>
          <a:xfrm>
            <a:off x="192910" y="1948772"/>
            <a:ext cx="6314544" cy="705924"/>
          </a:xfrm>
          <a:prstGeom prst="rect">
            <a:avLst/>
          </a:prstGeom>
        </p:spPr>
        <p:txBody>
          <a:bodyPr lIns="0" tIns="0" rIns="0" bIns="0" rtlCol="0" anchor="t">
            <a:spAutoFit/>
          </a:bodyPr>
          <a:lstStyle/>
          <a:p>
            <a:pPr marL="879506" lvl="1" indent="-439753" algn="l">
              <a:lnSpc>
                <a:spcPts val="5703"/>
              </a:lnSpc>
              <a:buAutoNum type="arabicPeriod"/>
            </a:pPr>
            <a:r>
              <a:rPr lang="en-US" sz="4073">
                <a:solidFill>
                  <a:srgbClr val="000000"/>
                </a:solidFill>
                <a:latin typeface="Hammersmith One"/>
                <a:ea typeface="Hammersmith One"/>
                <a:cs typeface="Hammersmith One"/>
                <a:sym typeface="Hammersmith One"/>
              </a:rPr>
              <a:t>Postman : </a:t>
            </a:r>
          </a:p>
        </p:txBody>
      </p:sp>
      <p:sp>
        <p:nvSpPr>
          <p:cNvPr id="28" name="TextBox 28"/>
          <p:cNvSpPr txBox="1"/>
          <p:nvPr/>
        </p:nvSpPr>
        <p:spPr>
          <a:xfrm>
            <a:off x="412278" y="3531010"/>
            <a:ext cx="10944169" cy="4608830"/>
          </a:xfrm>
          <a:prstGeom prst="rect">
            <a:avLst/>
          </a:prstGeom>
        </p:spPr>
        <p:txBody>
          <a:bodyPr lIns="0" tIns="0" rIns="0" bIns="0" rtlCol="0" anchor="t">
            <a:spAutoFit/>
          </a:bodyPr>
          <a:lstStyle/>
          <a:p>
            <a:pPr algn="l">
              <a:lnSpc>
                <a:spcPts val="3779"/>
              </a:lnSpc>
            </a:pPr>
            <a:r>
              <a:rPr lang="en-US" sz="2700">
                <a:solidFill>
                  <a:srgbClr val="000000"/>
                </a:solidFill>
                <a:latin typeface="Be Vietnam"/>
                <a:ea typeface="Be Vietnam"/>
                <a:cs typeface="Be Vietnam"/>
                <a:sym typeface="Be Vietnam"/>
              </a:rPr>
              <a:t>Postman hiện là một trong những công cụ phổ biến nhất được sử dụng trong thử nghiệm các API.</a:t>
            </a:r>
          </a:p>
          <a:p>
            <a:pPr algn="l">
              <a:lnSpc>
                <a:spcPts val="3779"/>
              </a:lnSpc>
            </a:pPr>
            <a:r>
              <a:rPr lang="en-US" sz="2700">
                <a:solidFill>
                  <a:srgbClr val="000000"/>
                </a:solidFill>
                <a:latin typeface="Be Vietnam"/>
                <a:ea typeface="Be Vietnam"/>
                <a:cs typeface="Be Vietnam"/>
                <a:sym typeface="Be Vietnam"/>
              </a:rPr>
              <a:t>Như ta đã biết, </a:t>
            </a:r>
            <a:r>
              <a:rPr lang="en-US" sz="2700" u="sng">
                <a:solidFill>
                  <a:srgbClr val="000000"/>
                </a:solidFill>
                <a:latin typeface="Be Vietnam"/>
                <a:ea typeface="Be Vietnam"/>
                <a:cs typeface="Be Vietnam"/>
                <a:sym typeface="Be Vietnam"/>
                <a:hlinkClick r:id="rId6" tooltip="https://topdev.vn/blog/api-la-gi/"/>
              </a:rPr>
              <a:t>API</a:t>
            </a:r>
            <a:r>
              <a:rPr lang="en-US" sz="2700">
                <a:solidFill>
                  <a:srgbClr val="000000"/>
                </a:solidFill>
                <a:latin typeface="Be Vietnam"/>
                <a:ea typeface="Be Vietnam"/>
                <a:cs typeface="Be Vietnam"/>
                <a:sym typeface="Be Vietnam"/>
              </a:rPr>
              <a:t> chịu trách nhiệm kết nối các ứng dụng với nhau, có Postman sẽ giúp cho thao tác với API này trở nên dễ dàng hơn. Thông thường, Postman sẽ được dùng cho API kiểu REST. Với Postman, ta có thể gọi Rest API mà không cần viết dòng code nào.</a:t>
            </a:r>
          </a:p>
          <a:p>
            <a:pPr algn="l">
              <a:lnSpc>
                <a:spcPts val="3779"/>
              </a:lnSpc>
            </a:pPr>
            <a:r>
              <a:rPr lang="en-US" sz="2700">
                <a:solidFill>
                  <a:srgbClr val="000000"/>
                </a:solidFill>
                <a:latin typeface="Be Vietnam"/>
                <a:ea typeface="Be Vietnam"/>
                <a:cs typeface="Be Vietnam"/>
                <a:sym typeface="Be Vietnam"/>
              </a:rPr>
              <a:t>Postman hỗ trợ tất cả các phương thức </a:t>
            </a:r>
            <a:r>
              <a:rPr lang="en-US" sz="2700" u="sng">
                <a:solidFill>
                  <a:srgbClr val="000000"/>
                </a:solidFill>
                <a:latin typeface="Be Vietnam"/>
                <a:ea typeface="Be Vietnam"/>
                <a:cs typeface="Be Vietnam"/>
                <a:sym typeface="Be Vietnam"/>
                <a:hlinkClick r:id="rId7" tooltip="https://topdev.vn/blog/http-la-gi/"/>
              </a:rPr>
              <a:t>HTTP</a:t>
            </a:r>
            <a:r>
              <a:rPr lang="en-US" sz="2700">
                <a:solidFill>
                  <a:srgbClr val="000000"/>
                </a:solidFill>
                <a:latin typeface="Be Vietnam"/>
                <a:ea typeface="Be Vietnam"/>
                <a:cs typeface="Be Vietnam"/>
                <a:sym typeface="Be Vietnam"/>
              </a:rPr>
              <a:t> (GET, POST, PUT, PATCH, DELETE, …). Bên cạnh đó, nó còn cho phép lưu lại lịch sử các lần request, rất tiện cho việc sử dụng lại khi cần.</a:t>
            </a:r>
          </a:p>
          <a:p>
            <a:pPr algn="ctr">
              <a:lnSpc>
                <a:spcPts val="2659"/>
              </a:lnSpc>
              <a:spcBef>
                <a:spcPct val="0"/>
              </a:spcBef>
            </a:pPr>
            <a:endParaRPr lang="en-US" sz="2700">
              <a:solidFill>
                <a:srgbClr val="000000"/>
              </a:solidFill>
              <a:latin typeface="Be Vietnam"/>
              <a:ea typeface="Be Vietnam"/>
              <a:cs typeface="Be Vietnam"/>
              <a:sym typeface="Be Vietnam"/>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TotalTime>
  <Words>1034</Words>
  <Application>Microsoft Office PowerPoint</Application>
  <PresentationFormat>Custom</PresentationFormat>
  <Paragraphs>61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Be Vietnam Medium</vt:lpstr>
      <vt:lpstr>Calibri</vt:lpstr>
      <vt:lpstr>Be Vietnam</vt:lpstr>
      <vt:lpstr>Be Vietnam Ultra-Bold</vt:lpstr>
      <vt:lpstr>Hammersmith One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Green and White Modern Gradient Creative Portfolio Presentation</dc:title>
  <cp:lastModifiedBy>Hp</cp:lastModifiedBy>
  <cp:revision>7</cp:revision>
  <dcterms:created xsi:type="dcterms:W3CDTF">2006-08-16T00:00:00Z</dcterms:created>
  <dcterms:modified xsi:type="dcterms:W3CDTF">2024-10-27T03:32:51Z</dcterms:modified>
  <dc:identifier>DAGTa0r1ZGE</dc:identifier>
</cp:coreProperties>
</file>