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285" r:id="rId5"/>
    <p:sldId id="286" r:id="rId6"/>
    <p:sldId id="310" r:id="rId7"/>
    <p:sldId id="261" r:id="rId8"/>
    <p:sldId id="262" r:id="rId9"/>
    <p:sldId id="258" r:id="rId10"/>
    <p:sldId id="288" r:id="rId11"/>
    <p:sldId id="284" r:id="rId12"/>
    <p:sldId id="289" r:id="rId13"/>
    <p:sldId id="290" r:id="rId14"/>
    <p:sldId id="300" r:id="rId15"/>
    <p:sldId id="291" r:id="rId16"/>
    <p:sldId id="303" r:id="rId17"/>
    <p:sldId id="313" r:id="rId18"/>
    <p:sldId id="298" r:id="rId19"/>
    <p:sldId id="308" r:id="rId20"/>
    <p:sldId id="299" r:id="rId21"/>
    <p:sldId id="273" r:id="rId22"/>
    <p:sldId id="302" r:id="rId23"/>
    <p:sldId id="275" r:id="rId24"/>
    <p:sldId id="311" r:id="rId25"/>
    <p:sldId id="276" r:id="rId26"/>
    <p:sldId id="278" r:id="rId27"/>
    <p:sldId id="279" r:id="rId28"/>
    <p:sldId id="306" r:id="rId29"/>
    <p:sldId id="307" r:id="rId30"/>
    <p:sldId id="274" r:id="rId31"/>
    <p:sldId id="309" r:id="rId32"/>
    <p:sldId id="317" r:id="rId33"/>
    <p:sldId id="280" r:id="rId34"/>
    <p:sldId id="315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to Carlos S. Vieira" initials="TC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0599" autoAdjust="0"/>
  </p:normalViewPr>
  <p:slideViewPr>
    <p:cSldViewPr>
      <p:cViewPr>
        <p:scale>
          <a:sx n="100" d="100"/>
          <a:sy n="100" d="100"/>
        </p:scale>
        <p:origin x="-432" y="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61E5-DCA7-48BE-A565-226C5DCB1953}" type="datetimeFigureOut">
              <a:rPr lang="pt-PT" smtClean="0"/>
              <a:pPr/>
              <a:t>17-07-2012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F942-A872-44F1-980B-1ED5B24A0918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</a:t>
            </a:r>
            <a:r>
              <a:rPr lang="pt-PT" baseline="0" dirty="0" smtClean="0"/>
              <a:t> tarde a todos, o meu nome é Pedro Teixeira e o tema da minha </a:t>
            </a:r>
            <a:r>
              <a:rPr lang="pt-PT" baseline="0" dirty="0" err="1" smtClean="0"/>
              <a:t>apresentacao</a:t>
            </a:r>
            <a:r>
              <a:rPr lang="pt-PT" baseline="0" dirty="0" smtClean="0"/>
              <a:t> é </a:t>
            </a:r>
          </a:p>
          <a:p>
            <a:endParaRPr lang="pt-PT" baseline="0" dirty="0" smtClean="0"/>
          </a:p>
          <a:p>
            <a:r>
              <a:rPr lang="pt-PT" baseline="0" dirty="0" smtClean="0"/>
              <a:t>Web </a:t>
            </a:r>
            <a:r>
              <a:rPr lang="pt-PT" baseline="0" dirty="0" err="1" smtClean="0"/>
              <a:t>system</a:t>
            </a:r>
            <a:r>
              <a:rPr lang="pt-PT" baseline="0" dirty="0" smtClean="0"/>
              <a:t> for </a:t>
            </a:r>
            <a:r>
              <a:rPr lang="pt-PT" baseline="0" dirty="0" err="1" smtClean="0"/>
              <a:t>creating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managing</a:t>
            </a:r>
            <a:r>
              <a:rPr lang="pt-PT" baseline="0" dirty="0" smtClean="0"/>
              <a:t> virtual </a:t>
            </a:r>
            <a:r>
              <a:rPr lang="pt-PT" baseline="0" dirty="0" err="1" smtClean="0"/>
              <a:t>high</a:t>
            </a:r>
            <a:r>
              <a:rPr lang="pt-PT" baseline="0" dirty="0" smtClean="0"/>
              <a:t> performance </a:t>
            </a:r>
            <a:r>
              <a:rPr lang="pt-PT" baseline="0" dirty="0" err="1" smtClean="0"/>
              <a:t>computing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realizado sob a </a:t>
            </a:r>
            <a:r>
              <a:rPr lang="pt-PT" baseline="0" dirty="0" err="1" smtClean="0"/>
              <a:t>supervisao</a:t>
            </a:r>
            <a:r>
              <a:rPr lang="pt-PT" baseline="0" dirty="0" smtClean="0"/>
              <a:t> do prof </a:t>
            </a:r>
            <a:r>
              <a:rPr lang="pt-PT" baseline="0" dirty="0" err="1" smtClean="0"/>
              <a:t>jorge</a:t>
            </a:r>
            <a:r>
              <a:rPr lang="pt-PT" baseline="0" dirty="0" smtClean="0"/>
              <a:t> barbosa e </a:t>
            </a:r>
            <a:r>
              <a:rPr lang="pt-PT" baseline="0" dirty="0" err="1" smtClean="0"/>
              <a:t>co-supervisao</a:t>
            </a:r>
            <a:r>
              <a:rPr lang="pt-PT" baseline="0" dirty="0" smtClean="0"/>
              <a:t> do prof </a:t>
            </a:r>
            <a:r>
              <a:rPr lang="pt-PT" baseline="0" dirty="0" err="1" smtClean="0"/>
              <a:t>tito</a:t>
            </a:r>
            <a:r>
              <a:rPr lang="pt-PT" baseline="0" dirty="0" smtClean="0"/>
              <a:t> vieira.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Falando agora da </a:t>
            </a:r>
            <a:r>
              <a:rPr lang="pt-PT" dirty="0" err="1" smtClean="0"/>
              <a:t>motivacao</a:t>
            </a:r>
            <a:r>
              <a:rPr lang="pt-PT" dirty="0" smtClean="0"/>
              <a:t> que levou ao desenvolvimento</a:t>
            </a:r>
            <a:r>
              <a:rPr lang="pt-PT" baseline="0" dirty="0" smtClean="0"/>
              <a:t> deste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,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 começar, Este </a:t>
            </a:r>
            <a:r>
              <a:rPr lang="pt-PT" dirty="0" err="1" smtClean="0"/>
              <a:t>projecto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tera</a:t>
            </a:r>
            <a:r>
              <a:rPr lang="pt-PT" baseline="0" dirty="0" smtClean="0"/>
              <a:t> uma </a:t>
            </a:r>
            <a:r>
              <a:rPr lang="pt-PT" baseline="0" dirty="0" err="1" smtClean="0"/>
              <a:t>aplicacao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directa</a:t>
            </a:r>
            <a:r>
              <a:rPr lang="pt-PT" baseline="0" dirty="0" smtClean="0"/>
              <a:t> nas infraestruturas da FEUP.</a:t>
            </a:r>
          </a:p>
          <a:p>
            <a:r>
              <a:rPr lang="pt-PT" baseline="0" dirty="0" smtClean="0"/>
              <a:t>Conseguir melhorar as infraestruturas e remover a necessidade de um conhecimento </a:t>
            </a:r>
            <a:r>
              <a:rPr lang="pt-PT" baseline="0" dirty="0" err="1" smtClean="0"/>
              <a:t>tecnico</a:t>
            </a:r>
            <a:r>
              <a:rPr lang="pt-PT" baseline="0" dirty="0" smtClean="0"/>
              <a:t> especifico para utilizar estas infraestruturas.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É uma área diferente das abordadas durante o curso e uma área em elevado crescimento em Informática.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Nota-se um crescimento no numero de empresas que </a:t>
            </a:r>
            <a:r>
              <a:rPr lang="pt-PT" baseline="0" dirty="0" err="1" smtClean="0"/>
              <a:t>estao</a:t>
            </a:r>
            <a:r>
              <a:rPr lang="pt-PT" baseline="0" dirty="0" smtClean="0"/>
              <a:t> a mover os seus recursos de IT, deixando de usar estruturas </a:t>
            </a:r>
            <a:r>
              <a:rPr lang="pt-PT" baseline="0" dirty="0" err="1" smtClean="0"/>
              <a:t>fisicas</a:t>
            </a:r>
            <a:r>
              <a:rPr lang="pt-PT" baseline="0" dirty="0" smtClean="0"/>
              <a:t> para colocar os recursos na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Quais são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entao</a:t>
            </a:r>
            <a:r>
              <a:rPr lang="pt-PT" baseline="0" dirty="0" smtClean="0"/>
              <a:t> os </a:t>
            </a:r>
            <a:r>
              <a:rPr lang="pt-PT" baseline="0" dirty="0" err="1" smtClean="0"/>
              <a:t>objectivos</a:t>
            </a:r>
            <a:r>
              <a:rPr lang="pt-PT" baseline="0" dirty="0" smtClean="0"/>
              <a:t> para este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Melhorar o sistema de computação</a:t>
            </a:r>
            <a:r>
              <a:rPr lang="pt-PT" baseline="0" dirty="0" smtClean="0"/>
              <a:t> da FEUP, tornando-o mais usado e mais </a:t>
            </a:r>
            <a:r>
              <a:rPr lang="pt-PT" baseline="0" dirty="0" err="1" smtClean="0"/>
              <a:t>usavel</a:t>
            </a:r>
            <a:r>
              <a:rPr lang="pt-PT" baseline="0" dirty="0" smtClean="0"/>
              <a:t>, mais </a:t>
            </a:r>
            <a:r>
              <a:rPr lang="pt-PT" baseline="0" dirty="0" err="1" smtClean="0"/>
              <a:t>user-friendly</a:t>
            </a:r>
            <a:r>
              <a:rPr lang="pt-PT" baseline="0" dirty="0" smtClean="0"/>
              <a:t>,</a:t>
            </a:r>
          </a:p>
          <a:p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Isto e feito através da criação de um sistema web que permite ao utilizador uma </a:t>
            </a:r>
            <a:r>
              <a:rPr lang="pt-PT" baseline="0" dirty="0" err="1" smtClean="0"/>
              <a:t>interacao</a:t>
            </a:r>
            <a:r>
              <a:rPr lang="pt-PT" baseline="0" dirty="0" smtClean="0"/>
              <a:t> com as estruturas de </a:t>
            </a:r>
            <a:r>
              <a:rPr lang="pt-PT" baseline="0" dirty="0" err="1" smtClean="0"/>
              <a:t>computacao</a:t>
            </a:r>
            <a:r>
              <a:rPr lang="pt-PT" baseline="0" dirty="0" smtClean="0"/>
              <a:t> de uma forma simples e intuitiva.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sistema web deve permitir a criação de imagens de maquinas virtuais,</a:t>
            </a:r>
            <a:r>
              <a:rPr lang="pt-PT" baseline="0" dirty="0" smtClean="0"/>
              <a:t> sendo que esta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deve ser </a:t>
            </a:r>
            <a:r>
              <a:rPr lang="pt-PT" baseline="0" dirty="0" err="1" smtClean="0"/>
              <a:t>dinamica</a:t>
            </a:r>
            <a:r>
              <a:rPr lang="pt-PT" baseline="0" dirty="0" smtClean="0"/>
              <a:t>, ou seja, conforme os requisitos do utilizador</a:t>
            </a:r>
          </a:p>
          <a:p>
            <a:endParaRPr lang="pt-PT" baseline="0" dirty="0" smtClean="0"/>
          </a:p>
          <a:p>
            <a:r>
              <a:rPr lang="pt-PT" baseline="0" dirty="0" smtClean="0"/>
              <a:t>E devera assistir os utilizadores aquando da escolha da melhor imagem para a </a:t>
            </a:r>
            <a:r>
              <a:rPr lang="pt-PT" baseline="0" dirty="0" err="1" smtClean="0"/>
              <a:t>execucao</a:t>
            </a:r>
            <a:r>
              <a:rPr lang="pt-PT" baseline="0" dirty="0" smtClean="0"/>
              <a:t> dos seus trabalhos.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sistema devera ainda providenciar uma maneira de gerir as imagens criadas.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"Cloud Middleware is software used to integrate services, applications and content available on the cloud"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 smtClean="0"/>
              <a:t>Foram revistas duas </a:t>
            </a:r>
            <a:r>
              <a:rPr lang="pt-PT" dirty="0" err="1" smtClean="0"/>
              <a:t>solucoes</a:t>
            </a:r>
            <a:r>
              <a:rPr lang="pt-PT" baseline="0" dirty="0" smtClean="0"/>
              <a:t> que se destacaram nesta </a:t>
            </a:r>
            <a:r>
              <a:rPr lang="pt-PT" baseline="0" dirty="0" err="1" smtClean="0"/>
              <a:t>area</a:t>
            </a:r>
            <a:r>
              <a:rPr lang="pt-PT" baseline="0" dirty="0" smtClean="0"/>
              <a:t>:</a:t>
            </a:r>
          </a:p>
          <a:p>
            <a:pPr lvl="1"/>
            <a:endParaRPr lang="pt-PT" baseline="0" dirty="0" smtClean="0"/>
          </a:p>
          <a:p>
            <a:pPr lvl="1"/>
            <a:r>
              <a:rPr lang="pt-PT" baseline="0" dirty="0" smtClean="0"/>
              <a:t>Open </a:t>
            </a:r>
            <a:r>
              <a:rPr lang="pt-PT" baseline="0" dirty="0" err="1" smtClean="0"/>
              <a:t>stack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opennebula</a:t>
            </a:r>
            <a:r>
              <a:rPr lang="pt-PT" baseline="0" dirty="0" smtClean="0"/>
              <a:t>.</a:t>
            </a:r>
          </a:p>
          <a:p>
            <a:pPr lvl="1"/>
            <a:endParaRPr lang="pt-PT" baseline="0" dirty="0" smtClean="0"/>
          </a:p>
          <a:p>
            <a:pPr lvl="1"/>
            <a:endParaRPr lang="pt-PT" baseline="0" dirty="0" smtClean="0"/>
          </a:p>
          <a:p>
            <a:pPr lvl="1"/>
            <a:r>
              <a:rPr lang="pt-PT" baseline="0" dirty="0" err="1" smtClean="0"/>
              <a:t>OpenStack</a:t>
            </a:r>
            <a:r>
              <a:rPr lang="pt-PT" baseline="0" dirty="0" smtClean="0"/>
              <a:t> – 2010</a:t>
            </a:r>
          </a:p>
          <a:p>
            <a:pPr lvl="1"/>
            <a:r>
              <a:rPr lang="pt-PT" baseline="0" dirty="0" err="1" smtClean="0"/>
              <a:t>OpenNebula</a:t>
            </a:r>
            <a:r>
              <a:rPr lang="pt-PT" baseline="0" dirty="0" smtClean="0"/>
              <a:t> – 2008, já na </a:t>
            </a:r>
            <a:r>
              <a:rPr lang="pt-PT" baseline="0" dirty="0" err="1" smtClean="0"/>
              <a:t>feup</a:t>
            </a:r>
            <a:r>
              <a:rPr lang="pt-PT" baseline="0" dirty="0" smtClean="0"/>
              <a:t>, usado pelo nuno </a:t>
            </a:r>
            <a:r>
              <a:rPr lang="pt-PT" baseline="0" dirty="0" err="1" smtClean="0"/>
              <a:t>cardoso</a:t>
            </a:r>
            <a:endParaRPr lang="pt-PT" baseline="0" dirty="0" smtClean="0"/>
          </a:p>
          <a:p>
            <a:pPr lvl="1"/>
            <a:endParaRPr lang="pt-PT" baseline="0" dirty="0" smtClean="0"/>
          </a:p>
          <a:p>
            <a:r>
              <a:rPr lang="pt-PT" dirty="0" smtClean="0"/>
              <a:t>Neste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 foi escolhido o </a:t>
            </a:r>
            <a:r>
              <a:rPr lang="pt-PT" baseline="0" dirty="0" err="1" smtClean="0"/>
              <a:t>openstack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3x mais </a:t>
            </a:r>
            <a:r>
              <a:rPr lang="pt-PT" dirty="0" err="1" smtClean="0"/>
              <a:t>commits</a:t>
            </a:r>
            <a:r>
              <a:rPr lang="pt-PT" dirty="0" smtClean="0"/>
              <a:t> e </a:t>
            </a:r>
            <a:r>
              <a:rPr lang="pt-PT" dirty="0" err="1" smtClean="0"/>
              <a:t>contributores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 isto chegamos finalmente À </a:t>
            </a:r>
            <a:r>
              <a:rPr lang="pt-PT" dirty="0" err="1" smtClean="0"/>
              <a:t>solucao</a:t>
            </a:r>
            <a:r>
              <a:rPr lang="pt-PT" dirty="0" smtClean="0"/>
              <a:t> proposta.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em conta os </a:t>
            </a:r>
            <a:r>
              <a:rPr lang="pt-PT" dirty="0" err="1" smtClean="0"/>
              <a:t>objectivos</a:t>
            </a:r>
            <a:r>
              <a:rPr lang="pt-PT" dirty="0" smtClean="0"/>
              <a:t> mencionados</a:t>
            </a:r>
            <a:r>
              <a:rPr lang="pt-PT" baseline="0" dirty="0" smtClean="0"/>
              <a:t> anteriormente, chegamos a este modelo UML.</a:t>
            </a:r>
          </a:p>
          <a:p>
            <a:endParaRPr lang="pt-PT" dirty="0" smtClean="0"/>
          </a:p>
          <a:p>
            <a:r>
              <a:rPr lang="pt-PT" dirty="0" smtClean="0"/>
              <a:t>Neste</a:t>
            </a:r>
            <a:r>
              <a:rPr lang="pt-PT" baseline="0" dirty="0" smtClean="0"/>
              <a:t> modelo há que salientar </a:t>
            </a:r>
            <a:r>
              <a:rPr lang="pt-PT" baseline="0" dirty="0" err="1" smtClean="0"/>
              <a:t>tres</a:t>
            </a:r>
            <a:r>
              <a:rPr lang="pt-PT" baseline="0" dirty="0" smtClean="0"/>
              <a:t> entidades: utilizador, </a:t>
            </a:r>
            <a:r>
              <a:rPr lang="pt-PT" baseline="0" dirty="0" err="1" smtClean="0"/>
              <a:t>tags</a:t>
            </a:r>
            <a:r>
              <a:rPr lang="pt-PT" baseline="0" dirty="0" smtClean="0"/>
              <a:t>, imagens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Precisavamos</a:t>
            </a:r>
            <a:r>
              <a:rPr lang="pt-PT" baseline="0" dirty="0" smtClean="0"/>
              <a:t> de uma maneira de poder identificar as imagens, e chegou-se a </a:t>
            </a:r>
            <a:r>
              <a:rPr lang="pt-PT" baseline="0" dirty="0" err="1" smtClean="0"/>
              <a:t>conclusao</a:t>
            </a:r>
            <a:r>
              <a:rPr lang="pt-PT" baseline="0" dirty="0" smtClean="0"/>
              <a:t> que </a:t>
            </a:r>
            <a:r>
              <a:rPr lang="pt-PT" baseline="0" dirty="0" err="1" smtClean="0"/>
              <a:t>so</a:t>
            </a:r>
            <a:r>
              <a:rPr lang="pt-PT" baseline="0" dirty="0" smtClean="0"/>
              <a:t> o nome não chegaria. Como tal, usando um modulo para o </a:t>
            </a:r>
            <a:r>
              <a:rPr lang="pt-PT" baseline="0" dirty="0" err="1" smtClean="0"/>
              <a:t>django</a:t>
            </a:r>
            <a:r>
              <a:rPr lang="pt-PT" baseline="0" dirty="0" smtClean="0"/>
              <a:t>, foi </a:t>
            </a:r>
            <a:r>
              <a:rPr lang="pt-PT" baseline="0" dirty="0" err="1" smtClean="0"/>
              <a:t>possivel</a:t>
            </a:r>
            <a:r>
              <a:rPr lang="pt-PT" baseline="0" dirty="0" smtClean="0"/>
              <a:t> de associar a cada imagem um conjunto de palavras-chave que identificam as imagens.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Uma imagem pode ter varias </a:t>
            </a:r>
            <a:r>
              <a:rPr lang="pt-PT" baseline="0" dirty="0" err="1" smtClean="0"/>
              <a:t>tags</a:t>
            </a:r>
            <a:r>
              <a:rPr lang="pt-PT" baseline="0" dirty="0" smtClean="0"/>
              <a:t> e uma </a:t>
            </a:r>
            <a:r>
              <a:rPr lang="pt-PT" baseline="0" dirty="0" err="1" smtClean="0"/>
              <a:t>tag</a:t>
            </a:r>
            <a:r>
              <a:rPr lang="pt-PT" baseline="0" dirty="0" smtClean="0"/>
              <a:t> pode ser usada em varias imagens.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conceito é explicitado em mais detalhe mais a frente na </a:t>
            </a:r>
            <a:r>
              <a:rPr lang="pt-PT" baseline="0" dirty="0" err="1" smtClean="0"/>
              <a:t>apresentacao</a:t>
            </a:r>
            <a:r>
              <a:rPr lang="pt-PT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</a:t>
            </a:r>
            <a:r>
              <a:rPr lang="pt-PT" dirty="0" err="1" smtClean="0"/>
              <a:t>sera</a:t>
            </a:r>
            <a:r>
              <a:rPr lang="pt-PT" dirty="0" smtClean="0"/>
              <a:t> o plano para esta </a:t>
            </a:r>
            <a:r>
              <a:rPr lang="pt-PT" dirty="0" err="1" smtClean="0"/>
              <a:t>apresentacao</a:t>
            </a:r>
            <a:r>
              <a:rPr lang="pt-PT" dirty="0" smtClean="0"/>
              <a:t>, começando pela </a:t>
            </a:r>
            <a:r>
              <a:rPr lang="pt-PT" dirty="0" err="1" smtClean="0"/>
              <a:t>descricao</a:t>
            </a:r>
            <a:r>
              <a:rPr lang="pt-PT" baseline="0" dirty="0" smtClean="0"/>
              <a:t> </a:t>
            </a:r>
            <a:r>
              <a:rPr lang="pt-PT" dirty="0" smtClean="0"/>
              <a:t>sucinta</a:t>
            </a:r>
            <a:r>
              <a:rPr lang="pt-PT" baseline="0" dirty="0" smtClean="0"/>
              <a:t> do problema,.</a:t>
            </a:r>
          </a:p>
          <a:p>
            <a:endParaRPr lang="pt-PT" baseline="0" dirty="0" smtClean="0"/>
          </a:p>
          <a:p>
            <a:r>
              <a:rPr lang="pt-PT" baseline="0" dirty="0" smtClean="0"/>
              <a:t>Seguidamente </a:t>
            </a:r>
            <a:r>
              <a:rPr lang="pt-PT" baseline="0" dirty="0" err="1" smtClean="0"/>
              <a:t>sera</a:t>
            </a:r>
            <a:r>
              <a:rPr lang="pt-PT" baseline="0" dirty="0" smtClean="0"/>
              <a:t> apresentada a </a:t>
            </a:r>
            <a:r>
              <a:rPr lang="pt-PT" baseline="0" dirty="0" err="1" smtClean="0"/>
              <a:t>motivacao</a:t>
            </a:r>
            <a:r>
              <a:rPr lang="pt-PT" baseline="0" dirty="0" smtClean="0"/>
              <a:t> que levou a escolha deste tema e os </a:t>
            </a:r>
            <a:r>
              <a:rPr lang="pt-PT" baseline="0" dirty="0" err="1" smtClean="0"/>
              <a:t>objectivos</a:t>
            </a:r>
            <a:r>
              <a:rPr lang="pt-PT" baseline="0" dirty="0" smtClean="0"/>
              <a:t> do trabalho,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Passaremos um breve olhar sobre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Middleware</a:t>
            </a:r>
            <a:r>
              <a:rPr lang="pt-PT" baseline="0" dirty="0" smtClean="0"/>
              <a:t> e as escolhas desta tecnologia para usar no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Logo depois falaremos sobre A </a:t>
            </a:r>
            <a:r>
              <a:rPr lang="pt-PT" baseline="0" dirty="0" err="1" smtClean="0"/>
              <a:t>solucao</a:t>
            </a:r>
            <a:r>
              <a:rPr lang="pt-PT" baseline="0" dirty="0" smtClean="0"/>
              <a:t> implementada e por fim mostraremos as </a:t>
            </a:r>
            <a:r>
              <a:rPr lang="pt-PT" baseline="0" dirty="0" err="1" smtClean="0"/>
              <a:t>conclusoes</a:t>
            </a:r>
            <a:r>
              <a:rPr lang="pt-PT" baseline="0" dirty="0" smtClean="0"/>
              <a:t> obtidas e o trabalho futuro a realizar.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Esta é a pagina principal</a:t>
            </a:r>
            <a:r>
              <a:rPr lang="pt-PT" baseline="0" dirty="0" smtClean="0"/>
              <a:t> do sistema web, f</a:t>
            </a:r>
            <a:r>
              <a:rPr lang="pt-PT" dirty="0" smtClean="0"/>
              <a:t>eito totalmente em </a:t>
            </a:r>
            <a:r>
              <a:rPr lang="pt-PT" dirty="0" err="1" smtClean="0"/>
              <a:t>Python</a:t>
            </a:r>
            <a:r>
              <a:rPr lang="pt-PT" dirty="0" smtClean="0"/>
              <a:t> e </a:t>
            </a:r>
            <a:r>
              <a:rPr lang="pt-PT" dirty="0" err="1" smtClean="0"/>
              <a:t>Django</a:t>
            </a:r>
            <a:r>
              <a:rPr lang="pt-PT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São-nos apresentadas quatro </a:t>
            </a:r>
            <a:r>
              <a:rPr lang="pt-PT" baseline="0" dirty="0" err="1" smtClean="0"/>
              <a:t>ligacoes</a:t>
            </a:r>
            <a:r>
              <a:rPr lang="pt-PT" baseline="0" dirty="0" smtClean="0"/>
              <a:t> a quatro </a:t>
            </a:r>
            <a:r>
              <a:rPr lang="pt-PT" baseline="0" dirty="0" err="1" smtClean="0"/>
              <a:t>areas</a:t>
            </a:r>
            <a:r>
              <a:rPr lang="pt-PT" baseline="0" dirty="0" smtClean="0"/>
              <a:t> distintas do sistema:</a:t>
            </a:r>
          </a:p>
          <a:p>
            <a:endParaRPr lang="pt-PT" baseline="0" dirty="0" smtClean="0"/>
          </a:p>
          <a:p>
            <a:pPr>
              <a:buFontTx/>
              <a:buChar char="-"/>
            </a:pPr>
            <a:r>
              <a:rPr lang="pt-PT" baseline="0" dirty="0" smtClean="0"/>
              <a:t>Ver </a:t>
            </a:r>
            <a:r>
              <a:rPr lang="pt-PT" baseline="0" dirty="0" err="1" smtClean="0"/>
              <a:t>estatisticas</a:t>
            </a:r>
            <a:r>
              <a:rPr lang="pt-PT" baseline="0" dirty="0" smtClean="0"/>
              <a:t> do sistema;</a:t>
            </a:r>
          </a:p>
          <a:p>
            <a:pPr>
              <a:buFontTx/>
              <a:buChar char="-"/>
            </a:pPr>
            <a:r>
              <a:rPr lang="pt-PT" baseline="0" dirty="0" err="1" smtClean="0"/>
              <a:t>Lancar</a:t>
            </a:r>
            <a:r>
              <a:rPr lang="pt-PT" baseline="0" dirty="0" smtClean="0"/>
              <a:t> uma imagem de maquina virtual já existente;</a:t>
            </a:r>
          </a:p>
          <a:p>
            <a:pPr>
              <a:buFontTx/>
              <a:buChar char="-"/>
            </a:pPr>
            <a:r>
              <a:rPr lang="pt-PT" baseline="0" dirty="0" smtClean="0"/>
              <a:t>Criar uma imagem de maquina virtual nova;</a:t>
            </a:r>
          </a:p>
          <a:p>
            <a:pPr>
              <a:buFontTx/>
              <a:buChar char="-"/>
            </a:pPr>
            <a:r>
              <a:rPr lang="pt-PT" baseline="0" dirty="0" smtClean="0"/>
              <a:t>Pesquisar por uma imagem de maquina virtual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criacao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maquinas</a:t>
            </a:r>
            <a:r>
              <a:rPr lang="en-US" dirty="0" smtClean="0"/>
              <a:t> </a:t>
            </a:r>
            <a:r>
              <a:rPr lang="en-US" dirty="0" err="1" smtClean="0"/>
              <a:t>virtuais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usou</a:t>
            </a:r>
            <a:r>
              <a:rPr lang="en-US" baseline="0" dirty="0" smtClean="0"/>
              <a:t>-se o </a:t>
            </a:r>
            <a:r>
              <a:rPr lang="en-US" baseline="0" dirty="0" err="1" smtClean="0"/>
              <a:t>seguinte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formulario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preencher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adequado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carregar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botao</a:t>
            </a:r>
            <a:r>
              <a:rPr lang="en-US" baseline="0" dirty="0" smtClean="0"/>
              <a:t> de submit.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salientar</a:t>
            </a:r>
            <a:r>
              <a:rPr lang="en-US" baseline="0" dirty="0" smtClean="0"/>
              <a:t> o campo “tags”,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palavras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maquina</a:t>
            </a:r>
            <a:r>
              <a:rPr lang="en-US" baseline="0" dirty="0" smtClean="0"/>
              <a:t> virtual. </a:t>
            </a:r>
          </a:p>
          <a:p>
            <a:r>
              <a:rPr lang="en-US" baseline="0" dirty="0" err="1" smtClean="0"/>
              <a:t>Tambem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incluido</a:t>
            </a:r>
            <a:r>
              <a:rPr lang="en-US" baseline="0" dirty="0" smtClean="0"/>
              <a:t> um campo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inserir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notar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caixa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selecao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lado</a:t>
            </a:r>
            <a:r>
              <a:rPr lang="en-US" baseline="0" dirty="0" smtClean="0"/>
              <a:t> de “public”.</a:t>
            </a:r>
          </a:p>
          <a:p>
            <a:r>
              <a:rPr lang="en-US" baseline="0" dirty="0" err="1" smtClean="0"/>
              <a:t>Decidiu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separar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privadas</a:t>
            </a:r>
            <a:r>
              <a:rPr lang="en-US" baseline="0" dirty="0" smtClean="0"/>
              <a:t>. Um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maquina</a:t>
            </a:r>
            <a:r>
              <a:rPr lang="en-US" baseline="0" dirty="0" smtClean="0"/>
              <a:t> virtual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partilhada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criacao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r>
              <a:rPr lang="en-US" dirty="0" smtClean="0"/>
              <a:t> virtual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atraves</a:t>
            </a:r>
            <a:r>
              <a:rPr lang="en-US" dirty="0" smtClean="0"/>
              <a:t> de um</a:t>
            </a:r>
            <a:r>
              <a:rPr lang="en-US" baseline="0" dirty="0" smtClean="0"/>
              <a:t> script bash,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ferramenta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vmbuilder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maquinas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virtuais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server,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especificidade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minimalista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,</a:t>
            </a:r>
            <a:r>
              <a:rPr lang="en-US" baseline="0" dirty="0" smtClean="0"/>
              <a:t> o script e </a:t>
            </a:r>
            <a:r>
              <a:rPr lang="en-US" baseline="0" dirty="0" err="1" smtClean="0"/>
              <a:t>modificado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escolhidos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Esta é a pagina que nos aparece apos a </a:t>
            </a:r>
            <a:r>
              <a:rPr lang="pt-PT" dirty="0" err="1" smtClean="0"/>
              <a:t>criacao</a:t>
            </a:r>
            <a:r>
              <a:rPr lang="pt-PT" dirty="0" smtClean="0"/>
              <a:t> de</a:t>
            </a:r>
            <a:r>
              <a:rPr lang="pt-PT" baseline="0" dirty="0" smtClean="0"/>
              <a:t> uma nova imagem de maquina virtual.</a:t>
            </a:r>
          </a:p>
          <a:p>
            <a:endParaRPr lang="pt-PT" baseline="0" dirty="0"/>
          </a:p>
          <a:p>
            <a:r>
              <a:rPr lang="pt-PT" baseline="0" dirty="0" smtClean="0"/>
              <a:t>Um aviso de que a imagem esta a ser preparada é mostrado e apos a </a:t>
            </a:r>
            <a:r>
              <a:rPr lang="pt-PT" baseline="0" dirty="0" err="1" smtClean="0"/>
              <a:t>conclusao</a:t>
            </a:r>
            <a:r>
              <a:rPr lang="pt-PT" baseline="0" dirty="0" smtClean="0"/>
              <a:t> do script de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da maquina, </a:t>
            </a:r>
          </a:p>
          <a:p>
            <a:r>
              <a:rPr lang="pt-PT" baseline="0" dirty="0" smtClean="0"/>
              <a:t>e devolvido o </a:t>
            </a:r>
            <a:r>
              <a:rPr lang="pt-PT" baseline="0" dirty="0" err="1" smtClean="0"/>
              <a:t>ip</a:t>
            </a:r>
            <a:r>
              <a:rPr lang="pt-PT" baseline="0" dirty="0" smtClean="0"/>
              <a:t> que o utilizador pode utilizar para aceder a maquina </a:t>
            </a:r>
            <a:r>
              <a:rPr lang="pt-PT" baseline="0" dirty="0" err="1" smtClean="0"/>
              <a:t>atraves</a:t>
            </a:r>
            <a:r>
              <a:rPr lang="pt-PT" baseline="0" dirty="0" smtClean="0"/>
              <a:t> de SSH, assim como a </a:t>
            </a:r>
            <a:r>
              <a:rPr lang="pt-PT" baseline="0" dirty="0" err="1" smtClean="0"/>
              <a:t>combinacao</a:t>
            </a:r>
            <a:r>
              <a:rPr lang="pt-PT" baseline="0" dirty="0" smtClean="0"/>
              <a:t> utilizador/</a:t>
            </a:r>
            <a:r>
              <a:rPr lang="pt-PT" baseline="0" dirty="0" err="1" smtClean="0"/>
              <a:t>pw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</a:t>
            </a:r>
            <a:r>
              <a:rPr lang="pt-PT" baseline="0" dirty="0" err="1" smtClean="0"/>
              <a:t>ip</a:t>
            </a:r>
            <a:r>
              <a:rPr lang="pt-PT" baseline="0" dirty="0" smtClean="0"/>
              <a:t> é interno à rede da </a:t>
            </a:r>
            <a:r>
              <a:rPr lang="pt-PT" baseline="0" dirty="0" err="1" smtClean="0"/>
              <a:t>feup</a:t>
            </a:r>
            <a:r>
              <a:rPr lang="pt-PT" baseline="0" dirty="0" smtClean="0"/>
              <a:t> e é </a:t>
            </a:r>
            <a:r>
              <a:rPr lang="pt-PT" baseline="0" dirty="0" err="1" smtClean="0"/>
              <a:t>atribuido</a:t>
            </a:r>
            <a:r>
              <a:rPr lang="pt-PT" baseline="0" dirty="0" smtClean="0"/>
              <a:t> no script de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da maquina virtual, sendo </a:t>
            </a:r>
            <a:r>
              <a:rPr lang="pt-PT" baseline="0" dirty="0" err="1" smtClean="0"/>
              <a:t>passivel</a:t>
            </a:r>
            <a:r>
              <a:rPr lang="pt-PT" baseline="0" dirty="0" smtClean="0"/>
              <a:t> de ser mudado.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</a:t>
            </a:r>
            <a:r>
              <a:rPr lang="pt-PT" baseline="0" dirty="0" err="1" smtClean="0"/>
              <a:t>combinacao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tambem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possivel</a:t>
            </a:r>
            <a:r>
              <a:rPr lang="pt-PT" baseline="0" dirty="0" smtClean="0"/>
              <a:t> de ser modificada.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</a:t>
            </a:r>
            <a:r>
              <a:rPr lang="pt-PT" baseline="0" dirty="0" smtClean="0"/>
              <a:t> auxiliar o utilizador, achou-se que seria proveitoso mostrar um conjunto de </a:t>
            </a:r>
            <a:r>
              <a:rPr lang="pt-PT" baseline="0" dirty="0" err="1" smtClean="0"/>
              <a:t>estatisticas</a:t>
            </a:r>
            <a:r>
              <a:rPr lang="pt-PT" baseline="0" dirty="0" smtClean="0"/>
              <a:t> para que a escolha possa ser simplificada.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Resolveu-se mostrar quais as </a:t>
            </a:r>
            <a:r>
              <a:rPr lang="pt-PT" baseline="0" dirty="0" err="1" smtClean="0"/>
              <a:t>VMs</a:t>
            </a:r>
            <a:r>
              <a:rPr lang="pt-PT" baseline="0" dirty="0" smtClean="0"/>
              <a:t> mais utilizadas, tanto pelo utilizador </a:t>
            </a:r>
            <a:r>
              <a:rPr lang="pt-PT" baseline="0" dirty="0" err="1" smtClean="0"/>
              <a:t>logado</a:t>
            </a:r>
            <a:r>
              <a:rPr lang="pt-PT" baseline="0" dirty="0" smtClean="0"/>
              <a:t>, como pelo sistema inteiro.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Mostra-se ainda uma </a:t>
            </a:r>
            <a:r>
              <a:rPr lang="pt-PT" baseline="0" dirty="0" err="1" smtClean="0"/>
              <a:t>tag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representacao</a:t>
            </a:r>
            <a:r>
              <a:rPr lang="pt-PT" baseline="0" dirty="0" smtClean="0"/>
              <a:t> visual da </a:t>
            </a:r>
            <a:r>
              <a:rPr lang="pt-PT" baseline="0" dirty="0" err="1" smtClean="0"/>
              <a:t>distribuicao</a:t>
            </a:r>
            <a:r>
              <a:rPr lang="pt-PT" baseline="0" dirty="0" smtClean="0"/>
              <a:t> das </a:t>
            </a:r>
            <a:r>
              <a:rPr lang="pt-PT" baseline="0" dirty="0" err="1" smtClean="0"/>
              <a:t>tags</a:t>
            </a:r>
            <a:r>
              <a:rPr lang="pt-PT" baseline="0" dirty="0" smtClean="0"/>
              <a:t> pelas imagens no sistema;</a:t>
            </a:r>
          </a:p>
          <a:p>
            <a:endParaRPr lang="pt-PT" baseline="0" dirty="0" smtClean="0"/>
          </a:p>
          <a:p>
            <a:r>
              <a:rPr lang="pt-PT" baseline="0" dirty="0" smtClean="0"/>
              <a:t>E quais as </a:t>
            </a:r>
            <a:r>
              <a:rPr lang="pt-PT" baseline="0" dirty="0" err="1" smtClean="0"/>
              <a:t>tags</a:t>
            </a:r>
            <a:r>
              <a:rPr lang="pt-PT" baseline="0" dirty="0" smtClean="0"/>
              <a:t> mais pesquisadas no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Implementou-se ainda a </a:t>
            </a:r>
            <a:r>
              <a:rPr lang="pt-PT" baseline="0" dirty="0" err="1" smtClean="0"/>
              <a:t>hipotese</a:t>
            </a:r>
            <a:r>
              <a:rPr lang="pt-PT" baseline="0" dirty="0" smtClean="0"/>
              <a:t> de pesquisar por uma imagem de maquina virtual.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Mais usadas pelo utilizador</a:t>
            </a:r>
          </a:p>
          <a:p>
            <a:endParaRPr lang="pt-PT" dirty="0" smtClean="0"/>
          </a:p>
          <a:p>
            <a:r>
              <a:rPr lang="pt-PT" dirty="0" smtClean="0"/>
              <a:t>Nesta lista</a:t>
            </a:r>
            <a:r>
              <a:rPr lang="pt-PT" baseline="0" dirty="0" smtClean="0"/>
              <a:t> são mostrados alguns detalhes da imagem, como nome, </a:t>
            </a:r>
            <a:r>
              <a:rPr lang="pt-PT" baseline="0" dirty="0" err="1" smtClean="0"/>
              <a:t>tags</a:t>
            </a:r>
            <a:r>
              <a:rPr lang="pt-PT" baseline="0" dirty="0" smtClean="0"/>
              <a:t>, data da ultima </a:t>
            </a:r>
            <a:r>
              <a:rPr lang="pt-PT" baseline="0" dirty="0" err="1" smtClean="0"/>
              <a:t>utilizacao</a:t>
            </a:r>
            <a:r>
              <a:rPr lang="pt-PT" baseline="0" dirty="0" smtClean="0"/>
              <a:t>, vezes usada e a </a:t>
            </a:r>
            <a:r>
              <a:rPr lang="pt-PT" baseline="0" dirty="0" err="1" smtClean="0"/>
              <a:t>descricao</a:t>
            </a:r>
            <a:r>
              <a:rPr lang="pt-PT" baseline="0" dirty="0" smtClean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 </a:t>
            </a:r>
            <a:r>
              <a:rPr lang="pt-PT" dirty="0" err="1" smtClean="0"/>
              <a:t>tambem</a:t>
            </a:r>
            <a:r>
              <a:rPr lang="pt-PT" dirty="0" smtClean="0"/>
              <a:t> mostrada quais as </a:t>
            </a:r>
            <a:r>
              <a:rPr lang="pt-PT" dirty="0" err="1" smtClean="0"/>
              <a:t>vms</a:t>
            </a:r>
            <a:r>
              <a:rPr lang="pt-PT" dirty="0" smtClean="0"/>
              <a:t> mais utilizadas</a:t>
            </a:r>
            <a:r>
              <a:rPr lang="pt-PT" baseline="0" dirty="0" smtClean="0"/>
              <a:t> pelo sistema inteiro.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Neste caso inclui-se o criador da imagem, caso a imagem não seja publica, para que o utilizador consiga contactar o criador da imagem e pedir que a imagem passe para publica para poder ser usada.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Tags</a:t>
            </a:r>
            <a:r>
              <a:rPr lang="pt-PT" dirty="0" smtClean="0"/>
              <a:t> mais pesquisadas</a:t>
            </a:r>
          </a:p>
          <a:p>
            <a:endParaRPr lang="pt-PT" dirty="0" smtClean="0"/>
          </a:p>
          <a:p>
            <a:r>
              <a:rPr lang="pt-PT" dirty="0" smtClean="0"/>
              <a:t>Mostrando qual a </a:t>
            </a:r>
            <a:r>
              <a:rPr lang="pt-PT" dirty="0" err="1" smtClean="0"/>
              <a:t>tag</a:t>
            </a:r>
            <a:r>
              <a:rPr lang="pt-PT" dirty="0" smtClean="0"/>
              <a:t>,</a:t>
            </a:r>
            <a:r>
              <a:rPr lang="pt-PT" baseline="0" dirty="0" smtClean="0"/>
              <a:t> quais as imagens com essa </a:t>
            </a:r>
            <a:r>
              <a:rPr lang="pt-PT" baseline="0" dirty="0" err="1" smtClean="0"/>
              <a:t>tag</a:t>
            </a:r>
            <a:r>
              <a:rPr lang="pt-PT" baseline="0" dirty="0" smtClean="0"/>
              <a:t> e quantas vezes foram pesquisadas.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representation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tags</a:t>
            </a:r>
            <a:r>
              <a:rPr lang="pt-PT" dirty="0" smtClean="0"/>
              <a:t> </a:t>
            </a:r>
            <a:r>
              <a:rPr lang="pt-PT" dirty="0" err="1" smtClean="0"/>
              <a:t>inside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Opcao</a:t>
            </a:r>
            <a:r>
              <a:rPr lang="pt-PT" dirty="0" smtClean="0"/>
              <a:t> de pesquisa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Error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not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found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empty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field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err="1" smtClean="0"/>
              <a:t>Tags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multiplas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  <a:p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“staff” has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area</a:t>
            </a:r>
          </a:p>
          <a:p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printscreen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deletion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in the system for over a certain period of time and are not used for another period of time;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delete the images from the system.</a:t>
            </a:r>
          </a:p>
          <a:p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printscreen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Ability</a:t>
            </a:r>
            <a:r>
              <a:rPr lang="pt-PT" dirty="0" smtClean="0"/>
              <a:t> to </a:t>
            </a:r>
            <a:r>
              <a:rPr lang="pt-PT" dirty="0" err="1" smtClean="0"/>
              <a:t>add</a:t>
            </a:r>
            <a:r>
              <a:rPr lang="pt-PT" dirty="0" smtClean="0"/>
              <a:t>/delete/</a:t>
            </a:r>
            <a:r>
              <a:rPr lang="pt-PT" dirty="0" err="1" smtClean="0"/>
              <a:t>modify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Make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“staff” </a:t>
            </a:r>
            <a:r>
              <a:rPr lang="pt-PT" dirty="0" err="1" smtClean="0"/>
              <a:t>members</a:t>
            </a:r>
            <a:endParaRPr lang="pt-PT" dirty="0" smtClean="0"/>
          </a:p>
          <a:p>
            <a:r>
              <a:rPr lang="pt-PT" dirty="0" err="1" smtClean="0"/>
              <a:t>printscreen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Detalhes do utilizador, </a:t>
            </a:r>
          </a:p>
          <a:p>
            <a:endParaRPr lang="pt-PT" dirty="0" smtClean="0"/>
          </a:p>
          <a:p>
            <a:r>
              <a:rPr lang="pt-PT" dirty="0" smtClean="0"/>
              <a:t>Quais as imagens criadas.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Ability</a:t>
            </a:r>
            <a:r>
              <a:rPr lang="pt-PT" dirty="0" smtClean="0"/>
              <a:t> to </a:t>
            </a:r>
            <a:r>
              <a:rPr lang="pt-PT" dirty="0" err="1" smtClean="0"/>
              <a:t>add</a:t>
            </a:r>
            <a:r>
              <a:rPr lang="pt-PT" dirty="0" smtClean="0"/>
              <a:t>/delete/</a:t>
            </a:r>
            <a:r>
              <a:rPr lang="pt-PT" dirty="0" err="1" smtClean="0"/>
              <a:t>modify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Make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“staff” </a:t>
            </a:r>
            <a:r>
              <a:rPr lang="pt-PT" dirty="0" err="1" smtClean="0"/>
              <a:t>members</a:t>
            </a:r>
            <a:endParaRPr lang="pt-PT" dirty="0" smtClean="0"/>
          </a:p>
          <a:p>
            <a:r>
              <a:rPr lang="pt-PT" dirty="0" err="1" smtClean="0"/>
              <a:t>printscreen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Interface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openstack</a:t>
            </a:r>
            <a:r>
              <a:rPr lang="pt-PT" baseline="0" dirty="0" smtClean="0"/>
              <a:t> recheado de termos </a:t>
            </a:r>
            <a:r>
              <a:rPr lang="pt-PT" baseline="0" dirty="0" err="1" smtClean="0"/>
              <a:t>tecnicos</a:t>
            </a:r>
            <a:r>
              <a:rPr lang="pt-PT" baseline="0" dirty="0" smtClean="0"/>
              <a:t>, algo a que os utilizadores deste sistema podem não estar familiarizados.</a:t>
            </a:r>
          </a:p>
          <a:p>
            <a:endParaRPr lang="pt-PT" baseline="0" dirty="0" smtClean="0"/>
          </a:p>
          <a:p>
            <a:r>
              <a:rPr lang="pt-PT" dirty="0" err="1" smtClean="0"/>
              <a:t>Openstack</a:t>
            </a:r>
            <a:r>
              <a:rPr lang="pt-PT" baseline="0" dirty="0" smtClean="0"/>
              <a:t> não permite a </a:t>
            </a:r>
            <a:r>
              <a:rPr lang="pt-PT" baseline="0" dirty="0" err="1" smtClean="0"/>
              <a:t>gestao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VMs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que faz e criar as imagens do zero. Apenas possui uma lista de imagens base em que mudam os detalhes do hardware das imagens (cores, memoria, </a:t>
            </a:r>
            <a:r>
              <a:rPr lang="pt-PT" baseline="0" dirty="0" err="1" smtClean="0"/>
              <a:t>arquitectura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).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que leva a não ter uma </a:t>
            </a:r>
            <a:r>
              <a:rPr lang="pt-PT" baseline="0" dirty="0" err="1" smtClean="0"/>
              <a:t>opcao</a:t>
            </a:r>
            <a:r>
              <a:rPr lang="pt-PT" baseline="0" dirty="0" smtClean="0"/>
              <a:t> de pesquisar por </a:t>
            </a:r>
            <a:r>
              <a:rPr lang="pt-PT" baseline="0" dirty="0" err="1" smtClean="0"/>
              <a:t>VMs</a:t>
            </a:r>
            <a:r>
              <a:rPr lang="pt-PT" baseline="0" dirty="0" smtClean="0"/>
              <a:t>, algo que foi implementado neste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Foi </a:t>
            </a:r>
            <a:r>
              <a:rPr lang="pt-PT" baseline="0" dirty="0" err="1" smtClean="0"/>
              <a:t>tambem</a:t>
            </a:r>
            <a:r>
              <a:rPr lang="pt-PT" baseline="0" dirty="0" smtClean="0"/>
              <a:t> implementada a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dinamica</a:t>
            </a:r>
            <a:r>
              <a:rPr lang="pt-PT" baseline="0" dirty="0" smtClean="0"/>
              <a:t> das maquinas virtuais,</a:t>
            </a:r>
          </a:p>
          <a:p>
            <a:endParaRPr lang="pt-PT" baseline="0" dirty="0" smtClean="0"/>
          </a:p>
          <a:p>
            <a:r>
              <a:rPr lang="pt-PT" baseline="0" dirty="0" smtClean="0"/>
              <a:t>Sendo que o utilizador consegue beneficiar das imagens criadas por outros utilizadores, havendo um </a:t>
            </a:r>
            <a:r>
              <a:rPr lang="pt-PT" baseline="0" dirty="0" err="1" smtClean="0"/>
              <a:t>decrescimo</a:t>
            </a:r>
            <a:r>
              <a:rPr lang="pt-PT" baseline="0" dirty="0" smtClean="0"/>
              <a:t> no tempo na ordem dos 50%, caso as imagens fossem criadas de raiz, em vez de reutilizadas.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Pode-se </a:t>
            </a:r>
            <a:r>
              <a:rPr lang="pt-PT" baseline="0" dirty="0" err="1" smtClean="0"/>
              <a:t>tambem</a:t>
            </a:r>
            <a:r>
              <a:rPr lang="pt-PT" baseline="0" dirty="0" smtClean="0"/>
              <a:t> concluir que e um sistema simples, com </a:t>
            </a:r>
            <a:r>
              <a:rPr lang="pt-PT" baseline="0" dirty="0" err="1" smtClean="0"/>
              <a:t>auxilios</a:t>
            </a:r>
            <a:r>
              <a:rPr lang="pt-PT" baseline="0" dirty="0" smtClean="0"/>
              <a:t> visuais e ajuda textual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 smtClean="0"/>
              <a:t>Integracao</a:t>
            </a:r>
            <a:r>
              <a:rPr lang="pt-PT" dirty="0" smtClean="0"/>
              <a:t> total com o </a:t>
            </a:r>
            <a:r>
              <a:rPr lang="pt-PT" dirty="0" err="1" smtClean="0"/>
              <a:t>openstack</a:t>
            </a:r>
            <a:r>
              <a:rPr lang="pt-PT" dirty="0" smtClean="0"/>
              <a:t>,</a:t>
            </a:r>
            <a:r>
              <a:rPr lang="pt-PT" baseline="0" dirty="0" smtClean="0"/>
              <a:t> tomar partido de todos os </a:t>
            </a:r>
            <a:r>
              <a:rPr lang="pt-PT" baseline="0" dirty="0" err="1" smtClean="0"/>
              <a:t>modulos</a:t>
            </a:r>
            <a:r>
              <a:rPr lang="pt-PT" baseline="0" dirty="0" smtClean="0"/>
              <a:t> desta ferramenta e usar este sistema web como substituto da interface original do </a:t>
            </a:r>
            <a:r>
              <a:rPr lang="pt-PT" baseline="0" dirty="0" err="1" smtClean="0"/>
              <a:t>openstack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Poder </a:t>
            </a:r>
            <a:r>
              <a:rPr lang="pt-PT" baseline="0" dirty="0" err="1" smtClean="0"/>
              <a:t>customizar</a:t>
            </a:r>
            <a:r>
              <a:rPr lang="pt-PT" baseline="0" dirty="0" smtClean="0"/>
              <a:t> uma imagem de maquina virtual já existente:</a:t>
            </a:r>
          </a:p>
          <a:p>
            <a:r>
              <a:rPr lang="pt-PT" baseline="0" dirty="0" smtClean="0"/>
              <a:t>	</a:t>
            </a:r>
            <a:r>
              <a:rPr lang="pt-PT" baseline="0" dirty="0" err="1" smtClean="0"/>
              <a:t>logar</a:t>
            </a:r>
            <a:r>
              <a:rPr lang="pt-PT" baseline="0" dirty="0" smtClean="0"/>
              <a:t>, inserir novo software e salvar imagem;</a:t>
            </a:r>
          </a:p>
          <a:p>
            <a:r>
              <a:rPr lang="pt-PT" baseline="0" dirty="0" smtClean="0"/>
              <a:t>	bom para software que seja do utilizador e que deseje partilhar com outros utilizadores.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Insercao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dinamica</a:t>
            </a:r>
            <a:r>
              <a:rPr lang="pt-PT" baseline="0" dirty="0" smtClean="0"/>
              <a:t> de pacotes:</a:t>
            </a:r>
          </a:p>
          <a:p>
            <a:r>
              <a:rPr lang="pt-PT" baseline="0" dirty="0" smtClean="0"/>
              <a:t>	pesquisa em tempo real dos </a:t>
            </a:r>
            <a:r>
              <a:rPr lang="pt-PT" baseline="0" dirty="0" err="1" smtClean="0"/>
              <a:t>repositorios</a:t>
            </a:r>
            <a:r>
              <a:rPr lang="pt-PT" baseline="0" dirty="0" smtClean="0"/>
              <a:t>;</a:t>
            </a:r>
          </a:p>
          <a:p>
            <a:r>
              <a:rPr lang="pt-PT" baseline="0" dirty="0" smtClean="0"/>
              <a:t>	em vez de ter uma lista com os pacotes </a:t>
            </a:r>
            <a:r>
              <a:rPr lang="pt-PT" baseline="0" dirty="0" err="1" smtClean="0"/>
              <a:t>disponiveis</a:t>
            </a:r>
            <a:r>
              <a:rPr lang="pt-PT" baseline="0" dirty="0" smtClean="0"/>
              <a:t>. Tem de se conhecer o nome completo dos pacotes para estes poderem ser instalados nas maquinas virtuais.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Escalonar a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de uma maquina virtual;</a:t>
            </a:r>
          </a:p>
          <a:p>
            <a:r>
              <a:rPr lang="pt-PT" baseline="0" dirty="0" smtClean="0"/>
              <a:t>	preciso de uma maquina virtual amanha a uma da tarde e o sistema tratar disso. </a:t>
            </a:r>
            <a:r>
              <a:rPr lang="pt-PT" baseline="0" dirty="0" err="1" smtClean="0"/>
              <a:t>Opcao</a:t>
            </a:r>
            <a:r>
              <a:rPr lang="pt-PT" baseline="0" dirty="0" smtClean="0"/>
              <a:t> já esta contemplada no modelo </a:t>
            </a:r>
            <a:r>
              <a:rPr lang="pt-PT" baseline="0" dirty="0" err="1" smtClean="0"/>
              <a:t>uml</a:t>
            </a:r>
            <a:r>
              <a:rPr lang="pt-PT" baseline="0" dirty="0" smtClean="0"/>
              <a:t> mas não foi implementado.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Expandir a </a:t>
            </a:r>
            <a:r>
              <a:rPr lang="pt-PT" baseline="0" dirty="0" err="1" smtClean="0"/>
              <a:t>gestao</a:t>
            </a:r>
            <a:r>
              <a:rPr lang="pt-PT" baseline="0" dirty="0" smtClean="0"/>
              <a:t> para fora do sistema web:</a:t>
            </a:r>
          </a:p>
          <a:p>
            <a:r>
              <a:rPr lang="pt-PT" baseline="0" dirty="0" smtClean="0"/>
              <a:t>	quota de disco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Expandir o sistema para outras </a:t>
            </a:r>
            <a:r>
              <a:rPr lang="pt-PT" baseline="0" dirty="0" err="1" smtClean="0"/>
              <a:t>instalacoes</a:t>
            </a:r>
            <a:r>
              <a:rPr lang="pt-PT" baseline="0" dirty="0" smtClean="0"/>
              <a:t>:</a:t>
            </a:r>
          </a:p>
          <a:p>
            <a:r>
              <a:rPr lang="pt-PT" baseline="0" dirty="0" smtClean="0"/>
              <a:t>	</a:t>
            </a:r>
            <a:r>
              <a:rPr lang="pt-PT" baseline="0" dirty="0" err="1" smtClean="0"/>
              <a:t>so</a:t>
            </a:r>
            <a:r>
              <a:rPr lang="pt-PT" baseline="0" dirty="0" smtClean="0"/>
              <a:t> os </a:t>
            </a:r>
            <a:r>
              <a:rPr lang="pt-PT" baseline="0" dirty="0" err="1" smtClean="0"/>
              <a:t>ips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mirrors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feup</a:t>
            </a:r>
            <a:r>
              <a:rPr lang="pt-PT" baseline="0" dirty="0" smtClean="0"/>
              <a:t> e que são FEUP </a:t>
            </a:r>
            <a:r>
              <a:rPr lang="pt-PT" baseline="0" dirty="0" err="1" smtClean="0"/>
              <a:t>only</a:t>
            </a:r>
            <a:r>
              <a:rPr lang="pt-PT" baseline="0" dirty="0" smtClean="0"/>
              <a:t>, podem ser mudados.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Algumas estruturas de </a:t>
            </a:r>
            <a:r>
              <a:rPr lang="pt-PT" dirty="0" err="1" smtClean="0"/>
              <a:t>computacao</a:t>
            </a:r>
            <a:r>
              <a:rPr lang="pt-PT" dirty="0" smtClean="0"/>
              <a:t>, nomeadamente </a:t>
            </a:r>
            <a:r>
              <a:rPr lang="pt-PT" dirty="0" err="1" smtClean="0"/>
              <a:t>grids</a:t>
            </a:r>
            <a:r>
              <a:rPr lang="pt-PT" dirty="0" smtClean="0"/>
              <a:t> e clusters, são muito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inflexiveis</a:t>
            </a:r>
            <a:r>
              <a:rPr lang="pt-PT" baseline="0" dirty="0" smtClean="0"/>
              <a:t>, na medida em que obrigam o utilizador a adaptar o </a:t>
            </a:r>
            <a:r>
              <a:rPr lang="pt-PT" baseline="0" dirty="0" err="1" smtClean="0"/>
              <a:t>codigo</a:t>
            </a:r>
            <a:r>
              <a:rPr lang="pt-PT" baseline="0" dirty="0" smtClean="0"/>
              <a:t> às estruturas.</a:t>
            </a:r>
          </a:p>
          <a:p>
            <a:r>
              <a:rPr lang="pt-PT" baseline="0" dirty="0" smtClean="0"/>
              <a:t>As estruturas de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computing</a:t>
            </a:r>
            <a:r>
              <a:rPr lang="pt-PT" baseline="0" dirty="0" smtClean="0"/>
              <a:t>, por sua vez, adaptam-se ao </a:t>
            </a:r>
            <a:r>
              <a:rPr lang="pt-PT" baseline="0" dirty="0" err="1" smtClean="0"/>
              <a:t>codigo</a:t>
            </a:r>
            <a:r>
              <a:rPr lang="pt-PT" baseline="0" dirty="0" smtClean="0"/>
              <a:t> do utilizador.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para usar estas infraestruturas de </a:t>
            </a:r>
            <a:r>
              <a:rPr lang="pt-PT" baseline="0" dirty="0" err="1" smtClean="0"/>
              <a:t>computacao</a:t>
            </a:r>
            <a:r>
              <a:rPr lang="pt-PT" baseline="0" dirty="0" smtClean="0"/>
              <a:t>, é por vezes </a:t>
            </a:r>
            <a:r>
              <a:rPr lang="pt-PT" baseline="0" dirty="0" err="1" smtClean="0"/>
              <a:t>necessario</a:t>
            </a:r>
            <a:r>
              <a:rPr lang="pt-PT" baseline="0" dirty="0" smtClean="0"/>
              <a:t> um conhecimento mais </a:t>
            </a:r>
            <a:r>
              <a:rPr lang="pt-PT" baseline="0" dirty="0" err="1" smtClean="0"/>
              <a:t>tecnico</a:t>
            </a:r>
            <a:r>
              <a:rPr lang="pt-PT" baseline="0" dirty="0" smtClean="0"/>
              <a:t> sobre como </a:t>
            </a:r>
            <a:r>
              <a:rPr lang="pt-PT" baseline="0" dirty="0" err="1" smtClean="0"/>
              <a:t>clouds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grids</a:t>
            </a:r>
            <a:r>
              <a:rPr lang="pt-PT" baseline="0" dirty="0" smtClean="0"/>
              <a:t> ou clusters funcionam, algo que pode não ser esperado de quem utiliza as infraestruturas.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que por sua vez leva a uma </a:t>
            </a:r>
            <a:r>
              <a:rPr lang="pt-PT" baseline="0" dirty="0" err="1" smtClean="0"/>
              <a:t>diminuicao</a:t>
            </a:r>
            <a:r>
              <a:rPr lang="pt-PT" baseline="0" dirty="0" smtClean="0"/>
              <a:t> no uso das </a:t>
            </a:r>
            <a:r>
              <a:rPr lang="pt-PT" baseline="0" dirty="0" err="1" smtClean="0"/>
              <a:t>infrastruturas</a:t>
            </a:r>
            <a:r>
              <a:rPr lang="pt-PT" baseline="0" dirty="0" smtClean="0"/>
              <a:t> e uma consequente quebra no crescimento das mesmas.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colmatar isto, o CICA começou o seu </a:t>
            </a:r>
            <a:r>
              <a:rPr lang="pt-PT" baseline="0" dirty="0" err="1" smtClean="0"/>
              <a:t>proprio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privada.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 qual</a:t>
            </a:r>
            <a:r>
              <a:rPr lang="pt-PT" baseline="0" dirty="0" smtClean="0"/>
              <a:t> é </a:t>
            </a:r>
            <a:r>
              <a:rPr lang="pt-PT" baseline="0" dirty="0" err="1" smtClean="0"/>
              <a:t>exactamente</a:t>
            </a:r>
            <a:r>
              <a:rPr lang="pt-PT" baseline="0" dirty="0" smtClean="0"/>
              <a:t> este </a:t>
            </a:r>
            <a:r>
              <a:rPr lang="pt-PT" baseline="0" dirty="0" err="1" smtClean="0"/>
              <a:t>projecto</a:t>
            </a:r>
            <a:r>
              <a:rPr lang="pt-PT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Imaginemo</a:t>
            </a:r>
            <a:r>
              <a:rPr lang="pt-PT" baseline="0" dirty="0" smtClean="0"/>
              <a:t>s o </a:t>
            </a:r>
            <a:r>
              <a:rPr lang="pt-PT" baseline="0" dirty="0" err="1" smtClean="0"/>
              <a:t>cenario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hipotetico</a:t>
            </a:r>
            <a:r>
              <a:rPr lang="pt-PT" baseline="0" dirty="0" smtClean="0"/>
              <a:t> onde um investigador precisa de correr um trabalho computacional.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Neste caso, o investigador </a:t>
            </a:r>
            <a:r>
              <a:rPr lang="pt-PT" dirty="0" err="1" smtClean="0"/>
              <a:t>dirigiar-se-a</a:t>
            </a:r>
            <a:r>
              <a:rPr lang="pt-PT" baseline="0" dirty="0" smtClean="0"/>
              <a:t> a um portal web e consoante os requisitos do seu “job”, escolherá uma configuração adequada do ambiente em que o seu trabalho ira ser corrido.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Seleccionando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opcoes</a:t>
            </a:r>
            <a:r>
              <a:rPr lang="pt-PT" baseline="0" dirty="0" smtClean="0"/>
              <a:t> apropriadas, uma imagem de máquina virtual seria criada com os detalhes recolhidos.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Esta imagem será passada para 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back-end</a:t>
            </a:r>
            <a:r>
              <a:rPr lang="pt-PT" baseline="0" dirty="0" smtClean="0"/>
              <a:t> do sistema, desenvolvido pelo meu colega Nuno Cardoso na sua tese de mestrado.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Resumidamente, clusters virtuais são criados dinamicamente, tendo em conta os detalhes da imagem de máquina virtual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Estes clusters são então utilizados para correr o trabalho computacional.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Estas partes formam então a “</a:t>
            </a:r>
            <a:r>
              <a:rPr lang="pt-PT" baseline="0" dirty="0" err="1" smtClean="0"/>
              <a:t>big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picture</a:t>
            </a:r>
            <a:r>
              <a:rPr lang="pt-PT" baseline="0" dirty="0" smtClean="0"/>
              <a:t>” mostrada no slide a seguir.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Neste slide temos um esboço do funcionamento</a:t>
            </a:r>
            <a:r>
              <a:rPr lang="pt-PT" baseline="0" dirty="0" smtClean="0"/>
              <a:t>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este trabalho de dissertação, foi desenvolvido o </a:t>
            </a:r>
            <a:r>
              <a:rPr lang="pt-PT" baseline="0" dirty="0" err="1" smtClean="0"/>
              <a:t>front-end</a:t>
            </a:r>
            <a:r>
              <a:rPr lang="pt-PT" baseline="0" dirty="0" smtClean="0"/>
              <a:t> do sistema, mais concretamente a parte onde diz “web </a:t>
            </a:r>
            <a:r>
              <a:rPr lang="pt-PT" baseline="0" dirty="0" err="1" smtClean="0"/>
              <a:t>system</a:t>
            </a:r>
            <a:r>
              <a:rPr lang="pt-PT" baseline="0" dirty="0" smtClean="0"/>
              <a:t>” neste slide.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5F942-A872-44F1-980B-1ED5B24A0918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131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Julho 2011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3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99200"/>
            <a:ext cx="9144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9832" y="197768"/>
            <a:ext cx="5626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313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78E139-5B99-4358-B257-4180F9F22BF1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38914" name="Picture 2" descr="C:\Users\Pedro\AppData\Local\Temp\Rar$DI07.344\33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316" y="64418"/>
            <a:ext cx="2857500" cy="12763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3744415"/>
          </a:xfrm>
        </p:spPr>
        <p:txBody>
          <a:bodyPr>
            <a:normAutofit/>
          </a:bodyPr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157192"/>
            <a:ext cx="5212160" cy="115212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PT" dirty="0" smtClean="0"/>
              <a:t>Pedro Adriano Pessoa Teixeira</a:t>
            </a:r>
          </a:p>
          <a:p>
            <a:pPr algn="r"/>
            <a:r>
              <a:rPr lang="pt-PT" sz="2000" dirty="0" smtClean="0"/>
              <a:t>Supervisor: Jorge Manuel Gomes Barbosa (</a:t>
            </a:r>
            <a:r>
              <a:rPr lang="pt-PT" sz="2000" dirty="0" err="1" smtClean="0"/>
              <a:t>PhD</a:t>
            </a:r>
            <a:r>
              <a:rPr lang="pt-PT" sz="2000" dirty="0" smtClean="0"/>
              <a:t>)</a:t>
            </a:r>
          </a:p>
          <a:p>
            <a:pPr algn="r"/>
            <a:r>
              <a:rPr lang="pt-PT" sz="2000" dirty="0" err="1" smtClean="0"/>
              <a:t>Co-Supervisor</a:t>
            </a:r>
            <a:r>
              <a:rPr lang="pt-PT" sz="2000" dirty="0" smtClean="0"/>
              <a:t>: Tito Carlos Soares Vieira (</a:t>
            </a:r>
            <a:r>
              <a:rPr lang="pt-PT" sz="2000" dirty="0" err="1" smtClean="0"/>
              <a:t>MSc</a:t>
            </a:r>
            <a:r>
              <a:rPr lang="pt-PT" sz="2000" dirty="0" smtClean="0"/>
              <a:t>)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Motivation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Direct application  in FEUP’s infrastructures</a:t>
            </a:r>
          </a:p>
          <a:p>
            <a:endParaRPr lang="en-US" dirty="0" smtClean="0"/>
          </a:p>
          <a:p>
            <a:r>
              <a:rPr lang="en-US" dirty="0" smtClean="0"/>
              <a:t>Different area of Informatics</a:t>
            </a:r>
          </a:p>
          <a:p>
            <a:endParaRPr lang="en-US" dirty="0" smtClean="0"/>
          </a:p>
          <a:p>
            <a:r>
              <a:rPr lang="en-US" dirty="0" smtClean="0"/>
              <a:t>Growing area in Informatics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anchor="ctr" anchorCtr="0">
            <a:normAutofit/>
          </a:bodyPr>
          <a:lstStyle/>
          <a:p>
            <a:pPr algn="just"/>
            <a:r>
              <a:rPr lang="en-US" dirty="0" smtClean="0"/>
              <a:t>Improve FEUP’s computing system by making it:</a:t>
            </a:r>
          </a:p>
          <a:p>
            <a:pPr lvl="1" algn="just"/>
            <a:r>
              <a:rPr lang="en-US" dirty="0" smtClean="0"/>
              <a:t>More used</a:t>
            </a:r>
          </a:p>
          <a:p>
            <a:pPr lvl="1" algn="just"/>
            <a:r>
              <a:rPr lang="en-US" dirty="0" smtClean="0"/>
              <a:t>More usable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Create a web system which allows the user to interact with the computing infrastructures in an easy and intuitive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just"/>
            <a:r>
              <a:rPr lang="en-US" dirty="0" smtClean="0"/>
              <a:t>Web system:</a:t>
            </a:r>
          </a:p>
          <a:p>
            <a:pPr lvl="1" algn="just"/>
            <a:r>
              <a:rPr lang="en-US" dirty="0" smtClean="0"/>
              <a:t>Create VM images</a:t>
            </a:r>
          </a:p>
          <a:p>
            <a:pPr lvl="2" algn="just"/>
            <a:r>
              <a:rPr lang="en-US" dirty="0" smtClean="0"/>
              <a:t>Must be dynamic</a:t>
            </a:r>
          </a:p>
          <a:p>
            <a:pPr lvl="2" algn="just"/>
            <a:endParaRPr lang="en-US" dirty="0" smtClean="0"/>
          </a:p>
          <a:p>
            <a:pPr lvl="1" algn="just"/>
            <a:r>
              <a:rPr lang="en-US" dirty="0" smtClean="0"/>
              <a:t>Help the users choose a suitable VM image for their computing job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Manage VM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Cloud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Cloud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pt-PT" dirty="0" err="1" smtClean="0"/>
              <a:t>Two</a:t>
            </a:r>
            <a:r>
              <a:rPr lang="pt-PT" dirty="0" smtClean="0"/>
              <a:t> major </a:t>
            </a:r>
            <a:r>
              <a:rPr lang="pt-PT" dirty="0" err="1" smtClean="0"/>
              <a:t>cloud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dirty="0" smtClean="0"/>
              <a:t> </a:t>
            </a:r>
            <a:r>
              <a:rPr lang="pt-PT" dirty="0" err="1" smtClean="0"/>
              <a:t>projects</a:t>
            </a:r>
            <a:r>
              <a:rPr lang="pt-PT" dirty="0" smtClean="0"/>
              <a:t>:</a:t>
            </a:r>
          </a:p>
          <a:p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In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r>
              <a:rPr lang="pt-PT" dirty="0" smtClean="0"/>
              <a:t>:</a:t>
            </a:r>
          </a:p>
          <a:p>
            <a:pPr lvl="1"/>
            <a:r>
              <a:rPr lang="pt-PT" dirty="0" err="1" smtClean="0"/>
              <a:t>OpenStack</a:t>
            </a:r>
            <a:r>
              <a:rPr lang="pt-PT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16</a:t>
            </a:fld>
            <a:endParaRPr lang="pt-PT"/>
          </a:p>
        </p:txBody>
      </p:sp>
      <p:pic>
        <p:nvPicPr>
          <p:cNvPr id="9" name="Picture 8" descr="openstack-logo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636912"/>
            <a:ext cx="1944216" cy="1944216"/>
          </a:xfrm>
          <a:prstGeom prst="rect">
            <a:avLst/>
          </a:prstGeom>
        </p:spPr>
      </p:pic>
      <p:pic>
        <p:nvPicPr>
          <p:cNvPr id="10" name="Picture 9" descr="opennebula.png"/>
          <p:cNvPicPr>
            <a:picLocks noChangeAspect="1"/>
          </p:cNvPicPr>
          <p:nvPr/>
        </p:nvPicPr>
        <p:blipFill>
          <a:blip r:embed="rId4" cstate="print"/>
          <a:srcRect l="13636" t="11271" r="11364" b="32372"/>
          <a:stretch>
            <a:fillRect/>
          </a:stretch>
        </p:blipFill>
        <p:spPr>
          <a:xfrm>
            <a:off x="4427984" y="3068960"/>
            <a:ext cx="3744416" cy="1134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US" dirty="0" smtClean="0"/>
              <a:t>More recent</a:t>
            </a:r>
          </a:p>
          <a:p>
            <a:r>
              <a:rPr lang="en-US" dirty="0" smtClean="0"/>
              <a:t>Support from the industry</a:t>
            </a:r>
          </a:p>
          <a:p>
            <a:endParaRPr lang="en-US" dirty="0" smtClean="0"/>
          </a:p>
          <a:p>
            <a:r>
              <a:rPr lang="en-US" dirty="0" smtClean="0"/>
              <a:t>Surpassed </a:t>
            </a:r>
            <a:r>
              <a:rPr lang="en-US" dirty="0" err="1" smtClean="0"/>
              <a:t>OpenNebula</a:t>
            </a:r>
            <a:r>
              <a:rPr lang="en-US" dirty="0" smtClean="0"/>
              <a:t> in terms of: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Contributors</a:t>
            </a:r>
          </a:p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Why</a:t>
            </a:r>
            <a:r>
              <a:rPr lang="pt-PT" dirty="0" smtClean="0"/>
              <a:t> </a:t>
            </a:r>
            <a:r>
              <a:rPr lang="pt-PT" dirty="0" err="1" smtClean="0"/>
              <a:t>OpenStack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17</a:t>
            </a:fld>
            <a:endParaRPr lang="pt-PT"/>
          </a:p>
        </p:txBody>
      </p:sp>
      <p:grpSp>
        <p:nvGrpSpPr>
          <p:cNvPr id="15" name="Group 14"/>
          <p:cNvGrpSpPr/>
          <p:nvPr/>
        </p:nvGrpSpPr>
        <p:grpSpPr>
          <a:xfrm>
            <a:off x="588017" y="3068960"/>
            <a:ext cx="7967967" cy="638252"/>
            <a:chOff x="508464" y="2829903"/>
            <a:chExt cx="7967967" cy="638252"/>
          </a:xfrm>
        </p:grpSpPr>
        <p:pic>
          <p:nvPicPr>
            <p:cNvPr id="7" name="Picture 2" descr="http://spacewiki.com/images/c/c0/NAS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897" y="2829903"/>
              <a:ext cx="631716" cy="540117"/>
            </a:xfrm>
            <a:prstGeom prst="rect">
              <a:avLst/>
            </a:prstGeom>
            <a:noFill/>
          </p:spPr>
        </p:pic>
        <p:pic>
          <p:nvPicPr>
            <p:cNvPr id="8" name="Picture 4" descr="http://3.bp.blogspot.com/-Q6LiZjcuzOY/TiMuCN04yYI/AAAAAAAAAG0/610vAuhmfr4/s1600/Rackspace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464" y="2955753"/>
              <a:ext cx="909879" cy="353842"/>
            </a:xfrm>
            <a:prstGeom prst="rect">
              <a:avLst/>
            </a:prstGeom>
            <a:noFill/>
          </p:spPr>
        </p:pic>
        <p:pic>
          <p:nvPicPr>
            <p:cNvPr id="9" name="Picture 8" descr="computer repair las vega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72200" y="2908678"/>
              <a:ext cx="559477" cy="559477"/>
            </a:xfrm>
            <a:prstGeom prst="rect">
              <a:avLst/>
            </a:prstGeom>
            <a:noFill/>
          </p:spPr>
        </p:pic>
        <p:pic>
          <p:nvPicPr>
            <p:cNvPr id="10" name="Picture 10" descr="http://elliottback.com/wp/wp-content/uploads/2007/12/am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21232" y="2988464"/>
              <a:ext cx="1055199" cy="288421"/>
            </a:xfrm>
            <a:prstGeom prst="rect">
              <a:avLst/>
            </a:prstGeom>
            <a:noFill/>
          </p:spPr>
        </p:pic>
        <p:pic>
          <p:nvPicPr>
            <p:cNvPr id="11" name="Picture 12" descr="http://www.nordija.com/media/1387/cisco.png"/>
            <p:cNvPicPr>
              <a:picLocks noChangeAspect="1" noChangeArrowheads="1"/>
            </p:cNvPicPr>
            <p:nvPr/>
          </p:nvPicPr>
          <p:blipFill>
            <a:blip r:embed="rId7" cstate="print"/>
            <a:srcRect l="19440" r="22241"/>
            <a:stretch>
              <a:fillRect/>
            </a:stretch>
          </p:blipFill>
          <p:spPr bwMode="auto">
            <a:xfrm>
              <a:off x="5196015" y="2883784"/>
              <a:ext cx="686631" cy="504586"/>
            </a:xfrm>
            <a:prstGeom prst="rect">
              <a:avLst/>
            </a:prstGeom>
            <a:noFill/>
          </p:spPr>
        </p:pic>
        <p:pic>
          <p:nvPicPr>
            <p:cNvPr id="12" name="Picture 16" descr="http://genie.hepforge.org/images/logos/suse.png"/>
            <p:cNvPicPr>
              <a:picLocks noChangeAspect="1" noChangeArrowheads="1"/>
            </p:cNvPicPr>
            <p:nvPr/>
          </p:nvPicPr>
          <p:blipFill>
            <a:blip r:embed="rId8" cstate="print"/>
            <a:srcRect l="6978" t="15376" r="4629" b="20557"/>
            <a:stretch>
              <a:fillRect/>
            </a:stretch>
          </p:blipFill>
          <p:spPr bwMode="auto">
            <a:xfrm>
              <a:off x="3029167" y="2890328"/>
              <a:ext cx="686631" cy="451731"/>
            </a:xfrm>
            <a:prstGeom prst="rect">
              <a:avLst/>
            </a:prstGeom>
            <a:noFill/>
          </p:spPr>
        </p:pic>
        <p:pic>
          <p:nvPicPr>
            <p:cNvPr id="13" name="Picture 18" descr="http://3.bp.blogspot.com/-4jHOlNSirF4/TicIET6fVII/AAAAAAAAAJc/ssPnuZVAFKU/s1600/10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05352" y="2862367"/>
              <a:ext cx="501109" cy="50110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19</a:t>
            </a:fld>
            <a:endParaRPr lang="pt-PT"/>
          </a:p>
        </p:txBody>
      </p:sp>
      <p:pic>
        <p:nvPicPr>
          <p:cNvPr id="7" name="Picture 6" descr="class_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726" y="1412776"/>
            <a:ext cx="5780549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542925" algn="l"/>
              </a:tabLst>
            </a:pPr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 anchor="ctr" anchorCtr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Middleware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131840" cy="365125"/>
          </a:xfrm>
        </p:spPr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20</a:t>
            </a:fld>
            <a:endParaRPr lang="pt-PT"/>
          </a:p>
        </p:txBody>
      </p:sp>
      <p:pic>
        <p:nvPicPr>
          <p:cNvPr id="8" name="Picture 7" descr="ind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764" y="1469730"/>
            <a:ext cx="8820472" cy="3918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VM </a:t>
            </a:r>
            <a:r>
              <a:rPr lang="pt-PT" dirty="0" err="1" smtClean="0"/>
              <a:t>Image</a:t>
            </a:r>
            <a:r>
              <a:rPr lang="pt-PT" dirty="0" smtClean="0"/>
              <a:t> </a:t>
            </a:r>
            <a:r>
              <a:rPr lang="pt-PT" dirty="0" err="1" smtClean="0"/>
              <a:t>Creation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21</a:t>
            </a:fld>
            <a:endParaRPr lang="pt-PT"/>
          </a:p>
        </p:txBody>
      </p:sp>
      <p:pic>
        <p:nvPicPr>
          <p:cNvPr id="7" name="Picture 6" descr="cre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945" y="1340768"/>
            <a:ext cx="6418111" cy="4824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Launch</a:t>
            </a:r>
            <a:r>
              <a:rPr lang="pt-PT" dirty="0" smtClean="0"/>
              <a:t> a VM </a:t>
            </a:r>
            <a:r>
              <a:rPr lang="pt-PT" dirty="0" err="1" smtClean="0"/>
              <a:t>Image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22</a:t>
            </a:fld>
            <a:endParaRPr lang="pt-PT"/>
          </a:p>
        </p:txBody>
      </p:sp>
      <p:pic>
        <p:nvPicPr>
          <p:cNvPr id="8" name="Picture 7" descr="create_results.png"/>
          <p:cNvPicPr>
            <a:picLocks noChangeAspect="1"/>
          </p:cNvPicPr>
          <p:nvPr/>
        </p:nvPicPr>
        <p:blipFill>
          <a:blip r:embed="rId3" cstate="print"/>
          <a:srcRect l="1176" t="11338" r="52362" b="47965"/>
          <a:stretch>
            <a:fillRect/>
          </a:stretch>
        </p:blipFill>
        <p:spPr>
          <a:xfrm>
            <a:off x="748375" y="2492896"/>
            <a:ext cx="7647250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Helping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Set of statistics</a:t>
            </a:r>
          </a:p>
          <a:p>
            <a:pPr lvl="1"/>
            <a:r>
              <a:rPr lang="en-US" dirty="0" smtClean="0"/>
              <a:t>Most used VMs</a:t>
            </a:r>
          </a:p>
          <a:p>
            <a:pPr lvl="2"/>
            <a:r>
              <a:rPr lang="en-US" dirty="0" smtClean="0"/>
              <a:t>By the user</a:t>
            </a:r>
          </a:p>
          <a:p>
            <a:pPr lvl="2"/>
            <a:r>
              <a:rPr lang="en-US" dirty="0" smtClean="0"/>
              <a:t>Across the system</a:t>
            </a:r>
          </a:p>
          <a:p>
            <a:pPr lvl="1"/>
            <a:r>
              <a:rPr lang="en-US" dirty="0" smtClean="0"/>
              <a:t>Tag Cloud</a:t>
            </a:r>
          </a:p>
          <a:p>
            <a:pPr lvl="1"/>
            <a:r>
              <a:rPr lang="en-US" dirty="0" smtClean="0"/>
              <a:t>Most searched Tags	</a:t>
            </a:r>
          </a:p>
          <a:p>
            <a:endParaRPr lang="en-US" dirty="0" smtClean="0"/>
          </a:p>
          <a:p>
            <a:r>
              <a:rPr lang="en-US" dirty="0" smtClean="0"/>
              <a:t>Search for a VM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VMs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24</a:t>
            </a:fld>
            <a:endParaRPr lang="pt-PT"/>
          </a:p>
        </p:txBody>
      </p:sp>
      <p:pic>
        <p:nvPicPr>
          <p:cNvPr id="8" name="Picture 7" descr="stats2.png"/>
          <p:cNvPicPr>
            <a:picLocks noChangeAspect="1"/>
          </p:cNvPicPr>
          <p:nvPr/>
        </p:nvPicPr>
        <p:blipFill>
          <a:blip r:embed="rId3" cstate="print"/>
          <a:srcRect l="1176" t="13373" r="53150" b="47965"/>
          <a:stretch>
            <a:fillRect/>
          </a:stretch>
        </p:blipFill>
        <p:spPr>
          <a:xfrm>
            <a:off x="467544" y="2252042"/>
            <a:ext cx="8208912" cy="2689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VMs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25</a:t>
            </a:fld>
            <a:endParaRPr lang="pt-PT"/>
          </a:p>
        </p:txBody>
      </p:sp>
      <p:pic>
        <p:nvPicPr>
          <p:cNvPr id="7" name="Picture 6" descr="stats3.png"/>
          <p:cNvPicPr>
            <a:picLocks noChangeAspect="1"/>
          </p:cNvPicPr>
          <p:nvPr/>
        </p:nvPicPr>
        <p:blipFill>
          <a:blip r:embed="rId3" cstate="print"/>
          <a:srcRect l="1176" t="11338" r="53150" b="35819"/>
          <a:stretch>
            <a:fillRect/>
          </a:stretch>
        </p:blipFill>
        <p:spPr>
          <a:xfrm>
            <a:off x="310103" y="1772815"/>
            <a:ext cx="8523794" cy="381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searched</a:t>
            </a:r>
            <a:r>
              <a:rPr lang="pt-PT" dirty="0" smtClean="0"/>
              <a:t> </a:t>
            </a:r>
            <a:r>
              <a:rPr lang="pt-PT" dirty="0" err="1" smtClean="0"/>
              <a:t>tags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26</a:t>
            </a:fld>
            <a:endParaRPr lang="pt-PT"/>
          </a:p>
        </p:txBody>
      </p:sp>
      <p:pic>
        <p:nvPicPr>
          <p:cNvPr id="8" name="Picture 7" descr="stats4.png"/>
          <p:cNvPicPr>
            <a:picLocks noChangeAspect="1"/>
          </p:cNvPicPr>
          <p:nvPr/>
        </p:nvPicPr>
        <p:blipFill>
          <a:blip r:embed="rId3" cstate="print"/>
          <a:srcRect l="5901" t="19185" r="6688"/>
          <a:stretch>
            <a:fillRect/>
          </a:stretch>
        </p:blipFill>
        <p:spPr>
          <a:xfrm>
            <a:off x="401021" y="1663379"/>
            <a:ext cx="8341959" cy="4336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Tag</a:t>
            </a:r>
            <a:r>
              <a:rPr lang="pt-PT" dirty="0" smtClean="0"/>
              <a:t> </a:t>
            </a:r>
            <a:r>
              <a:rPr lang="pt-PT" dirty="0" err="1" smtClean="0"/>
              <a:t>Cloud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27</a:t>
            </a:fld>
            <a:endParaRPr lang="pt-PT"/>
          </a:p>
        </p:txBody>
      </p:sp>
      <p:pic>
        <p:nvPicPr>
          <p:cNvPr id="7" name="Picture 6" descr="stats4.png"/>
          <p:cNvPicPr>
            <a:picLocks noChangeAspect="1"/>
          </p:cNvPicPr>
          <p:nvPr/>
        </p:nvPicPr>
        <p:blipFill>
          <a:blip r:embed="rId3" cstate="print"/>
          <a:srcRect l="1282" t="23185" r="53000" b="51422"/>
          <a:stretch>
            <a:fillRect/>
          </a:stretch>
        </p:blipFill>
        <p:spPr>
          <a:xfrm>
            <a:off x="719572" y="2600908"/>
            <a:ext cx="7704856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Search</a:t>
            </a:r>
            <a:r>
              <a:rPr lang="pt-PT" dirty="0" smtClean="0"/>
              <a:t> for a VM </a:t>
            </a:r>
            <a:r>
              <a:rPr lang="pt-PT" dirty="0" err="1" smtClean="0"/>
              <a:t>image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8" name="Picture 7" descr="search.png"/>
          <p:cNvPicPr>
            <a:picLocks noChangeAspect="1"/>
          </p:cNvPicPr>
          <p:nvPr/>
        </p:nvPicPr>
        <p:blipFill>
          <a:blip r:embed="rId3" cstate="print"/>
          <a:srcRect l="1176" t="15407" r="53150" b="21512"/>
          <a:stretch>
            <a:fillRect/>
          </a:stretch>
        </p:blipFill>
        <p:spPr>
          <a:xfrm>
            <a:off x="635950" y="1669770"/>
            <a:ext cx="7872100" cy="4207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Search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29</a:t>
            </a:fld>
            <a:endParaRPr lang="pt-PT"/>
          </a:p>
        </p:txBody>
      </p:sp>
      <p:pic>
        <p:nvPicPr>
          <p:cNvPr id="8" name="Picture 7" descr="search_results.png"/>
          <p:cNvPicPr>
            <a:picLocks noChangeAspect="1"/>
          </p:cNvPicPr>
          <p:nvPr/>
        </p:nvPicPr>
        <p:blipFill>
          <a:blip r:embed="rId3" cstate="print"/>
          <a:srcRect l="1963" t="11338" r="53150" b="15407"/>
          <a:stretch>
            <a:fillRect/>
          </a:stretch>
        </p:blipFill>
        <p:spPr>
          <a:xfrm>
            <a:off x="1295636" y="1666698"/>
            <a:ext cx="6552728" cy="4138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smtClean="0"/>
              <a:t>1 -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Management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:</a:t>
            </a:r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Image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Users</a:t>
            </a: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Image</a:t>
            </a:r>
            <a:r>
              <a:rPr lang="pt-PT" dirty="0" smtClean="0"/>
              <a:t> Management I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8" name="Picture 7" descr="management1.png"/>
          <p:cNvPicPr>
            <a:picLocks noChangeAspect="1"/>
          </p:cNvPicPr>
          <p:nvPr/>
        </p:nvPicPr>
        <p:blipFill>
          <a:blip r:embed="rId3" cstate="print"/>
          <a:srcRect l="1176" t="14244" r="53937" b="36919"/>
          <a:stretch>
            <a:fillRect/>
          </a:stretch>
        </p:blipFill>
        <p:spPr>
          <a:xfrm>
            <a:off x="467544" y="1916832"/>
            <a:ext cx="8208912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Image</a:t>
            </a:r>
            <a:r>
              <a:rPr lang="pt-PT" dirty="0" smtClean="0"/>
              <a:t> Management II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32</a:t>
            </a:fld>
            <a:endParaRPr lang="pt-PT"/>
          </a:p>
        </p:txBody>
      </p:sp>
      <p:pic>
        <p:nvPicPr>
          <p:cNvPr id="8" name="Picture 7" descr="management2.png"/>
          <p:cNvPicPr>
            <a:picLocks noChangeAspect="1"/>
          </p:cNvPicPr>
          <p:nvPr/>
        </p:nvPicPr>
        <p:blipFill>
          <a:blip r:embed="rId3" cstate="print"/>
          <a:srcRect l="1176" t="60174" r="53150"/>
          <a:stretch>
            <a:fillRect/>
          </a:stretch>
        </p:blipFill>
        <p:spPr>
          <a:xfrm>
            <a:off x="517535" y="2276872"/>
            <a:ext cx="8108931" cy="2736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</a:t>
            </a:r>
            <a:r>
              <a:rPr lang="pt-PT" dirty="0" smtClean="0"/>
              <a:t> Management I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33</a:t>
            </a:fld>
            <a:endParaRPr lang="pt-PT"/>
          </a:p>
        </p:txBody>
      </p:sp>
      <p:pic>
        <p:nvPicPr>
          <p:cNvPr id="8" name="Picture 7" descr="user_details.png"/>
          <p:cNvPicPr>
            <a:picLocks noChangeAspect="1"/>
          </p:cNvPicPr>
          <p:nvPr/>
        </p:nvPicPr>
        <p:blipFill>
          <a:blip r:embed="rId3" cstate="print"/>
          <a:srcRect l="1963" t="11338" r="53150" b="21512"/>
          <a:stretch>
            <a:fillRect/>
          </a:stretch>
        </p:blipFill>
        <p:spPr>
          <a:xfrm>
            <a:off x="1043608" y="1647749"/>
            <a:ext cx="7056784" cy="4085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</a:t>
            </a:r>
            <a:r>
              <a:rPr lang="pt-PT" dirty="0" smtClean="0"/>
              <a:t> Management II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34</a:t>
            </a:fld>
            <a:endParaRPr lang="pt-PT"/>
          </a:p>
        </p:txBody>
      </p:sp>
      <p:pic>
        <p:nvPicPr>
          <p:cNvPr id="8" name="Picture 7" descr="user_management.png"/>
          <p:cNvPicPr>
            <a:picLocks noChangeAspect="1"/>
          </p:cNvPicPr>
          <p:nvPr/>
        </p:nvPicPr>
        <p:blipFill>
          <a:blip r:embed="rId3" cstate="print"/>
          <a:srcRect t="11338" r="52362" b="47965"/>
          <a:stretch>
            <a:fillRect/>
          </a:stretch>
        </p:blipFill>
        <p:spPr>
          <a:xfrm>
            <a:off x="867646" y="2204277"/>
            <a:ext cx="7408709" cy="2449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Conclusions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Conclusions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 smtClean="0"/>
              <a:t>Improvements</a:t>
            </a:r>
            <a:r>
              <a:rPr lang="pt-PT" dirty="0" smtClean="0"/>
              <a:t> </a:t>
            </a:r>
            <a:r>
              <a:rPr lang="pt-PT" dirty="0" err="1" smtClean="0"/>
              <a:t>over</a:t>
            </a:r>
            <a:r>
              <a:rPr lang="pt-PT" dirty="0" smtClean="0"/>
              <a:t> </a:t>
            </a:r>
            <a:r>
              <a:rPr lang="pt-PT" dirty="0" err="1" smtClean="0"/>
              <a:t>OpenStack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More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endParaRPr lang="pt-PT" dirty="0" smtClean="0"/>
          </a:p>
          <a:p>
            <a:pPr lvl="1"/>
            <a:r>
              <a:rPr lang="pt-PT" dirty="0" smtClean="0"/>
              <a:t>VM </a:t>
            </a:r>
            <a:r>
              <a:rPr lang="pt-PT" dirty="0" err="1" smtClean="0"/>
              <a:t>image</a:t>
            </a:r>
            <a:r>
              <a:rPr lang="pt-PT" dirty="0" smtClean="0"/>
              <a:t> management</a:t>
            </a:r>
          </a:p>
          <a:p>
            <a:pPr lvl="1"/>
            <a:r>
              <a:rPr lang="pt-PT" dirty="0" err="1" smtClean="0"/>
              <a:t>Searching</a:t>
            </a:r>
            <a:r>
              <a:rPr lang="pt-PT" dirty="0" smtClean="0"/>
              <a:t> for a VM</a:t>
            </a:r>
          </a:p>
          <a:p>
            <a:r>
              <a:rPr lang="pt-PT" dirty="0" err="1" smtClean="0"/>
              <a:t>Dynamic</a:t>
            </a:r>
            <a:r>
              <a:rPr lang="pt-PT" dirty="0" smtClean="0"/>
              <a:t> VM </a:t>
            </a:r>
            <a:r>
              <a:rPr lang="pt-PT" dirty="0" err="1" smtClean="0"/>
              <a:t>image</a:t>
            </a:r>
            <a:r>
              <a:rPr lang="pt-PT" dirty="0" smtClean="0"/>
              <a:t> </a:t>
            </a:r>
            <a:r>
              <a:rPr lang="pt-PT" dirty="0" err="1" smtClean="0"/>
              <a:t>creation</a:t>
            </a:r>
            <a:endParaRPr lang="pt-PT" dirty="0" smtClean="0"/>
          </a:p>
          <a:p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able</a:t>
            </a:r>
            <a:r>
              <a:rPr lang="pt-PT" dirty="0" smtClean="0"/>
              <a:t> to </a:t>
            </a:r>
            <a:r>
              <a:rPr lang="pt-PT" dirty="0" err="1" smtClean="0"/>
              <a:t>benefit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VM </a:t>
            </a:r>
            <a:r>
              <a:rPr lang="pt-PT" dirty="0" err="1" smtClean="0"/>
              <a:t>images</a:t>
            </a:r>
            <a:r>
              <a:rPr lang="pt-PT" dirty="0" smtClean="0"/>
              <a:t> – time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decreased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50%</a:t>
            </a:r>
          </a:p>
          <a:p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, </a:t>
            </a:r>
            <a:r>
              <a:rPr lang="pt-PT" dirty="0" err="1" smtClean="0"/>
              <a:t>with</a:t>
            </a:r>
            <a:r>
              <a:rPr lang="pt-PT" dirty="0" smtClean="0"/>
              <a:t> visual </a:t>
            </a:r>
            <a:r>
              <a:rPr lang="pt-PT" dirty="0" err="1" smtClean="0"/>
              <a:t>aids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textual </a:t>
            </a:r>
            <a:r>
              <a:rPr lang="pt-PT" dirty="0" err="1" smtClean="0"/>
              <a:t>help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smtClean="0"/>
              <a:t>Future </a:t>
            </a:r>
            <a:r>
              <a:rPr lang="pt-PT" dirty="0" err="1" smtClean="0"/>
              <a:t>Work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Future </a:t>
            </a:r>
            <a:r>
              <a:rPr lang="pt-PT" dirty="0" err="1" smtClean="0"/>
              <a:t>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fontScale="85000" lnSpcReduction="10000"/>
          </a:bodyPr>
          <a:lstStyle/>
          <a:p>
            <a:r>
              <a:rPr lang="en-US" dirty="0" smtClean="0"/>
              <a:t>Full integration with </a:t>
            </a:r>
            <a:r>
              <a:rPr lang="en-US" dirty="0" err="1" smtClean="0"/>
              <a:t>OpenStack</a:t>
            </a:r>
            <a:r>
              <a:rPr lang="en-US" dirty="0" smtClean="0"/>
              <a:t>;</a:t>
            </a:r>
          </a:p>
          <a:p>
            <a:r>
              <a:rPr lang="en-US" dirty="0" smtClean="0"/>
              <a:t>Ability to customize existing VM image</a:t>
            </a:r>
          </a:p>
          <a:p>
            <a:pPr lvl="1"/>
            <a:r>
              <a:rPr lang="en-US" dirty="0" smtClean="0"/>
              <a:t>User owned software</a:t>
            </a:r>
          </a:p>
          <a:p>
            <a:r>
              <a:rPr lang="en-US" dirty="0" smtClean="0"/>
              <a:t>Dynamic package insertion</a:t>
            </a:r>
          </a:p>
          <a:p>
            <a:pPr lvl="1"/>
            <a:r>
              <a:rPr lang="en-US" dirty="0" smtClean="0"/>
              <a:t>Right now: Hardcoded</a:t>
            </a:r>
          </a:p>
          <a:p>
            <a:pPr lvl="1"/>
            <a:r>
              <a:rPr lang="en-US" dirty="0" smtClean="0"/>
              <a:t>Improvement: Search repositories upon the image creation</a:t>
            </a:r>
          </a:p>
          <a:p>
            <a:r>
              <a:rPr lang="pt-PT" dirty="0" err="1" smtClean="0"/>
              <a:t>Ability</a:t>
            </a:r>
            <a:r>
              <a:rPr lang="pt-PT" dirty="0" smtClean="0"/>
              <a:t> to </a:t>
            </a:r>
            <a:r>
              <a:rPr lang="pt-PT" dirty="0" err="1" smtClean="0"/>
              <a:t>schedule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creation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VM </a:t>
            </a:r>
            <a:r>
              <a:rPr lang="pt-PT" dirty="0" err="1" smtClean="0"/>
              <a:t>image</a:t>
            </a:r>
            <a:endParaRPr lang="pt-PT" dirty="0" smtClean="0"/>
          </a:p>
          <a:p>
            <a:r>
              <a:rPr lang="pt-PT" dirty="0" smtClean="0"/>
              <a:t>Management </a:t>
            </a:r>
            <a:r>
              <a:rPr lang="pt-PT" dirty="0" err="1" smtClean="0"/>
              <a:t>outside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web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en-US" dirty="0" smtClean="0"/>
              <a:t>Possible to expand the use of the web system to other facilities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Grid computing infrastructures </a:t>
            </a:r>
          </a:p>
          <a:p>
            <a:pPr lvl="1"/>
            <a:r>
              <a:rPr lang="en-US" dirty="0" smtClean="0"/>
              <a:t>Inflexible </a:t>
            </a:r>
          </a:p>
          <a:p>
            <a:r>
              <a:rPr lang="en-US" dirty="0" smtClean="0"/>
              <a:t>Cloud Computing infrastructures</a:t>
            </a:r>
          </a:p>
          <a:p>
            <a:pPr lvl="1"/>
            <a:r>
              <a:rPr lang="en-US" dirty="0" smtClean="0"/>
              <a:t>Adapt to the code</a:t>
            </a:r>
          </a:p>
          <a:p>
            <a:r>
              <a:rPr lang="en-US" dirty="0" smtClean="0"/>
              <a:t>Using computing infrastructures </a:t>
            </a:r>
          </a:p>
          <a:p>
            <a:pPr lvl="1"/>
            <a:r>
              <a:rPr lang="en-US" dirty="0" smtClean="0"/>
              <a:t>Sometimes more knowledge is needed</a:t>
            </a:r>
          </a:p>
          <a:p>
            <a:r>
              <a:rPr lang="en-US" dirty="0" smtClean="0"/>
              <a:t>Leads to a lack of growth in the use of these infrastructures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pt-PT" dirty="0" err="1" smtClean="0"/>
              <a:t>CICA’s</a:t>
            </a:r>
            <a:r>
              <a:rPr lang="pt-PT" dirty="0" smtClean="0"/>
              <a:t> </a:t>
            </a:r>
            <a:r>
              <a:rPr lang="pt-PT" dirty="0" err="1" smtClean="0"/>
              <a:t>Private</a:t>
            </a:r>
            <a:r>
              <a:rPr lang="pt-PT" dirty="0" smtClean="0"/>
              <a:t> </a:t>
            </a:r>
            <a:r>
              <a:rPr lang="pt-PT" dirty="0" err="1" smtClean="0"/>
              <a:t>Cloud</a:t>
            </a:r>
            <a:r>
              <a:rPr lang="pt-PT" dirty="0" smtClean="0"/>
              <a:t>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347864" cy="365125"/>
          </a:xfrm>
        </p:spPr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59832" y="197768"/>
            <a:ext cx="5626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CICA’s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Private Cloud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Web System For Creating And Managing Virtual High Performance Computing Environments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July 2012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7309" r="70011"/>
          <a:stretch>
            <a:fillRect/>
          </a:stretch>
        </p:blipFill>
        <p:spPr bwMode="auto">
          <a:xfrm>
            <a:off x="2267744" y="2400300"/>
            <a:ext cx="122413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79912" y="2276872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Researcher needs to run a computing job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CICA’s</a:t>
            </a:r>
            <a:br>
              <a:rPr lang="en-US" dirty="0" smtClean="0"/>
            </a:br>
            <a:r>
              <a:rPr lang="en-US" dirty="0" smtClean="0"/>
              <a:t>Private Cloud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9418"/>
          <a:stretch>
            <a:fillRect/>
          </a:stretch>
        </p:blipFill>
        <p:spPr bwMode="auto">
          <a:xfrm>
            <a:off x="1353221" y="2276872"/>
            <a:ext cx="643755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System</a:t>
            </a:r>
            <a:r>
              <a:rPr lang="pt-PT" dirty="0" smtClean="0"/>
              <a:t>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Virtual </a:t>
            </a:r>
            <a:r>
              <a:rPr lang="pt-PT" dirty="0" err="1" smtClean="0"/>
              <a:t>High</a:t>
            </a:r>
            <a:r>
              <a:rPr lang="pt-PT" dirty="0" smtClean="0"/>
              <a:t> Performance </a:t>
            </a:r>
            <a:r>
              <a:rPr lang="pt-PT" dirty="0" err="1" smtClean="0"/>
              <a:t>Computing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89766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 System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CICA’s </a:t>
            </a:r>
            <a:br>
              <a:rPr lang="en-US" dirty="0" smtClean="0"/>
            </a:br>
            <a:r>
              <a:rPr lang="en-US" dirty="0" smtClean="0"/>
              <a:t>Private Cloud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6624" y="1533841"/>
            <a:ext cx="4590752" cy="470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igpi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340768"/>
            <a:ext cx="6408712" cy="493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CICA’s </a:t>
            </a:r>
            <a:br>
              <a:rPr lang="en-US" dirty="0" smtClean="0"/>
            </a:br>
            <a:r>
              <a:rPr lang="en-US" dirty="0" smtClean="0"/>
              <a:t>Private Cloud Project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779912" y="2492896"/>
            <a:ext cx="1224136" cy="1152128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36096" y="4077072"/>
            <a:ext cx="936104" cy="504056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Web System For Creating And Managing Virtual High Performance Computing Environments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E139-5B99-4358-B257-4180F9F22BF1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July</a:t>
            </a:r>
            <a:r>
              <a:rPr lang="pt-PT" dirty="0" smtClean="0"/>
              <a:t> 2012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2524</Words>
  <Application>Microsoft Office PowerPoint</Application>
  <PresentationFormat>On-screen Show (4:3)</PresentationFormat>
  <Paragraphs>441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Web System For Creating And Managing Virtual High Performance Computing Environments</vt:lpstr>
      <vt:lpstr>Agenda</vt:lpstr>
      <vt:lpstr>1 - The Problem</vt:lpstr>
      <vt:lpstr>The problem</vt:lpstr>
      <vt:lpstr>CICA’s Private Cloud Project</vt:lpstr>
      <vt:lpstr>Slide 6</vt:lpstr>
      <vt:lpstr>CICA’s Private Cloud Project</vt:lpstr>
      <vt:lpstr>CICA’s  Private Cloud Project</vt:lpstr>
      <vt:lpstr>CICA’s  Private Cloud Project</vt:lpstr>
      <vt:lpstr>Motivation</vt:lpstr>
      <vt:lpstr>Motivation</vt:lpstr>
      <vt:lpstr>Objectives</vt:lpstr>
      <vt:lpstr>Objectives I</vt:lpstr>
      <vt:lpstr>Objectives II</vt:lpstr>
      <vt:lpstr>Cloud Middleware</vt:lpstr>
      <vt:lpstr>Cloud Middleware</vt:lpstr>
      <vt:lpstr>Why OpenStack?</vt:lpstr>
      <vt:lpstr>The solution</vt:lpstr>
      <vt:lpstr>UML</vt:lpstr>
      <vt:lpstr>Web System</vt:lpstr>
      <vt:lpstr>VM Image Creation</vt:lpstr>
      <vt:lpstr>Launch a VM Image</vt:lpstr>
      <vt:lpstr>Helping the user</vt:lpstr>
      <vt:lpstr>Most used VMs</vt:lpstr>
      <vt:lpstr>Most used VMs</vt:lpstr>
      <vt:lpstr>Most searched tags</vt:lpstr>
      <vt:lpstr>Tag Cloud</vt:lpstr>
      <vt:lpstr>Search for a VM image</vt:lpstr>
      <vt:lpstr>Search results</vt:lpstr>
      <vt:lpstr>Management</vt:lpstr>
      <vt:lpstr>Image Management I</vt:lpstr>
      <vt:lpstr>Image Management II</vt:lpstr>
      <vt:lpstr>User Management I</vt:lpstr>
      <vt:lpstr>User Management II</vt:lpstr>
      <vt:lpstr>Conclusions</vt:lpstr>
      <vt:lpstr>Conclusions</vt:lpstr>
      <vt:lpstr>Future Work</vt:lpstr>
      <vt:lpstr>Future Work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</dc:title>
  <dc:creator>Pedro</dc:creator>
  <cp:lastModifiedBy>Pedro</cp:lastModifiedBy>
  <cp:revision>264</cp:revision>
  <dcterms:created xsi:type="dcterms:W3CDTF">2011-07-08T10:29:02Z</dcterms:created>
  <dcterms:modified xsi:type="dcterms:W3CDTF">2012-07-18T13:25:33Z</dcterms:modified>
</cp:coreProperties>
</file>