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692900" cy="98679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507" autoAdjust="0"/>
  </p:normalViewPr>
  <p:slideViewPr>
    <p:cSldViewPr>
      <p:cViewPr varScale="1">
        <p:scale>
          <a:sx n="43" d="100"/>
          <a:sy n="43" d="100"/>
        </p:scale>
        <p:origin x="-21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34" y="-114"/>
      </p:cViewPr>
      <p:guideLst>
        <p:guide orient="horz" pos="3108"/>
        <p:guide pos="21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00257" cy="493395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91095" y="1"/>
            <a:ext cx="2900257" cy="493395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C5818EE3-0526-429F-ADB1-EEBC3D9D0A4F}" type="datetimeFigureOut">
              <a:rPr lang="pt-PT" smtClean="0"/>
              <a:pPr/>
              <a:t>10-05-2011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9290" y="4687253"/>
            <a:ext cx="5354320" cy="4440555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793"/>
            <a:ext cx="2900257" cy="49339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91095" y="9372793"/>
            <a:ext cx="2900257" cy="49339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573900D7-C6E9-4B12-901E-D50B77F58880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picky.com/internet/what-is-cloud-computing-explained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thepicky.com/tech/examples-of-grid-computing-real-world/" TargetMode="External"/><Relationship Id="rId4" Type="http://schemas.openxmlformats.org/officeDocument/2006/relationships/hyperlink" Target="http://www.thepicky.com/tech/what-is-grid-computing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tarde,</a:t>
            </a:r>
            <a:r>
              <a:rPr lang="pt-PT" baseline="0" dirty="0" smtClean="0"/>
              <a:t> o meu nome é Pedro Teixeira e venho apresentar a minha tese de mestrado: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Implementacao</a:t>
            </a:r>
            <a:r>
              <a:rPr lang="pt-PT" baseline="0" dirty="0" smtClean="0"/>
              <a:t> de um sistema </a:t>
            </a:r>
            <a:r>
              <a:rPr lang="pt-PT" baseline="0" dirty="0" err="1" smtClean="0"/>
              <a:t>web</a:t>
            </a:r>
            <a:r>
              <a:rPr lang="pt-PT" baseline="0" dirty="0" smtClean="0"/>
              <a:t> para a </a:t>
            </a:r>
            <a:r>
              <a:rPr lang="pt-PT" baseline="0" dirty="0" err="1" smtClean="0"/>
              <a:t>criacao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gestao</a:t>
            </a:r>
            <a:r>
              <a:rPr lang="pt-PT" baseline="0" dirty="0" smtClean="0"/>
              <a:t> de ambientes de </a:t>
            </a:r>
            <a:r>
              <a:rPr lang="pt-PT" baseline="0" dirty="0" err="1" smtClean="0"/>
              <a:t>computacao</a:t>
            </a:r>
            <a:r>
              <a:rPr lang="pt-PT" baseline="0" dirty="0" smtClean="0"/>
              <a:t> de elevado desempenho virtuais sobre infra-estruturas de </a:t>
            </a:r>
            <a:r>
              <a:rPr lang="pt-PT" baseline="0" dirty="0" err="1" smtClean="0"/>
              <a:t>cloud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computing</a:t>
            </a:r>
            <a:r>
              <a:rPr lang="pt-PT" baseline="0" dirty="0" smtClean="0"/>
              <a:t> privadas.</a:t>
            </a:r>
          </a:p>
          <a:p>
            <a:r>
              <a:rPr lang="pt-PT" baseline="0" dirty="0" smtClean="0"/>
              <a:t>O meu orientador é o Engenheiro Tito Carlos Soares Vieira.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900D7-C6E9-4B12-901E-D50B77F58880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Cloud computing</a:t>
            </a:r>
          </a:p>
          <a:p>
            <a:r>
              <a:rPr lang="en-US" u="sng" dirty="0" smtClean="0">
                <a:hlinkClick r:id="rId3"/>
              </a:rPr>
              <a:t>Cloud computing</a:t>
            </a:r>
            <a:r>
              <a:rPr lang="en-US" dirty="0" smtClean="0"/>
              <a:t> is the use of a 3rd party service(</a:t>
            </a:r>
            <a:r>
              <a:rPr lang="en-US" b="1" dirty="0" smtClean="0"/>
              <a:t>Web Services</a:t>
            </a:r>
            <a:r>
              <a:rPr lang="en-US" dirty="0" smtClean="0"/>
              <a:t>) to perform computing needs. Here </a:t>
            </a:r>
            <a:r>
              <a:rPr lang="en-US" b="1" dirty="0" smtClean="0"/>
              <a:t>Cloud </a:t>
            </a:r>
            <a:r>
              <a:rPr lang="en-US" dirty="0" smtClean="0"/>
              <a:t>depicts </a:t>
            </a:r>
            <a:r>
              <a:rPr lang="en-US" b="1" dirty="0" smtClean="0"/>
              <a:t>Internet </a:t>
            </a:r>
            <a:r>
              <a:rPr lang="en-US" dirty="0" smtClean="0"/>
              <a:t>. With cloud computing, companies can scale up to massive capacities in an instant without having to invest in new infrastructure. Cloud computing is benefit to small and medium-sized businesses. Basically consumers use what they need on the Internet and pay only for what they use.</a:t>
            </a:r>
          </a:p>
          <a:p>
            <a:r>
              <a:rPr lang="en-US" dirty="0" smtClean="0"/>
              <a:t>Cloud computing incorporates 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), platform as a service (</a:t>
            </a:r>
            <a:r>
              <a:rPr lang="en-US" dirty="0" err="1" smtClean="0"/>
              <a:t>PaaS</a:t>
            </a:r>
            <a:r>
              <a:rPr lang="en-US" dirty="0" smtClean="0"/>
              <a:t>) and software as a service (</a:t>
            </a:r>
            <a:r>
              <a:rPr lang="en-US" dirty="0" err="1" smtClean="0"/>
              <a:t>SaaS</a:t>
            </a:r>
            <a:r>
              <a:rPr lang="en-US" dirty="0" smtClean="0"/>
              <a:t>) as well as Web 2.0</a:t>
            </a:r>
          </a:p>
          <a:p>
            <a:r>
              <a:rPr lang="en-US" dirty="0" smtClean="0"/>
              <a:t>Cloud computing eliminates the costs and complexity of buying, configuring, and managing the hardware and software needed to build and deploy applications, these applications are delivered as a service over the Internet (the cloud).</a:t>
            </a:r>
          </a:p>
          <a:p>
            <a:r>
              <a:rPr lang="en-US" b="1" u="sng" dirty="0" smtClean="0"/>
              <a:t>Example:</a:t>
            </a:r>
            <a:endParaRPr lang="en-US" dirty="0" smtClean="0"/>
          </a:p>
          <a:p>
            <a:r>
              <a:rPr lang="en-US" b="1" dirty="0" smtClean="0"/>
              <a:t>Amazon Web Services (AWS)</a:t>
            </a:r>
            <a:r>
              <a:rPr lang="en-US" dirty="0" smtClean="0"/>
              <a:t> – AWS delivers a set of services that together form a reliable, scalable platform ‘in the cloud’. These pay-as-you-use cloud computing services include Amazon S3, Amazon EC2, Amazon </a:t>
            </a:r>
            <a:r>
              <a:rPr lang="en-US" dirty="0" err="1" smtClean="0"/>
              <a:t>SimpleDB</a:t>
            </a:r>
            <a:r>
              <a:rPr lang="en-US" dirty="0" smtClean="0"/>
              <a:t>, Amazon SQS, Amazon FPS, and others.</a:t>
            </a:r>
          </a:p>
          <a:p>
            <a:r>
              <a:rPr lang="en-US" b="1" dirty="0" smtClean="0"/>
              <a:t>Salesforce.com</a:t>
            </a:r>
            <a:r>
              <a:rPr lang="en-US" dirty="0" smtClean="0"/>
              <a:t> – Delivers businesses over the internet using the software as a service model.</a:t>
            </a:r>
          </a:p>
          <a:p>
            <a:r>
              <a:rPr lang="en-US" b="1" dirty="0" smtClean="0"/>
              <a:t>Google Apps </a:t>
            </a:r>
            <a:r>
              <a:rPr lang="en-US" dirty="0" smtClean="0"/>
              <a:t>- Software-as-a-service for business email, information sharing and security</a:t>
            </a:r>
          </a:p>
          <a:p>
            <a:endParaRPr lang="en-US" dirty="0" smtClean="0"/>
          </a:p>
          <a:p>
            <a:r>
              <a:rPr lang="en-US" dirty="0" smtClean="0"/>
              <a:t>Grid computing</a:t>
            </a:r>
          </a:p>
          <a:p>
            <a:r>
              <a:rPr lang="en-US" dirty="0" smtClean="0"/>
              <a:t>Grid computing is a form of distributed computing whereby resources of many computers in a network is used at the same time, to solve a single problem. Grid systems are designed for collaborative sharing of resources. It can also be thought of as distributed and large-scale cluster computing</a:t>
            </a:r>
          </a:p>
          <a:p>
            <a:r>
              <a:rPr lang="en-US" u="sng" dirty="0" smtClean="0">
                <a:hlinkClick r:id="rId4"/>
              </a:rPr>
              <a:t>Grid computing</a:t>
            </a:r>
            <a:r>
              <a:rPr lang="en-US" dirty="0" smtClean="0"/>
              <a:t> is making big contributions to scientific research, helping scientists around the world to analyze and store massive amounts of data by sharing computing resources. Here are some </a:t>
            </a:r>
            <a:r>
              <a:rPr lang="en-US" u="sng" dirty="0" smtClean="0">
                <a:hlinkClick r:id="rId5"/>
              </a:rPr>
              <a:t>real world examples of Grid Computing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Grids tend to be more loosely coupled, heterogeneous, and geographically dispersed compared to conventional cluster computing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900D7-C6E9-4B12-901E-D50B77F58880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900D7-C6E9-4B12-901E-D50B77F58880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em conta o referido na </a:t>
            </a:r>
            <a:r>
              <a:rPr lang="pt-PT" dirty="0" err="1" smtClean="0"/>
              <a:t>definicao</a:t>
            </a:r>
            <a:r>
              <a:rPr lang="pt-PT" dirty="0" smtClean="0"/>
              <a:t> do problema,</a:t>
            </a:r>
          </a:p>
          <a:p>
            <a:r>
              <a:rPr lang="pt-PT" dirty="0" smtClean="0"/>
              <a:t>Os objectivos desta tese são:</a:t>
            </a:r>
          </a:p>
          <a:p>
            <a:r>
              <a:rPr lang="pt-PT" dirty="0" smtClean="0"/>
              <a:t>Criação de um ambiente </a:t>
            </a:r>
            <a:r>
              <a:rPr lang="pt-PT" dirty="0" err="1" smtClean="0"/>
              <a:t>web</a:t>
            </a:r>
            <a:r>
              <a:rPr lang="pt-PT" baseline="0" dirty="0" smtClean="0"/>
              <a:t> que permita…. Que respeite…. Tendo em conta as tecnologias de clusters utilizadas pela FEUP, referidas no </a:t>
            </a:r>
            <a:r>
              <a:rPr lang="pt-PT" baseline="0" dirty="0" err="1" smtClean="0"/>
              <a:t>proximo</a:t>
            </a:r>
            <a:r>
              <a:rPr lang="pt-PT" baseline="0" dirty="0" smtClean="0"/>
              <a:t> slide.</a:t>
            </a:r>
          </a:p>
          <a:p>
            <a:r>
              <a:rPr lang="pt-PT" baseline="0" dirty="0" smtClean="0"/>
              <a:t>Idealmente será feita uma análise do impacto do sistema desenvolvido.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900D7-C6E9-4B12-901E-D50B77F58880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Existe um</a:t>
            </a:r>
            <a:r>
              <a:rPr lang="pt-PT" baseline="0" dirty="0" smtClean="0"/>
              <a:t> conjunto de ferramentas </a:t>
            </a:r>
            <a:r>
              <a:rPr lang="pt-PT" baseline="0" dirty="0" err="1" smtClean="0"/>
              <a:t>open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source</a:t>
            </a:r>
            <a:r>
              <a:rPr lang="pt-PT" baseline="0" dirty="0" smtClean="0"/>
              <a:t> orientado à </a:t>
            </a:r>
            <a:r>
              <a:rPr lang="pt-PT" baseline="0" dirty="0" err="1" smtClean="0"/>
              <a:t>cloud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computing</a:t>
            </a:r>
            <a:r>
              <a:rPr lang="pt-PT" baseline="0" dirty="0" smtClean="0"/>
              <a:t>, para </a:t>
            </a:r>
            <a:r>
              <a:rPr lang="pt-PT" baseline="0" dirty="0" err="1" smtClean="0"/>
              <a:t>criacao</a:t>
            </a:r>
            <a:r>
              <a:rPr lang="pt-PT" baseline="0" dirty="0" smtClean="0"/>
              <a:t> de </a:t>
            </a:r>
            <a:r>
              <a:rPr lang="pt-PT" baseline="0" dirty="0" err="1" smtClean="0"/>
              <a:t>clouds</a:t>
            </a:r>
            <a:r>
              <a:rPr lang="pt-PT" baseline="0" dirty="0" smtClean="0"/>
              <a:t> privadas, chamado </a:t>
            </a:r>
            <a:r>
              <a:rPr lang="pt-PT" baseline="0" dirty="0" err="1" smtClean="0"/>
              <a:t>OpenNebula</a:t>
            </a:r>
            <a:r>
              <a:rPr lang="pt-PT" baseline="0" dirty="0" smtClean="0"/>
              <a:t>, que é o standard </a:t>
            </a:r>
            <a:r>
              <a:rPr lang="pt-PT" baseline="0" dirty="0" err="1" smtClean="0"/>
              <a:t>IaaS</a:t>
            </a:r>
            <a:r>
              <a:rPr lang="pt-PT" baseline="0" dirty="0" smtClean="0"/>
              <a:t> (</a:t>
            </a:r>
            <a:r>
              <a:rPr lang="pt-PT" baseline="0" dirty="0" err="1" smtClean="0"/>
              <a:t>Infrastructure</a:t>
            </a:r>
            <a:r>
              <a:rPr lang="pt-PT" baseline="0" dirty="0" smtClean="0"/>
              <a:t> as a </a:t>
            </a:r>
            <a:r>
              <a:rPr lang="pt-PT" baseline="0" dirty="0" err="1" smtClean="0"/>
              <a:t>Service</a:t>
            </a:r>
            <a:r>
              <a:rPr lang="pt-PT" baseline="0" dirty="0" smtClean="0"/>
              <a:t> – componente de </a:t>
            </a:r>
            <a:r>
              <a:rPr lang="pt-PT" baseline="0" dirty="0" err="1" smtClean="0"/>
              <a:t>Cloud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Computing</a:t>
            </a:r>
            <a:r>
              <a:rPr lang="pt-PT" baseline="0" dirty="0" smtClean="0"/>
              <a:t>).</a:t>
            </a:r>
          </a:p>
          <a:p>
            <a:r>
              <a:rPr lang="pt-PT" baseline="0" dirty="0" smtClean="0"/>
              <a:t>Tendo em conta que a FEUP utiliza as seguintes tecnologias nos seus clusters:</a:t>
            </a:r>
          </a:p>
          <a:p>
            <a:endParaRPr lang="en-US" dirty="0" smtClean="0"/>
          </a:p>
          <a:p>
            <a:r>
              <a:rPr lang="en-US" dirty="0" smtClean="0"/>
              <a:t>- Moab Cluster Suite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simplifica</a:t>
            </a:r>
            <a:r>
              <a:rPr lang="en-US" dirty="0" smtClean="0"/>
              <a:t> e </a:t>
            </a:r>
            <a:r>
              <a:rPr lang="en-US" dirty="0" err="1" smtClean="0"/>
              <a:t>une</a:t>
            </a:r>
            <a:r>
              <a:rPr lang="en-US" dirty="0" smtClean="0"/>
              <a:t> a </a:t>
            </a:r>
            <a:r>
              <a:rPr lang="en-US" dirty="0" err="1" smtClean="0"/>
              <a:t>gestao</a:t>
            </a:r>
            <a:r>
              <a:rPr lang="en-US" dirty="0" smtClean="0"/>
              <a:t> </a:t>
            </a:r>
            <a:r>
              <a:rPr lang="en-US" dirty="0" err="1" smtClean="0"/>
              <a:t>atraves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maquinas</a:t>
            </a:r>
            <a:r>
              <a:rPr lang="en-US" dirty="0" smtClean="0"/>
              <a:t>,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r>
              <a:rPr lang="en-US" dirty="0" smtClean="0"/>
              <a:t> e </a:t>
            </a:r>
            <a:r>
              <a:rPr lang="en-US" dirty="0" err="1" smtClean="0"/>
              <a:t>ambientes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, </a:t>
            </a:r>
            <a:r>
              <a:rPr lang="en-US" dirty="0" err="1" smtClean="0"/>
              <a:t>rede</a:t>
            </a:r>
            <a:r>
              <a:rPr lang="en-US" dirty="0" smtClean="0"/>
              <a:t>, e </a:t>
            </a:r>
            <a:r>
              <a:rPr lang="en-US" dirty="0" err="1" smtClean="0"/>
              <a:t>gestores</a:t>
            </a:r>
            <a:r>
              <a:rPr lang="en-US" dirty="0" smtClean="0"/>
              <a:t> de </a:t>
            </a:r>
            <a:r>
              <a:rPr lang="en-US" dirty="0" err="1" smtClean="0"/>
              <a:t>recurso</a:t>
            </a:r>
            <a:r>
              <a:rPr lang="pt-PT" dirty="0" smtClean="0"/>
              <a:t>;</a:t>
            </a:r>
          </a:p>
          <a:p>
            <a:r>
              <a:rPr lang="pt-PT" baseline="0" dirty="0" smtClean="0"/>
              <a:t>- </a:t>
            </a:r>
            <a:r>
              <a:rPr lang="pt-PT" baseline="0" dirty="0" err="1" smtClean="0"/>
              <a:t>gLite</a:t>
            </a:r>
            <a:r>
              <a:rPr lang="pt-PT" baseline="0" dirty="0" smtClean="0"/>
              <a:t> - </a:t>
            </a:r>
            <a:r>
              <a:rPr lang="pt-PT" dirty="0" err="1" smtClean="0"/>
              <a:t>middleware</a:t>
            </a:r>
            <a:r>
              <a:rPr lang="pt-PT" dirty="0" smtClean="0"/>
              <a:t> para </a:t>
            </a:r>
            <a:r>
              <a:rPr lang="pt-PT" dirty="0" err="1" smtClean="0"/>
              <a:t>grid</a:t>
            </a:r>
            <a:r>
              <a:rPr lang="pt-PT" dirty="0" smtClean="0"/>
              <a:t> </a:t>
            </a:r>
            <a:r>
              <a:rPr lang="pt-PT" dirty="0" err="1" smtClean="0"/>
              <a:t>computing</a:t>
            </a:r>
            <a:r>
              <a:rPr lang="pt-PT" dirty="0" smtClean="0"/>
              <a:t>. </a:t>
            </a:r>
            <a:r>
              <a:rPr lang="en-US" dirty="0" smtClean="0"/>
              <a:t>Framework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criacao</a:t>
            </a:r>
            <a:r>
              <a:rPr lang="en-US" dirty="0" smtClean="0"/>
              <a:t> de </a:t>
            </a:r>
            <a:r>
              <a:rPr lang="en-US" dirty="0" err="1" smtClean="0"/>
              <a:t>aplicacoes</a:t>
            </a:r>
            <a:r>
              <a:rPr lang="en-US" dirty="0" smtClean="0"/>
              <a:t> de grip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aproveita</a:t>
            </a:r>
            <a:r>
              <a:rPr lang="en-US" dirty="0" smtClean="0"/>
              <a:t> o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computacao</a:t>
            </a:r>
            <a:r>
              <a:rPr lang="en-US" dirty="0" smtClean="0"/>
              <a:t> </a:t>
            </a:r>
            <a:r>
              <a:rPr lang="en-US" dirty="0" err="1" smtClean="0"/>
              <a:t>distribuida</a:t>
            </a:r>
            <a:r>
              <a:rPr lang="en-US" dirty="0" smtClean="0"/>
              <a:t> e </a:t>
            </a:r>
            <a:r>
              <a:rPr lang="en-US" dirty="0" err="1" smtClean="0"/>
              <a:t>recursos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</a:t>
            </a:r>
            <a:r>
              <a:rPr lang="en-US" dirty="0" err="1" smtClean="0"/>
              <a:t>espalhados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Internet;</a:t>
            </a:r>
          </a:p>
          <a:p>
            <a:pPr>
              <a:buFontTx/>
              <a:buChar char="-"/>
            </a:pPr>
            <a:r>
              <a:rPr lang="en-US" dirty="0" smtClean="0"/>
              <a:t>Condor – </a:t>
            </a:r>
            <a:r>
              <a:rPr lang="en-US" dirty="0" err="1" smtClean="0"/>
              <a:t>objectivo</a:t>
            </a:r>
            <a:r>
              <a:rPr lang="en-US" dirty="0" smtClean="0"/>
              <a:t> é </a:t>
            </a:r>
            <a:r>
              <a:rPr lang="en-US" dirty="0" err="1" smtClean="0"/>
              <a:t>desenvolver</a:t>
            </a:r>
            <a:r>
              <a:rPr lang="en-US" dirty="0" smtClean="0"/>
              <a:t>, </a:t>
            </a:r>
            <a:r>
              <a:rPr lang="en-US" dirty="0" err="1" smtClean="0"/>
              <a:t>implementar</a:t>
            </a:r>
            <a:r>
              <a:rPr lang="en-US" dirty="0" smtClean="0"/>
              <a:t> e </a:t>
            </a:r>
            <a:r>
              <a:rPr lang="en-US" dirty="0" err="1" smtClean="0"/>
              <a:t>avaliar</a:t>
            </a:r>
            <a:r>
              <a:rPr lang="en-US" dirty="0" smtClean="0"/>
              <a:t> </a:t>
            </a:r>
            <a:r>
              <a:rPr lang="en-US" dirty="0" err="1" smtClean="0"/>
              <a:t>mecanismos</a:t>
            </a:r>
            <a:r>
              <a:rPr lang="en-US" dirty="0" smtClean="0"/>
              <a:t> e </a:t>
            </a:r>
            <a:r>
              <a:rPr lang="en-US" dirty="0" err="1" smtClean="0"/>
              <a:t>politicas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suportem</a:t>
            </a:r>
            <a:r>
              <a:rPr lang="en-US" dirty="0" smtClean="0"/>
              <a:t> “High Throughput Computing” </a:t>
            </a:r>
            <a:r>
              <a:rPr lang="en-US" dirty="0" err="1" smtClean="0"/>
              <a:t>atraves</a:t>
            </a:r>
            <a:r>
              <a:rPr lang="en-US" dirty="0" smtClean="0"/>
              <a:t> de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aglomerados</a:t>
            </a:r>
            <a:r>
              <a:rPr lang="en-US" dirty="0" smtClean="0"/>
              <a:t> de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computacionais</a:t>
            </a:r>
            <a:r>
              <a:rPr lang="en-US" dirty="0" smtClean="0"/>
              <a:t> </a:t>
            </a:r>
            <a:r>
              <a:rPr lang="en-US" dirty="0" err="1" smtClean="0"/>
              <a:t>distribuidos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Ian Foster – </a:t>
            </a:r>
            <a:r>
              <a:rPr lang="en-US" dirty="0" err="1" smtClean="0"/>
              <a:t>autor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termos</a:t>
            </a:r>
            <a:r>
              <a:rPr lang="en-US" dirty="0" smtClean="0"/>
              <a:t> de Grid computing</a:t>
            </a:r>
          </a:p>
          <a:p>
            <a:pPr>
              <a:buFontTx/>
              <a:buNone/>
            </a:pPr>
            <a:r>
              <a:rPr lang="en-US" dirty="0" err="1" smtClean="0"/>
              <a:t>Globus</a:t>
            </a:r>
            <a:r>
              <a:rPr lang="en-US" dirty="0" smtClean="0"/>
              <a:t> –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construcao</a:t>
            </a:r>
            <a:r>
              <a:rPr lang="en-US" dirty="0" smtClean="0"/>
              <a:t> de </a:t>
            </a:r>
            <a:r>
              <a:rPr lang="en-US" dirty="0" err="1" smtClean="0"/>
              <a:t>aplicacoes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r>
              <a:rPr lang="en-US" dirty="0" smtClean="0"/>
              <a:t> com grids </a:t>
            </a:r>
            <a:r>
              <a:rPr lang="en-US" dirty="0" err="1" smtClean="0"/>
              <a:t>computacionais</a:t>
            </a:r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900D7-C6E9-4B12-901E-D50B77F58880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FDD – ágil</a:t>
            </a:r>
          </a:p>
          <a:p>
            <a:r>
              <a:rPr lang="pt-PT" dirty="0" smtClean="0"/>
              <a:t>Adaptável</a:t>
            </a:r>
          </a:p>
          <a:p>
            <a:r>
              <a:rPr lang="pt-PT" dirty="0" smtClean="0"/>
              <a:t>Como isto é um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man</a:t>
            </a:r>
            <a:r>
              <a:rPr lang="pt-PT" dirty="0" smtClean="0"/>
              <a:t> show, não faz sentido coisas como SCRUM.</a:t>
            </a:r>
          </a:p>
          <a:p>
            <a:endParaRPr lang="pt-PT" dirty="0" smtClean="0"/>
          </a:p>
          <a:p>
            <a:r>
              <a:rPr lang="pt-PT" dirty="0" smtClean="0"/>
              <a:t>GTD – Organização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informacao</a:t>
            </a:r>
            <a:r>
              <a:rPr lang="pt-PT" baseline="0" dirty="0" smtClean="0"/>
              <a:t>, de maneira a que esta seja facilmente </a:t>
            </a:r>
            <a:r>
              <a:rPr lang="pt-PT" baseline="0" dirty="0" err="1" smtClean="0"/>
              <a:t>acessivel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armazenavel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900D7-C6E9-4B12-901E-D50B77F58880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900D7-C6E9-4B12-901E-D50B77F58880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900D7-C6E9-4B12-901E-D50B77F58880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900D7-C6E9-4B12-901E-D50B77F58880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Preparação da Dissertação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68" y="71422"/>
            <a:ext cx="5114932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Preparação da Dissertação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Maio 2011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Preparação da Dissertação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72A08-3A03-45CE-8678-8A8DCDE6ACE3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2" y="-24"/>
            <a:ext cx="37719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7352"/>
            <a:ext cx="7772400" cy="2171714"/>
          </a:xfrm>
        </p:spPr>
        <p:txBody>
          <a:bodyPr>
            <a:noAutofit/>
          </a:bodyPr>
          <a:lstStyle/>
          <a:p>
            <a:r>
              <a:rPr lang="pt-PT" sz="3200" dirty="0"/>
              <a:t>Sistema </a:t>
            </a:r>
            <a:r>
              <a:rPr lang="pt-PT" sz="3200" dirty="0" smtClean="0"/>
              <a:t>Web Para A Criação E Gestão De Ambientes De Computação De Elevado Desempenho Virtuais Sobre Infra-estruturas De </a:t>
            </a:r>
            <a:r>
              <a:rPr lang="pt-PT" sz="3200" dirty="0" err="1" smtClean="0"/>
              <a:t>Cloud</a:t>
            </a:r>
            <a:r>
              <a:rPr lang="pt-PT" sz="3200" dirty="0" smtClean="0"/>
              <a:t> </a:t>
            </a:r>
            <a:r>
              <a:rPr lang="pt-PT" sz="3200" dirty="0" err="1" smtClean="0"/>
              <a:t>Computing</a:t>
            </a:r>
            <a:r>
              <a:rPr lang="pt-PT" sz="3200" dirty="0" smtClean="0"/>
              <a:t> Privadas</a:t>
            </a:r>
            <a:endParaRPr lang="pt-PT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572008"/>
            <a:ext cx="6400800" cy="1643074"/>
          </a:xfrm>
        </p:spPr>
        <p:txBody>
          <a:bodyPr anchor="t" anchorCtr="0">
            <a:normAutofit/>
          </a:bodyPr>
          <a:lstStyle/>
          <a:p>
            <a:pPr algn="l"/>
            <a:r>
              <a:rPr lang="pt-PT" sz="2800" dirty="0" smtClean="0"/>
              <a:t>Pedro Teixeira</a:t>
            </a:r>
          </a:p>
          <a:p>
            <a:pPr algn="l"/>
            <a:r>
              <a:rPr lang="pt-PT" sz="2800" dirty="0" smtClean="0"/>
              <a:t>Orientador – Eng. Tito Carlos Soares Vieira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Preparação da Dissertação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Projecto - Problema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 fontScale="92500" lnSpcReduction="20000"/>
          </a:bodyPr>
          <a:lstStyle/>
          <a:p>
            <a:pPr>
              <a:buNone/>
            </a:pPr>
            <a:endParaRPr lang="pt-PT" dirty="0" smtClean="0"/>
          </a:p>
          <a:p>
            <a:pPr lvl="1"/>
            <a:endParaRPr lang="pt-PT" dirty="0" smtClean="0"/>
          </a:p>
          <a:p>
            <a:pPr lvl="1"/>
            <a:r>
              <a:rPr lang="pt-PT" sz="3200" dirty="0" err="1" smtClean="0"/>
              <a:t>Grid</a:t>
            </a:r>
            <a:r>
              <a:rPr lang="pt-PT" sz="3200" dirty="0" smtClean="0"/>
              <a:t> </a:t>
            </a:r>
            <a:r>
              <a:rPr lang="pt-PT" sz="3200" dirty="0" err="1"/>
              <a:t>C</a:t>
            </a:r>
            <a:r>
              <a:rPr lang="pt-PT" sz="3200" dirty="0" err="1" smtClean="0"/>
              <a:t>omputing</a:t>
            </a:r>
            <a:r>
              <a:rPr lang="pt-PT" sz="3200" dirty="0" smtClean="0"/>
              <a:t>:</a:t>
            </a:r>
          </a:p>
          <a:p>
            <a:pPr lvl="2"/>
            <a:r>
              <a:rPr lang="pt-PT" sz="3200" dirty="0" smtClean="0"/>
              <a:t>Pouco flexíveis quanto às necessidades do utilizador ;</a:t>
            </a:r>
          </a:p>
          <a:p>
            <a:pPr lvl="2"/>
            <a:r>
              <a:rPr lang="pt-PT" sz="3200" dirty="0" smtClean="0"/>
              <a:t>Utilizador tem de adaptar o código.</a:t>
            </a:r>
          </a:p>
          <a:p>
            <a:pPr lvl="1"/>
            <a:r>
              <a:rPr lang="pt-PT" sz="3200" dirty="0" err="1" smtClean="0"/>
              <a:t>Cloud</a:t>
            </a:r>
            <a:r>
              <a:rPr lang="pt-PT" sz="3200" dirty="0" smtClean="0"/>
              <a:t> </a:t>
            </a:r>
            <a:r>
              <a:rPr lang="pt-PT" sz="3200" dirty="0" err="1" smtClean="0"/>
              <a:t>Computing</a:t>
            </a:r>
            <a:r>
              <a:rPr lang="pt-PT" sz="3200" dirty="0" smtClean="0"/>
              <a:t>:</a:t>
            </a:r>
          </a:p>
          <a:p>
            <a:pPr lvl="2"/>
            <a:r>
              <a:rPr lang="pt-PT" sz="3200" dirty="0" smtClean="0"/>
              <a:t>Flexível;</a:t>
            </a:r>
          </a:p>
          <a:p>
            <a:pPr lvl="2"/>
            <a:r>
              <a:rPr lang="pt-PT" sz="3200" dirty="0" smtClean="0"/>
              <a:t>Factor “qualidade do serviço”;</a:t>
            </a:r>
          </a:p>
          <a:p>
            <a:pPr lvl="2"/>
            <a:r>
              <a:rPr lang="pt-PT" sz="3200" dirty="0" smtClean="0"/>
              <a:t>Elasticidade.</a:t>
            </a:r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Projecto - Motivação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Tema actual;</a:t>
            </a:r>
          </a:p>
          <a:p>
            <a:r>
              <a:rPr lang="pt-PT" dirty="0" smtClean="0"/>
              <a:t>Estudo de paradigmas pouco abordados no curso;</a:t>
            </a:r>
          </a:p>
          <a:p>
            <a:r>
              <a:rPr lang="pt-PT" dirty="0" smtClean="0"/>
              <a:t>Aplicabilidade nas infra-estruturas de computação da FEUP;</a:t>
            </a:r>
          </a:p>
          <a:p>
            <a:r>
              <a:rPr lang="pt-PT" dirty="0" smtClean="0"/>
              <a:t>Análise do impacto que o sistema poderá ter;</a:t>
            </a:r>
          </a:p>
          <a:p>
            <a:r>
              <a:rPr lang="pt-PT" dirty="0" smtClean="0"/>
              <a:t>Receber feedback.</a:t>
            </a:r>
          </a:p>
          <a:p>
            <a:pPr lvl="1"/>
            <a:endParaRPr lang="pt-P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Projecto - 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r>
              <a:rPr lang="pt-PT" dirty="0" smtClean="0"/>
              <a:t>Ambiente </a:t>
            </a:r>
            <a:r>
              <a:rPr lang="pt-PT" dirty="0" err="1" smtClean="0"/>
              <a:t>web</a:t>
            </a:r>
            <a:r>
              <a:rPr lang="pt-PT" dirty="0" smtClean="0"/>
              <a:t>;</a:t>
            </a:r>
          </a:p>
          <a:p>
            <a:r>
              <a:rPr lang="pt-PT" dirty="0" smtClean="0"/>
              <a:t>Criação de infra-estruturas de computação de elevado desempenho;</a:t>
            </a:r>
          </a:p>
          <a:p>
            <a:r>
              <a:rPr lang="pt-PT" dirty="0" smtClean="0"/>
              <a:t>Respeito pelos critérios do utilizador;</a:t>
            </a:r>
          </a:p>
          <a:p>
            <a:r>
              <a:rPr lang="pt-PT" dirty="0" smtClean="0"/>
              <a:t>Análise do impacto do sistema desenvolvido.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Perspectivas de Solução </a:t>
            </a:r>
            <a:br>
              <a:rPr lang="pt-PT" dirty="0" smtClean="0"/>
            </a:br>
            <a:r>
              <a:rPr lang="pt-PT" dirty="0" smtClean="0"/>
              <a:t>Estado da Arte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557"/>
            <a:ext cx="8329642" cy="4525963"/>
          </a:xfrm>
        </p:spPr>
        <p:txBody>
          <a:bodyPr anchor="ctr" anchorCtr="1">
            <a:normAutofit/>
          </a:bodyPr>
          <a:lstStyle/>
          <a:p>
            <a:r>
              <a:rPr lang="pt-PT" dirty="0" smtClean="0"/>
              <a:t>Software de criação de </a:t>
            </a:r>
            <a:r>
              <a:rPr lang="pt-PT" dirty="0" err="1" smtClean="0"/>
              <a:t>clouds</a:t>
            </a:r>
            <a:r>
              <a:rPr lang="pt-PT" dirty="0" smtClean="0"/>
              <a:t> privadas:</a:t>
            </a:r>
          </a:p>
          <a:p>
            <a:pPr lvl="1"/>
            <a:r>
              <a:rPr lang="pt-PT" dirty="0" err="1" smtClean="0"/>
              <a:t>OpenNebula</a:t>
            </a:r>
            <a:r>
              <a:rPr lang="pt-PT" dirty="0" smtClean="0"/>
              <a:t>.</a:t>
            </a:r>
          </a:p>
          <a:p>
            <a:r>
              <a:rPr lang="pt-PT" dirty="0" smtClean="0"/>
              <a:t>Tecnologias em utilização nos clusters da FEUP:</a:t>
            </a:r>
          </a:p>
          <a:p>
            <a:pPr lvl="1"/>
            <a:r>
              <a:rPr lang="pt-PT" dirty="0" err="1" smtClean="0"/>
              <a:t>Moab</a:t>
            </a:r>
            <a:r>
              <a:rPr lang="pt-PT" dirty="0" smtClean="0"/>
              <a:t>;</a:t>
            </a:r>
          </a:p>
          <a:p>
            <a:pPr lvl="1"/>
            <a:r>
              <a:rPr lang="pt-PT" dirty="0" err="1" smtClean="0"/>
              <a:t>gLite</a:t>
            </a:r>
            <a:r>
              <a:rPr lang="pt-PT" dirty="0" smtClean="0"/>
              <a:t>;</a:t>
            </a:r>
          </a:p>
          <a:p>
            <a:pPr lvl="1"/>
            <a:r>
              <a:rPr lang="pt-PT" dirty="0" smtClean="0"/>
              <a:t>Condor.</a:t>
            </a:r>
          </a:p>
          <a:p>
            <a:r>
              <a:rPr lang="pt-PT" dirty="0" err="1" smtClean="0"/>
              <a:t>Foster</a:t>
            </a:r>
            <a:r>
              <a:rPr lang="pt-PT" dirty="0" smtClean="0"/>
              <a:t> – </a:t>
            </a:r>
            <a:r>
              <a:rPr lang="pt-PT" dirty="0" err="1" smtClean="0"/>
              <a:t>Grid</a:t>
            </a:r>
            <a:r>
              <a:rPr lang="pt-PT" dirty="0" smtClean="0"/>
              <a:t> </a:t>
            </a:r>
            <a:r>
              <a:rPr lang="pt-PT" dirty="0" err="1" smtClean="0"/>
              <a:t>Computing</a:t>
            </a:r>
            <a:r>
              <a:rPr lang="pt-PT" dirty="0" smtClean="0"/>
              <a:t>;</a:t>
            </a:r>
          </a:p>
          <a:p>
            <a:r>
              <a:rPr lang="pt-PT" dirty="0" err="1" smtClean="0"/>
              <a:t>Globus</a:t>
            </a:r>
            <a:r>
              <a:rPr lang="pt-PT" dirty="0" smtClean="0"/>
              <a:t> Project.</a:t>
            </a:r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Perspectivas de Solução</a:t>
            </a:r>
            <a:br>
              <a:rPr lang="pt-PT" dirty="0" smtClean="0"/>
            </a:br>
            <a:r>
              <a:rPr lang="pt-PT" dirty="0" smtClean="0"/>
              <a:t>Metodologias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 anchorCtr="1"/>
          <a:lstStyle/>
          <a:p>
            <a:r>
              <a:rPr lang="pt-PT" dirty="0" smtClean="0"/>
              <a:t>Desenvolvimento orientado às funcionalidades (</a:t>
            </a:r>
            <a:r>
              <a:rPr lang="pt-PT" dirty="0" err="1" smtClean="0"/>
              <a:t>Feature</a:t>
            </a:r>
            <a:r>
              <a:rPr lang="pt-PT" dirty="0" smtClean="0"/>
              <a:t> </a:t>
            </a:r>
            <a:r>
              <a:rPr lang="pt-PT" dirty="0" err="1" smtClean="0"/>
              <a:t>Driven</a:t>
            </a:r>
            <a:r>
              <a:rPr lang="pt-PT" dirty="0" smtClean="0"/>
              <a:t> </a:t>
            </a:r>
            <a:r>
              <a:rPr lang="pt-PT" dirty="0" err="1" smtClean="0"/>
              <a:t>Development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Iterativo e incremental;</a:t>
            </a:r>
          </a:p>
          <a:p>
            <a:pPr lvl="1"/>
            <a:r>
              <a:rPr lang="pt-PT" dirty="0" err="1" smtClean="0"/>
              <a:t>Agile</a:t>
            </a:r>
            <a:r>
              <a:rPr lang="pt-PT" dirty="0" smtClean="0"/>
              <a:t> </a:t>
            </a:r>
            <a:r>
              <a:rPr lang="pt-PT" dirty="0" err="1" smtClean="0"/>
              <a:t>development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Getting</a:t>
            </a:r>
            <a:r>
              <a:rPr lang="pt-PT" dirty="0" smtClean="0"/>
              <a:t> </a:t>
            </a:r>
            <a:r>
              <a:rPr lang="pt-PT" dirty="0" err="1" smtClean="0"/>
              <a:t>Things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endParaRPr lang="pt-PT" dirty="0" smtClean="0"/>
          </a:p>
          <a:p>
            <a:r>
              <a:rPr lang="pt-PT" dirty="0" smtClean="0"/>
              <a:t>Evoluir</a:t>
            </a:r>
          </a:p>
          <a:p>
            <a:r>
              <a:rPr lang="pt-PT" dirty="0" smtClean="0"/>
              <a:t>Adaptar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Perspectivas de Solução</a:t>
            </a:r>
            <a:br>
              <a:rPr lang="pt-PT" dirty="0" smtClean="0"/>
            </a:br>
            <a:r>
              <a:rPr lang="pt-PT" dirty="0" smtClean="0"/>
              <a:t>Plano de Trabalho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Preparação da Dissertação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Dissertação</a:t>
            </a: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4282" y="2290762"/>
            <a:ext cx="66754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50" y="4623040"/>
            <a:ext cx="8143900" cy="116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Autofit/>
          </a:bodyPr>
          <a:lstStyle/>
          <a:p>
            <a:r>
              <a:rPr lang="pt-PT" sz="2400" dirty="0" err="1" smtClean="0"/>
              <a:t>Moab</a:t>
            </a:r>
            <a:r>
              <a:rPr lang="pt-PT" sz="2400" dirty="0" smtClean="0"/>
              <a:t> - http://www.adaptivecomputing.com/</a:t>
            </a:r>
          </a:p>
          <a:p>
            <a:r>
              <a:rPr lang="pt-PT" sz="2400" dirty="0" err="1" smtClean="0"/>
              <a:t>gLite</a:t>
            </a:r>
            <a:r>
              <a:rPr lang="pt-PT" sz="2400" dirty="0" smtClean="0"/>
              <a:t> - http://glite.cern.ch/</a:t>
            </a:r>
          </a:p>
          <a:p>
            <a:r>
              <a:rPr lang="pt-PT" sz="2400" dirty="0" smtClean="0"/>
              <a:t>Condor</a:t>
            </a:r>
          </a:p>
          <a:p>
            <a:pPr lvl="1"/>
            <a:r>
              <a:rPr lang="en-US" sz="2400" i="1" dirty="0" smtClean="0"/>
              <a:t>Douglas </a:t>
            </a:r>
            <a:r>
              <a:rPr lang="en-US" sz="2400" i="1" dirty="0" err="1" smtClean="0"/>
              <a:t>Thain</a:t>
            </a:r>
            <a:r>
              <a:rPr lang="en-US" sz="2400" i="1" dirty="0" smtClean="0"/>
              <a:t> and Christopher </a:t>
            </a:r>
            <a:r>
              <a:rPr lang="en-US" sz="2400" i="1" dirty="0" err="1" smtClean="0"/>
              <a:t>Moretti</a:t>
            </a:r>
            <a:r>
              <a:rPr lang="en-US" sz="2400" i="1" dirty="0" smtClean="0"/>
              <a:t>, “Abstractions for Cloud Computing with Condor”</a:t>
            </a:r>
          </a:p>
          <a:p>
            <a:r>
              <a:rPr lang="en-US" sz="2400" dirty="0" err="1" smtClean="0"/>
              <a:t>OpenNebula</a:t>
            </a:r>
            <a:r>
              <a:rPr lang="en-US" sz="2400" dirty="0" smtClean="0"/>
              <a:t> - </a:t>
            </a:r>
            <a:r>
              <a:rPr lang="pt-PT" sz="2400" dirty="0" smtClean="0"/>
              <a:t>http://opennebula.org/</a:t>
            </a:r>
          </a:p>
          <a:p>
            <a:r>
              <a:rPr lang="en-US" sz="2400" i="1" dirty="0" smtClean="0"/>
              <a:t>Foster and </a:t>
            </a:r>
            <a:r>
              <a:rPr lang="en-US" sz="2400" i="1" dirty="0" err="1" smtClean="0"/>
              <a:t>Kesselman</a:t>
            </a:r>
            <a:r>
              <a:rPr lang="en-US" sz="2400" i="1" dirty="0" smtClean="0"/>
              <a:t>, “The </a:t>
            </a:r>
            <a:r>
              <a:rPr lang="en-US" sz="2400" i="1" dirty="0" err="1" smtClean="0"/>
              <a:t>Globus</a:t>
            </a:r>
            <a:r>
              <a:rPr lang="en-US" sz="2400" i="1" dirty="0" smtClean="0"/>
              <a:t> Project: A Status Report”</a:t>
            </a:r>
          </a:p>
          <a:p>
            <a:r>
              <a:rPr lang="en-US" sz="2400" i="1" dirty="0" smtClean="0"/>
              <a:t>Ian Foster, “What is the Grid? A Three Point Checklist”</a:t>
            </a:r>
          </a:p>
          <a:p>
            <a:r>
              <a:rPr lang="en-US" sz="2400" i="1" dirty="0" err="1" smtClean="0"/>
              <a:t>Iosup</a:t>
            </a:r>
            <a:r>
              <a:rPr lang="en-US" sz="2400" i="1" dirty="0" smtClean="0"/>
              <a:t> et al, “How are Real Grids Used? The Analysis of Four Grid Traces and Its Implications”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Questões</a:t>
            </a:r>
            <a:endParaRPr lang="pt-PT" dirty="0"/>
          </a:p>
        </p:txBody>
      </p:sp>
      <p:pic>
        <p:nvPicPr>
          <p:cNvPr id="6" name="Content Placeholder 5" descr="downloa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3745" y="1571613"/>
            <a:ext cx="6036511" cy="45273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2011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2A08-3A03-45CE-8678-8A8DCDE6ACE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Preparação da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649</Words>
  <Application>Microsoft Office PowerPoint</Application>
  <PresentationFormat>On-screen Show (4:3)</PresentationFormat>
  <Paragraphs>127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Sistema Web Para A Criação E Gestão De Ambientes De Computação De Elevado Desempenho Virtuais Sobre Infra-estruturas De Cloud Computing Privadas</vt:lpstr>
      <vt:lpstr>Projecto - Problema</vt:lpstr>
      <vt:lpstr>Projecto - Motivação</vt:lpstr>
      <vt:lpstr>Projecto - Objectivos</vt:lpstr>
      <vt:lpstr>Perspectivas de Solução  Estado da Arte</vt:lpstr>
      <vt:lpstr>Perspectivas de Solução Metodologias</vt:lpstr>
      <vt:lpstr>Perspectivas de Solução Plano de Trabalho</vt:lpstr>
      <vt:lpstr>Referências</vt:lpstr>
      <vt:lpstr>Questões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Para A Criação E Gestão De Ambientes De Computação De Elevado Desempenho Virtuais Sobre Infra-estruturas De Cloud Computing Privadas</dc:title>
  <dc:creator>Pedro</dc:creator>
  <cp:lastModifiedBy>Pedro</cp:lastModifiedBy>
  <cp:revision>78</cp:revision>
  <dcterms:created xsi:type="dcterms:W3CDTF">2011-05-09T13:05:24Z</dcterms:created>
  <dcterms:modified xsi:type="dcterms:W3CDTF">2011-05-10T10:52:11Z</dcterms:modified>
</cp:coreProperties>
</file>