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28"/>
  </p:notesMasterIdLst>
  <p:handoutMasterIdLst>
    <p:handoutMasterId r:id="rId29"/>
  </p:handoutMasterIdLst>
  <p:sldIdLst>
    <p:sldId id="256" r:id="rId5"/>
    <p:sldId id="343" r:id="rId6"/>
    <p:sldId id="330" r:id="rId7"/>
    <p:sldId id="305" r:id="rId8"/>
    <p:sldId id="339" r:id="rId9"/>
    <p:sldId id="348" r:id="rId10"/>
    <p:sldId id="346" r:id="rId11"/>
    <p:sldId id="349" r:id="rId12"/>
    <p:sldId id="257" r:id="rId13"/>
    <p:sldId id="350" r:id="rId14"/>
    <p:sldId id="347" r:id="rId15"/>
    <p:sldId id="345" r:id="rId16"/>
    <p:sldId id="351" r:id="rId17"/>
    <p:sldId id="352" r:id="rId18"/>
    <p:sldId id="353" r:id="rId19"/>
    <p:sldId id="354" r:id="rId20"/>
    <p:sldId id="355" r:id="rId21"/>
    <p:sldId id="356" r:id="rId22"/>
    <p:sldId id="357" r:id="rId23"/>
    <p:sldId id="358" r:id="rId24"/>
    <p:sldId id="359" r:id="rId25"/>
    <p:sldId id="335" r:id="rId26"/>
    <p:sldId id="3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F6"/>
    <a:srgbClr val="20144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666" autoAdjust="0"/>
    <p:restoredTop sz="93694" autoAdjust="0"/>
  </p:normalViewPr>
  <p:slideViewPr>
    <p:cSldViewPr snapToGrid="0">
      <p:cViewPr>
        <p:scale>
          <a:sx n="50" d="100"/>
          <a:sy n="50" d="100"/>
        </p:scale>
        <p:origin x="-872" y="-624"/>
      </p:cViewPr>
      <p:guideLst>
        <p:guide orient="horz" pos="2160"/>
        <p:guide pos="3840"/>
      </p:guideLst>
    </p:cSldViewPr>
  </p:slideViewPr>
  <p:outlineViewPr>
    <p:cViewPr>
      <p:scale>
        <a:sx n="33" d="100"/>
        <a:sy n="33" d="100"/>
      </p:scale>
      <p:origin x="0" y="14776"/>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pPr/>
              <a:t>10/10/2023</a:t>
            </a:fld>
            <a:endParaRPr lang="en-US"/>
          </a:p>
        </p:txBody>
      </p:sp>
      <p:sp>
        <p:nvSpPr>
          <p:cNvPr id="4" name="Footer Placeholder 3">
            <a:extLst>
              <a:ext uri="{FF2B5EF4-FFF2-40B4-BE49-F238E27FC236}">
                <a16:creationId xmlns=""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pPr/>
              <a:t>‹#›</a:t>
            </a:fld>
            <a:endParaRPr lang="en-US"/>
          </a:p>
        </p:txBody>
      </p:sp>
    </p:spTree>
    <p:extLst>
      <p:ext uri="{BB962C8B-B14F-4D97-AF65-F5344CB8AC3E}">
        <p14:creationId xmlns=""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pPr/>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pPr/>
              <a:t>‹#›</a:t>
            </a:fld>
            <a:endParaRPr lang="en-US"/>
          </a:p>
        </p:txBody>
      </p:sp>
    </p:spTree>
    <p:extLst>
      <p:ext uri="{BB962C8B-B14F-4D97-AF65-F5344CB8AC3E}">
        <p14:creationId xmlns=""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780FBB-F712-42E7-8C2F-226D98798B3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B3FB0C32-F044-4939-92E4-8BA39B7A391A}"/>
              </a:ext>
              <a:ext uri="{C183D7F6-B498-43B3-948B-1728B52AA6E4}">
                <adec:decorative xmlns=""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6584BE8A-3E34-4967-9E7C-13EC8F6A990A}"/>
              </a:ext>
              <a:ext uri="{C183D7F6-B498-43B3-948B-1728B52AA6E4}">
                <adec:decorative xmlns=""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99BFF676-EC35-4FFD-8894-CA4F2830700A}"/>
              </a:ext>
              <a:ext uri="{C183D7F6-B498-43B3-948B-1728B52AA6E4}">
                <adec:decorative xmlns=""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 xmlns:a16="http://schemas.microsoft.com/office/drawing/2014/main" id="{32DA1557-E095-4C82-B659-3AF550080BB1}"/>
              </a:ext>
              <a:ext uri="{C183D7F6-B498-43B3-948B-1728B52AA6E4}">
                <adec:decorative xmlns=""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 xmlns:a16="http://schemas.microsoft.com/office/drawing/2014/main" id="{9F34E5EF-94D7-4AE0-BDD1-81A3ECDE614C}"/>
              </a:ext>
              <a:ext uri="{C183D7F6-B498-43B3-948B-1728B52AA6E4}">
                <adec:decorative xmlns=""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 xmlns:a16="http://schemas.microsoft.com/office/drawing/2014/main" id="{D829E57E-3199-4AAA-B2D5-F93264FDA0B5}"/>
              </a:ext>
              <a:ext uri="{C183D7F6-B498-43B3-948B-1728B52AA6E4}">
                <adec:decorative xmlns=""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a:p>
        </p:txBody>
      </p:sp>
      <p:sp>
        <p:nvSpPr>
          <p:cNvPr id="6" name="Title 1">
            <a:extLst>
              <a:ext uri="{FF2B5EF4-FFF2-40B4-BE49-F238E27FC236}">
                <a16:creationId xmlns=""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10/10/2023</a:t>
            </a:fld>
            <a:endParaRPr lang="en-US" dirty="0">
              <a:solidFill>
                <a:schemeClr val="tx2">
                  <a:alpha val="60000"/>
                </a:schemeClr>
              </a:solidFill>
            </a:endParaRPr>
          </a:p>
        </p:txBody>
      </p:sp>
      <p:sp>
        <p:nvSpPr>
          <p:cNvPr id="11" name="Footer Placeholder 4">
            <a:extLst>
              <a:ext uri="{FF2B5EF4-FFF2-40B4-BE49-F238E27FC236}">
                <a16:creationId xmlns=""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 xmlns:a16="http://schemas.microsoft.com/office/drawing/2014/main" id="{3F98AFCE-98D2-46C5-82A8-E45659B1769D}"/>
              </a:ext>
              <a:ext uri="{C183D7F6-B498-43B3-948B-1728B52AA6E4}">
                <adec:decorative xmlns=""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 xmlns:a16="http://schemas.microsoft.com/office/drawing/2014/main" id="{F69999FB-8585-40F0-990C-6A0BAD1C8081}"/>
              </a:ext>
              <a:ext uri="{C183D7F6-B498-43B3-948B-1728B52AA6E4}">
                <adec:decorative xmlns=""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 xmlns:a16="http://schemas.microsoft.com/office/drawing/2014/main" id="{BE04ED02-B678-4D1E-BEDA-7E28F9038DF5}"/>
              </a:ext>
              <a:ext uri="{C183D7F6-B498-43B3-948B-1728B52AA6E4}">
                <adec:decorative xmlns=""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85E2C5A2-B8B2-47C5-8E1B-3A97E2C9BB13}"/>
              </a:ext>
              <a:ext uri="{C183D7F6-B498-43B3-948B-1728B52AA6E4}">
                <adec:decorative xmlns=""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3FD8455-A2E1-40B3-B6C4-36070AF58F78}"/>
              </a:ext>
              <a:ext uri="{C183D7F6-B498-43B3-948B-1728B52AA6E4}">
                <adec:decorative xmlns=""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 xmlns:a16="http://schemas.microsoft.com/office/drawing/2014/main" id="{0F53BE70-C6B1-407C-9333-7251BDC77A9E}"/>
              </a:ext>
              <a:ext uri="{C183D7F6-B498-43B3-948B-1728B52AA6E4}">
                <adec:decorative xmlns=""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 xmlns:a16="http://schemas.microsoft.com/office/drawing/2014/main" id="{05864DDE-75C0-4BE6-93FF-A960706ADEC3}"/>
              </a:ext>
              <a:ext uri="{C183D7F6-B498-43B3-948B-1728B52AA6E4}">
                <adec:decorative xmlns=""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F03B5BF0-238D-481F-A15B-206D1E2FEDD2}"/>
              </a:ext>
              <a:ext uri="{C183D7F6-B498-43B3-948B-1728B52AA6E4}">
                <adec:decorative xmlns=""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 xmlns:a16="http://schemas.microsoft.com/office/drawing/2014/main" id="{7578E43B-8F1B-4CBD-B09E-5AD9A247E3F8}"/>
              </a:ext>
              <a:ext uri="{C183D7F6-B498-43B3-948B-1728B52AA6E4}">
                <adec:decorative xmlns=""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 xmlns:a16="http://schemas.microsoft.com/office/drawing/2014/main" id="{737C17C2-E2A6-4219-AE02-C8EAF943C472}"/>
              </a:ext>
              <a:ext uri="{C183D7F6-B498-43B3-948B-1728B52AA6E4}">
                <adec:decorative xmlns=""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pPr/>
              <a:t>‹#›</a:t>
            </a:fld>
            <a:endParaRPr lang="en-US"/>
          </a:p>
        </p:txBody>
      </p:sp>
      <p:sp>
        <p:nvSpPr>
          <p:cNvPr id="10" name="Title 9">
            <a:extLst>
              <a:ext uri="{FF2B5EF4-FFF2-40B4-BE49-F238E27FC236}">
                <a16:creationId xmlns=""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mailto:tejaswinireddypedarapu@gmail.com" TargetMode="External"/><Relationship Id="rId2" Type="http://schemas.openxmlformats.org/officeDocument/2006/relationships/image" Target="../media/image7.jpeg"/><Relationship Id="rId1" Type="http://schemas.openxmlformats.org/officeDocument/2006/relationships/slideLayout" Target="../slideLayouts/slideLayout11.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smtClean="0"/>
              <a:t>FILE HANDLING IN JAVA</a:t>
            </a:r>
            <a:br>
              <a:rPr smtClean="0"/>
            </a:br>
            <a:endParaRPr lang="en-US" dirty="0"/>
          </a:p>
        </p:txBody>
      </p:sp>
      <p:sp>
        <p:nvSpPr>
          <p:cNvPr id="5" name="Subtitle 4">
            <a:extLst>
              <a:ext uri="{FF2B5EF4-FFF2-40B4-BE49-F238E27FC236}">
                <a16:creationId xmlns="" xmlns:a16="http://schemas.microsoft.com/office/drawing/2014/main" id="{AD04BED3-CF2E-4CAD-8CE8-ED3ED12AEBD6}"/>
              </a:ext>
            </a:extLst>
          </p:cNvPr>
          <p:cNvSpPr>
            <a:spLocks noGrp="1"/>
          </p:cNvSpPr>
          <p:nvPr>
            <p:ph type="body" sz="quarter" idx="15"/>
          </p:nvPr>
        </p:nvSpPr>
        <p:spPr>
          <a:xfrm>
            <a:off x="7607300" y="3505200"/>
            <a:ext cx="4076700" cy="2451100"/>
          </a:xfrm>
        </p:spPr>
        <p:txBody>
          <a:bodyPr/>
          <a:lstStyle/>
          <a:p>
            <a:endParaRPr lang="en-US" dirty="0" smtClean="0"/>
          </a:p>
          <a:p>
            <a:endParaRPr lang="en-US" dirty="0" smtClean="0"/>
          </a:p>
          <a:p>
            <a:r>
              <a:rPr lang="en-US" dirty="0" smtClean="0"/>
              <a:t>          P TEJASWINI REDDY</a:t>
            </a:r>
            <a:endParaRPr lang="en-US" dirty="0"/>
          </a:p>
          <a:p>
            <a:endParaRPr lang="en-US" dirty="0" smtClean="0"/>
          </a:p>
        </p:txBody>
      </p:sp>
    </p:spTree>
    <p:extLst>
      <p:ext uri="{BB962C8B-B14F-4D97-AF65-F5344CB8AC3E}">
        <p14:creationId xmlns="" xmlns:p14="http://schemas.microsoft.com/office/powerpoint/2010/main" val="703580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Output Streams</a:t>
            </a:r>
            <a:br>
              <a:rPr smtClean="0"/>
            </a:br>
            <a:endParaRPr lang="en-US" dirty="0"/>
          </a:p>
        </p:txBody>
      </p:sp>
      <p:sp>
        <p:nvSpPr>
          <p:cNvPr id="3" name="Content Placeholder 2"/>
          <p:cNvSpPr>
            <a:spLocks noGrp="1"/>
          </p:cNvSpPr>
          <p:nvPr>
            <p:ph idx="1"/>
          </p:nvPr>
        </p:nvSpPr>
        <p:spPr/>
        <p:txBody>
          <a:bodyPr/>
          <a:lstStyle/>
          <a:p>
            <a:r>
              <a:rPr lang="en-US" dirty="0" smtClean="0"/>
              <a:t>The output stream is used to perform write operations by writing data to numerous output devices like the monitor, </a:t>
            </a:r>
            <a:r>
              <a:rPr lang="en-US" dirty="0" err="1" smtClean="0"/>
              <a:t>screen,file</a:t>
            </a:r>
            <a:r>
              <a:rPr lang="en-US" dirty="0" smtClean="0"/>
              <a:t>, etc. </a:t>
            </a:r>
            <a:r>
              <a:rPr lang="en-US" dirty="0" err="1" smtClean="0"/>
              <a:t>OutputStream</a:t>
            </a:r>
            <a:r>
              <a:rPr lang="en-US" dirty="0" smtClean="0"/>
              <a:t> is an abstract </a:t>
            </a:r>
            <a:r>
              <a:rPr lang="en-US" dirty="0" err="1" smtClean="0"/>
              <a:t>superclass</a:t>
            </a:r>
            <a:r>
              <a:rPr lang="en-US" dirty="0" smtClean="0"/>
              <a:t> that represents an output stream. </a:t>
            </a:r>
            <a:r>
              <a:rPr lang="en-US" dirty="0" err="1" smtClean="0"/>
              <a:t>OutputStream</a:t>
            </a:r>
            <a:r>
              <a:rPr lang="en-US" dirty="0" smtClean="0"/>
              <a:t> is an abstract class and because of this, it is not useful by itself cause its subclasses are also used to write data.</a:t>
            </a:r>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957686-487A-4245-814E-58B1C25C675C}"/>
              </a:ext>
            </a:extLst>
          </p:cNvPr>
          <p:cNvSpPr>
            <a:spLocks noGrp="1"/>
          </p:cNvSpPr>
          <p:nvPr>
            <p:ph type="title"/>
          </p:nvPr>
        </p:nvSpPr>
        <p:spPr>
          <a:xfrm>
            <a:off x="1295400" y="1422399"/>
            <a:ext cx="2882900" cy="2319421"/>
          </a:xfrm>
        </p:spPr>
        <p:txBody>
          <a:bodyPr/>
          <a:lstStyle/>
          <a:p>
            <a:r>
              <a:rPr smtClean="0"/>
              <a:t>Output Streams</a:t>
            </a:r>
            <a:br>
              <a:rPr smtClean="0"/>
            </a:br>
            <a:r>
              <a:rPr smtClean="0"/>
              <a:t>Types</a:t>
            </a:r>
            <a:endParaRPr lang="en-US" dirty="0"/>
          </a:p>
        </p:txBody>
      </p:sp>
      <p:sp>
        <p:nvSpPr>
          <p:cNvPr id="3" name="Content Placeholder 2">
            <a:extLst>
              <a:ext uri="{FF2B5EF4-FFF2-40B4-BE49-F238E27FC236}">
                <a16:creationId xmlns="" xmlns:a16="http://schemas.microsoft.com/office/drawing/2014/main" id="{DB6566BB-9632-4FD7-9FFC-FD3C43D3954E}"/>
              </a:ext>
            </a:extLst>
          </p:cNvPr>
          <p:cNvSpPr>
            <a:spLocks noGrp="1"/>
          </p:cNvSpPr>
          <p:nvPr>
            <p:ph idx="1"/>
          </p:nvPr>
        </p:nvSpPr>
        <p:spPr>
          <a:xfrm>
            <a:off x="6883400" y="914400"/>
            <a:ext cx="4470400" cy="4622800"/>
          </a:xfrm>
        </p:spPr>
        <p:txBody>
          <a:bodyPr>
            <a:normAutofit/>
          </a:bodyPr>
          <a:lstStyle/>
          <a:p>
            <a:pPr fontAlgn="base">
              <a:buFont typeface="Arial" pitchFamily="34" charset="0"/>
              <a:buChar char="•"/>
            </a:pPr>
            <a:r>
              <a:rPr lang="en-US" dirty="0" err="1" smtClean="0"/>
              <a:t>ByteArrayOutputStream</a:t>
            </a:r>
            <a:endParaRPr lang="en-US" dirty="0" smtClean="0"/>
          </a:p>
          <a:p>
            <a:pPr fontAlgn="base">
              <a:buFont typeface="Arial" pitchFamily="34" charset="0"/>
              <a:buChar char="•"/>
            </a:pPr>
            <a:r>
              <a:rPr lang="en-US" dirty="0" err="1" smtClean="0"/>
              <a:t>FileOutputStream</a:t>
            </a:r>
            <a:endParaRPr lang="en-US" dirty="0" smtClean="0"/>
          </a:p>
          <a:p>
            <a:pPr fontAlgn="base">
              <a:buFont typeface="Arial" pitchFamily="34" charset="0"/>
              <a:buChar char="•"/>
            </a:pPr>
            <a:r>
              <a:rPr lang="en-US" dirty="0" err="1" smtClean="0"/>
              <a:t>StringBufferOutputStream</a:t>
            </a:r>
            <a:endParaRPr lang="en-US" dirty="0" smtClean="0"/>
          </a:p>
          <a:p>
            <a:pPr fontAlgn="base">
              <a:buFont typeface="Arial" pitchFamily="34" charset="0"/>
              <a:buChar char="•"/>
            </a:pPr>
            <a:r>
              <a:rPr lang="en-US" dirty="0" err="1" smtClean="0"/>
              <a:t>ObjectOutputStream</a:t>
            </a:r>
            <a:endParaRPr lang="en-US" dirty="0" smtClean="0"/>
          </a:p>
          <a:p>
            <a:pPr fontAlgn="base">
              <a:buFont typeface="Arial" pitchFamily="34" charset="0"/>
              <a:buChar char="•"/>
            </a:pPr>
            <a:r>
              <a:rPr lang="en-US" dirty="0" err="1" smtClean="0"/>
              <a:t>DataOutputStream</a:t>
            </a:r>
            <a:endParaRPr lang="en-US" dirty="0" smtClean="0"/>
          </a:p>
          <a:p>
            <a:pPr fontAlgn="base">
              <a:buFont typeface="Arial" pitchFamily="34" charset="0"/>
              <a:buChar char="•"/>
            </a:pPr>
            <a:r>
              <a:rPr lang="en-US" dirty="0" err="1" smtClean="0"/>
              <a:t>PrintStream</a:t>
            </a:r>
            <a:endParaRPr lang="en-US" dirty="0" smtClean="0"/>
          </a:p>
          <a:p>
            <a:pPr>
              <a:buFont typeface="Arial" pitchFamily="34" charset="0"/>
              <a:buChar char="•"/>
            </a:pPr>
            <a:endParaRPr lang="en-US" dirty="0"/>
          </a:p>
        </p:txBody>
      </p:sp>
      <p:sp>
        <p:nvSpPr>
          <p:cNvPr id="17" name="Footer Placeholder 16">
            <a:extLst>
              <a:ext uri="{FF2B5EF4-FFF2-40B4-BE49-F238E27FC236}">
                <a16:creationId xmlns=""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cxnSp>
        <p:nvCxnSpPr>
          <p:cNvPr id="20" name="Straight Connector 19"/>
          <p:cNvCxnSpPr/>
          <p:nvPr/>
        </p:nvCxnSpPr>
        <p:spPr>
          <a:xfrm rot="16200000" flipH="1">
            <a:off x="2495550" y="933450"/>
            <a:ext cx="6858000" cy="4991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62346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476" y="699841"/>
            <a:ext cx="9757023" cy="1776659"/>
          </a:xfrm>
        </p:spPr>
        <p:txBody>
          <a:bodyPr>
            <a:normAutofit fontScale="90000"/>
          </a:bodyPr>
          <a:lstStyle/>
          <a:p>
            <a:r>
              <a:rPr smtClean="0"/>
              <a:t>Using Buffered Streams for Improved Performance</a:t>
            </a:r>
            <a:br>
              <a:rPr smtClean="0"/>
            </a:br>
            <a:endParaRPr lang="en-US" dirty="0"/>
          </a:p>
        </p:txBody>
      </p:sp>
      <p:sp>
        <p:nvSpPr>
          <p:cNvPr id="5" name="Text Placeholder 4"/>
          <p:cNvSpPr>
            <a:spLocks noGrp="1"/>
          </p:cNvSpPr>
          <p:nvPr>
            <p:ph type="body" sz="quarter" idx="15"/>
          </p:nvPr>
        </p:nvSpPr>
        <p:spPr>
          <a:xfrm>
            <a:off x="838200" y="2730500"/>
            <a:ext cx="8877300" cy="3321050"/>
          </a:xfrm>
        </p:spPr>
        <p:txBody>
          <a:bodyPr>
            <a:normAutofit/>
          </a:bodyPr>
          <a:lstStyle/>
          <a:p>
            <a:r>
              <a:rPr lang="en-US" dirty="0" smtClean="0"/>
              <a:t>Working with large files can be slow and inefficient without buffered stream. </a:t>
            </a:r>
            <a:r>
              <a:rPr lang="en-US" b="1" dirty="0" smtClean="0"/>
              <a:t>Buffered streams </a:t>
            </a:r>
            <a:r>
              <a:rPr lang="en-US" dirty="0" smtClean="0"/>
              <a:t>can help improve performance by reducing the number of I/O operations. We'll discuss how to use </a:t>
            </a:r>
            <a:r>
              <a:rPr lang="en-US" dirty="0" err="1" smtClean="0"/>
              <a:t>BufferedInputStream</a:t>
            </a:r>
            <a:r>
              <a:rPr lang="en-US" dirty="0" smtClean="0"/>
              <a:t> and </a:t>
            </a:r>
            <a:r>
              <a:rPr lang="en-US" dirty="0" err="1" smtClean="0"/>
              <a:t>BufferedOutputStream</a:t>
            </a:r>
            <a:r>
              <a:rPr lang="en-US" dirty="0" smtClean="0"/>
              <a:t> to improve file handling performance.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00"/>
            <a:ext cx="10515600" cy="1168400"/>
          </a:xfrm>
        </p:spPr>
        <p:txBody>
          <a:bodyPr>
            <a:normAutofit fontScale="90000"/>
          </a:bodyPr>
          <a:lstStyle/>
          <a:p>
            <a:r>
              <a:rPr smtClean="0"/>
              <a:t>Using Java 8's Stream API for File Operations</a:t>
            </a:r>
            <a:br>
              <a:rPr smtClean="0"/>
            </a:br>
            <a:endParaRPr lang="en-US" dirty="0"/>
          </a:p>
        </p:txBody>
      </p:sp>
      <p:sp>
        <p:nvSpPr>
          <p:cNvPr id="3" name="Content Placeholder 2"/>
          <p:cNvSpPr>
            <a:spLocks noGrp="1"/>
          </p:cNvSpPr>
          <p:nvPr>
            <p:ph idx="1"/>
          </p:nvPr>
        </p:nvSpPr>
        <p:spPr>
          <a:xfrm>
            <a:off x="838200" y="2578099"/>
            <a:ext cx="10515600" cy="3598863"/>
          </a:xfrm>
        </p:spPr>
        <p:txBody>
          <a:bodyPr/>
          <a:lstStyle/>
          <a:p>
            <a:r>
              <a:rPr lang="en-US" dirty="0" smtClean="0"/>
              <a:t>Java 8 introduced the Stream API, which provides a concise and powerful way to perform operations on collections. We'll explore how to use Streams for file operations such as filtering, sorting, and mapping.</a:t>
            </a:r>
          </a:p>
          <a:p>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Using Java's Serialization API</a:t>
            </a:r>
            <a:br>
              <a:rPr smtClean="0"/>
            </a:br>
            <a:endParaRPr lang="en-US" dirty="0"/>
          </a:p>
        </p:txBody>
      </p:sp>
      <p:sp>
        <p:nvSpPr>
          <p:cNvPr id="3" name="Content Placeholder 2"/>
          <p:cNvSpPr>
            <a:spLocks noGrp="1"/>
          </p:cNvSpPr>
          <p:nvPr>
            <p:ph idx="1"/>
          </p:nvPr>
        </p:nvSpPr>
        <p:spPr/>
        <p:txBody>
          <a:bodyPr/>
          <a:lstStyle/>
          <a:p>
            <a:r>
              <a:rPr lang="en-US" dirty="0" smtClean="0"/>
              <a:t>Java's Serialization API provides a way to convert Java objects to a binary format for storage or transmission. API is used for object serialization and </a:t>
            </a:r>
            <a:r>
              <a:rPr lang="en-US" dirty="0" err="1" smtClean="0"/>
              <a:t>deserialization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541463"/>
          </a:xfrm>
        </p:spPr>
        <p:txBody>
          <a:bodyPr>
            <a:normAutofit fontScale="90000"/>
          </a:bodyPr>
          <a:lstStyle/>
          <a:p>
            <a:r>
              <a:rPr smtClean="0"/>
              <a:t>Managing File Resources with try-with-resources</a:t>
            </a:r>
            <a:br>
              <a:rPr smtClean="0"/>
            </a:br>
            <a:endParaRPr lang="en-US" dirty="0"/>
          </a:p>
        </p:txBody>
      </p:sp>
      <p:sp>
        <p:nvSpPr>
          <p:cNvPr id="3" name="Content Placeholder 2"/>
          <p:cNvSpPr>
            <a:spLocks noGrp="1"/>
          </p:cNvSpPr>
          <p:nvPr>
            <p:ph idx="1"/>
          </p:nvPr>
        </p:nvSpPr>
        <p:spPr/>
        <p:txBody>
          <a:bodyPr/>
          <a:lstStyle/>
          <a:p>
            <a:r>
              <a:rPr lang="en-US" dirty="0" smtClean="0"/>
              <a:t>When working with files, it's crucial to properly manage resources to prevent resource leaks and ensure that files are properly closed. We can learn how to use try-with-resources to automatically manage file resources.</a:t>
            </a:r>
          </a:p>
          <a:p>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Working with Compressed Files</a:t>
            </a:r>
            <a:br>
              <a:rPr smtClean="0"/>
            </a:br>
            <a:endParaRPr lang="en-US" dirty="0"/>
          </a:p>
        </p:txBody>
      </p:sp>
      <p:sp>
        <p:nvSpPr>
          <p:cNvPr id="3" name="Content Placeholder 2"/>
          <p:cNvSpPr>
            <a:spLocks noGrp="1"/>
          </p:cNvSpPr>
          <p:nvPr>
            <p:ph idx="1"/>
          </p:nvPr>
        </p:nvSpPr>
        <p:spPr/>
        <p:txBody>
          <a:bodyPr/>
          <a:lstStyle/>
          <a:p>
            <a:r>
              <a:rPr lang="en-US" dirty="0" smtClean="0"/>
              <a:t>Compressed files are a common way to reduce file size and improve transfer speeds. We can use techniques for reading and writing compressed files using Java's GZIP and ZIP APIs.</a:t>
            </a:r>
          </a:p>
          <a:p>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t>Working with File Metadata</a:t>
            </a:r>
            <a:br>
              <a:rPr smtClean="0"/>
            </a:br>
            <a:endParaRPr lang="en-US" dirty="0"/>
          </a:p>
        </p:txBody>
      </p:sp>
      <p:sp>
        <p:nvSpPr>
          <p:cNvPr id="3" name="Content Placeholder 2"/>
          <p:cNvSpPr>
            <a:spLocks noGrp="1"/>
          </p:cNvSpPr>
          <p:nvPr>
            <p:ph idx="1"/>
          </p:nvPr>
        </p:nvSpPr>
        <p:spPr/>
        <p:txBody>
          <a:bodyPr/>
          <a:lstStyle/>
          <a:p>
            <a:r>
              <a:rPr lang="en-US" dirty="0" smtClean="0"/>
              <a:t>Files often have associated metadata such as creation date, last modified date, and file size. We can use techniques for reading and setting file metadata using Java's File and Path APIs. File metadata and file properties are information that tells or relate to a file, such as its name, size, type, date, author, location, and tags. </a:t>
            </a:r>
          </a:p>
          <a:p>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0100"/>
            <a:ext cx="10515600" cy="1206500"/>
          </a:xfrm>
        </p:spPr>
        <p:txBody>
          <a:bodyPr>
            <a:normAutofit fontScale="90000"/>
          </a:bodyPr>
          <a:lstStyle/>
          <a:p>
            <a:r>
              <a:rPr smtClean="0"/>
              <a:t>Using Java's Watch Service for File Monitoring</a:t>
            </a:r>
            <a:br>
              <a:rPr smtClean="0"/>
            </a:br>
            <a:endParaRPr lang="en-US" dirty="0"/>
          </a:p>
        </p:txBody>
      </p:sp>
      <p:sp>
        <p:nvSpPr>
          <p:cNvPr id="3" name="Content Placeholder 2"/>
          <p:cNvSpPr>
            <a:spLocks noGrp="1"/>
          </p:cNvSpPr>
          <p:nvPr>
            <p:ph idx="1"/>
          </p:nvPr>
        </p:nvSpPr>
        <p:spPr/>
        <p:txBody>
          <a:bodyPr/>
          <a:lstStyle/>
          <a:p>
            <a:r>
              <a:rPr lang="en-US" dirty="0" smtClean="0"/>
              <a:t>Java's Watch Service provides a way to monitor file and directory changes in real-time. We can use this API for file monitoring and directory monitoring. We have to create a new </a:t>
            </a:r>
            <a:r>
              <a:rPr lang="en-US" dirty="0" err="1" smtClean="0"/>
              <a:t>WatchService</a:t>
            </a:r>
            <a:r>
              <a:rPr lang="en-US" dirty="0" smtClean="0"/>
              <a:t> by using the </a:t>
            </a:r>
            <a:r>
              <a:rPr lang="en-US" dirty="0" err="1" smtClean="0"/>
              <a:t>newWatchService</a:t>
            </a:r>
            <a:r>
              <a:rPr lang="en-US" dirty="0" smtClean="0"/>
              <a:t>() method of </a:t>
            </a:r>
            <a:r>
              <a:rPr lang="en-US" dirty="0" err="1" smtClean="0"/>
              <a:t>FileSystem</a:t>
            </a:r>
            <a:r>
              <a:rPr lang="en-US" dirty="0" smtClean="0"/>
              <a:t> class. </a:t>
            </a:r>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SAMPLE FOOTER TEXT</a:t>
            </a:r>
            <a:endParaRPr lang="en-US"/>
          </a:p>
        </p:txBody>
      </p:sp>
      <p:sp>
        <p:nvSpPr>
          <p:cNvPr id="3" name="Slide Number Placeholder 2"/>
          <p:cNvSpPr>
            <a:spLocks noGrp="1"/>
          </p:cNvSpPr>
          <p:nvPr>
            <p:ph type="sldNum" sz="quarter" idx="12"/>
          </p:nvPr>
        </p:nvSpPr>
        <p:spPr/>
        <p:txBody>
          <a:bodyPr/>
          <a:lstStyle/>
          <a:p>
            <a:fld id="{28844951-7827-47D4-8276-7DDE1FA7D85A}" type="slidenum">
              <a:rPr lang="en-US" smtClean="0"/>
              <a:pPr/>
              <a:t>19</a:t>
            </a:fld>
            <a:endParaRPr lang="en-US"/>
          </a:p>
        </p:txBody>
      </p:sp>
      <p:sp>
        <p:nvSpPr>
          <p:cNvPr id="4" name="Title 3"/>
          <p:cNvSpPr>
            <a:spLocks noGrp="1"/>
          </p:cNvSpPr>
          <p:nvPr>
            <p:ph type="title"/>
          </p:nvPr>
        </p:nvSpPr>
        <p:spPr/>
        <p:txBody>
          <a:bodyPr>
            <a:normAutofit fontScale="90000"/>
          </a:bodyPr>
          <a:lstStyle/>
          <a:p>
            <a:r>
              <a:rPr smtClean="0"/>
              <a:t>Best Practices for File Handling in Java</a:t>
            </a:r>
            <a:endParaRPr lang="en-US" dirty="0"/>
          </a:p>
        </p:txBody>
      </p:sp>
      <p:sp>
        <p:nvSpPr>
          <p:cNvPr id="5" name="Content Placeholder 4"/>
          <p:cNvSpPr>
            <a:spLocks noGrp="1"/>
          </p:cNvSpPr>
          <p:nvPr>
            <p:ph idx="1"/>
          </p:nvPr>
        </p:nvSpPr>
        <p:spPr/>
        <p:txBody>
          <a:bodyPr/>
          <a:lstStyle/>
          <a:p>
            <a:r>
              <a:rPr lang="en-US" dirty="0" smtClean="0"/>
              <a:t>Best practices for file handling in Java </a:t>
            </a:r>
            <a:r>
              <a:rPr lang="en-US" dirty="0" err="1" smtClean="0"/>
              <a:t>areerror</a:t>
            </a:r>
            <a:r>
              <a:rPr lang="en-US" dirty="0" smtClean="0"/>
              <a:t> handling, resource management, and performance optimization.</a:t>
            </a:r>
            <a:endParaRPr lang="en-US" dirty="0"/>
          </a:p>
        </p:txBody>
      </p:sp>
      <p:pic>
        <p:nvPicPr>
          <p:cNvPr id="10" name="Picture Placeholder 9" descr="WhatsApp Image 2023-10-10 at 18.39.48.jpeg"/>
          <p:cNvPicPr>
            <a:picLocks noGrp="1" noChangeAspect="1"/>
          </p:cNvPicPr>
          <p:nvPr>
            <p:ph type="pic" sz="quarter" idx="14"/>
          </p:nvPr>
        </p:nvPicPr>
        <p:blipFill>
          <a:blip r:embed="rId2"/>
          <a:srcRect l="504" r="504"/>
          <a:stretch>
            <a:fillRect/>
          </a:stretch>
        </p:blipFill>
        <p:spPr>
          <a:xfrm>
            <a:off x="7056628" y="495300"/>
            <a:ext cx="4881372" cy="594156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9" y="857251"/>
            <a:ext cx="5914937" cy="1581149"/>
          </a:xfrm>
        </p:spPr>
        <p:txBody>
          <a:bodyPr/>
          <a:lstStyle/>
          <a:p>
            <a:r>
              <a:rPr smtClean="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a:xfrm>
            <a:off x="841248" y="2717801"/>
            <a:ext cx="5914938" cy="3759199"/>
          </a:xfrm>
          <a:solidFill>
            <a:schemeClr val="bg1"/>
          </a:solidFill>
          <a:ln>
            <a:solidFill>
              <a:schemeClr val="bg1"/>
            </a:solidFill>
          </a:ln>
        </p:spPr>
        <p:txBody>
          <a:bodyPr/>
          <a:lstStyle/>
          <a:p>
            <a:r>
              <a:rPr lang="en-US" dirty="0" smtClean="0"/>
              <a:t>File Handling is an integral part of any programming language as file handling enables us to store the output of any particular program in a file and allows  to perform certain operations on it.</a:t>
            </a:r>
          </a:p>
          <a:p>
            <a:r>
              <a:rPr lang="en-US" dirty="0" smtClean="0"/>
              <a:t>File handling in Java is defined for reading and writing data from and to a file. The particular file class from the package called </a:t>
            </a:r>
            <a:r>
              <a:rPr lang="en-US" b="1" dirty="0" smtClean="0"/>
              <a:t>java.io </a:t>
            </a:r>
            <a:r>
              <a:rPr lang="en-US" dirty="0" smtClean="0"/>
              <a:t>allows us to handle and work with different formats of files easily. Whenever we want to use a file class, we need to create an object of that particular file class and should specify the filename or directory name to it.</a:t>
            </a:r>
          </a:p>
          <a:p>
            <a:r>
              <a:rPr lang="en-US" dirty="0" smtClean="0"/>
              <a:t/>
            </a:r>
            <a:br>
              <a:rPr lang="en-US" dirty="0" smtClean="0"/>
            </a:br>
            <a:endParaRPr lang="en-US" dirty="0"/>
          </a:p>
        </p:txBody>
      </p:sp>
      <p:sp>
        <p:nvSpPr>
          <p:cNvPr id="6" name="Picture Placeholder 5"/>
          <p:cNvSpPr>
            <a:spLocks noGrp="1"/>
          </p:cNvSpPr>
          <p:nvPr>
            <p:ph type="pic" sz="quarter" idx="15"/>
          </p:nvPr>
        </p:nvSpPr>
        <p:spPr>
          <a:xfrm>
            <a:off x="7592568" y="0"/>
            <a:ext cx="4599432" cy="6858000"/>
          </a:xfrm>
          <a:solidFill>
            <a:schemeClr val="accent1">
              <a:lumMod val="40000"/>
              <a:lumOff val="60000"/>
            </a:schemeClr>
          </a:solidFill>
          <a:ln>
            <a:solidFill>
              <a:schemeClr val="accent1"/>
            </a:solidFill>
          </a:ln>
        </p:spPr>
      </p:sp>
      <p:sp>
        <p:nvSpPr>
          <p:cNvPr id="7" name="Footer Placeholder 6"/>
          <p:cNvSpPr>
            <a:spLocks noGrp="1"/>
          </p:cNvSpPr>
          <p:nvPr>
            <p:ph type="ftr" sz="quarter" idx="11"/>
          </p:nvPr>
        </p:nvSpPr>
        <p:spPr/>
        <p:txBody>
          <a:bodyPr/>
          <a:lstStyle/>
          <a:p>
            <a:r>
              <a:rPr lang="en-US" smtClean="0"/>
              <a:t>SAMPLE FOOTER TEXT</a:t>
            </a:r>
            <a:endParaRPr lang="en-US" dirty="0"/>
          </a:p>
        </p:txBody>
      </p:sp>
      <p:sp>
        <p:nvSpPr>
          <p:cNvPr id="8" name="Slide Number Placeholder 7"/>
          <p:cNvSpPr>
            <a:spLocks noGrp="1"/>
          </p:cNvSpPr>
          <p:nvPr>
            <p:ph type="sldNum" sz="quarter" idx="12"/>
          </p:nvPr>
        </p:nvSpPr>
        <p:spPr/>
        <p:txBody>
          <a:bodyPr/>
          <a:lstStyle/>
          <a:p>
            <a:fld id="{28844951-7827-47D4-8276-7DDE1FA7D85A}" type="slidenum">
              <a:rPr lang="en-US" smtClean="0"/>
              <a:pPr/>
              <a:t>2</a:t>
            </a:fld>
            <a:endParaRPr lang="en-US"/>
          </a:p>
        </p:txBody>
      </p:sp>
      <p:cxnSp>
        <p:nvCxnSpPr>
          <p:cNvPr id="11" name="Straight Connector 10"/>
          <p:cNvCxnSpPr/>
          <p:nvPr/>
        </p:nvCxnSpPr>
        <p:spPr>
          <a:xfrm rot="16200000" flipH="1">
            <a:off x="4558792" y="1181608"/>
            <a:ext cx="6858000" cy="449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7975600" y="736600"/>
            <a:ext cx="4953000" cy="347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245100" y="1612900"/>
            <a:ext cx="6858000" cy="3632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876300"/>
            <a:ext cx="9944100" cy="1104900"/>
          </a:xfrm>
        </p:spPr>
        <p:txBody>
          <a:bodyPr>
            <a:normAutofit fontScale="90000"/>
          </a:bodyPr>
          <a:lstStyle/>
          <a:p>
            <a:r>
              <a:rPr smtClean="0"/>
              <a:t>Common File Handling Mistakes to Avoid</a:t>
            </a:r>
            <a:br>
              <a:rPr smtClean="0"/>
            </a:br>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20</a:t>
            </a:fld>
            <a:endParaRPr lang="en-US"/>
          </a:p>
        </p:txBody>
      </p:sp>
      <p:sp>
        <p:nvSpPr>
          <p:cNvPr id="7" name="Content Placeholder 6"/>
          <p:cNvSpPr>
            <a:spLocks noGrp="1"/>
          </p:cNvSpPr>
          <p:nvPr>
            <p:ph idx="1"/>
          </p:nvPr>
        </p:nvSpPr>
        <p:spPr/>
        <p:txBody>
          <a:bodyPr/>
          <a:lstStyle/>
          <a:p>
            <a:r>
              <a:rPr lang="en-US" dirty="0" smtClean="0"/>
              <a:t>Even senior Java developers make mistakes when handling files. Some common file handling mistakes to avoid, such as leaving files open, not handling exceptions, and not properly managing resources.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1252537"/>
            <a:ext cx="8432800" cy="1325563"/>
          </a:xfrm>
        </p:spPr>
        <p:txBody>
          <a:bodyPr/>
          <a:lstStyle/>
          <a:p>
            <a:r>
              <a:rPr smtClean="0"/>
              <a:t>Advantages of file handling</a:t>
            </a:r>
            <a:endParaRPr lang="en-US" dirty="0"/>
          </a:p>
        </p:txBody>
      </p:sp>
      <p:sp>
        <p:nvSpPr>
          <p:cNvPr id="3" name="Content Placeholder 2"/>
          <p:cNvSpPr>
            <a:spLocks noGrp="1"/>
          </p:cNvSpPr>
          <p:nvPr>
            <p:ph idx="1"/>
          </p:nvPr>
        </p:nvSpPr>
        <p:spPr>
          <a:xfrm>
            <a:off x="444500" y="2776537"/>
            <a:ext cx="10198100" cy="4081463"/>
          </a:xfrm>
        </p:spPr>
        <p:txBody>
          <a:bodyPr/>
          <a:lstStyle/>
          <a:p>
            <a:r>
              <a:rPr lang="en-US" dirty="0" smtClean="0"/>
              <a:t>We've covered a lot of ground in this presentation, but file handling is a vast topic. Here are some advanced techniques to explore further, including encryption and decryption, file compression, and network file transfers.</a:t>
            </a:r>
          </a:p>
          <a:p>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 xmlns:a16="http://schemas.microsoft.com/office/drawing/2014/main" id="{1BBA7D00-FBC1-4E10-8B44-A05F4AD3FA84}"/>
              </a:ext>
            </a:extLst>
          </p:cNvPr>
          <p:cNvPicPr>
            <a:picLocks noGrp="1" noChangeAspect="1"/>
          </p:cNvPicPr>
          <p:nvPr>
            <p:ph type="pic" sz="quarter" idx="13"/>
          </p:nvPr>
        </p:nvPicPr>
        <p:blipFill rotWithShape="1">
          <a:blip r:embed="rId2" cstate="screen">
            <a:lum bright="-12000"/>
            <a:extLst>
              <a:ext uri="{28A0092B-C50C-407E-A947-70E740481C1C}">
                <a14:useLocalDpi xmlns=""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 xmlns:a16="http://schemas.microsoft.com/office/drawing/2014/main" id="{2DB3B99A-1BFE-45FD-89BB-94C4EC582530}"/>
              </a:ext>
            </a:extLst>
          </p:cNvPr>
          <p:cNvSpPr>
            <a:spLocks noGrp="1"/>
          </p:cNvSpPr>
          <p:nvPr>
            <p:ph type="title"/>
          </p:nvPr>
        </p:nvSpPr>
        <p:spPr>
          <a:xfrm>
            <a:off x="838200" y="1271016"/>
            <a:ext cx="4800600" cy="3749040"/>
          </a:xfrm>
        </p:spPr>
        <p:txBody>
          <a:bodyPr>
            <a:normAutofit/>
          </a:bodyPr>
          <a:lstStyle/>
          <a:p>
            <a:r>
              <a:rPr lang="en-US" dirty="0" smtClean="0"/>
              <a:t>.</a:t>
            </a:r>
            <a:r>
              <a:rPr lang="en-US" dirty="0"/>
              <a:t/>
            </a:r>
            <a:br>
              <a:rPr lang="en-US" dirty="0"/>
            </a:br>
            <a:endParaRPr lang="en-US" dirty="0"/>
          </a:p>
        </p:txBody>
      </p:sp>
      <p:sp>
        <p:nvSpPr>
          <p:cNvPr id="4" name="Text Placeholder 3">
            <a:extLst>
              <a:ext uri="{FF2B5EF4-FFF2-40B4-BE49-F238E27FC236}">
                <a16:creationId xmlns="" xmlns:a16="http://schemas.microsoft.com/office/drawing/2014/main" id="{D60D0082-0478-4749-89B1-BE87392F40F2}"/>
              </a:ext>
            </a:extLst>
          </p:cNvPr>
          <p:cNvSpPr>
            <a:spLocks noGrp="1"/>
          </p:cNvSpPr>
          <p:nvPr>
            <p:ph type="body" sz="quarter" idx="15"/>
          </p:nvPr>
        </p:nvSpPr>
        <p:spPr>
          <a:xfrm>
            <a:off x="838200" y="2273300"/>
            <a:ext cx="5943600" cy="3629279"/>
          </a:xfrm>
        </p:spPr>
        <p:txBody>
          <a:bodyPr anchor="ctr" anchorCtr="0">
            <a:normAutofit/>
          </a:bodyPr>
          <a:lstStyle/>
          <a:p>
            <a:r>
              <a:rPr lang="en-US" b="1" dirty="0" smtClean="0"/>
              <a:t>File handling is a critical part of Java development, and mastering it requires both knowledge and practice. I hope this presentation has valuable insights and techniques to understand a file handler in Java </a:t>
            </a:r>
            <a:r>
              <a:rPr lang="en-US" b="1" dirty="0" err="1" smtClean="0"/>
              <a:t>betterly</a:t>
            </a:r>
            <a:r>
              <a:rPr lang="en-US" b="1" dirty="0" smtClean="0"/>
              <a:t>.</a:t>
            </a:r>
            <a:endParaRPr lang="en-US" b="1" dirty="0"/>
          </a:p>
        </p:txBody>
      </p:sp>
      <p:sp>
        <p:nvSpPr>
          <p:cNvPr id="8" name="Footer Placeholder 7">
            <a:extLst>
              <a:ext uri="{FF2B5EF4-FFF2-40B4-BE49-F238E27FC236}">
                <a16:creationId xmlns=""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22</a:t>
            </a:fld>
            <a:endParaRPr lang="en-US"/>
          </a:p>
        </p:txBody>
      </p:sp>
      <p:sp>
        <p:nvSpPr>
          <p:cNvPr id="7" name="TextBox 6"/>
          <p:cNvSpPr txBox="1"/>
          <p:nvPr/>
        </p:nvSpPr>
        <p:spPr>
          <a:xfrm>
            <a:off x="546100" y="1193800"/>
            <a:ext cx="5803900" cy="830997"/>
          </a:xfrm>
          <a:prstGeom prst="rect">
            <a:avLst/>
          </a:prstGeom>
          <a:noFill/>
          <a:ln>
            <a:solidFill>
              <a:schemeClr val="bg1"/>
            </a:solidFill>
          </a:ln>
        </p:spPr>
        <p:txBody>
          <a:bodyPr wrap="square" rtlCol="0">
            <a:spAutoFit/>
          </a:bodyPr>
          <a:lstStyle/>
          <a:p>
            <a:pPr algn="ctr"/>
            <a:r>
              <a:rPr lang="en-US" sz="4800" dirty="0" smtClean="0">
                <a:solidFill>
                  <a:schemeClr val="bg1"/>
                </a:solidFill>
              </a:rPr>
              <a:t>CONCLUSION</a:t>
            </a:r>
            <a:endParaRPr lang="en-US" sz="4800" dirty="0">
              <a:solidFill>
                <a:schemeClr val="bg1"/>
              </a:solidFill>
            </a:endParaRPr>
          </a:p>
        </p:txBody>
      </p:sp>
    </p:spTree>
    <p:extLst>
      <p:ext uri="{BB962C8B-B14F-4D97-AF65-F5344CB8AC3E}">
        <p14:creationId xmlns="" xmlns:p14="http://schemas.microsoft.com/office/powerpoint/2010/main" val="3800068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83DBD4-E398-4AA3-AEC1-4BF03FC59886}"/>
              </a:ext>
            </a:extLst>
          </p:cNvPr>
          <p:cNvSpPr>
            <a:spLocks noGrp="1"/>
          </p:cNvSpPr>
          <p:nvPr>
            <p:ph type="title"/>
          </p:nvPr>
        </p:nvSpPr>
        <p:spPr>
          <a:xfrm>
            <a:off x="841248" y="1295401"/>
            <a:ext cx="5992550" cy="2311400"/>
          </a:xfrm>
        </p:spPr>
        <p:txBody>
          <a:bodyPr/>
          <a:lstStyle/>
          <a:p>
            <a:endParaRPr lang="en-US" dirty="0"/>
          </a:p>
        </p:txBody>
      </p:sp>
      <p:pic>
        <p:nvPicPr>
          <p:cNvPr id="6" name="Picture Placeholder 5" descr="Photo of a bunch of clean artist paintbrushes">
            <a:extLst>
              <a:ext uri="{FF2B5EF4-FFF2-40B4-BE49-F238E27FC236}">
                <a16:creationId xmlns=""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 xmlns:a14="http://schemas.microsoft.com/office/drawing/2010/main" val="0"/>
              </a:ext>
            </a:extLst>
          </a:blip>
          <a:srcRect/>
          <a:stretch/>
        </p:blipFill>
        <p:spPr>
          <a:xfrm>
            <a:off x="493776" y="548132"/>
            <a:ext cx="11210544" cy="3191256"/>
          </a:xfrm>
        </p:spPr>
      </p:pic>
      <p:sp>
        <p:nvSpPr>
          <p:cNvPr id="3" name="Content Placeholder 2">
            <a:extLst>
              <a:ext uri="{FF2B5EF4-FFF2-40B4-BE49-F238E27FC236}">
                <a16:creationId xmlns=""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smtClean="0"/>
              <a:t>Contact me:</a:t>
            </a:r>
          </a:p>
          <a:p>
            <a:r>
              <a:rPr lang="en-US" dirty="0" smtClean="0"/>
              <a:t>9108090789</a:t>
            </a:r>
            <a:endParaRPr lang="en-US" dirty="0"/>
          </a:p>
          <a:p>
            <a:r>
              <a:rPr lang="en-US" dirty="0" smtClean="0">
                <a:hlinkClick r:id="rId3"/>
              </a:rPr>
              <a:t>tejaswinireddypedarapu@gmail.com</a:t>
            </a:r>
            <a:endParaRPr lang="en-US" dirty="0" smtClean="0"/>
          </a:p>
          <a:p>
            <a:endParaRPr lang="en-US" dirty="0"/>
          </a:p>
          <a:p>
            <a:endParaRPr lang="en-US" dirty="0"/>
          </a:p>
        </p:txBody>
      </p:sp>
      <p:sp>
        <p:nvSpPr>
          <p:cNvPr id="8" name="Footer Placeholder 7">
            <a:extLst>
              <a:ext uri="{FF2B5EF4-FFF2-40B4-BE49-F238E27FC236}">
                <a16:creationId xmlns=""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23</a:t>
            </a:fld>
            <a:endParaRPr lang="en-US"/>
          </a:p>
        </p:txBody>
      </p:sp>
      <p:sp>
        <p:nvSpPr>
          <p:cNvPr id="7" name="Rectangle 6"/>
          <p:cNvSpPr/>
          <p:nvPr/>
        </p:nvSpPr>
        <p:spPr>
          <a:xfrm>
            <a:off x="736600" y="4330700"/>
            <a:ext cx="6091942" cy="1323439"/>
          </a:xfrm>
          <a:prstGeom prst="rect">
            <a:avLst/>
          </a:prstGeom>
        </p:spPr>
        <p:txBody>
          <a:bodyPr wrap="square">
            <a:spAutoFit/>
          </a:bodyPr>
          <a:lstStyle/>
          <a:p>
            <a:r>
              <a:rPr lang="en-US" sz="8000" dirty="0" smtClean="0">
                <a:blipFill>
                  <a:blip r:embed="rId4"/>
                  <a:stretch>
                    <a:fillRect/>
                  </a:stretch>
                </a:blipFill>
              </a:rPr>
              <a:t>Thank You</a:t>
            </a:r>
            <a:endParaRPr lang="en-US" sz="6000" dirty="0">
              <a:blipFill>
                <a:blip r:embed="rId4"/>
                <a:stretch>
                  <a:fillRect/>
                </a:stretch>
              </a:blipFill>
            </a:endParaRPr>
          </a:p>
        </p:txBody>
      </p:sp>
    </p:spTree>
    <p:extLst>
      <p:ext uri="{BB962C8B-B14F-4D97-AF65-F5344CB8AC3E}">
        <p14:creationId xmlns="" xmlns:p14="http://schemas.microsoft.com/office/powerpoint/2010/main" val="1510143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 xmlns:a16="http://schemas.microsoft.com/office/drawing/2014/main" id="{2F49AA98-AED4-4FAD-999C-98B64BB9DF71}"/>
              </a:ext>
            </a:extLst>
          </p:cNvPr>
          <p:cNvSpPr>
            <a:spLocks noGrp="1"/>
          </p:cNvSpPr>
          <p:nvPr>
            <p:ph idx="1"/>
          </p:nvPr>
        </p:nvSpPr>
        <p:spPr>
          <a:xfrm>
            <a:off x="841248" y="3190875"/>
            <a:ext cx="5914938" cy="2986087"/>
          </a:xfrm>
        </p:spPr>
        <p:txBody>
          <a:bodyPr>
            <a:normAutofit/>
          </a:bodyPr>
          <a:lstStyle/>
          <a:p>
            <a:r>
              <a:rPr lang="en-US" dirty="0" smtClean="0"/>
              <a:t>File handling in Java is defined for reading and writing data from and to a file. The particular file class from the package named as </a:t>
            </a:r>
            <a:r>
              <a:rPr lang="en-US" b="1" dirty="0" smtClean="0"/>
              <a:t>java.io </a:t>
            </a:r>
            <a:r>
              <a:rPr lang="en-US" dirty="0" smtClean="0"/>
              <a:t>allows us to work with different formats of files. Thus,  if we want to use a file class, we need to create an object of that particular class and should specify the filename or by specifying the directory name.</a:t>
            </a:r>
            <a:endParaRPr lang="en-US" dirty="0"/>
          </a:p>
        </p:txBody>
      </p:sp>
      <p:sp>
        <p:nvSpPr>
          <p:cNvPr id="82" name="Footer Placeholder 81">
            <a:extLst>
              <a:ext uri="{FF2B5EF4-FFF2-40B4-BE49-F238E27FC236}">
                <a16:creationId xmlns=""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pic>
        <p:nvPicPr>
          <p:cNvPr id="14" name="Picture Placeholder 13" descr="WhatsApp Image 2023-10-10 at 19.00.54 (2).jpeg"/>
          <p:cNvPicPr>
            <a:picLocks noGrp="1" noChangeAspect="1"/>
          </p:cNvPicPr>
          <p:nvPr>
            <p:ph type="pic" sz="quarter" idx="14"/>
          </p:nvPr>
        </p:nvPicPr>
        <p:blipFill>
          <a:blip r:embed="rId2"/>
          <a:srcRect t="27171" b="27171"/>
          <a:stretch>
            <a:fillRect/>
          </a:stretch>
        </p:blipFill>
        <p:spPr>
          <a:xfrm>
            <a:off x="7589520" y="0"/>
            <a:ext cx="4599432" cy="6858000"/>
          </a:xfrm>
        </p:spPr>
      </p:pic>
    </p:spTree>
    <p:extLst>
      <p:ext uri="{BB962C8B-B14F-4D97-AF65-F5344CB8AC3E}">
        <p14:creationId xmlns="" xmlns:p14="http://schemas.microsoft.com/office/powerpoint/2010/main" val="1590342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smtClean="0"/>
              <a:t>Mastering File Handling in Java</a:t>
            </a:r>
            <a:br>
              <a:rPr smtClean="0"/>
            </a:br>
            <a:endParaRPr lang="en-US" dirty="0"/>
          </a:p>
        </p:txBody>
      </p:sp>
      <p:sp>
        <p:nvSpPr>
          <p:cNvPr id="3" name="Subtitle 2">
            <a:extLst>
              <a:ext uri="{FF2B5EF4-FFF2-40B4-BE49-F238E27FC236}">
                <a16:creationId xmlns="" xmlns:a16="http://schemas.microsoft.com/office/drawing/2014/main" id="{DD2A8BE8-DC21-47DE-B6F3-7DC95B43C52E}"/>
              </a:ext>
            </a:extLst>
          </p:cNvPr>
          <p:cNvSpPr>
            <a:spLocks noGrp="1"/>
          </p:cNvSpPr>
          <p:nvPr>
            <p:ph type="body" sz="quarter" idx="15"/>
          </p:nvPr>
        </p:nvSpPr>
        <p:spPr>
          <a:xfrm>
            <a:off x="838200" y="3600450"/>
            <a:ext cx="5322888" cy="2451100"/>
          </a:xfrm>
        </p:spPr>
        <p:txBody>
          <a:bodyPr>
            <a:normAutofit fontScale="92500" lnSpcReduction="20000"/>
          </a:bodyPr>
          <a:lstStyle/>
          <a:p>
            <a:r>
              <a:rPr lang="en-US" dirty="0" smtClean="0"/>
              <a:t>File handling is a crucial part of any Java application. In this presentation, we will explore best practices and advanced techniques to help you become a master of file handling in Java.</a:t>
            </a:r>
          </a:p>
          <a:p>
            <a:endParaRPr lang="en-US" dirty="0"/>
          </a:p>
        </p:txBody>
      </p:sp>
      <p:pic>
        <p:nvPicPr>
          <p:cNvPr id="10" name="Picture Placeholder 9" descr="WhatsApp Image 2023-10-10 at 20.33.43.jpeg"/>
          <p:cNvPicPr>
            <a:picLocks noGrp="1" noChangeAspect="1"/>
          </p:cNvPicPr>
          <p:nvPr>
            <p:ph type="pic" sz="quarter" idx="13"/>
          </p:nvPr>
        </p:nvPicPr>
        <p:blipFill>
          <a:blip r:embed="rId2"/>
          <a:srcRect t="2090" b="2090"/>
          <a:stretch>
            <a:fillRect/>
          </a:stretch>
        </p:blipFill>
        <p:spPr>
          <a:xfrm>
            <a:off x="6502400" y="905256"/>
            <a:ext cx="4863592" cy="4860544"/>
          </a:xfrm>
        </p:spPr>
      </p:pic>
    </p:spTree>
    <p:extLst>
      <p:ext uri="{BB962C8B-B14F-4D97-AF65-F5344CB8AC3E}">
        <p14:creationId xmlns="" xmlns:p14="http://schemas.microsoft.com/office/powerpoint/2010/main" val="2693196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b="1" smtClean="0"/>
              <a:t>Why File Handling in Java?</a:t>
            </a:r>
            <a:endParaRPr lang="en-US" dirty="0"/>
          </a:p>
        </p:txBody>
      </p:sp>
      <p:sp>
        <p:nvSpPr>
          <p:cNvPr id="6" name="Footer Placeholder 5">
            <a:extLst>
              <a:ext uri="{FF2B5EF4-FFF2-40B4-BE49-F238E27FC236}">
                <a16:creationId xmlns=""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
        <p:nvSpPr>
          <p:cNvPr id="8" name="Content Placeholder 7"/>
          <p:cNvSpPr>
            <a:spLocks noGrp="1"/>
          </p:cNvSpPr>
          <p:nvPr>
            <p:ph idx="1"/>
          </p:nvPr>
        </p:nvSpPr>
        <p:spPr/>
        <p:txBody>
          <a:bodyPr/>
          <a:lstStyle/>
          <a:p>
            <a:r>
              <a:rPr lang="en-US" b="1" dirty="0" smtClean="0"/>
              <a:t>File handling </a:t>
            </a:r>
            <a:r>
              <a:rPr lang="en-US" dirty="0" smtClean="0"/>
              <a:t>is a  crucial of many Java applications. It allows us  to interact with </a:t>
            </a:r>
            <a:r>
              <a:rPr lang="en-US" dirty="0" err="1" smtClean="0"/>
              <a:t>ﬁles</a:t>
            </a:r>
            <a:r>
              <a:rPr lang="en-US" dirty="0" smtClean="0"/>
              <a:t> on the </a:t>
            </a:r>
            <a:r>
              <a:rPr lang="en-US" dirty="0" err="1" smtClean="0"/>
              <a:t>ﬁle</a:t>
            </a:r>
            <a:r>
              <a:rPr lang="en-US" dirty="0" smtClean="0"/>
              <a:t> system,  enabling data persistence and  manipulation of data. Understanding </a:t>
            </a:r>
            <a:r>
              <a:rPr lang="en-US" dirty="0" err="1" smtClean="0"/>
              <a:t>ﬁle</a:t>
            </a:r>
            <a:r>
              <a:rPr lang="en-US" dirty="0" smtClean="0"/>
              <a:t>  handling is fundamental for developers  working on projects that involve  reading or writing </a:t>
            </a:r>
            <a:r>
              <a:rPr lang="en-US" dirty="0" err="1" smtClean="0"/>
              <a:t>ﬁles</a:t>
            </a:r>
            <a:r>
              <a:rPr lang="en-US" dirty="0" smtClean="0"/>
              <a:t> data, such as data processing, log analysis, or </a:t>
            </a:r>
            <a:r>
              <a:rPr lang="en-US" dirty="0" err="1" smtClean="0"/>
              <a:t>ﬁle</a:t>
            </a:r>
            <a:r>
              <a:rPr lang="en-US" dirty="0" smtClean="0"/>
              <a:t>-based </a:t>
            </a:r>
            <a:r>
              <a:rPr lang="en-US" dirty="0" err="1" smtClean="0"/>
              <a:t>databases,etc</a:t>
            </a:r>
            <a:r>
              <a:rPr lang="en-US" dirty="0" smtClean="0"/>
              <a:t>.</a:t>
            </a:r>
            <a:endParaRPr lang="en-US" dirty="0"/>
          </a:p>
        </p:txBody>
      </p:sp>
    </p:spTree>
    <p:extLst>
      <p:ext uri="{BB962C8B-B14F-4D97-AF65-F5344CB8AC3E}">
        <p14:creationId xmlns="" xmlns:p14="http://schemas.microsoft.com/office/powerpoint/2010/main" val="2262191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0" y="469901"/>
            <a:ext cx="4572000" cy="2616199"/>
          </a:xfrm>
        </p:spPr>
        <p:txBody>
          <a:bodyPr/>
          <a:lstStyle/>
          <a:p>
            <a:r>
              <a:rPr b="1" smtClean="0"/>
              <a:t>Basic File Operation</a:t>
            </a:r>
            <a:endParaRPr lang="en-US" dirty="0"/>
          </a:p>
        </p:txBody>
      </p:sp>
      <p:sp>
        <p:nvSpPr>
          <p:cNvPr id="3" name="Subtitle 2"/>
          <p:cNvSpPr>
            <a:spLocks noGrp="1"/>
          </p:cNvSpPr>
          <p:nvPr>
            <p:ph type="subTitle" idx="1"/>
          </p:nvPr>
        </p:nvSpPr>
        <p:spPr>
          <a:xfrm>
            <a:off x="5334000" y="1028700"/>
            <a:ext cx="6007100" cy="5054600"/>
          </a:xfrm>
        </p:spPr>
        <p:txBody>
          <a:bodyPr>
            <a:normAutofit/>
          </a:bodyPr>
          <a:lstStyle/>
          <a:p>
            <a:r>
              <a:rPr lang="en-US" dirty="0" smtClean="0"/>
              <a:t>To carryout various basic </a:t>
            </a:r>
            <a:r>
              <a:rPr lang="en-US" dirty="0" err="1" smtClean="0"/>
              <a:t>ﬁle</a:t>
            </a:r>
            <a:r>
              <a:rPr lang="en-US" dirty="0" smtClean="0"/>
              <a:t> operations in  Java, we use classes from the </a:t>
            </a:r>
            <a:r>
              <a:rPr lang="en-US" b="1" dirty="0" smtClean="0"/>
              <a:t>java.io  </a:t>
            </a:r>
            <a:r>
              <a:rPr lang="en-US" dirty="0" smtClean="0"/>
              <a:t>package. These classes provide  methods to create, read, write, and  delete </a:t>
            </a:r>
            <a:r>
              <a:rPr lang="en-US" dirty="0" err="1" smtClean="0"/>
              <a:t>ﬁles</a:t>
            </a:r>
            <a:r>
              <a:rPr lang="en-US" dirty="0" smtClean="0"/>
              <a:t>(operations on file). We need to  understand the Files, </a:t>
            </a:r>
            <a:r>
              <a:rPr lang="en-US" dirty="0" err="1" smtClean="0"/>
              <a:t>FileWriter</a:t>
            </a:r>
            <a:r>
              <a:rPr lang="en-US" dirty="0" smtClean="0"/>
              <a:t>, </a:t>
            </a:r>
            <a:r>
              <a:rPr lang="en-US" dirty="0" err="1" smtClean="0"/>
              <a:t>FileReader</a:t>
            </a:r>
            <a:r>
              <a:rPr lang="en-US" dirty="0" smtClean="0"/>
              <a:t>, and  </a:t>
            </a:r>
            <a:r>
              <a:rPr lang="en-US" dirty="0" err="1" smtClean="0"/>
              <a:t>FileInput</a:t>
            </a:r>
            <a:r>
              <a:rPr lang="en-US" dirty="0" smtClean="0"/>
              <a:t> Stream classes, along with  their respective methods, to  know how to manipulate </a:t>
            </a:r>
            <a:r>
              <a:rPr lang="en-US" dirty="0" err="1" smtClean="0"/>
              <a:t>ﬁles</a:t>
            </a:r>
            <a:r>
              <a:rPr lang="en-US" dirty="0" smtClean="0"/>
              <a:t> at  a basic level of programming.</a:t>
            </a:r>
          </a:p>
          <a:p>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SAMPLE FOOTER TEXT</a:t>
            </a:r>
            <a:endParaRPr lang="en-US" dirty="0"/>
          </a:p>
        </p:txBody>
      </p:sp>
      <p:sp>
        <p:nvSpPr>
          <p:cNvPr id="3" name="Slide Number Placeholder 2"/>
          <p:cNvSpPr>
            <a:spLocks noGrp="1"/>
          </p:cNvSpPr>
          <p:nvPr>
            <p:ph type="sldNum" sz="quarter" idx="12"/>
          </p:nvPr>
        </p:nvSpPr>
        <p:spPr/>
        <p:txBody>
          <a:bodyPr/>
          <a:lstStyle/>
          <a:p>
            <a:fld id="{28844951-7827-47D4-8276-7DDE1FA7D85A}" type="slidenum">
              <a:rPr lang="en-US" smtClean="0"/>
              <a:pPr/>
              <a:t>7</a:t>
            </a:fld>
            <a:endParaRPr lang="en-US"/>
          </a:p>
        </p:txBody>
      </p:sp>
      <p:sp>
        <p:nvSpPr>
          <p:cNvPr id="4" name="Title 3"/>
          <p:cNvSpPr>
            <a:spLocks noGrp="1"/>
          </p:cNvSpPr>
          <p:nvPr>
            <p:ph type="title"/>
          </p:nvPr>
        </p:nvSpPr>
        <p:spPr>
          <a:xfrm>
            <a:off x="841249" y="857251"/>
            <a:ext cx="4962652" cy="1416049"/>
          </a:xfrm>
        </p:spPr>
        <p:txBody>
          <a:bodyPr/>
          <a:lstStyle/>
          <a:p>
            <a:r>
              <a:rPr smtClean="0"/>
              <a:t>Streams in java</a:t>
            </a:r>
            <a:endParaRPr lang="en-US" dirty="0"/>
          </a:p>
        </p:txBody>
      </p:sp>
      <p:sp>
        <p:nvSpPr>
          <p:cNvPr id="5" name="Content Placeholder 4"/>
          <p:cNvSpPr>
            <a:spLocks noGrp="1"/>
          </p:cNvSpPr>
          <p:nvPr>
            <p:ph idx="1"/>
          </p:nvPr>
        </p:nvSpPr>
        <p:spPr>
          <a:xfrm>
            <a:off x="841247" y="2400300"/>
            <a:ext cx="4873753" cy="3776663"/>
          </a:xfrm>
          <a:solidFill>
            <a:srgbClr val="FFE5F6"/>
          </a:solidFill>
        </p:spPr>
        <p:txBody>
          <a:bodyPr>
            <a:normAutofit/>
          </a:bodyPr>
          <a:lstStyle/>
          <a:p>
            <a:pPr fontAlgn="base"/>
            <a:r>
              <a:rPr lang="en-US" dirty="0" smtClean="0"/>
              <a:t>In Java, a sequence of data is known as a stream.</a:t>
            </a:r>
          </a:p>
          <a:p>
            <a:pPr fontAlgn="base"/>
            <a:r>
              <a:rPr lang="en-US" dirty="0" smtClean="0"/>
              <a:t>This concept is used to perform I/O operations on a file.</a:t>
            </a:r>
          </a:p>
          <a:p>
            <a:pPr fontAlgn="base"/>
            <a:r>
              <a:rPr lang="en-US" dirty="0" smtClean="0"/>
              <a:t>There are two types of streams :</a:t>
            </a:r>
          </a:p>
          <a:p>
            <a:pPr marL="457200" indent="-457200" fontAlgn="base">
              <a:buAutoNum type="arabicPeriod"/>
            </a:pPr>
            <a:r>
              <a:rPr lang="en-US" b="1" dirty="0" smtClean="0"/>
              <a:t>Input Stream</a:t>
            </a:r>
          </a:p>
          <a:p>
            <a:pPr marL="457200" indent="-457200" fontAlgn="base">
              <a:buAutoNum type="arabicPeriod"/>
            </a:pPr>
            <a:r>
              <a:rPr lang="en-US" b="1" dirty="0" smtClean="0"/>
              <a:t>Output Stream</a:t>
            </a:r>
          </a:p>
          <a:p>
            <a:endParaRPr lang="en-US" dirty="0"/>
          </a:p>
        </p:txBody>
      </p:sp>
      <p:pic>
        <p:nvPicPr>
          <p:cNvPr id="8" name="Picture Placeholder 7" descr="WhatsApp Image 2023-10-10 at 21.07.40.jpeg"/>
          <p:cNvPicPr>
            <a:picLocks noGrp="1" noChangeAspect="1"/>
          </p:cNvPicPr>
          <p:nvPr>
            <p:ph type="pic" sz="quarter" idx="14"/>
          </p:nvPr>
        </p:nvPicPr>
        <p:blipFill>
          <a:blip r:embed="rId2"/>
          <a:srcRect l="56" r="56"/>
          <a:stretch>
            <a:fillRect/>
          </a:stretch>
        </p:blipFill>
        <p:spPr>
          <a:xfrm>
            <a:off x="6248400" y="1320800"/>
            <a:ext cx="5455920" cy="505256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Input Streams</a:t>
            </a:r>
            <a:endParaRPr lang="en-US" dirty="0"/>
          </a:p>
        </p:txBody>
      </p:sp>
      <p:sp>
        <p:nvSpPr>
          <p:cNvPr id="3" name="Content Placeholder 2"/>
          <p:cNvSpPr>
            <a:spLocks noGrp="1"/>
          </p:cNvSpPr>
          <p:nvPr>
            <p:ph idx="1"/>
          </p:nvPr>
        </p:nvSpPr>
        <p:spPr/>
        <p:txBody>
          <a:bodyPr/>
          <a:lstStyle/>
          <a:p>
            <a:r>
              <a:rPr lang="en-US" dirty="0" smtClean="0"/>
              <a:t>The Java </a:t>
            </a:r>
            <a:r>
              <a:rPr lang="en-US" dirty="0" err="1" smtClean="0"/>
              <a:t>InputStream</a:t>
            </a:r>
            <a:r>
              <a:rPr lang="en-US" dirty="0" smtClean="0"/>
              <a:t> class is the </a:t>
            </a:r>
            <a:r>
              <a:rPr lang="en-US" dirty="0" err="1" smtClean="0"/>
              <a:t>superclass</a:t>
            </a:r>
            <a:r>
              <a:rPr lang="en-US" dirty="0" smtClean="0"/>
              <a:t> of all input streams. The input stream is perform reading operations to read data from numerous input devices  like the keyboard, mouse ,network, etc. </a:t>
            </a:r>
            <a:r>
              <a:rPr lang="en-US" dirty="0" err="1" smtClean="0"/>
              <a:t>InputStream</a:t>
            </a:r>
            <a:r>
              <a:rPr lang="en-US" dirty="0" smtClean="0"/>
              <a:t> is an abstract class, and because of this, it is not useful by itself cause its subclasses also are used to read data.</a:t>
            </a:r>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957686-487A-4245-814E-58B1C25C675C}"/>
              </a:ext>
            </a:extLst>
          </p:cNvPr>
          <p:cNvSpPr>
            <a:spLocks noGrp="1"/>
          </p:cNvSpPr>
          <p:nvPr>
            <p:ph type="title"/>
          </p:nvPr>
        </p:nvSpPr>
        <p:spPr>
          <a:xfrm>
            <a:off x="1244600" y="1371599"/>
            <a:ext cx="2882900" cy="2319421"/>
          </a:xfrm>
        </p:spPr>
        <p:txBody>
          <a:bodyPr/>
          <a:lstStyle/>
          <a:p>
            <a:r>
              <a:rPr smtClean="0"/>
              <a:t>Input Streams</a:t>
            </a:r>
            <a:br>
              <a:rPr smtClean="0"/>
            </a:br>
            <a:r>
              <a:rPr smtClean="0"/>
              <a:t>Types</a:t>
            </a:r>
            <a:endParaRPr lang="en-US" dirty="0"/>
          </a:p>
        </p:txBody>
      </p:sp>
      <p:sp>
        <p:nvSpPr>
          <p:cNvPr id="3" name="Content Placeholder 2">
            <a:extLst>
              <a:ext uri="{FF2B5EF4-FFF2-40B4-BE49-F238E27FC236}">
                <a16:creationId xmlns="" xmlns:a16="http://schemas.microsoft.com/office/drawing/2014/main" id="{DB6566BB-9632-4FD7-9FFC-FD3C43D3954E}"/>
              </a:ext>
            </a:extLst>
          </p:cNvPr>
          <p:cNvSpPr>
            <a:spLocks noGrp="1"/>
          </p:cNvSpPr>
          <p:nvPr>
            <p:ph idx="1"/>
          </p:nvPr>
        </p:nvSpPr>
        <p:spPr>
          <a:xfrm>
            <a:off x="6489700" y="914400"/>
            <a:ext cx="4114799" cy="4673600"/>
          </a:xfrm>
        </p:spPr>
        <p:txBody>
          <a:bodyPr>
            <a:normAutofit/>
          </a:bodyPr>
          <a:lstStyle/>
          <a:p>
            <a:pPr fontAlgn="base">
              <a:buFont typeface="Arial" pitchFamily="34" charset="0"/>
              <a:buChar char="•"/>
            </a:pPr>
            <a:r>
              <a:rPr lang="en-US" dirty="0" err="1" smtClean="0"/>
              <a:t>AudioInputStream</a:t>
            </a:r>
            <a:endParaRPr lang="en-US" dirty="0" smtClean="0"/>
          </a:p>
          <a:p>
            <a:pPr fontAlgn="base">
              <a:buFont typeface="Arial" pitchFamily="34" charset="0"/>
              <a:buChar char="•"/>
            </a:pPr>
            <a:r>
              <a:rPr lang="en-US" dirty="0" err="1" smtClean="0"/>
              <a:t>ByteArrayInputStream</a:t>
            </a:r>
            <a:endParaRPr lang="en-US" dirty="0" smtClean="0"/>
          </a:p>
          <a:p>
            <a:pPr fontAlgn="base">
              <a:buFont typeface="Arial" pitchFamily="34" charset="0"/>
              <a:buChar char="•"/>
            </a:pPr>
            <a:r>
              <a:rPr lang="en-US" dirty="0" err="1" smtClean="0"/>
              <a:t>FileInputStream</a:t>
            </a:r>
            <a:endParaRPr lang="en-US" dirty="0" smtClean="0"/>
          </a:p>
          <a:p>
            <a:pPr fontAlgn="base">
              <a:buFont typeface="Arial" pitchFamily="34" charset="0"/>
              <a:buChar char="•"/>
            </a:pPr>
            <a:r>
              <a:rPr lang="en-US" dirty="0" err="1" smtClean="0"/>
              <a:t>FilterInputStream</a:t>
            </a:r>
            <a:endParaRPr lang="en-US" dirty="0" smtClean="0"/>
          </a:p>
          <a:p>
            <a:pPr fontAlgn="base">
              <a:buFont typeface="Arial" pitchFamily="34" charset="0"/>
              <a:buChar char="•"/>
            </a:pPr>
            <a:r>
              <a:rPr lang="en-US" dirty="0" err="1" smtClean="0"/>
              <a:t>StringBufferInputStream</a:t>
            </a:r>
            <a:endParaRPr lang="en-US" dirty="0" smtClean="0"/>
          </a:p>
          <a:p>
            <a:pPr fontAlgn="base">
              <a:buFont typeface="Arial" pitchFamily="34" charset="0"/>
              <a:buChar char="•"/>
            </a:pPr>
            <a:r>
              <a:rPr lang="en-US" dirty="0" err="1" smtClean="0"/>
              <a:t>ObjectInputStream</a:t>
            </a:r>
            <a:endParaRPr lang="en-US" dirty="0" smtClean="0"/>
          </a:p>
          <a:p>
            <a:pPr>
              <a:buFont typeface="Arial" pitchFamily="34" charset="0"/>
              <a:buChar char="•"/>
            </a:pPr>
            <a:endParaRPr lang="en-US" dirty="0"/>
          </a:p>
        </p:txBody>
      </p:sp>
      <p:sp>
        <p:nvSpPr>
          <p:cNvPr id="17" name="Footer Placeholder 16">
            <a:extLst>
              <a:ext uri="{FF2B5EF4-FFF2-40B4-BE49-F238E27FC236}">
                <a16:creationId xmlns=""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cxnSp>
        <p:nvCxnSpPr>
          <p:cNvPr id="20" name="Straight Connector 19"/>
          <p:cNvCxnSpPr/>
          <p:nvPr/>
        </p:nvCxnSpPr>
        <p:spPr>
          <a:xfrm rot="16200000" flipH="1">
            <a:off x="2095500" y="927100"/>
            <a:ext cx="6858000" cy="5003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62346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887BEC-12B5-41C3-87A8-94840B2172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925</Words>
  <Application>Microsoft Office PowerPoint</Application>
  <PresentationFormat>Custom</PresentationFormat>
  <Paragraphs>109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LuminousVTI</vt:lpstr>
      <vt:lpstr>FILE HANDLING IN JAVA </vt:lpstr>
      <vt:lpstr>INTRODUCTION</vt:lpstr>
      <vt:lpstr>Introduction</vt:lpstr>
      <vt:lpstr>Mastering File Handling in Java </vt:lpstr>
      <vt:lpstr>Why File Handling in Java?</vt:lpstr>
      <vt:lpstr>Basic File Operation</vt:lpstr>
      <vt:lpstr>Streams in java</vt:lpstr>
      <vt:lpstr>Input Streams</vt:lpstr>
      <vt:lpstr>Input Streams Types</vt:lpstr>
      <vt:lpstr>Output Streams </vt:lpstr>
      <vt:lpstr>Output Streams Types</vt:lpstr>
      <vt:lpstr>Using Buffered Streams for Improved Performance </vt:lpstr>
      <vt:lpstr>Using Java 8's Stream API for File Operations </vt:lpstr>
      <vt:lpstr>Using Java's Serialization API </vt:lpstr>
      <vt:lpstr>Managing File Resources with try-with-resources </vt:lpstr>
      <vt:lpstr>Working with Compressed Files </vt:lpstr>
      <vt:lpstr>Working with File Metadata </vt:lpstr>
      <vt:lpstr>Using Java's Watch Service for File Monitoring </vt:lpstr>
      <vt:lpstr>Best Practices for File Handling in Java</vt:lpstr>
      <vt:lpstr>Common File Handling Mistakes to Avoid </vt:lpstr>
      <vt:lpstr>Advantages of file handling</vt:lpstr>
      <vt:lpstr>. </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2021-02-25T19:22:25Z</dcterms:created>
  <dcterms:modified xsi:type="dcterms:W3CDTF">2023-10-10T17:15:45Z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