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0" r:id="rId4"/>
  </p:sldMasterIdLst>
  <p:notesMasterIdLst>
    <p:notesMasterId r:id="rId25"/>
  </p:notesMasterIdLst>
  <p:handoutMasterIdLst>
    <p:handoutMasterId r:id="rId26"/>
  </p:handoutMasterIdLst>
  <p:sldIdLst>
    <p:sldId id="496" r:id="rId5"/>
    <p:sldId id="498" r:id="rId6"/>
    <p:sldId id="508" r:id="rId7"/>
    <p:sldId id="515" r:id="rId8"/>
    <p:sldId id="509" r:id="rId9"/>
    <p:sldId id="512" r:id="rId10"/>
    <p:sldId id="514" r:id="rId11"/>
    <p:sldId id="513" r:id="rId12"/>
    <p:sldId id="517" r:id="rId13"/>
    <p:sldId id="518" r:id="rId14"/>
    <p:sldId id="525" r:id="rId15"/>
    <p:sldId id="526" r:id="rId16"/>
    <p:sldId id="519" r:id="rId17"/>
    <p:sldId id="522" r:id="rId18"/>
    <p:sldId id="520" r:id="rId19"/>
    <p:sldId id="521" r:id="rId20"/>
    <p:sldId id="523" r:id="rId21"/>
    <p:sldId id="524" r:id="rId22"/>
    <p:sldId id="528" r:id="rId23"/>
    <p:sldId id="52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2635" autoAdjust="0"/>
    <p:restoredTop sz="94723" autoAdjust="0"/>
  </p:normalViewPr>
  <p:slideViewPr>
    <p:cSldViewPr snapToGrid="0" showGuides="1">
      <p:cViewPr>
        <p:scale>
          <a:sx n="50" d="100"/>
          <a:sy n="50" d="100"/>
        </p:scale>
        <p:origin x="-748" y="-640"/>
      </p:cViewPr>
      <p:guideLst>
        <p:guide orient="horz" pos="1968"/>
        <p:guide pos="3840"/>
      </p:guideLst>
    </p:cSldViewPr>
  </p:slideViewPr>
  <p:outlineViewPr>
    <p:cViewPr>
      <p:scale>
        <a:sx n="33" d="100"/>
        <a:sy n="33" d="100"/>
      </p:scale>
      <p:origin x="48" y="103368"/>
    </p:cViewPr>
  </p:outlin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pPr/>
              <a:t>10/10/2023</a:t>
            </a:fld>
            <a:endParaRPr lang="en-US" dirty="0"/>
          </a:p>
        </p:txBody>
      </p:sp>
      <p:sp>
        <p:nvSpPr>
          <p:cNvPr id="4" name="Footer Placeholder 3">
            <a:extLst>
              <a:ext uri="{FF2B5EF4-FFF2-40B4-BE49-F238E27FC236}">
                <a16:creationId xmlns:a16="http://schemas.microsoft.com/office/drawing/2014/main" xmlns=""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pPr/>
              <a:t>‹#›</a:t>
            </a:fld>
            <a:endParaRPr lang="en-US" dirty="0"/>
          </a:p>
        </p:txBody>
      </p:sp>
    </p:spTree>
    <p:extLst>
      <p:ext uri="{BB962C8B-B14F-4D97-AF65-F5344CB8AC3E}">
        <p14:creationId xmlns:p14="http://schemas.microsoft.com/office/powerpoint/2010/main" xmlns=""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pPr/>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pPr/>
              <a:t>‹#›</a:t>
            </a:fld>
            <a:endParaRPr lang="en-US" dirty="0"/>
          </a:p>
        </p:txBody>
      </p:sp>
    </p:spTree>
    <p:extLst>
      <p:ext uri="{BB962C8B-B14F-4D97-AF65-F5344CB8AC3E}">
        <p14:creationId xmlns:p14="http://schemas.microsoft.com/office/powerpoint/2010/main" xmlns=""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xmlns=""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xmlns=""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Rectangle 6">
            <a:extLst>
              <a:ext uri="{FF2B5EF4-FFF2-40B4-BE49-F238E27FC236}">
                <a16:creationId xmlns:a16="http://schemas.microsoft.com/office/drawing/2014/main" xmlns=""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2C18C1E5-FB55-42F5-BD6D-9CC153FCDBE6}" type="slidenum">
              <a:rPr lang="en-US" smtClean="0"/>
              <a:pPr/>
              <a:t>‹#›</a:t>
            </a:fld>
            <a:endParaRPr lang="en-US" dirty="0"/>
          </a:p>
        </p:txBody>
      </p:sp>
      <p:sp>
        <p:nvSpPr>
          <p:cNvPr id="10" name="Rectangle 9" descr="Tag=AccentColor&#10;Flavor=Light&#10;Target=FillAndLine">
            <a:extLst>
              <a:ext uri="{FF2B5EF4-FFF2-40B4-BE49-F238E27FC236}">
                <a16:creationId xmlns:a16="http://schemas.microsoft.com/office/drawing/2014/main" xmlns=""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2C18C1E5-FB55-42F5-BD6D-9CC153FCDBE6}" type="slidenum">
              <a:rPr lang="en-US" smtClean="0"/>
              <a:pPr/>
              <a:t>‹#›</a:t>
            </a:fld>
            <a:endParaRPr lang="en-US" dirty="0"/>
          </a:p>
        </p:txBody>
      </p:sp>
      <p:sp>
        <p:nvSpPr>
          <p:cNvPr id="10" name="Rectangle 9" descr="Tag=AccentColor&#10;Flavor=Light&#10;Target=FillAndLine">
            <a:extLst>
              <a:ext uri="{FF2B5EF4-FFF2-40B4-BE49-F238E27FC236}">
                <a16:creationId xmlns:a16="http://schemas.microsoft.com/office/drawing/2014/main" xmlns=""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xmlns=""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xmlns=""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dirty="0"/>
          </a:p>
        </p:txBody>
      </p:sp>
      <p:sp>
        <p:nvSpPr>
          <p:cNvPr id="25" name="Picture Placeholder 24">
            <a:extLst>
              <a:ext uri="{FF2B5EF4-FFF2-40B4-BE49-F238E27FC236}">
                <a16:creationId xmlns:a16="http://schemas.microsoft.com/office/drawing/2014/main" xmlns=""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dirty="0"/>
          </a:p>
        </p:txBody>
      </p:sp>
      <p:sp>
        <p:nvSpPr>
          <p:cNvPr id="24" name="Picture Placeholder 23">
            <a:extLst>
              <a:ext uri="{FF2B5EF4-FFF2-40B4-BE49-F238E27FC236}">
                <a16:creationId xmlns:a16="http://schemas.microsoft.com/office/drawing/2014/main" xmlns=""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dirty="0"/>
          </a:p>
        </p:txBody>
      </p:sp>
      <p:sp>
        <p:nvSpPr>
          <p:cNvPr id="23" name="Picture Placeholder 22">
            <a:extLst>
              <a:ext uri="{FF2B5EF4-FFF2-40B4-BE49-F238E27FC236}">
                <a16:creationId xmlns:a16="http://schemas.microsoft.com/office/drawing/2014/main" xmlns=""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xmlns=""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descr="Tag=AccentColor&#10;Flavor=Light&#10;Target=FillAndLine">
            <a:extLst>
              <a:ext uri="{FF2B5EF4-FFF2-40B4-BE49-F238E27FC236}">
                <a16:creationId xmlns:a16="http://schemas.microsoft.com/office/drawing/2014/main" xmlns=""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xmlns=""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xmlns=""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1" name="Picture Placeholder 10">
            <a:extLst>
              <a:ext uri="{FF2B5EF4-FFF2-40B4-BE49-F238E27FC236}">
                <a16:creationId xmlns:a16="http://schemas.microsoft.com/office/drawing/2014/main" xmlns=""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2" name="Picture Placeholder 11">
            <a:extLst>
              <a:ext uri="{FF2B5EF4-FFF2-40B4-BE49-F238E27FC236}">
                <a16:creationId xmlns:a16="http://schemas.microsoft.com/office/drawing/2014/main" xmlns=""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dirty="0"/>
          </a:p>
        </p:txBody>
      </p:sp>
      <p:sp>
        <p:nvSpPr>
          <p:cNvPr id="13" name="Text Placeholder 32">
            <a:extLst>
              <a:ext uri="{FF2B5EF4-FFF2-40B4-BE49-F238E27FC236}">
                <a16:creationId xmlns:a16="http://schemas.microsoft.com/office/drawing/2014/main" xmlns=""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xmlns=""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xmlns=""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xmlns=""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587D9257-BADE-4D0B-AF0B-D09FE95FA078}"/>
              </a:ext>
            </a:extLst>
          </p:cNvPr>
          <p:cNvSpPr>
            <a:spLocks noGrp="1"/>
          </p:cNvSpPr>
          <p:nvPr>
            <p:ph type="sldNum" sz="quarter" idx="12"/>
          </p:nvPr>
        </p:nvSpPr>
        <p:spPr/>
        <p:txBody>
          <a:bodyPr/>
          <a:lstStyle/>
          <a:p>
            <a:fld id="{2C18C1E5-FB55-42F5-BD6D-9CC153FCDBE6}" type="slidenum">
              <a:rPr lang="en-US" smtClean="0"/>
              <a:pPr/>
              <a:t>‹#›</a:t>
            </a:fld>
            <a:endParaRPr lang="en-US" dirty="0"/>
          </a:p>
        </p:txBody>
      </p:sp>
    </p:spTree>
    <p:extLst>
      <p:ext uri="{BB962C8B-B14F-4D97-AF65-F5344CB8AC3E}">
        <p14:creationId xmlns:p14="http://schemas.microsoft.com/office/powerpoint/2010/main" xmlns=""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xmlns=""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059376C-9810-49A5-BC9A-4E6A02175273}"/>
              </a:ext>
            </a:extLst>
          </p:cNvPr>
          <p:cNvSpPr>
            <a:spLocks noGrp="1"/>
          </p:cNvSpPr>
          <p:nvPr>
            <p:ph type="sldNum" sz="quarter" idx="12"/>
          </p:nvPr>
        </p:nvSpPr>
        <p:spPr/>
        <p:txBody>
          <a:bodyPr/>
          <a:lstStyle/>
          <a:p>
            <a:fld id="{2C18C1E5-FB55-42F5-BD6D-9CC153FCDBE6}" type="slidenum">
              <a:rPr lang="en-US" smtClean="0"/>
              <a:pPr/>
              <a:t>‹#›</a:t>
            </a:fld>
            <a:endParaRPr lang="en-US" dirty="0"/>
          </a:p>
        </p:txBody>
      </p:sp>
      <p:sp>
        <p:nvSpPr>
          <p:cNvPr id="8" name="Rectangle 6" descr="Tag=AccentColor&#10;Flavor=Light&#10;Target=FillAndLine">
            <a:extLst>
              <a:ext uri="{FF2B5EF4-FFF2-40B4-BE49-F238E27FC236}">
                <a16:creationId xmlns:a16="http://schemas.microsoft.com/office/drawing/2014/main" xmlns=""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xmlns=""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830F98C3-0B62-4361-8408-A01F70807CDB}"/>
              </a:ext>
            </a:extLst>
          </p:cNvPr>
          <p:cNvSpPr>
            <a:spLocks noGrp="1"/>
          </p:cNvSpPr>
          <p:nvPr>
            <p:ph type="sldNum" sz="quarter" idx="12"/>
          </p:nvPr>
        </p:nvSpPr>
        <p:spPr/>
        <p:txBody>
          <a:bodyPr/>
          <a:lstStyle/>
          <a:p>
            <a:fld id="{2C18C1E5-FB55-42F5-BD6D-9CC153FCDBE6}" type="slidenum">
              <a:rPr lang="en-US" smtClean="0"/>
              <a:pPr/>
              <a:t>‹#›</a:t>
            </a:fld>
            <a:endParaRPr lang="en-US" dirty="0"/>
          </a:p>
        </p:txBody>
      </p:sp>
      <p:sp>
        <p:nvSpPr>
          <p:cNvPr id="8" name="Rectangle 6" descr="Tag=AccentColor&#10;Flavor=Light&#10;Target=FillAndLine">
            <a:extLst>
              <a:ext uri="{FF2B5EF4-FFF2-40B4-BE49-F238E27FC236}">
                <a16:creationId xmlns:a16="http://schemas.microsoft.com/office/drawing/2014/main" xmlns=""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xmlns=""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xmlns=""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dirty="0"/>
          </a:p>
        </p:txBody>
      </p:sp>
      <p:sp>
        <p:nvSpPr>
          <p:cNvPr id="16" name="Picture Placeholder 15">
            <a:extLst>
              <a:ext uri="{FF2B5EF4-FFF2-40B4-BE49-F238E27FC236}">
                <a16:creationId xmlns:a16="http://schemas.microsoft.com/office/drawing/2014/main" xmlns=""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xmlns=""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xmlns=""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xmlns=""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xmlns=""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xmlns=""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2C18C1E5-FB55-42F5-BD6D-9CC153FCDBE6}" type="slidenum">
              <a:rPr lang="en-US" smtClean="0"/>
              <a:pPr/>
              <a:t>‹#›</a:t>
            </a:fld>
            <a:endParaRPr lang="en-US" dirty="0"/>
          </a:p>
        </p:txBody>
      </p:sp>
      <p:sp>
        <p:nvSpPr>
          <p:cNvPr id="8" name="Rectangle 7" descr="Tag=AccentColor&#10;Flavor=Light&#10;Target=FillAndLine">
            <a:extLst>
              <a:ext uri="{FF2B5EF4-FFF2-40B4-BE49-F238E27FC236}">
                <a16:creationId xmlns:a16="http://schemas.microsoft.com/office/drawing/2014/main" xmlns=""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xmlns=""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xmlns=""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xmlns=""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dirty="0"/>
          </a:p>
        </p:txBody>
      </p:sp>
      <p:sp>
        <p:nvSpPr>
          <p:cNvPr id="30" name="Picture Placeholder 29">
            <a:extLst>
              <a:ext uri="{FF2B5EF4-FFF2-40B4-BE49-F238E27FC236}">
                <a16:creationId xmlns:a16="http://schemas.microsoft.com/office/drawing/2014/main" xmlns=""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dirty="0"/>
          </a:p>
        </p:txBody>
      </p:sp>
      <p:sp>
        <p:nvSpPr>
          <p:cNvPr id="28" name="Picture Placeholder 27">
            <a:extLst>
              <a:ext uri="{FF2B5EF4-FFF2-40B4-BE49-F238E27FC236}">
                <a16:creationId xmlns:a16="http://schemas.microsoft.com/office/drawing/2014/main" xmlns=""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dirty="0"/>
          </a:p>
        </p:txBody>
      </p:sp>
      <p:sp>
        <p:nvSpPr>
          <p:cNvPr id="27" name="Picture Placeholder 26">
            <a:extLst>
              <a:ext uri="{FF2B5EF4-FFF2-40B4-BE49-F238E27FC236}">
                <a16:creationId xmlns:a16="http://schemas.microsoft.com/office/drawing/2014/main" xmlns=""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dirty="0"/>
          </a:p>
        </p:txBody>
      </p:sp>
      <p:sp>
        <p:nvSpPr>
          <p:cNvPr id="26" name="Picture Placeholder 25">
            <a:extLst>
              <a:ext uri="{FF2B5EF4-FFF2-40B4-BE49-F238E27FC236}">
                <a16:creationId xmlns:a16="http://schemas.microsoft.com/office/drawing/2014/main" xmlns=""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dirty="0"/>
          </a:p>
        </p:txBody>
      </p:sp>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2C18C1E5-FB55-42F5-BD6D-9CC153FCDBE6}" type="slidenum">
              <a:rPr lang="en-US" smtClean="0"/>
              <a:pPr/>
              <a:t>‹#›</a:t>
            </a:fld>
            <a:endParaRPr lang="en-US" dirty="0"/>
          </a:p>
        </p:txBody>
      </p:sp>
      <p:sp>
        <p:nvSpPr>
          <p:cNvPr id="19" name="Rectangle 18" descr="Tag=AccentColor&#10;Flavor=Light&#10;Target=FillAndLine">
            <a:extLst>
              <a:ext uri="{FF2B5EF4-FFF2-40B4-BE49-F238E27FC236}">
                <a16:creationId xmlns:a16="http://schemas.microsoft.com/office/drawing/2014/main" xmlns=""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xmlns=""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xmlns=""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xmlns=""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xmlns=""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xmlns=""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xmlns=""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xmlns=""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xmlns=""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xmlns=""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670CECB1-0A35-4C10-9D3D-FE4404283011}"/>
              </a:ext>
            </a:extLst>
          </p:cNvPr>
          <p:cNvSpPr>
            <a:spLocks noGrp="1"/>
          </p:cNvSpPr>
          <p:nvPr>
            <p:ph type="sldNum" sz="quarter" idx="12"/>
          </p:nvPr>
        </p:nvSpPr>
        <p:spPr/>
        <p:txBody>
          <a:bodyPr/>
          <a:lstStyle/>
          <a:p>
            <a:fld id="{2C18C1E5-FB55-42F5-BD6D-9CC153FCDBE6}" type="slidenum">
              <a:rPr lang="en-US" smtClean="0"/>
              <a:pPr/>
              <a:t>‹#›</a:t>
            </a:fld>
            <a:endParaRPr lang="en-US" dirty="0"/>
          </a:p>
        </p:txBody>
      </p:sp>
      <p:sp>
        <p:nvSpPr>
          <p:cNvPr id="8" name="Rectangle 7" descr="Tag=AccentColor&#10;Flavor=Light&#10;Target=FillAndLine">
            <a:extLst>
              <a:ext uri="{FF2B5EF4-FFF2-40B4-BE49-F238E27FC236}">
                <a16:creationId xmlns:a16="http://schemas.microsoft.com/office/drawing/2014/main" xmlns=""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xmlns=""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xmlns=""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xmlns=""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1B3DD-35BD-42F7-9AD7-7F3402B2623E}"/>
              </a:ext>
            </a:extLst>
          </p:cNvPr>
          <p:cNvSpPr>
            <a:spLocks noGrp="1"/>
          </p:cNvSpPr>
          <p:nvPr>
            <p:ph type="ctrTitle"/>
          </p:nvPr>
        </p:nvSpPr>
        <p:spPr/>
        <p:txBody>
          <a:bodyPr/>
          <a:lstStyle/>
          <a:p>
            <a:r>
              <a:rPr lang="en-US" sz="5400" dirty="0" smtClean="0"/>
              <a:t>Object-Oriented Programming with Java</a:t>
            </a:r>
            <a:endParaRPr lang="en-US" sz="5400" dirty="0"/>
          </a:p>
        </p:txBody>
      </p:sp>
      <p:sp>
        <p:nvSpPr>
          <p:cNvPr id="3" name="Subtitle 2">
            <a:extLst>
              <a:ext uri="{FF2B5EF4-FFF2-40B4-BE49-F238E27FC236}">
                <a16:creationId xmlns:a16="http://schemas.microsoft.com/office/drawing/2014/main" xmlns="" id="{AF5A2D86-784C-417D-9AD4-AF18311FBC6D}"/>
              </a:ext>
            </a:extLst>
          </p:cNvPr>
          <p:cNvSpPr>
            <a:spLocks noGrp="1"/>
          </p:cNvSpPr>
          <p:nvPr>
            <p:ph type="subTitle" idx="1"/>
          </p:nvPr>
        </p:nvSpPr>
        <p:spPr/>
        <p:txBody>
          <a:bodyPr/>
          <a:lstStyle/>
          <a:p>
            <a:r>
              <a:rPr lang="en-US" b="1" dirty="0" smtClean="0"/>
              <a:t>P TEJASWINI REDDY</a:t>
            </a:r>
            <a:endParaRPr lang="en-US" sz="3200" b="1" dirty="0">
              <a:solidFill>
                <a:schemeClr val="bg1"/>
              </a:solidFill>
            </a:endParaRPr>
          </a:p>
        </p:txBody>
      </p:sp>
    </p:spTree>
    <p:extLst>
      <p:ext uri="{BB962C8B-B14F-4D97-AF65-F5344CB8AC3E}">
        <p14:creationId xmlns:p14="http://schemas.microsoft.com/office/powerpoint/2010/main" xmlns="" val="3865773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pic>
        <p:nvPicPr>
          <p:cNvPr id="6" name="Content Placeholder 5" descr="WhatsApp Image 2023-10-10 at 18.35.36.jpeg"/>
          <p:cNvPicPr>
            <a:picLocks noGrp="1" noChangeAspect="1"/>
          </p:cNvPicPr>
          <p:nvPr>
            <p:ph idx="1"/>
          </p:nvPr>
        </p:nvPicPr>
        <p:blipFill>
          <a:blip r:embed="rId2"/>
          <a:stretch>
            <a:fillRect/>
          </a:stretch>
        </p:blipFill>
        <p:spPr>
          <a:xfrm>
            <a:off x="6371926" y="2343551"/>
            <a:ext cx="4918508" cy="3876675"/>
          </a:xfrm>
          <a:effectLst>
            <a:outerShdw blurRad="50800" dist="50800" dir="5400000" algn="ctr" rotWithShape="0">
              <a:schemeClr val="accent1"/>
            </a:outerShdw>
          </a:effectLst>
        </p:spPr>
      </p:pic>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10</a:t>
            </a:fld>
            <a:endParaRPr lang="en-US" dirty="0"/>
          </a:p>
        </p:txBody>
      </p:sp>
      <p:pic>
        <p:nvPicPr>
          <p:cNvPr id="10" name="Picture 9" descr="WhatsApp Image 2023-10-10 at 18.35.21.jpeg"/>
          <p:cNvPicPr>
            <a:picLocks noChangeAspect="1"/>
          </p:cNvPicPr>
          <p:nvPr/>
        </p:nvPicPr>
        <p:blipFill>
          <a:blip r:embed="rId3"/>
          <a:stretch>
            <a:fillRect/>
          </a:stretch>
        </p:blipFill>
        <p:spPr>
          <a:xfrm>
            <a:off x="591586" y="2473692"/>
            <a:ext cx="4962191" cy="3628424"/>
          </a:xfrm>
          <a:prstGeom prst="rect">
            <a:avLst/>
          </a:prstGeom>
          <a:effectLst>
            <a:outerShdw blurRad="50800" dist="50800" dir="5400000" algn="ctr" rotWithShape="0">
              <a:schemeClr val="accent1"/>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a:xfrm>
            <a:off x="749300" y="2393188"/>
            <a:ext cx="10515600" cy="4105656"/>
          </a:xfrm>
        </p:spPr>
        <p:txBody>
          <a:bodyPr/>
          <a:lstStyle/>
          <a:p>
            <a:pPr>
              <a:buNone/>
            </a:pPr>
            <a:r>
              <a:rPr lang="en-US" dirty="0" smtClean="0"/>
              <a:t>Method overloading is the process of defining multiple methods with the same name but different parameters.</a:t>
            </a:r>
          </a:p>
          <a:p>
            <a:pPr>
              <a:buNone/>
            </a:pPr>
            <a:r>
              <a:rPr lang="en-US" dirty="0" smtClean="0"/>
              <a:t> It can be used only if we have different parameters quantity or types.</a:t>
            </a:r>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a:xfrm>
            <a:off x="838200" y="2349500"/>
            <a:ext cx="10515600" cy="3831844"/>
          </a:xfrm>
        </p:spPr>
        <p:txBody>
          <a:bodyPr/>
          <a:lstStyle/>
          <a:p>
            <a:pPr>
              <a:buNone/>
            </a:pPr>
            <a:r>
              <a:rPr lang="en-US" dirty="0" smtClean="0"/>
              <a:t>Method overriding is the process of redefining a method in a subclass that is already defined in it’s  the parent class.</a:t>
            </a:r>
          </a:p>
          <a:p>
            <a:pPr>
              <a:buNone/>
            </a:pPr>
            <a:r>
              <a:rPr lang="en-US" dirty="0" smtClean="0"/>
              <a:t> This concept is used to give same name and parameters but in child class.</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WhatsApp Image 2023-10-10 at 19.00.54.jpeg"/>
          <p:cNvPicPr>
            <a:picLocks noGrp="1" noChangeAspect="1"/>
          </p:cNvPicPr>
          <p:nvPr>
            <p:ph type="pic" sz="quarter" idx="14"/>
          </p:nvPr>
        </p:nvPicPr>
        <p:blipFill>
          <a:blip r:embed="rId2"/>
          <a:srcRect t="15139" b="15139"/>
          <a:stretch>
            <a:fillRect/>
          </a:stretch>
        </p:blipFill>
        <p:spPr/>
      </p:pic>
      <p:pic>
        <p:nvPicPr>
          <p:cNvPr id="7" name="Picture Placeholder 6" descr="WhatsApp Image 2023-10-10 at 19.00.54 (2).jpeg"/>
          <p:cNvPicPr>
            <a:picLocks noGrp="1" noChangeAspect="1"/>
          </p:cNvPicPr>
          <p:nvPr>
            <p:ph type="pic" sz="quarter" idx="13"/>
          </p:nvPr>
        </p:nvPicPr>
        <p:blipFill>
          <a:blip r:embed="rId3"/>
          <a:srcRect t="2342" b="2342"/>
          <a:stretch>
            <a:fillRect/>
          </a:stretch>
        </p:blipFill>
        <p:spPr>
          <a:effectLst>
            <a:outerShdw blurRad="50800" dist="50800" dir="5400000" algn="ctr" rotWithShape="0">
              <a:schemeClr val="accent1"/>
            </a:outerShdw>
          </a:effectLst>
        </p:spPr>
      </p:pic>
      <p:sp>
        <p:nvSpPr>
          <p:cNvPr id="4" name="Title 3"/>
          <p:cNvSpPr>
            <a:spLocks noGrp="1"/>
          </p:cNvSpPr>
          <p:nvPr>
            <p:ph type="title"/>
          </p:nvPr>
        </p:nvSpPr>
        <p:spPr/>
        <p:txBody>
          <a:bodyPr/>
          <a:lstStyle/>
          <a:p>
            <a:r>
              <a:rPr lang="en-US" dirty="0" smtClean="0"/>
              <a:t>REFACTORING</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Refactoring is the process of improving the design and structure of the code, without changing its external behavior. Refactoring can help to make code more modular, extensible, and easier to understand. Some common refactoring techniques include renaming variables, extracting methods, and simplifying conditionals. Refactoring should be done regularly as part of the development process, to ensure that code remains maintainable and easy to work with.</a:t>
            </a:r>
          </a:p>
          <a:p>
            <a:endParaRPr lang="en-US" dirty="0"/>
          </a:p>
        </p:txBody>
      </p:sp>
      <p:sp>
        <p:nvSpPr>
          <p:cNvPr id="6" name="Slide Number Placeholder 5"/>
          <p:cNvSpPr>
            <a:spLocks noGrp="1"/>
          </p:cNvSpPr>
          <p:nvPr>
            <p:ph type="sldNum" sz="quarter" idx="12"/>
          </p:nvPr>
        </p:nvSpPr>
        <p:spPr/>
        <p:txBody>
          <a:bodyPr/>
          <a:lstStyle/>
          <a:p>
            <a:fld id="{2C18C1E5-FB55-42F5-BD6D-9CC153FCDBE6}"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394" y="895148"/>
            <a:ext cx="4629270" cy="5322771"/>
          </a:xfrm>
        </p:spPr>
        <p:txBody>
          <a:bodyPr/>
          <a:lstStyle/>
          <a:p>
            <a:r>
              <a:rPr lang="en-US" sz="2400" dirty="0" smtClean="0"/>
              <a:t>Design patterns are reusable solutions to common software design problems. They provide a way to solve problems that have been encountered before, without having to doing it again. Many design patterns are based on OOP principles, such as inheritance, polymorphism, and encapsulation. Some common design patterns include the Singleton, Factory Method and Observer patterns. </a:t>
            </a:r>
            <a:endParaRPr lang="en-US" sz="2400" dirty="0"/>
          </a:p>
        </p:txBody>
      </p:sp>
      <p:sp>
        <p:nvSpPr>
          <p:cNvPr id="3" name="Content Placeholder 2"/>
          <p:cNvSpPr>
            <a:spLocks noGrp="1"/>
          </p:cNvSpPr>
          <p:nvPr>
            <p:ph idx="1"/>
          </p:nvPr>
        </p:nvSpPr>
        <p:spPr>
          <a:xfrm>
            <a:off x="6364224" y="1953928"/>
            <a:ext cx="2577645" cy="2011680"/>
          </a:xfrm>
        </p:spPr>
        <p:txBody>
          <a:bodyPr/>
          <a:lstStyle/>
          <a:p>
            <a:r>
              <a:rPr lang="en-US" dirty="0" smtClean="0"/>
              <a:t>DESIGN</a:t>
            </a:r>
            <a:endParaRPr lang="en-US" dirty="0"/>
          </a:p>
        </p:txBody>
      </p:sp>
      <p:sp>
        <p:nvSpPr>
          <p:cNvPr id="4" name="Footer Placeholder 3"/>
          <p:cNvSpPr>
            <a:spLocks noGrp="1"/>
          </p:cNvSpPr>
          <p:nvPr>
            <p:ph type="ftr" sz="quarter" idx="11"/>
          </p:nvPr>
        </p:nvSpPr>
        <p:spPr/>
        <p:txBody>
          <a:bodyPr/>
          <a:lstStyle/>
          <a:p>
            <a:r>
              <a:rPr lang="en-US" smtClean="0">
                <a:solidFill>
                  <a:schemeClr val="bg1"/>
                </a:solidFill>
              </a:rPr>
              <a:t>Presentation Title</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2C18C1E5-FB55-42F5-BD6D-9CC153FCDBE6}" type="slidenum">
              <a:rPr lang="en-US" smtClean="0"/>
              <a:pPr/>
              <a:t>14</a:t>
            </a:fld>
            <a:endParaRPr lang="en-US" dirty="0">
              <a:solidFill>
                <a:schemeClr val="bg1"/>
              </a:solidFill>
            </a:endParaRPr>
          </a:p>
        </p:txBody>
      </p:sp>
      <p:sp>
        <p:nvSpPr>
          <p:cNvPr id="6" name="Oval 5"/>
          <p:cNvSpPr/>
          <p:nvPr/>
        </p:nvSpPr>
        <p:spPr>
          <a:xfrm>
            <a:off x="-394636" y="-2117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16227" y="3262965"/>
            <a:ext cx="2734659" cy="769441"/>
          </a:xfrm>
          <a:prstGeom prst="rect">
            <a:avLst/>
          </a:prstGeom>
          <a:noFill/>
        </p:spPr>
        <p:txBody>
          <a:bodyPr wrap="none" rtlCol="0">
            <a:spAutoFit/>
          </a:bodyPr>
          <a:lstStyle/>
          <a:p>
            <a:r>
              <a:rPr lang="en-US" sz="4400" dirty="0" smtClean="0"/>
              <a:t>PATTERN</a:t>
            </a:r>
            <a:endParaRPr lang="en-US" sz="4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pic>
        <p:nvPicPr>
          <p:cNvPr id="7" name="Picture Placeholder 6" descr="WhatsApp Image 2023-10-10 at 18.40.17.jpeg"/>
          <p:cNvPicPr>
            <a:picLocks noGrp="1" noChangeAspect="1"/>
          </p:cNvPicPr>
          <p:nvPr>
            <p:ph type="pic" sz="quarter" idx="13"/>
          </p:nvPr>
        </p:nvPicPr>
        <p:blipFill>
          <a:blip r:embed="rId2"/>
          <a:srcRect l="18615" r="18615"/>
          <a:stretch>
            <a:fillRect/>
          </a:stretch>
        </p:blipFill>
        <p:spPr/>
      </p:pic>
      <p:sp>
        <p:nvSpPr>
          <p:cNvPr id="4" name="Title 3"/>
          <p:cNvSpPr>
            <a:spLocks noGrp="1"/>
          </p:cNvSpPr>
          <p:nvPr>
            <p:ph type="title"/>
          </p:nvPr>
        </p:nvSpPr>
        <p:spPr/>
        <p:txBody>
          <a:bodyPr/>
          <a:lstStyle/>
          <a:p>
            <a:r>
              <a:rPr lang="en-US" dirty="0" smtClean="0"/>
              <a:t>TESTING</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Java provides a framework called </a:t>
            </a:r>
            <a:r>
              <a:rPr lang="en-US" dirty="0" err="1" smtClean="0"/>
              <a:t>JUnit</a:t>
            </a:r>
            <a:r>
              <a:rPr lang="en-US" dirty="0" smtClean="0"/>
              <a:t> to perform the unit testing in our Java code. In the development of test-driven development, </a:t>
            </a:r>
            <a:r>
              <a:rPr lang="en-US" dirty="0" err="1" smtClean="0"/>
              <a:t>JUnit</a:t>
            </a:r>
            <a:r>
              <a:rPr lang="en-US" dirty="0" smtClean="0"/>
              <a:t> is very </a:t>
            </a:r>
            <a:r>
              <a:rPr lang="en-US" dirty="0" err="1" smtClean="0"/>
              <a:t>crucial.It</a:t>
            </a:r>
            <a:r>
              <a:rPr lang="en-US" dirty="0" smtClean="0"/>
              <a:t> is a crucial part of developing robust and scalable Java applications. Testing helps to ensure that code is working as intended, and that changes made to the code do not introduce any new bugs or issues to it. There are several types of testing that can be done, including unit , integration, and acceptance testing. By using a combination of these testing techniques, developers can create code that is more reliable and easier to maintain.</a:t>
            </a:r>
            <a:endParaRPr lang="en-US" dirty="0"/>
          </a:p>
        </p:txBody>
      </p:sp>
      <p:sp>
        <p:nvSpPr>
          <p:cNvPr id="6" name="Slide Number Placeholder 5"/>
          <p:cNvSpPr>
            <a:spLocks noGrp="1"/>
          </p:cNvSpPr>
          <p:nvPr>
            <p:ph type="sldNum" sz="quarter" idx="12"/>
          </p:nvPr>
        </p:nvSpPr>
        <p:spPr/>
        <p:txBody>
          <a:bodyPr/>
          <a:lstStyle/>
          <a:p>
            <a:fld id="{2C18C1E5-FB55-42F5-BD6D-9CC153FCDBE6}"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US" dirty="0"/>
          </a:p>
        </p:txBody>
      </p:sp>
      <p:sp>
        <p:nvSpPr>
          <p:cNvPr id="3" name="Content Placeholder 2"/>
          <p:cNvSpPr>
            <a:spLocks noGrp="1"/>
          </p:cNvSpPr>
          <p:nvPr>
            <p:ph idx="1"/>
          </p:nvPr>
        </p:nvSpPr>
        <p:spPr>
          <a:xfrm>
            <a:off x="838200" y="2075688"/>
            <a:ext cx="6565900" cy="4105656"/>
          </a:xfrm>
        </p:spPr>
        <p:txBody>
          <a:bodyPr>
            <a:normAutofit fontScale="92500" lnSpcReduction="20000"/>
          </a:bodyPr>
          <a:lstStyle/>
          <a:p>
            <a:r>
              <a:rPr lang="en-US" dirty="0" smtClean="0"/>
              <a:t>There are several best practices that should be followed by developers in  Java applications using OOP principles. These include: writing modular and reusable code, following the Single Responsibility Principle, using descriptive and meaningful names for classes and methods, and avoiding code duplication. By following these best practices, developers can create code that is easier to read, maintain, and extend.</a:t>
            </a:r>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16</a:t>
            </a:fld>
            <a:endParaRPr lang="en-US" dirty="0"/>
          </a:p>
        </p:txBody>
      </p:sp>
      <p:pic>
        <p:nvPicPr>
          <p:cNvPr id="7" name="Picture 6" descr="WhatsApp Image 2023-10-10 at 18.39.48.jpeg"/>
          <p:cNvPicPr>
            <a:picLocks noChangeAspect="1"/>
          </p:cNvPicPr>
          <p:nvPr/>
        </p:nvPicPr>
        <p:blipFill>
          <a:blip r:embed="rId2"/>
          <a:stretch>
            <a:fillRect/>
          </a:stretch>
        </p:blipFill>
        <p:spPr>
          <a:xfrm>
            <a:off x="7365999" y="2254250"/>
            <a:ext cx="4549775" cy="3619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49224"/>
            <a:ext cx="5245100" cy="5568696"/>
          </a:xfrm>
        </p:spPr>
        <p:txBody>
          <a:bodyPr/>
          <a:lstStyle/>
          <a:p>
            <a:pPr algn="ctr"/>
            <a:r>
              <a:rPr lang="en-US" sz="5400" dirty="0" smtClean="0"/>
              <a:t>REAL WORLD APPLICATIONS</a:t>
            </a:r>
            <a:endParaRPr lang="en-US" sz="5400" dirty="0"/>
          </a:p>
        </p:txBody>
      </p:sp>
      <p:sp>
        <p:nvSpPr>
          <p:cNvPr id="3" name="Content Placeholder 2"/>
          <p:cNvSpPr>
            <a:spLocks noGrp="1"/>
          </p:cNvSpPr>
          <p:nvPr>
            <p:ph idx="1"/>
          </p:nvPr>
        </p:nvSpPr>
        <p:spPr/>
        <p:txBody>
          <a:bodyPr>
            <a:normAutofit fontScale="47500" lnSpcReduction="20000"/>
          </a:bodyPr>
          <a:lstStyle/>
          <a:p>
            <a:r>
              <a:rPr lang="en-US" dirty="0" smtClean="0"/>
              <a:t>Java's OOP features are used in a wide variety of real-world applications, from web applications to video games to enterprise software world. By using OOP principles, developers can create code that is easier to maintain, extend, and reuse. Some notable Java applications that use OOP include the Spring Framework, </a:t>
            </a:r>
            <a:r>
              <a:rPr lang="en-US" dirty="0" err="1" smtClean="0"/>
              <a:t>Hibernat</a:t>
            </a:r>
            <a:r>
              <a:rPr lang="en-US" dirty="0" smtClean="0"/>
              <a:t>. By learning OOP with Java, developers can gain valuable skills that are in high demand in the industry of software .</a:t>
            </a:r>
          </a:p>
          <a:p>
            <a:endParaRPr lang="en-US" dirty="0"/>
          </a:p>
        </p:txBody>
      </p:sp>
      <p:sp>
        <p:nvSpPr>
          <p:cNvPr id="4" name="Footer Placeholder 3"/>
          <p:cNvSpPr>
            <a:spLocks noGrp="1"/>
          </p:cNvSpPr>
          <p:nvPr>
            <p:ph type="ftr" sz="quarter" idx="11"/>
          </p:nvPr>
        </p:nvSpPr>
        <p:spPr/>
        <p:txBody>
          <a:bodyPr/>
          <a:lstStyle/>
          <a:p>
            <a:endParaRPr lang="en-US" dirty="0">
              <a:solidFill>
                <a:schemeClr val="bg1"/>
              </a:solidFill>
            </a:endParaRPr>
          </a:p>
        </p:txBody>
      </p:sp>
      <p:sp>
        <p:nvSpPr>
          <p:cNvPr id="5" name="Slide Number Placeholder 4"/>
          <p:cNvSpPr>
            <a:spLocks noGrp="1"/>
          </p:cNvSpPr>
          <p:nvPr>
            <p:ph type="sldNum" sz="quarter" idx="12"/>
          </p:nvPr>
        </p:nvSpPr>
        <p:spPr/>
        <p:txBody>
          <a:bodyPr/>
          <a:lstStyle/>
          <a:p>
            <a:fld id="{2C18C1E5-FB55-42F5-BD6D-9CC153FCDBE6}" type="slidenum">
              <a:rPr lang="en-US" smtClean="0"/>
              <a:pPr/>
              <a:t>17</a:t>
            </a:fld>
            <a:endParaRPr 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18C1E5-FB55-42F5-BD6D-9CC153FCDBE6}" type="slidenum">
              <a:rPr lang="en-US" smtClean="0"/>
              <a:pPr/>
              <a:t>18</a:t>
            </a:fld>
            <a:endParaRPr lang="en-US" dirty="0"/>
          </a:p>
        </p:txBody>
      </p:sp>
      <p:pic>
        <p:nvPicPr>
          <p:cNvPr id="12" name="Picture Placeholder 11" descr="WhatsApp Image 2023-10-10 at 19.40.29 (1).jpeg"/>
          <p:cNvPicPr>
            <a:picLocks noGrp="1" noChangeAspect="1"/>
          </p:cNvPicPr>
          <p:nvPr>
            <p:ph type="pic" sz="quarter" idx="17"/>
          </p:nvPr>
        </p:nvPicPr>
        <p:blipFill>
          <a:blip r:embed="rId2"/>
          <a:srcRect l="16680" r="16680"/>
          <a:stretch>
            <a:fillRect/>
          </a:stretch>
        </p:blipFill>
        <p:spPr>
          <a:xfrm>
            <a:off x="8305800" y="3511296"/>
            <a:ext cx="3340100" cy="2724404"/>
          </a:xfrm>
        </p:spPr>
      </p:pic>
      <p:sp>
        <p:nvSpPr>
          <p:cNvPr id="9" name="Text Placeholder 8"/>
          <p:cNvSpPr>
            <a:spLocks noGrp="1"/>
          </p:cNvSpPr>
          <p:nvPr>
            <p:ph type="body" sz="quarter" idx="20"/>
          </p:nvPr>
        </p:nvSpPr>
        <p:spPr>
          <a:xfrm>
            <a:off x="635000" y="2425700"/>
            <a:ext cx="6743700" cy="4191000"/>
          </a:xfrm>
        </p:spPr>
        <p:txBody>
          <a:bodyPr>
            <a:normAutofit lnSpcReduction="10000"/>
          </a:bodyPr>
          <a:lstStyle/>
          <a:p>
            <a:r>
              <a:rPr lang="en-US" dirty="0" smtClean="0"/>
              <a:t>While OOP can help to create more modular and flexible code, it also gives several challenges and opportunities. Some of the challenges include: complexity, performance considerations, and learning . However, OOP also </a:t>
            </a:r>
            <a:r>
              <a:rPr lang="en-US" dirty="0" smtClean="0"/>
              <a:t>presents several </a:t>
            </a:r>
            <a:r>
              <a:rPr lang="en-US" dirty="0" smtClean="0"/>
              <a:t>opportunities, such as: code reuse, modularity, and extensibility. By understanding these challenges and opportunities mentioned above, developers can make informed decisions about when and how to use OOP in their software projects.</a:t>
            </a:r>
            <a:endParaRPr lang="en-US" dirty="0"/>
          </a:p>
        </p:txBody>
      </p:sp>
      <p:sp>
        <p:nvSpPr>
          <p:cNvPr id="10" name="Text Placeholder 9"/>
          <p:cNvSpPr>
            <a:spLocks noGrp="1"/>
          </p:cNvSpPr>
          <p:nvPr>
            <p:ph type="body" sz="quarter" idx="22"/>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In this presentation, we have explored the fundamental concepts of Object-Oriented Programming with Java. We have discussed the key principles of OOP, such as inheritance, polymorphism, and encapsulation, abstraction and how they can be used to create high-quality software . Also about method overriding and overloading. We have also explored advanced topics, such as design patterns, refactoring, and testing. By following best practices and considering performance implications, developers can create Java applications that are both robust and scalable.</a:t>
            </a:r>
          </a:p>
          <a:p>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58C0DDC-D116-43DA-B0B5-A6A82668AD5D}"/>
              </a:ext>
            </a:extLst>
          </p:cNvPr>
          <p:cNvSpPr>
            <a:spLocks noGrp="1"/>
          </p:cNvSpPr>
          <p:nvPr>
            <p:ph type="title"/>
          </p:nvPr>
        </p:nvSpPr>
        <p:spPr/>
        <p:txBody>
          <a:bodyPr/>
          <a:lstStyle/>
          <a:p>
            <a:r>
              <a:rPr lang="en-US" sz="7200"/>
              <a:t>Introduction</a:t>
            </a:r>
            <a:endParaRPr lang="en-US" dirty="0"/>
          </a:p>
        </p:txBody>
      </p:sp>
      <p:sp>
        <p:nvSpPr>
          <p:cNvPr id="6" name="Slide Number Placeholder 5">
            <a:extLst>
              <a:ext uri="{FF2B5EF4-FFF2-40B4-BE49-F238E27FC236}">
                <a16:creationId xmlns:a16="http://schemas.microsoft.com/office/drawing/2014/main" xmlns="" id="{D9E1B180-F4BB-46B9-937E-3469FC6819B6}"/>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
        <p:nvSpPr>
          <p:cNvPr id="11" name="Picture Placeholder 10"/>
          <p:cNvSpPr>
            <a:spLocks noGrp="1"/>
          </p:cNvSpPr>
          <p:nvPr>
            <p:ph type="pic" sz="quarter" idx="14"/>
          </p:nvPr>
        </p:nvSpPr>
        <p:spPr>
          <a:solidFill>
            <a:schemeClr val="bg1"/>
          </a:solidFill>
        </p:spPr>
      </p:sp>
      <p:pic>
        <p:nvPicPr>
          <p:cNvPr id="13" name="Picture Placeholder 12" descr="294d9dd5-03f7-4503-9487-bbf3e96cb247.jpeg"/>
          <p:cNvPicPr>
            <a:picLocks noGrp="1" noChangeAspect="1"/>
          </p:cNvPicPr>
          <p:nvPr>
            <p:ph type="pic" sz="quarter" idx="13"/>
          </p:nvPr>
        </p:nvPicPr>
        <p:blipFill>
          <a:blip r:embed="rId2"/>
          <a:srcRect t="11633" b="11633"/>
          <a:stretch>
            <a:fillRect/>
          </a:stretch>
        </p:blipFill>
        <p:spPr/>
      </p:pic>
      <p:sp>
        <p:nvSpPr>
          <p:cNvPr id="14" name="Content Placeholder 13"/>
          <p:cNvSpPr>
            <a:spLocks noGrp="1"/>
          </p:cNvSpPr>
          <p:nvPr>
            <p:ph idx="1"/>
          </p:nvPr>
        </p:nvSpPr>
        <p:spPr/>
        <p:txBody>
          <a:bodyPr>
            <a:normAutofit fontScale="92500" lnSpcReduction="20000"/>
          </a:bodyPr>
          <a:lstStyle/>
          <a:p>
            <a:r>
              <a:rPr lang="en-US" dirty="0" smtClean="0"/>
              <a:t>In this presentation , we can know how to build robust and scalable applications using Java's Object-Oriented Programming paradigm. It covers the fundamental concepts of OOP, such as inheritance, polymorphism, and encapsulation, and how they can be leveraged to create high-quality software. We will also explore advanced topics, including design patterns, refactoring, and testing. By the end of this presentation, you will have a solid understanding of how to develop Java applications that are both maintainable and extensible.</a:t>
            </a:r>
          </a:p>
          <a:p>
            <a:endParaRPr lang="en-US" dirty="0"/>
          </a:p>
        </p:txBody>
      </p:sp>
    </p:spTree>
    <p:extLst>
      <p:ext uri="{BB962C8B-B14F-4D97-AF65-F5344CB8AC3E}">
        <p14:creationId xmlns:p14="http://schemas.microsoft.com/office/powerpoint/2010/main" xmlns="" val="1795373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Contact me:</a:t>
            </a:r>
          </a:p>
          <a:p>
            <a:r>
              <a:rPr lang="en-US" dirty="0" smtClean="0"/>
              <a:t>tejaswinireddypedarapu@gmail.com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WITH JAVA</a:t>
            </a:r>
            <a:endParaRPr lang="en-US" dirty="0"/>
          </a:p>
        </p:txBody>
      </p:sp>
      <p:sp>
        <p:nvSpPr>
          <p:cNvPr id="3" name="Content Placeholder 2"/>
          <p:cNvSpPr>
            <a:spLocks noGrp="1"/>
          </p:cNvSpPr>
          <p:nvPr>
            <p:ph idx="1"/>
          </p:nvPr>
        </p:nvSpPr>
        <p:spPr/>
        <p:txBody>
          <a:bodyPr>
            <a:normAutofit/>
          </a:bodyPr>
          <a:lstStyle/>
          <a:p>
            <a:r>
              <a:rPr lang="en-US" sz="2400" dirty="0" smtClean="0"/>
              <a:t>Object-Oriented Programming is a programming paradigm that emphasizes the use of objects to represent real-world entities and concepts. It provides a way to organize code into reusable and modular components, making it easier to develop and maintain complex software systems. OOP is based on four key principles: encapsulation, abstraction, inheritance, and polymorphism. These principles help to create code that is more modular, flexible, and easier to understand.</a:t>
            </a:r>
            <a:endParaRPr lang="en-US" sz="24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In Java, a class is a blueprint for creating objects. A class defines the properties and behaviors that an object will be given have. An object is an instance of a class, with its own unique set of properties and behaviors based on the class. In OOP, objects are used to represent real-world entities and concepts. For example, a Person class might have properties such as name, age, and address, and behaviors such as walk() and talk(). Objects of this class would represent individual people, with their own unique values for these properties.</a:t>
            </a:r>
            <a:endParaRPr lang="en-US" sz="2000" dirty="0"/>
          </a:p>
        </p:txBody>
      </p:sp>
      <p:pic>
        <p:nvPicPr>
          <p:cNvPr id="6" name="Content Placeholder 5" descr="WhatsApp Image 2023-10-10 at 18.39.25.jpeg"/>
          <p:cNvPicPr>
            <a:picLocks noGrp="1" noChangeAspect="1"/>
          </p:cNvPicPr>
          <p:nvPr>
            <p:ph idx="1"/>
          </p:nvPr>
        </p:nvPicPr>
        <p:blipFill>
          <a:blip r:embed="rId2"/>
          <a:stretch>
            <a:fillRect/>
          </a:stretch>
        </p:blipFill>
        <p:spPr>
          <a:xfrm>
            <a:off x="6520656" y="2097087"/>
            <a:ext cx="4679950" cy="2673350"/>
          </a:xfrm>
        </p:spPr>
      </p:pic>
      <p:sp>
        <p:nvSpPr>
          <p:cNvPr id="4" name="Footer Placeholder 3"/>
          <p:cNvSpPr>
            <a:spLocks noGrp="1"/>
          </p:cNvSpPr>
          <p:nvPr>
            <p:ph type="ftr" sz="quarter" idx="11"/>
          </p:nvPr>
        </p:nvSpPr>
        <p:spPr/>
        <p:txBody>
          <a:bodyPr/>
          <a:lstStyle/>
          <a:p>
            <a:endParaRPr lang="en-US" dirty="0">
              <a:solidFill>
                <a:schemeClr val="bg1"/>
              </a:solidFill>
            </a:endParaRPr>
          </a:p>
        </p:txBody>
      </p:sp>
      <p:sp>
        <p:nvSpPr>
          <p:cNvPr id="5" name="Slide Number Placeholder 4"/>
          <p:cNvSpPr>
            <a:spLocks noGrp="1"/>
          </p:cNvSpPr>
          <p:nvPr>
            <p:ph type="sldNum" sz="quarter" idx="12"/>
          </p:nvPr>
        </p:nvSpPr>
        <p:spPr/>
        <p:txBody>
          <a:bodyPr/>
          <a:lstStyle/>
          <a:p>
            <a:fld id="{2C18C1E5-FB55-42F5-BD6D-9CC153FCDBE6}" type="slidenum">
              <a:rPr lang="en-US" smtClean="0"/>
              <a:pPr/>
              <a:t>4</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1078028" y="2304288"/>
            <a:ext cx="10068027" cy="3624874"/>
          </a:xfrm>
        </p:spPr>
        <p:txBody>
          <a:bodyPr>
            <a:normAutofit fontScale="92500"/>
          </a:bodyPr>
          <a:lstStyle/>
          <a:p>
            <a:pPr>
              <a:buNone/>
            </a:pPr>
            <a:r>
              <a:rPr lang="en-US" dirty="0" smtClean="0"/>
              <a:t>  Inheritance is a mechanism in OOP that allows a class to inherit properties and behaviors from another class from anywhere. The class that is being inherited from is called the super class, and the class that is inheriting is called as subclass. Inheritance allows for code reuse and makes it easier to create new classes that are similar to existing ones. It also allows for more modular and flexible code, as changes made to the super class will affect all subclasses that inherit from it.</a:t>
            </a:r>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6" name="Content Placeholder 5" descr="WhatsApp Image 2023-10-10 at 18.37.30.jpeg"/>
          <p:cNvPicPr>
            <a:picLocks noGrp="1" noChangeAspect="1"/>
          </p:cNvPicPr>
          <p:nvPr>
            <p:ph idx="1"/>
          </p:nvPr>
        </p:nvPicPr>
        <p:blipFill>
          <a:blip r:embed="rId2"/>
          <a:stretch>
            <a:fillRect/>
          </a:stretch>
        </p:blipFill>
        <p:spPr>
          <a:xfrm>
            <a:off x="2618071" y="2659062"/>
            <a:ext cx="6747309" cy="2940050"/>
          </a:xfrm>
        </p:spPr>
      </p:pic>
      <p:sp>
        <p:nvSpPr>
          <p:cNvPr id="5" name="Slide Number Placeholder 4"/>
          <p:cNvSpPr>
            <a:spLocks noGrp="1"/>
          </p:cNvSpPr>
          <p:nvPr>
            <p:ph type="sldNum" sz="quarter" idx="12"/>
          </p:nvPr>
        </p:nvSpPr>
        <p:spPr/>
        <p:txBody>
          <a:bodyPr/>
          <a:lstStyle/>
          <a:p>
            <a:fld id="{2C18C1E5-FB55-42F5-BD6D-9CC153FCDBE6}"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4" name="Title 3"/>
          <p:cNvSpPr>
            <a:spLocks noGrp="1"/>
          </p:cNvSpPr>
          <p:nvPr>
            <p:ph type="title"/>
          </p:nvPr>
        </p:nvSpPr>
        <p:spPr/>
        <p:txBody>
          <a:bodyPr/>
          <a:lstStyle/>
          <a:p>
            <a:r>
              <a:rPr lang="en-US" dirty="0" smtClean="0"/>
              <a:t>ABSTRACTION</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Abstraction is the process of identifying essential features of an object and ignoring the non-essential ones. This allows for the creation of simpler and more modular code that is easier to understand and maintain. In Java, abstraction is often achieved through the use of interfaces and abstract classes. These provide a way to define a set of common behaviors that can be shared across multiple classes, without specifying the details of how those behaviors are implemented.</a:t>
            </a:r>
          </a:p>
          <a:p>
            <a:endParaRPr lang="en-US" dirty="0"/>
          </a:p>
        </p:txBody>
      </p:sp>
      <p:sp>
        <p:nvSpPr>
          <p:cNvPr id="6" name="Slide Number Placeholder 5"/>
          <p:cNvSpPr>
            <a:spLocks noGrp="1"/>
          </p:cNvSpPr>
          <p:nvPr>
            <p:ph type="sldNum" sz="quarter" idx="12"/>
          </p:nvPr>
        </p:nvSpPr>
        <p:spPr/>
        <p:txBody>
          <a:bodyPr/>
          <a:lstStyle/>
          <a:p>
            <a:fld id="{2C18C1E5-FB55-42F5-BD6D-9CC153FCDBE6}" type="slidenum">
              <a:rPr lang="en-US" smtClean="0"/>
              <a:pPr/>
              <a:t>7</a:t>
            </a:fld>
            <a:endParaRPr lang="en-US" dirty="0"/>
          </a:p>
        </p:txBody>
      </p:sp>
      <p:pic>
        <p:nvPicPr>
          <p:cNvPr id="15" name="Picture Placeholder 14" descr="WhatsApp Image 2023-10-10 at 18.34.00.jpeg"/>
          <p:cNvPicPr>
            <a:picLocks noGrp="1" noChangeAspect="1"/>
          </p:cNvPicPr>
          <p:nvPr>
            <p:ph type="pic" sz="quarter" idx="13"/>
          </p:nvPr>
        </p:nvPicPr>
        <p:blipFill>
          <a:blip r:embed="rId2"/>
          <a:srcRect l="5005" r="5005"/>
          <a:stretch>
            <a:fillRect/>
          </a:stretch>
        </p:blipFill>
        <p:spPr/>
      </p:pic>
      <p:sp>
        <p:nvSpPr>
          <p:cNvPr id="8" name="Content Placeholder 7"/>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8</a:t>
            </a:fld>
            <a:endParaRPr lang="en-US" dirty="0"/>
          </a:p>
        </p:txBody>
      </p:sp>
      <p:sp>
        <p:nvSpPr>
          <p:cNvPr id="6" name="Title 1"/>
          <p:cNvSpPr>
            <a:spLocks noGrp="1"/>
          </p:cNvSpPr>
          <p:nvPr>
            <p:ph type="title"/>
          </p:nvPr>
        </p:nvSpPr>
        <p:spPr/>
        <p:txBody>
          <a:bodyPr/>
          <a:lstStyle/>
          <a:p>
            <a:r>
              <a:rPr lang="en-US" dirty="0" smtClean="0"/>
              <a:t>ABSTRACTION</a:t>
            </a:r>
            <a:endParaRPr lang="en-US" dirty="0"/>
          </a:p>
        </p:txBody>
      </p:sp>
      <p:pic>
        <p:nvPicPr>
          <p:cNvPr id="12" name="Picture 11" descr="WhatsApp Image 2023-10-10 at 18.44.38.jpeg"/>
          <p:cNvPicPr>
            <a:picLocks noChangeAspect="1"/>
          </p:cNvPicPr>
          <p:nvPr/>
        </p:nvPicPr>
        <p:blipFill>
          <a:blip r:embed="rId2"/>
          <a:stretch>
            <a:fillRect/>
          </a:stretch>
        </p:blipFill>
        <p:spPr>
          <a:xfrm>
            <a:off x="5751663" y="2516505"/>
            <a:ext cx="5289550" cy="3576287"/>
          </a:xfrm>
          <a:prstGeom prst="rect">
            <a:avLst/>
          </a:prstGeom>
        </p:spPr>
      </p:pic>
      <p:sp>
        <p:nvSpPr>
          <p:cNvPr id="13" name="Content Placeholder 12"/>
          <p:cNvSpPr>
            <a:spLocks noGrp="1"/>
          </p:cNvSpPr>
          <p:nvPr>
            <p:ph idx="1"/>
          </p:nvPr>
        </p:nvSpPr>
        <p:spPr/>
        <p:txBody>
          <a:bodyPr/>
          <a:lstStyle/>
          <a:p>
            <a:pPr>
              <a:buNone/>
            </a:pPr>
            <a:r>
              <a:rPr lang="en-US" dirty="0" smtClean="0"/>
              <a:t>Advantages of abstraction</a:t>
            </a:r>
          </a:p>
          <a:p>
            <a:pPr>
              <a:buNone/>
            </a:pPr>
            <a:r>
              <a:rPr lang="en-US" dirty="0" smtClean="0"/>
              <a:t>is high we can have final </a:t>
            </a:r>
          </a:p>
          <a:p>
            <a:pPr>
              <a:buNone/>
            </a:pPr>
            <a:r>
              <a:rPr lang="en-US" dirty="0" smtClean="0"/>
              <a:t>methods with it and can not </a:t>
            </a:r>
          </a:p>
          <a:p>
            <a:pPr>
              <a:buNone/>
            </a:pPr>
            <a:r>
              <a:rPr lang="en-US" dirty="0" smtClean="0"/>
              <a:t>be instantiated , can have </a:t>
            </a:r>
          </a:p>
          <a:p>
            <a:pPr>
              <a:buNone/>
            </a:pPr>
            <a:r>
              <a:rPr lang="en-US" dirty="0" smtClean="0"/>
              <a:t>constructors ,</a:t>
            </a:r>
            <a:r>
              <a:rPr lang="en-US" dirty="0" err="1" smtClean="0"/>
              <a:t>methods,static</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Encapsulation is  hiding the internal details of an object (behavior) and providing a public interface for accessing and modifying its state. This helps to ensure that the object remains in a consistent and valid state, and prevents outside code from accidentally modifying its internal state. Encapsulation is achieved in Java through the use of access modifiers, such as public, private, and protected whereas default is by default. These modifiers control what parts of an object's state and behavior can be visible and accessible to other parts of the code.</a:t>
            </a:r>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18C1E5-FB55-42F5-BD6D-9CC153FCDBE6}"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ketchyVTI">
  <a:themeElements>
    <a:clrScheme name="Custom 7">
      <a:dk1>
        <a:srgbClr val="F2EADD"/>
      </a:dk1>
      <a:lt1>
        <a:srgbClr val="262626"/>
      </a:lt1>
      <a:dk2>
        <a:srgbClr val="262626"/>
      </a:dk2>
      <a:lt2>
        <a:srgbClr val="864704"/>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A595FF-F2D2-434C-A89B-B6A4364C4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AD9EFA-E074-4C2F-8F25-BF862B8AB6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8A49B05-820E-4F16-BCC1-12B2E1300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TM00621257</Template>
  <TotalTime>0</TotalTime>
  <Words>1271</Words>
  <Application>Microsoft Office PowerPoint</Application>
  <PresentationFormat>Custom</PresentationFormat>
  <Paragraphs>65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SketchyVTI</vt:lpstr>
      <vt:lpstr>Object-Oriented Programming with Java</vt:lpstr>
      <vt:lpstr>Introduction</vt:lpstr>
      <vt:lpstr>OOPS WITH JAVA</vt:lpstr>
      <vt:lpstr>In Java, a class is a blueprint for creating objects. A class defines the properties and behaviors that an object will be given have. An object is an instance of a class, with its own unique set of properties and behaviors based on the class. In OOP, objects are used to represent real-world entities and concepts. For example, a Person class might have properties such as name, age, and address, and behaviors such as walk() and talk(). Objects of this class would represent individual people, with their own unique values for these properties.</vt:lpstr>
      <vt:lpstr>INHERITANCE</vt:lpstr>
      <vt:lpstr>INHERITANCE</vt:lpstr>
      <vt:lpstr>ABSTRACTION</vt:lpstr>
      <vt:lpstr>ABSTRACTION</vt:lpstr>
      <vt:lpstr>ENCAPSULATION</vt:lpstr>
      <vt:lpstr>ENCAPSULATION</vt:lpstr>
      <vt:lpstr>METHOD OVERLOADING</vt:lpstr>
      <vt:lpstr>METHOD OVERRIDING</vt:lpstr>
      <vt:lpstr>REFACTORING</vt:lpstr>
      <vt:lpstr>Design patterns are reusable solutions to common software design problems. They provide a way to solve problems that have been encountered before, without having to doing it again. Many design patterns are based on OOP principles, such as inheritance, polymorphism, and encapsulation. Some common design patterns include the Singleton, Factory Method and Observer patterns. </vt:lpstr>
      <vt:lpstr>TESTING</vt:lpstr>
      <vt:lpstr>BEST PRACTICE</vt:lpstr>
      <vt:lpstr>REAL WORLD APPLICATIONS</vt:lpstr>
      <vt:lpstr>CHALLENGES FACED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2020-09-02T04:20:49Z</dcterms:created>
  <dcterms:modified xsi:type="dcterms:W3CDTF">2023-10-10T17:23:18Z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