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30784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e3078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2159b2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2159b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2159b2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2159b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1cc07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1cc0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e307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e307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e30784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e3078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e3078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e307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e3078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e3078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30784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e3078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e30784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e3078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2159b2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2159b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e30784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e3078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1600200"/>
            <a:ext cx="9144000" cy="36576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10" name="Google Shape;10;p2"/>
          <p:cNvGrpSpPr/>
          <p:nvPr/>
        </p:nvGrpSpPr>
        <p:grpSpPr>
          <a:xfrm>
            <a:off x="0" y="-1438"/>
            <a:ext cx="1827408" cy="6859503"/>
            <a:chOff x="0" y="-1438"/>
            <a:chExt cx="798030" cy="6859503"/>
          </a:xfrm>
        </p:grpSpPr>
        <p:sp>
          <p:nvSpPr>
            <p:cNvPr id="11" name="Google Shape;11;p2"/>
            <p:cNvSpPr/>
            <p:nvPr/>
          </p:nvSpPr>
          <p:spPr>
            <a:xfrm>
              <a:off x="0" y="-1438"/>
              <a:ext cx="798030"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 name="Google Shape;12;p2"/>
            <p:cNvSpPr/>
            <p:nvPr/>
          </p:nvSpPr>
          <p:spPr>
            <a:xfrm>
              <a:off x="0" y="0"/>
              <a:ext cx="399015"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13" name="Google Shape;13;p2"/>
          <p:cNvGrpSpPr/>
          <p:nvPr/>
        </p:nvGrpSpPr>
        <p:grpSpPr>
          <a:xfrm flipH="1">
            <a:off x="7316591" y="0"/>
            <a:ext cx="1827408" cy="6859503"/>
            <a:chOff x="0" y="-1438"/>
            <a:chExt cx="798030" cy="6859503"/>
          </a:xfrm>
        </p:grpSpPr>
        <p:sp>
          <p:nvSpPr>
            <p:cNvPr id="14" name="Google Shape;14;p2"/>
            <p:cNvSpPr/>
            <p:nvPr/>
          </p:nvSpPr>
          <p:spPr>
            <a:xfrm>
              <a:off x="0" y="-1438"/>
              <a:ext cx="798030"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2"/>
            <p:cNvSpPr/>
            <p:nvPr/>
          </p:nvSpPr>
          <p:spPr>
            <a:xfrm>
              <a:off x="0" y="0"/>
              <a:ext cx="399015"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685800" y="2090913"/>
            <a:ext cx="7772400" cy="165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1pPr>
            <a:lvl2pPr lvl="1"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2pPr>
            <a:lvl3pPr lvl="2"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3pPr>
            <a:lvl4pPr lvl="3"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4pPr>
            <a:lvl5pPr lvl="4"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5pPr>
            <a:lvl6pPr lvl="5"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6pPr>
            <a:lvl7pPr lvl="6"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7pPr>
            <a:lvl8pPr lvl="7"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8pPr>
            <a:lvl9pPr lvl="8"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9pPr>
          </a:lstStyle>
          <a:p/>
        </p:txBody>
      </p:sp>
      <p:sp>
        <p:nvSpPr>
          <p:cNvPr id="17" name="Google Shape;17;p2"/>
          <p:cNvSpPr txBox="1"/>
          <p:nvPr>
            <p:ph idx="1" type="subTitle"/>
          </p:nvPr>
        </p:nvSpPr>
        <p:spPr>
          <a:xfrm>
            <a:off x="685800" y="3886200"/>
            <a:ext cx="7772400" cy="878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1pPr>
            <a:lvl2pPr lvl="1"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2pPr>
            <a:lvl3pPr lvl="2"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3pPr>
            <a:lvl4pPr lvl="3"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4pPr>
            <a:lvl5pPr lvl="4"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5pPr>
            <a:lvl6pPr lvl="5"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6pPr>
            <a:lvl7pPr lvl="6"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7pPr>
            <a:lvl8pPr lvl="7"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8pPr>
            <a:lvl9pPr lvl="8"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3"/>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20" name="Google Shape;20;p3"/>
          <p:cNvGrpSpPr/>
          <p:nvPr/>
        </p:nvGrpSpPr>
        <p:grpSpPr>
          <a:xfrm>
            <a:off x="0" y="-1438"/>
            <a:ext cx="649181" cy="6859503"/>
            <a:chOff x="0" y="-1438"/>
            <a:chExt cx="649181" cy="6859503"/>
          </a:xfrm>
        </p:grpSpPr>
        <p:sp>
          <p:nvSpPr>
            <p:cNvPr id="21" name="Google Shape;21;p3"/>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3"/>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23" name="Google Shape;23;p3"/>
          <p:cNvGrpSpPr/>
          <p:nvPr/>
        </p:nvGrpSpPr>
        <p:grpSpPr>
          <a:xfrm flipH="1">
            <a:off x="8494493" y="0"/>
            <a:ext cx="649181" cy="6859503"/>
            <a:chOff x="0" y="-1438"/>
            <a:chExt cx="649181" cy="6859503"/>
          </a:xfrm>
        </p:grpSpPr>
        <p:sp>
          <p:nvSpPr>
            <p:cNvPr id="24" name="Google Shape;24;p3"/>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3"/>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26" name="Google Shape;26;p3"/>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1pPr>
            <a:lvl2pPr lvl="1"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2pPr>
            <a:lvl3pPr lvl="2"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3pPr>
            <a:lvl4pPr lvl="3"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4pPr>
            <a:lvl5pPr lvl="4"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5pPr>
            <a:lvl6pPr lvl="5"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6pPr>
            <a:lvl7pPr lvl="6"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7pPr>
            <a:lvl8pPr lvl="7"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8pPr>
            <a:lvl9pPr lvl="8"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9pPr>
          </a:lstStyle>
          <a:p/>
        </p:txBody>
      </p:sp>
      <p:sp>
        <p:nvSpPr>
          <p:cNvPr id="28" name="Google Shape;28;p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4"/>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31" name="Google Shape;31;p4"/>
          <p:cNvGrpSpPr/>
          <p:nvPr/>
        </p:nvGrpSpPr>
        <p:grpSpPr>
          <a:xfrm>
            <a:off x="0" y="-1438"/>
            <a:ext cx="649181" cy="6859503"/>
            <a:chOff x="0" y="-1438"/>
            <a:chExt cx="649181" cy="6859503"/>
          </a:xfrm>
        </p:grpSpPr>
        <p:sp>
          <p:nvSpPr>
            <p:cNvPr id="32" name="Google Shape;32;p4"/>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4"/>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34" name="Google Shape;34;p4"/>
          <p:cNvGrpSpPr/>
          <p:nvPr/>
        </p:nvGrpSpPr>
        <p:grpSpPr>
          <a:xfrm flipH="1">
            <a:off x="8494493" y="0"/>
            <a:ext cx="649181" cy="6859503"/>
            <a:chOff x="0" y="-1438"/>
            <a:chExt cx="649181" cy="6859503"/>
          </a:xfrm>
        </p:grpSpPr>
        <p:sp>
          <p:nvSpPr>
            <p:cNvPr id="35" name="Google Shape;35;p4"/>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4"/>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37" name="Google Shape;37;p4"/>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1pPr>
            <a:lvl2pPr lvl="1"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2pPr>
            <a:lvl3pPr lvl="2"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3pPr>
            <a:lvl4pPr lvl="3"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4pPr>
            <a:lvl5pPr lvl="4"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5pPr>
            <a:lvl6pPr lvl="5"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6pPr>
            <a:lvl7pPr lvl="6"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7pPr>
            <a:lvl8pPr lvl="7"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8pPr>
            <a:lvl9pPr lvl="8"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9pPr>
          </a:lstStyle>
          <a:p/>
        </p:txBody>
      </p:sp>
      <p:sp>
        <p:nvSpPr>
          <p:cNvPr id="39" name="Google Shape;39;p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0" name="Google Shape;40;p4"/>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5"/>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43" name="Google Shape;43;p5"/>
          <p:cNvGrpSpPr/>
          <p:nvPr/>
        </p:nvGrpSpPr>
        <p:grpSpPr>
          <a:xfrm>
            <a:off x="0" y="-1438"/>
            <a:ext cx="649181" cy="6859503"/>
            <a:chOff x="0" y="-1438"/>
            <a:chExt cx="649181" cy="6859503"/>
          </a:xfrm>
        </p:grpSpPr>
        <p:sp>
          <p:nvSpPr>
            <p:cNvPr id="44" name="Google Shape;44;p5"/>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5"/>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46" name="Google Shape;46;p5"/>
          <p:cNvGrpSpPr/>
          <p:nvPr/>
        </p:nvGrpSpPr>
        <p:grpSpPr>
          <a:xfrm flipH="1">
            <a:off x="8494493" y="0"/>
            <a:ext cx="649181" cy="6859503"/>
            <a:chOff x="0" y="-1438"/>
            <a:chExt cx="649181" cy="6859503"/>
          </a:xfrm>
        </p:grpSpPr>
        <p:sp>
          <p:nvSpPr>
            <p:cNvPr id="47" name="Google Shape;47;p5"/>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5"/>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49" name="Google Shape;49;p5"/>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1pPr>
            <a:lvl2pPr lvl="1"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2pPr>
            <a:lvl3pPr lvl="2"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3pPr>
            <a:lvl4pPr lvl="3"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4pPr>
            <a:lvl5pPr lvl="4"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5pPr>
            <a:lvl6pPr lvl="5"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6pPr>
            <a:lvl7pPr lvl="6"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7pPr>
            <a:lvl8pPr lvl="7"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8pPr>
            <a:lvl9pPr lvl="8"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6"/>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53" name="Google Shape;53;p6"/>
          <p:cNvGrpSpPr/>
          <p:nvPr/>
        </p:nvGrpSpPr>
        <p:grpSpPr>
          <a:xfrm>
            <a:off x="0" y="-1438"/>
            <a:ext cx="649181" cy="6859503"/>
            <a:chOff x="0" y="-1438"/>
            <a:chExt cx="649181" cy="6859503"/>
          </a:xfrm>
        </p:grpSpPr>
        <p:sp>
          <p:nvSpPr>
            <p:cNvPr id="54" name="Google Shape;54;p6"/>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6"/>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56" name="Google Shape;56;p6"/>
          <p:cNvGrpSpPr/>
          <p:nvPr/>
        </p:nvGrpSpPr>
        <p:grpSpPr>
          <a:xfrm flipH="1">
            <a:off x="8494493" y="0"/>
            <a:ext cx="649181" cy="6859503"/>
            <a:chOff x="0" y="-1438"/>
            <a:chExt cx="649181" cy="6859503"/>
          </a:xfrm>
        </p:grpSpPr>
        <p:sp>
          <p:nvSpPr>
            <p:cNvPr id="57" name="Google Shape;57;p6"/>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6"/>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59" name="Google Shape;59;p6"/>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6"/>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Clr>
                <a:schemeClr val="lt2"/>
              </a:buClr>
              <a:buSzPts val="1800"/>
              <a:buFont typeface="Trebuchet MS"/>
              <a:buChar char="●"/>
              <a:defRPr sz="1800">
                <a:solidFill>
                  <a:schemeClr val="lt2"/>
                </a:solidFill>
              </a:defRPr>
            </a:lvl1pPr>
            <a:lvl2pPr indent="-342900" lvl="1" marL="914400" rtl="0" algn="ctr">
              <a:lnSpc>
                <a:spcPct val="100000"/>
              </a:lnSpc>
              <a:spcBef>
                <a:spcPts val="0"/>
              </a:spcBef>
              <a:spcAft>
                <a:spcPts val="0"/>
              </a:spcAft>
              <a:buClr>
                <a:schemeClr val="lt2"/>
              </a:buClr>
              <a:buSzPts val="1800"/>
              <a:buFont typeface="Trebuchet MS"/>
              <a:buChar char="○"/>
              <a:defRPr sz="1800">
                <a:solidFill>
                  <a:schemeClr val="lt2"/>
                </a:solidFill>
              </a:defRPr>
            </a:lvl2pPr>
            <a:lvl3pPr indent="-342900" lvl="2" marL="1371600" rtl="0" algn="ctr">
              <a:lnSpc>
                <a:spcPct val="100000"/>
              </a:lnSpc>
              <a:spcBef>
                <a:spcPts val="0"/>
              </a:spcBef>
              <a:spcAft>
                <a:spcPts val="0"/>
              </a:spcAft>
              <a:buClr>
                <a:schemeClr val="lt2"/>
              </a:buClr>
              <a:buSzPts val="1800"/>
              <a:buFont typeface="Trebuchet MS"/>
              <a:buChar char="■"/>
              <a:defRPr sz="1800">
                <a:solidFill>
                  <a:schemeClr val="lt2"/>
                </a:solidFill>
              </a:defRPr>
            </a:lvl3pPr>
            <a:lvl4pPr indent="-342900" lvl="3" marL="1828800" rtl="0" algn="ctr">
              <a:lnSpc>
                <a:spcPct val="100000"/>
              </a:lnSpc>
              <a:spcBef>
                <a:spcPts val="0"/>
              </a:spcBef>
              <a:spcAft>
                <a:spcPts val="0"/>
              </a:spcAft>
              <a:buClr>
                <a:schemeClr val="lt2"/>
              </a:buClr>
              <a:buSzPts val="1800"/>
              <a:buFont typeface="Trebuchet MS"/>
              <a:buChar char="●"/>
              <a:defRPr sz="1800">
                <a:solidFill>
                  <a:schemeClr val="lt2"/>
                </a:solidFill>
              </a:defRPr>
            </a:lvl4pPr>
            <a:lvl5pPr indent="-342900" lvl="4" marL="2286000" rtl="0" algn="ctr">
              <a:lnSpc>
                <a:spcPct val="100000"/>
              </a:lnSpc>
              <a:spcBef>
                <a:spcPts val="0"/>
              </a:spcBef>
              <a:spcAft>
                <a:spcPts val="0"/>
              </a:spcAft>
              <a:buClr>
                <a:schemeClr val="lt2"/>
              </a:buClr>
              <a:buSzPts val="1800"/>
              <a:buFont typeface="Trebuchet MS"/>
              <a:buChar char="○"/>
              <a:defRPr sz="1800">
                <a:solidFill>
                  <a:schemeClr val="lt2"/>
                </a:solidFill>
              </a:defRPr>
            </a:lvl5pPr>
            <a:lvl6pPr indent="-342900" lvl="5" marL="2743200" rtl="0" algn="ctr">
              <a:lnSpc>
                <a:spcPct val="100000"/>
              </a:lnSpc>
              <a:spcBef>
                <a:spcPts val="0"/>
              </a:spcBef>
              <a:spcAft>
                <a:spcPts val="0"/>
              </a:spcAft>
              <a:buClr>
                <a:schemeClr val="lt2"/>
              </a:buClr>
              <a:buSzPts val="1800"/>
              <a:buFont typeface="Trebuchet MS"/>
              <a:buChar char="■"/>
              <a:defRPr sz="1800">
                <a:solidFill>
                  <a:schemeClr val="lt2"/>
                </a:solidFill>
              </a:defRPr>
            </a:lvl6pPr>
            <a:lvl7pPr indent="-342900" lvl="6" marL="3200400" rtl="0" algn="ctr">
              <a:lnSpc>
                <a:spcPct val="100000"/>
              </a:lnSpc>
              <a:spcBef>
                <a:spcPts val="0"/>
              </a:spcBef>
              <a:spcAft>
                <a:spcPts val="0"/>
              </a:spcAft>
              <a:buClr>
                <a:schemeClr val="lt2"/>
              </a:buClr>
              <a:buSzPts val="1800"/>
              <a:buFont typeface="Trebuchet MS"/>
              <a:buChar char="●"/>
              <a:defRPr sz="1800">
                <a:solidFill>
                  <a:schemeClr val="lt2"/>
                </a:solidFill>
              </a:defRPr>
            </a:lvl7pPr>
            <a:lvl8pPr indent="-342900" lvl="7" marL="3657600" rtl="0" algn="ctr">
              <a:lnSpc>
                <a:spcPct val="100000"/>
              </a:lnSpc>
              <a:spcBef>
                <a:spcPts val="0"/>
              </a:spcBef>
              <a:spcAft>
                <a:spcPts val="0"/>
              </a:spcAft>
              <a:buClr>
                <a:schemeClr val="lt2"/>
              </a:buClr>
              <a:buSzPts val="1800"/>
              <a:buFont typeface="Trebuchet MS"/>
              <a:buChar char="○"/>
              <a:defRPr sz="1800">
                <a:solidFill>
                  <a:schemeClr val="lt2"/>
                </a:solidFill>
              </a:defRPr>
            </a:lvl8pPr>
            <a:lvl9pPr indent="-342900" lvl="8" marL="4114800" rtl="0" algn="ctr">
              <a:lnSpc>
                <a:spcPct val="100000"/>
              </a:lnSpc>
              <a:spcBef>
                <a:spcPts val="0"/>
              </a:spcBef>
              <a:spcAft>
                <a:spcPts val="0"/>
              </a:spcAft>
              <a:buClr>
                <a:schemeClr val="lt2"/>
              </a:buClr>
              <a:buSzPts val="1800"/>
              <a:buFont typeface="Trebuchet MS"/>
              <a:buChar char="■"/>
              <a:defRPr sz="1800">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7"/>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63" name="Google Shape;63;p7"/>
          <p:cNvGrpSpPr/>
          <p:nvPr/>
        </p:nvGrpSpPr>
        <p:grpSpPr>
          <a:xfrm>
            <a:off x="0" y="-1438"/>
            <a:ext cx="649181" cy="6859503"/>
            <a:chOff x="0" y="-1438"/>
            <a:chExt cx="649181" cy="6859503"/>
          </a:xfrm>
        </p:grpSpPr>
        <p:sp>
          <p:nvSpPr>
            <p:cNvPr id="64" name="Google Shape;64;p7"/>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7"/>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66" name="Google Shape;66;p7"/>
          <p:cNvGrpSpPr/>
          <p:nvPr/>
        </p:nvGrpSpPr>
        <p:grpSpPr>
          <a:xfrm flipH="1">
            <a:off x="8494493" y="0"/>
            <a:ext cx="649181" cy="6859503"/>
            <a:chOff x="0" y="-1438"/>
            <a:chExt cx="649181" cy="6859503"/>
          </a:xfrm>
        </p:grpSpPr>
        <p:sp>
          <p:nvSpPr>
            <p:cNvPr id="67" name="Google Shape;67;p7"/>
            <p:cNvSpPr/>
            <p:nvPr/>
          </p:nvSpPr>
          <p:spPr>
            <a:xfrm>
              <a:off x="0" y="-1438"/>
              <a:ext cx="649181"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7"/>
            <p:cNvSpPr/>
            <p:nvPr/>
          </p:nvSpPr>
          <p:spPr>
            <a:xfrm>
              <a:off x="0" y="0"/>
              <a:ext cx="500332" cy="6858065"/>
            </a:xfrm>
            <a:custGeom>
              <a:rect b="b" l="l" r="r" t="t"/>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9" name="Google Shape;69;p7"/>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1pPr>
            <a:lvl2pPr lvl="1"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2pPr>
            <a:lvl3pPr lvl="2"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3pPr>
            <a:lvl4pPr lvl="3"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4pPr>
            <a:lvl5pPr lvl="4"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5pPr>
            <a:lvl6pPr lvl="5"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6pPr>
            <a:lvl7pPr lvl="6"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7pPr>
            <a:lvl8pPr lvl="7"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8pPr>
            <a:lvl9pPr lvl="8"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lt1"/>
              </a:buClr>
              <a:buSzPts val="3000"/>
              <a:buFont typeface="Trebuchet MS"/>
              <a:buChar char="●"/>
              <a:defRPr b="0" i="0" sz="3000" u="none" cap="none" strike="noStrike">
                <a:solidFill>
                  <a:schemeClr val="lt1"/>
                </a:solidFill>
                <a:latin typeface="Trebuchet MS"/>
                <a:ea typeface="Trebuchet MS"/>
                <a:cs typeface="Trebuchet MS"/>
                <a:sym typeface="Trebuchet MS"/>
              </a:defRPr>
            </a:lvl1pPr>
            <a:lvl2pPr indent="-381000" lvl="1" marL="914400" rtl="0" algn="l">
              <a:spcBef>
                <a:spcPts val="0"/>
              </a:spcBef>
              <a:spcAft>
                <a:spcPts val="0"/>
              </a:spcAft>
              <a:buClr>
                <a:schemeClr val="lt1"/>
              </a:buClr>
              <a:buSzPts val="2400"/>
              <a:buFont typeface="Trebuchet MS"/>
              <a:buChar char="○"/>
              <a:defRPr b="0" i="0" sz="2400" u="none" cap="none" strike="noStrike">
                <a:solidFill>
                  <a:schemeClr val="lt1"/>
                </a:solidFill>
                <a:latin typeface="Trebuchet MS"/>
                <a:ea typeface="Trebuchet MS"/>
                <a:cs typeface="Trebuchet MS"/>
                <a:sym typeface="Trebuchet MS"/>
              </a:defRPr>
            </a:lvl2pPr>
            <a:lvl3pPr indent="-381000" lvl="2" marL="1371600" rtl="0" algn="l">
              <a:spcBef>
                <a:spcPts val="0"/>
              </a:spcBef>
              <a:spcAft>
                <a:spcPts val="0"/>
              </a:spcAft>
              <a:buClr>
                <a:schemeClr val="lt1"/>
              </a:buClr>
              <a:buSzPts val="2400"/>
              <a:buFont typeface="Trebuchet MS"/>
              <a:buChar char="■"/>
              <a:defRPr b="0" i="0" sz="2400" u="none" cap="none" strike="noStrike">
                <a:solidFill>
                  <a:schemeClr val="lt1"/>
                </a:solidFill>
                <a:latin typeface="Trebuchet MS"/>
                <a:ea typeface="Trebuchet MS"/>
                <a:cs typeface="Trebuchet MS"/>
                <a:sym typeface="Trebuchet MS"/>
              </a:defRPr>
            </a:lvl3pPr>
            <a:lvl4pPr indent="-342900" lvl="3" marL="18288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4pPr>
            <a:lvl5pPr indent="-342900" lvl="4" marL="22860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5pPr>
            <a:lvl6pPr indent="-342900" lvl="5" marL="27432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6pPr>
            <a:lvl7pPr indent="-342900" lvl="6" marL="32004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7pPr>
            <a:lvl8pPr indent="-342900" lvl="7" marL="36576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8pPr>
            <a:lvl9pPr indent="-342900" lvl="8" marL="41148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1.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8"/>
          <p:cNvSpPr txBox="1"/>
          <p:nvPr>
            <p:ph type="ctrTitle"/>
          </p:nvPr>
        </p:nvSpPr>
        <p:spPr>
          <a:xfrm>
            <a:off x="685800" y="1813063"/>
            <a:ext cx="7772400" cy="16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and Fabrication of Wind Turbine</a:t>
            </a:r>
            <a:endParaRPr/>
          </a:p>
        </p:txBody>
      </p:sp>
      <p:sp>
        <p:nvSpPr>
          <p:cNvPr id="75" name="Google Shape;75;p8"/>
          <p:cNvSpPr txBox="1"/>
          <p:nvPr>
            <p:ph idx="1" type="subTitle"/>
          </p:nvPr>
        </p:nvSpPr>
        <p:spPr>
          <a:xfrm>
            <a:off x="685800" y="3539463"/>
            <a:ext cx="7772400" cy="25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Andy Ngo</a:t>
            </a:r>
            <a:endParaRPr sz="1800"/>
          </a:p>
          <a:p>
            <a:pPr indent="0" lvl="0" marL="0" rtl="0" algn="r">
              <a:spcBef>
                <a:spcPts val="0"/>
              </a:spcBef>
              <a:spcAft>
                <a:spcPts val="0"/>
              </a:spcAft>
              <a:buClr>
                <a:srgbClr val="000000"/>
              </a:buClr>
              <a:buSzPts val="1100"/>
              <a:buFont typeface="Arial"/>
              <a:buNone/>
            </a:pPr>
            <a:r>
              <a:rPr lang="en" sz="1800"/>
              <a:t>Kevin Ye</a:t>
            </a:r>
            <a:endParaRPr sz="1800"/>
          </a:p>
          <a:p>
            <a:pPr indent="0" lvl="0" marL="0" rtl="0" algn="r">
              <a:spcBef>
                <a:spcPts val="0"/>
              </a:spcBef>
              <a:spcAft>
                <a:spcPts val="0"/>
              </a:spcAft>
              <a:buNone/>
            </a:pPr>
            <a:r>
              <a:rPr lang="en" sz="1800"/>
              <a:t>Paul Teogalbo </a:t>
            </a:r>
            <a:endParaRPr sz="1800"/>
          </a:p>
          <a:p>
            <a:pPr indent="0" lvl="0" marL="0" rtl="0" algn="r">
              <a:spcBef>
                <a:spcPts val="0"/>
              </a:spcBef>
              <a:spcAft>
                <a:spcPts val="0"/>
              </a:spcAft>
              <a:buNone/>
            </a:pPr>
            <a:r>
              <a:rPr lang="en" sz="1800"/>
              <a:t>Donnie Rambo</a:t>
            </a:r>
            <a:endParaRPr sz="1800"/>
          </a:p>
          <a:p>
            <a:pPr indent="0" lvl="0" marL="0" rtl="0" algn="r">
              <a:spcBef>
                <a:spcPts val="0"/>
              </a:spcBef>
              <a:spcAft>
                <a:spcPts val="0"/>
              </a:spcAft>
              <a:buNone/>
            </a:pPr>
            <a:r>
              <a:rPr lang="en" sz="1800"/>
              <a:t>10/23/2012</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 sz="1800"/>
              <a:t>San Jose State University</a:t>
            </a:r>
            <a:br>
              <a:rPr lang="en" sz="1800"/>
            </a:br>
            <a:r>
              <a:rPr lang="en" sz="1800"/>
              <a:t>Charles W. Davidson College of Engineering</a:t>
            </a:r>
            <a:endParaRPr sz="18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of the Wind Turbine Statistics</a:t>
            </a:r>
            <a:endParaRPr/>
          </a:p>
        </p:txBody>
      </p:sp>
      <p:sp>
        <p:nvSpPr>
          <p:cNvPr id="139" name="Google Shape;139;p17"/>
          <p:cNvSpPr txBox="1"/>
          <p:nvPr>
            <p:ph idx="1" type="body"/>
          </p:nvPr>
        </p:nvSpPr>
        <p:spPr>
          <a:xfrm>
            <a:off x="2705300" y="1322325"/>
            <a:ext cx="3960600" cy="59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Voltage over Current</a:t>
            </a:r>
            <a:endParaRPr/>
          </a:p>
        </p:txBody>
      </p:sp>
      <p:pic>
        <p:nvPicPr>
          <p:cNvPr id="140" name="Google Shape;140;p17"/>
          <p:cNvPicPr preferRelativeResize="0"/>
          <p:nvPr/>
        </p:nvPicPr>
        <p:blipFill>
          <a:blip r:embed="rId3">
            <a:alphaModFix/>
          </a:blip>
          <a:stretch>
            <a:fillRect/>
          </a:stretch>
        </p:blipFill>
        <p:spPr>
          <a:xfrm>
            <a:off x="457200" y="1554100"/>
            <a:ext cx="8230317" cy="46822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of the Wind Turbine Statistics</a:t>
            </a:r>
            <a:endParaRPr/>
          </a:p>
        </p:txBody>
      </p:sp>
      <p:pic>
        <p:nvPicPr>
          <p:cNvPr id="146" name="Google Shape;146;p18"/>
          <p:cNvPicPr preferRelativeResize="0"/>
          <p:nvPr/>
        </p:nvPicPr>
        <p:blipFill>
          <a:blip r:embed="rId3">
            <a:alphaModFix/>
          </a:blip>
          <a:stretch>
            <a:fillRect/>
          </a:stretch>
        </p:blipFill>
        <p:spPr>
          <a:xfrm>
            <a:off x="443518" y="1543771"/>
            <a:ext cx="8226886" cy="46936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Results</a:t>
            </a:r>
            <a:endParaRPr/>
          </a:p>
        </p:txBody>
      </p:sp>
      <p:sp>
        <p:nvSpPr>
          <p:cNvPr id="152" name="Google Shape;152;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Overall our 3-bladed design was well built to undertake the power of the high-speed fan during experimentation.</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During testing we observe that as the number of light bulbs increase the Power increases as well. In vice versa Voltage is decreased, while both displayed the same level of Currents.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The Speed of the blade however, decreased as we increased the number of light bulbs present.</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0"/>
          <p:cNvSpPr txBox="1"/>
          <p:nvPr>
            <p:ph idx="1" type="body"/>
          </p:nvPr>
        </p:nvSpPr>
        <p:spPr>
          <a:xfrm>
            <a:off x="457200" y="1320797"/>
            <a:ext cx="8229600" cy="539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Project Summary</a:t>
            </a:r>
            <a:endParaRPr sz="2400"/>
          </a:p>
          <a:p>
            <a:pPr indent="-419100" lvl="0" marL="457200" rtl="0" algn="l">
              <a:spcBef>
                <a:spcPts val="600"/>
              </a:spcBef>
              <a:spcAft>
                <a:spcPts val="0"/>
              </a:spcAft>
              <a:buSzPts val="3000"/>
              <a:buChar char="●"/>
            </a:pPr>
            <a:r>
              <a:rPr lang="en" sz="2400"/>
              <a:t>Everyone did their part on time</a:t>
            </a:r>
            <a:endParaRPr sz="2400"/>
          </a:p>
          <a:p>
            <a:pPr indent="-419100" lvl="0" marL="457200" rtl="0" algn="l">
              <a:spcBef>
                <a:spcPts val="0"/>
              </a:spcBef>
              <a:spcAft>
                <a:spcPts val="0"/>
              </a:spcAft>
              <a:buSzPts val="3000"/>
              <a:buChar char="●"/>
            </a:pPr>
            <a:r>
              <a:rPr lang="en" sz="2400"/>
              <a:t>Materials and tools were easily available </a:t>
            </a:r>
            <a:endParaRPr sz="2400"/>
          </a:p>
          <a:p>
            <a:pPr indent="-419100" lvl="0" marL="457200" rtl="0" algn="l">
              <a:spcBef>
                <a:spcPts val="0"/>
              </a:spcBef>
              <a:spcAft>
                <a:spcPts val="0"/>
              </a:spcAft>
              <a:buSzPts val="3000"/>
              <a:buChar char="●"/>
            </a:pPr>
            <a:r>
              <a:rPr lang="en" sz="2400"/>
              <a:t>Original Design blade broke </a:t>
            </a:r>
            <a:endParaRPr sz="2400"/>
          </a:p>
          <a:p>
            <a:pPr indent="-419100" lvl="0" marL="457200" rtl="0" algn="l">
              <a:spcBef>
                <a:spcPts val="0"/>
              </a:spcBef>
              <a:spcAft>
                <a:spcPts val="0"/>
              </a:spcAft>
              <a:buSzPts val="3000"/>
              <a:buChar char="●"/>
            </a:pPr>
            <a:r>
              <a:rPr lang="en" sz="2400"/>
              <a:t>Non-contact Tachometer ran out of batteries</a:t>
            </a:r>
            <a:endParaRPr sz="2400"/>
          </a:p>
          <a:p>
            <a:pPr indent="-419100" lvl="0" marL="457200" rtl="0" algn="l">
              <a:spcBef>
                <a:spcPts val="0"/>
              </a:spcBef>
              <a:spcAft>
                <a:spcPts val="0"/>
              </a:spcAft>
              <a:buSzPts val="3000"/>
              <a:buChar char="●"/>
            </a:pPr>
            <a:r>
              <a:rPr lang="en" sz="2400"/>
              <a:t>Disagreements on designs of the tower</a:t>
            </a:r>
            <a:endParaRPr sz="2400"/>
          </a:p>
          <a:p>
            <a:pPr indent="0" lvl="0" marL="0" rtl="0" algn="l">
              <a:spcBef>
                <a:spcPts val="600"/>
              </a:spcBef>
              <a:spcAft>
                <a:spcPts val="0"/>
              </a:spcAft>
              <a:buNone/>
            </a:pPr>
            <a:r>
              <a:rPr lang="en" sz="2400"/>
              <a:t>Recommendations for future work:</a:t>
            </a:r>
            <a:endParaRPr sz="2400"/>
          </a:p>
          <a:p>
            <a:pPr indent="-419100" lvl="0" marL="457200" rtl="0" algn="l">
              <a:spcBef>
                <a:spcPts val="600"/>
              </a:spcBef>
              <a:spcAft>
                <a:spcPts val="0"/>
              </a:spcAft>
              <a:buSzPts val="3000"/>
              <a:buChar char="●"/>
            </a:pPr>
            <a:r>
              <a:rPr lang="en" sz="2400"/>
              <a:t>Create a thicker, more durable blade</a:t>
            </a:r>
            <a:endParaRPr sz="2400"/>
          </a:p>
          <a:p>
            <a:pPr indent="-419100" lvl="0" marL="457200" rtl="0" algn="l">
              <a:spcBef>
                <a:spcPts val="0"/>
              </a:spcBef>
              <a:spcAft>
                <a:spcPts val="0"/>
              </a:spcAft>
              <a:buSzPts val="3000"/>
              <a:buChar char="●"/>
            </a:pPr>
            <a:r>
              <a:rPr lang="en" sz="2400"/>
              <a:t>Designing Single Blade? Whale-fin type blade?</a:t>
            </a:r>
            <a:endParaRPr sz="2400"/>
          </a:p>
          <a:p>
            <a:pPr indent="-419100" lvl="0" marL="457200" rtl="0" algn="l">
              <a:spcBef>
                <a:spcPts val="0"/>
              </a:spcBef>
              <a:spcAft>
                <a:spcPts val="0"/>
              </a:spcAft>
              <a:buSzPts val="3000"/>
              <a:buChar char="●"/>
            </a:pPr>
            <a:r>
              <a:rPr lang="en" sz="2400"/>
              <a:t>Structure integrity &amp; design with Cables</a:t>
            </a:r>
            <a:endParaRPr sz="2400"/>
          </a:p>
          <a:p>
            <a:pPr indent="0" lvl="0" marL="0" rtl="0" algn="l">
              <a:spcBef>
                <a:spcPts val="600"/>
              </a:spcBef>
              <a:spcAft>
                <a:spcPts val="0"/>
              </a:spcAft>
              <a:buNone/>
            </a:pPr>
            <a:r>
              <a:t/>
            </a:r>
            <a:endParaRPr sz="2400"/>
          </a:p>
        </p:txBody>
      </p:sp>
      <p:sp>
        <p:nvSpPr>
          <p:cNvPr id="159" name="Google Shape;159;p20"/>
          <p:cNvSpPr txBox="1"/>
          <p:nvPr/>
        </p:nvSpPr>
        <p:spPr>
          <a:xfrm>
            <a:off x="3825625" y="186200"/>
            <a:ext cx="1485000" cy="7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1" name="Google Shape;8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Purpose: </a:t>
            </a:r>
            <a:endParaRPr/>
          </a:p>
          <a:p>
            <a:pPr indent="-381000" lvl="0" marL="457200" rtl="0" algn="l">
              <a:spcBef>
                <a:spcPts val="600"/>
              </a:spcBef>
              <a:spcAft>
                <a:spcPts val="0"/>
              </a:spcAft>
              <a:buSzPts val="2400"/>
              <a:buChar char="●"/>
            </a:pPr>
            <a:r>
              <a:rPr lang="en" sz="2400"/>
              <a:t>to design and fabricate a turbine rotor blade</a:t>
            </a:r>
            <a:endParaRPr sz="2400"/>
          </a:p>
          <a:p>
            <a:pPr indent="-381000" lvl="0" marL="457200" rtl="0" algn="l">
              <a:spcBef>
                <a:spcPts val="0"/>
              </a:spcBef>
              <a:spcAft>
                <a:spcPts val="0"/>
              </a:spcAft>
              <a:buSzPts val="2400"/>
              <a:buChar char="●"/>
            </a:pPr>
            <a:r>
              <a:rPr lang="en" sz="2400"/>
              <a:t>to design and create the support structure</a:t>
            </a:r>
            <a:endParaRPr sz="2400"/>
          </a:p>
          <a:p>
            <a:pPr indent="-381000" lvl="0" marL="457200" rtl="0" algn="l">
              <a:spcBef>
                <a:spcPts val="0"/>
              </a:spcBef>
              <a:spcAft>
                <a:spcPts val="0"/>
              </a:spcAft>
              <a:buSzPts val="2400"/>
              <a:buChar char="●"/>
            </a:pPr>
            <a:r>
              <a:rPr lang="en" sz="2400"/>
              <a:t>to determine the power output of the turbine</a:t>
            </a:r>
            <a:endParaRPr sz="2400"/>
          </a:p>
          <a:p>
            <a:pPr indent="-381000" lvl="0" marL="457200" rtl="0" algn="l">
              <a:spcBef>
                <a:spcPts val="0"/>
              </a:spcBef>
              <a:spcAft>
                <a:spcPts val="0"/>
              </a:spcAft>
              <a:buSzPts val="2400"/>
              <a:buChar char="●"/>
            </a:pPr>
            <a:r>
              <a:rPr lang="en" sz="2400"/>
              <a:t>to determine the stiffness of the support structure</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a:t>Goals:</a:t>
            </a:r>
            <a:endParaRPr/>
          </a:p>
          <a:p>
            <a:pPr indent="-381000" lvl="0" marL="457200" rtl="0" algn="l">
              <a:spcBef>
                <a:spcPts val="600"/>
              </a:spcBef>
              <a:spcAft>
                <a:spcPts val="0"/>
              </a:spcAft>
              <a:buSzPts val="2400"/>
              <a:buChar char="●"/>
            </a:pPr>
            <a:r>
              <a:rPr lang="en" sz="2400"/>
              <a:t>to create an efficient, visually appealing turbine.</a:t>
            </a:r>
            <a:endParaRPr sz="2400"/>
          </a:p>
          <a:p>
            <a:pPr indent="-381000" lvl="0" marL="457200" rtl="0" algn="l">
              <a:spcBef>
                <a:spcPts val="0"/>
              </a:spcBef>
              <a:spcAft>
                <a:spcPts val="0"/>
              </a:spcAft>
              <a:buSzPts val="2400"/>
              <a:buChar char="●"/>
            </a:pPr>
            <a:r>
              <a:rPr lang="en" sz="2400"/>
              <a:t>to create a solid, sturdy structure.</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7" name="Google Shape;87;p10"/>
          <p:cNvSpPr txBox="1"/>
          <p:nvPr>
            <p:ph idx="1" type="body"/>
          </p:nvPr>
        </p:nvSpPr>
        <p:spPr>
          <a:xfrm>
            <a:off x="457200" y="1364547"/>
            <a:ext cx="8229600" cy="47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Design constraints and variables for blade:</a:t>
            </a:r>
            <a:endParaRPr/>
          </a:p>
          <a:p>
            <a:pPr indent="-419100" lvl="0" marL="457200" rtl="0" algn="l">
              <a:spcBef>
                <a:spcPts val="600"/>
              </a:spcBef>
              <a:spcAft>
                <a:spcPts val="0"/>
              </a:spcAft>
              <a:buSzPts val="3000"/>
              <a:buChar char="●"/>
            </a:pPr>
            <a:r>
              <a:rPr lang="en"/>
              <a:t>Blade length</a:t>
            </a:r>
            <a:endParaRPr/>
          </a:p>
          <a:p>
            <a:pPr indent="-419100" lvl="0" marL="457200" rtl="0" algn="l">
              <a:spcBef>
                <a:spcPts val="0"/>
              </a:spcBef>
              <a:spcAft>
                <a:spcPts val="0"/>
              </a:spcAft>
              <a:buSzPts val="3000"/>
              <a:buChar char="●"/>
            </a:pPr>
            <a:r>
              <a:rPr lang="en"/>
              <a:t>Blade weight</a:t>
            </a:r>
            <a:endParaRPr/>
          </a:p>
          <a:p>
            <a:pPr indent="-419100" lvl="0" marL="457200" rtl="0" algn="l">
              <a:spcBef>
                <a:spcPts val="0"/>
              </a:spcBef>
              <a:spcAft>
                <a:spcPts val="0"/>
              </a:spcAft>
              <a:buSzPts val="3000"/>
              <a:buChar char="●"/>
            </a:pPr>
            <a:r>
              <a:rPr lang="en"/>
              <a:t>Blade thickness</a:t>
            </a:r>
            <a:endParaRPr/>
          </a:p>
          <a:p>
            <a:pPr indent="-419100" lvl="0" marL="457200" rtl="0" algn="l">
              <a:spcBef>
                <a:spcPts val="0"/>
              </a:spcBef>
              <a:spcAft>
                <a:spcPts val="0"/>
              </a:spcAft>
              <a:buSzPts val="3000"/>
              <a:buChar char="●"/>
            </a:pPr>
            <a:r>
              <a:rPr lang="en"/>
              <a:t>Blade shape</a:t>
            </a:r>
            <a:endParaRPr/>
          </a:p>
          <a:p>
            <a:pPr indent="-419100" lvl="0" marL="457200" rtl="0" algn="l">
              <a:spcBef>
                <a:spcPts val="0"/>
              </a:spcBef>
              <a:spcAft>
                <a:spcPts val="0"/>
              </a:spcAft>
              <a:buSzPts val="3000"/>
              <a:buChar char="●"/>
            </a:pPr>
            <a:r>
              <a:rPr lang="en"/>
              <a:t>Blade number</a:t>
            </a:r>
            <a:endParaRPr/>
          </a:p>
          <a:p>
            <a:pPr indent="-419100" lvl="0" marL="457200" rtl="0" algn="l">
              <a:spcBef>
                <a:spcPts val="0"/>
              </a:spcBef>
              <a:spcAft>
                <a:spcPts val="0"/>
              </a:spcAft>
              <a:buSzPts val="3000"/>
              <a:buChar char="●"/>
            </a:pPr>
            <a:r>
              <a:rPr lang="en"/>
              <a:t>Angle of attack</a:t>
            </a:r>
            <a:endParaRPr/>
          </a:p>
          <a:p>
            <a:pPr indent="0" lvl="0" marL="0" rtl="0" algn="l">
              <a:spcBef>
                <a:spcPts val="600"/>
              </a:spcBef>
              <a:spcAft>
                <a:spcPts val="0"/>
              </a:spcAft>
              <a:buNone/>
            </a:pPr>
            <a:r>
              <a:rPr lang="en"/>
              <a:t>Design constraints and variables for structure:</a:t>
            </a:r>
            <a:endParaRPr/>
          </a:p>
          <a:p>
            <a:pPr indent="-419100" lvl="0" marL="457200" rtl="0" algn="l">
              <a:spcBef>
                <a:spcPts val="600"/>
              </a:spcBef>
              <a:spcAft>
                <a:spcPts val="0"/>
              </a:spcAft>
              <a:buSzPts val="3000"/>
              <a:buChar char="●"/>
            </a:pPr>
            <a:r>
              <a:rPr lang="en"/>
              <a:t>Materials and structural integrity</a:t>
            </a:r>
            <a:br>
              <a:rPr lang="en"/>
            </a:b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of Turbine Blade</a:t>
            </a:r>
            <a:endParaRPr/>
          </a:p>
        </p:txBody>
      </p:sp>
      <p:sp>
        <p:nvSpPr>
          <p:cNvPr id="93" name="Google Shape;93;p11"/>
          <p:cNvSpPr txBox="1"/>
          <p:nvPr>
            <p:ph idx="1" type="body"/>
          </p:nvPr>
        </p:nvSpPr>
        <p:spPr>
          <a:xfrm>
            <a:off x="3392486" y="1291338"/>
            <a:ext cx="4692900" cy="170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tried to emulate a design that was would provide high efficiency according to this model.</a:t>
            </a:r>
            <a:endParaRPr/>
          </a:p>
        </p:txBody>
      </p:sp>
      <p:sp>
        <p:nvSpPr>
          <p:cNvPr id="94" name="Google Shape;94;p11"/>
          <p:cNvSpPr txBox="1"/>
          <p:nvPr>
            <p:ph idx="1" type="body"/>
          </p:nvPr>
        </p:nvSpPr>
        <p:spPr>
          <a:xfrm>
            <a:off x="3443011" y="3449722"/>
            <a:ext cx="5071800" cy="29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found that a 3-bladed design would provide the most effective energy output due to area of wind sweep without increasing drag.</a:t>
            </a:r>
            <a:endParaRPr/>
          </a:p>
        </p:txBody>
      </p:sp>
      <p:pic>
        <p:nvPicPr>
          <p:cNvPr id="95" name="Google Shape;95;p11"/>
          <p:cNvPicPr preferRelativeResize="0"/>
          <p:nvPr/>
        </p:nvPicPr>
        <p:blipFill>
          <a:blip r:embed="rId3">
            <a:alphaModFix/>
          </a:blip>
          <a:stretch>
            <a:fillRect/>
          </a:stretch>
        </p:blipFill>
        <p:spPr>
          <a:xfrm>
            <a:off x="634497" y="3714972"/>
            <a:ext cx="2757517" cy="2765928"/>
          </a:xfrm>
          <a:prstGeom prst="rect">
            <a:avLst/>
          </a:prstGeom>
          <a:noFill/>
          <a:ln>
            <a:noFill/>
          </a:ln>
        </p:spPr>
      </p:pic>
      <p:pic>
        <p:nvPicPr>
          <p:cNvPr id="96" name="Google Shape;96;p11"/>
          <p:cNvPicPr preferRelativeResize="0"/>
          <p:nvPr/>
        </p:nvPicPr>
        <p:blipFill>
          <a:blip r:embed="rId4">
            <a:alphaModFix/>
          </a:blip>
          <a:stretch>
            <a:fillRect/>
          </a:stretch>
        </p:blipFill>
        <p:spPr>
          <a:xfrm>
            <a:off x="634025" y="1417638"/>
            <a:ext cx="2758461" cy="22973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Replacement of Turbine Blade</a:t>
            </a:r>
            <a:endParaRPr/>
          </a:p>
        </p:txBody>
      </p:sp>
      <p:pic>
        <p:nvPicPr>
          <p:cNvPr id="102" name="Google Shape;102;p12"/>
          <p:cNvPicPr preferRelativeResize="0"/>
          <p:nvPr/>
        </p:nvPicPr>
        <p:blipFill>
          <a:blip r:embed="rId3">
            <a:alphaModFix/>
          </a:blip>
          <a:stretch>
            <a:fillRect/>
          </a:stretch>
        </p:blipFill>
        <p:spPr>
          <a:xfrm>
            <a:off x="5458018" y="1343888"/>
            <a:ext cx="3624532" cy="5438474"/>
          </a:xfrm>
          <a:prstGeom prst="rect">
            <a:avLst/>
          </a:prstGeom>
          <a:noFill/>
          <a:ln>
            <a:noFill/>
          </a:ln>
        </p:spPr>
      </p:pic>
      <p:pic>
        <p:nvPicPr>
          <p:cNvPr id="103" name="Google Shape;103;p12"/>
          <p:cNvPicPr preferRelativeResize="0"/>
          <p:nvPr/>
        </p:nvPicPr>
        <p:blipFill>
          <a:blip r:embed="rId4">
            <a:alphaModFix/>
          </a:blip>
          <a:stretch>
            <a:fillRect/>
          </a:stretch>
        </p:blipFill>
        <p:spPr>
          <a:xfrm>
            <a:off x="56413" y="1343888"/>
            <a:ext cx="5401605" cy="3599580"/>
          </a:xfrm>
          <a:prstGeom prst="rect">
            <a:avLst/>
          </a:prstGeom>
          <a:noFill/>
          <a:ln>
            <a:noFill/>
          </a:ln>
        </p:spPr>
      </p:pic>
      <p:sp>
        <p:nvSpPr>
          <p:cNvPr id="104" name="Google Shape;104;p12"/>
          <p:cNvSpPr txBox="1"/>
          <p:nvPr/>
        </p:nvSpPr>
        <p:spPr>
          <a:xfrm>
            <a:off x="892393" y="4943468"/>
            <a:ext cx="4350900" cy="11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3F3F3"/>
                </a:solidFill>
                <a:latin typeface="Times New Roman"/>
                <a:ea typeface="Times New Roman"/>
                <a:cs typeface="Times New Roman"/>
                <a:sym typeface="Times New Roman"/>
              </a:rPr>
              <a:t>R.I.P S7 G2</a:t>
            </a:r>
            <a:endParaRPr sz="3000">
              <a:solidFill>
                <a:srgbClr val="F3F3F3"/>
              </a:solidFill>
              <a:latin typeface="Times New Roman"/>
              <a:ea typeface="Times New Roman"/>
              <a:cs typeface="Times New Roman"/>
              <a:sym typeface="Times New Roman"/>
            </a:endParaRPr>
          </a:p>
        </p:txBody>
      </p:sp>
      <p:pic>
        <p:nvPicPr>
          <p:cNvPr id="105" name="Google Shape;105;p12"/>
          <p:cNvPicPr preferRelativeResize="0"/>
          <p:nvPr/>
        </p:nvPicPr>
        <p:blipFill>
          <a:blip r:embed="rId5">
            <a:alphaModFix/>
          </a:blip>
          <a:stretch>
            <a:fillRect/>
          </a:stretch>
        </p:blipFill>
        <p:spPr>
          <a:xfrm>
            <a:off x="3115363" y="4598337"/>
            <a:ext cx="2342655" cy="218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of Turbine Blade </a:t>
            </a:r>
            <a:endParaRPr/>
          </a:p>
        </p:txBody>
      </p:sp>
      <p:sp>
        <p:nvSpPr>
          <p:cNvPr id="111" name="Google Shape;111;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pic>
        <p:nvPicPr>
          <p:cNvPr id="112" name="Google Shape;112;p13"/>
          <p:cNvPicPr preferRelativeResize="0"/>
          <p:nvPr/>
        </p:nvPicPr>
        <p:blipFill>
          <a:blip r:embed="rId3">
            <a:alphaModFix/>
          </a:blip>
          <a:stretch>
            <a:fillRect/>
          </a:stretch>
        </p:blipFill>
        <p:spPr>
          <a:xfrm>
            <a:off x="943825" y="1665818"/>
            <a:ext cx="7256351" cy="48364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395750" y="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 Specifications</a:t>
            </a:r>
            <a:endParaRPr/>
          </a:p>
        </p:txBody>
      </p:sp>
      <p:sp>
        <p:nvSpPr>
          <p:cNvPr id="118" name="Google Shape;118;p14"/>
          <p:cNvSpPr txBox="1"/>
          <p:nvPr>
            <p:ph idx="1" type="body"/>
          </p:nvPr>
        </p:nvSpPr>
        <p:spPr>
          <a:xfrm>
            <a:off x="457200" y="1481390"/>
            <a:ext cx="8229600" cy="5086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Material: Aluminum </a:t>
            </a:r>
            <a:endParaRPr/>
          </a:p>
          <a:p>
            <a:pPr indent="-419100" lvl="0" marL="457200" rtl="0" algn="l">
              <a:spcBef>
                <a:spcPts val="0"/>
              </a:spcBef>
              <a:spcAft>
                <a:spcPts val="0"/>
              </a:spcAft>
              <a:buSzPts val="3000"/>
              <a:buChar char="●"/>
            </a:pPr>
            <a:r>
              <a:rPr lang="en"/>
              <a:t>Height: 16 3/4 inches</a:t>
            </a:r>
            <a:endParaRPr/>
          </a:p>
          <a:p>
            <a:pPr indent="-419100" lvl="0" marL="457200" rtl="0" algn="l">
              <a:spcBef>
                <a:spcPts val="0"/>
              </a:spcBef>
              <a:spcAft>
                <a:spcPts val="0"/>
              </a:spcAft>
              <a:buSzPts val="3000"/>
              <a:buChar char="●"/>
            </a:pPr>
            <a:r>
              <a:rPr lang="en"/>
              <a:t>Weight:1205 g = 1.205kg</a:t>
            </a:r>
            <a:endParaRPr/>
          </a:p>
          <a:p>
            <a:pPr indent="0" lvl="0" marL="0" rtl="0" algn="l">
              <a:spcBef>
                <a:spcPts val="600"/>
              </a:spcBef>
              <a:spcAft>
                <a:spcPts val="0"/>
              </a:spcAft>
              <a:buNone/>
            </a:pPr>
            <a:r>
              <a:t/>
            </a:r>
            <a:endParaRPr u="sng"/>
          </a:p>
          <a:p>
            <a:pPr indent="0" lvl="0" marL="0" rtl="0" algn="l">
              <a:spcBef>
                <a:spcPts val="600"/>
              </a:spcBef>
              <a:spcAft>
                <a:spcPts val="0"/>
              </a:spcAft>
              <a:buNone/>
            </a:pPr>
            <a:r>
              <a:t/>
            </a:r>
            <a:endParaRPr/>
          </a:p>
        </p:txBody>
      </p:sp>
      <p:pic>
        <p:nvPicPr>
          <p:cNvPr id="119" name="Google Shape;119;p14"/>
          <p:cNvPicPr preferRelativeResize="0"/>
          <p:nvPr/>
        </p:nvPicPr>
        <p:blipFill>
          <a:blip r:embed="rId3">
            <a:alphaModFix/>
          </a:blip>
          <a:stretch>
            <a:fillRect/>
          </a:stretch>
        </p:blipFill>
        <p:spPr>
          <a:xfrm>
            <a:off x="5310321" y="1143000"/>
            <a:ext cx="3636445" cy="5456886"/>
          </a:xfrm>
          <a:prstGeom prst="rect">
            <a:avLst/>
          </a:prstGeom>
          <a:noFill/>
          <a:ln>
            <a:noFill/>
          </a:ln>
        </p:spPr>
      </p:pic>
      <p:pic>
        <p:nvPicPr>
          <p:cNvPr id="120" name="Google Shape;120;p14"/>
          <p:cNvPicPr preferRelativeResize="0"/>
          <p:nvPr/>
        </p:nvPicPr>
        <p:blipFill>
          <a:blip r:embed="rId4">
            <a:alphaModFix/>
          </a:blip>
          <a:stretch>
            <a:fillRect/>
          </a:stretch>
        </p:blipFill>
        <p:spPr>
          <a:xfrm>
            <a:off x="321850" y="3133214"/>
            <a:ext cx="5000847" cy="34640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the Turbine Blade</a:t>
            </a:r>
            <a:endParaRPr/>
          </a:p>
        </p:txBody>
      </p:sp>
      <p:sp>
        <p:nvSpPr>
          <p:cNvPr id="126" name="Google Shape;126;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properly test the efficiency of the turbine, our project underwent wind testing from an industrial-like fan at 29 mph top speed.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Included with the wind speed, we add 6 lightbulbs to test Voltage, Power, and Current from the turbine. The number of lightbulbs are increased over a course of time for proper analyzation.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of the Wind Turbine Statistics</a:t>
            </a:r>
            <a:endParaRPr/>
          </a:p>
        </p:txBody>
      </p:sp>
      <p:sp>
        <p:nvSpPr>
          <p:cNvPr id="132" name="Google Shape;132;p16"/>
          <p:cNvSpPr txBox="1"/>
          <p:nvPr>
            <p:ph idx="1" type="body"/>
          </p:nvPr>
        </p:nvSpPr>
        <p:spPr>
          <a:xfrm>
            <a:off x="914400" y="1417638"/>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33" name="Google Shape;133;p16"/>
          <p:cNvPicPr preferRelativeResize="0"/>
          <p:nvPr/>
        </p:nvPicPr>
        <p:blipFill>
          <a:blip r:embed="rId3">
            <a:alphaModFix/>
          </a:blip>
          <a:stretch>
            <a:fillRect/>
          </a:stretch>
        </p:blipFill>
        <p:spPr>
          <a:xfrm>
            <a:off x="457200" y="1539050"/>
            <a:ext cx="8255407" cy="4802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