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10" r:id="rId2"/>
    <p:sldId id="284" r:id="rId3"/>
    <p:sldId id="482" r:id="rId4"/>
    <p:sldId id="489" r:id="rId5"/>
    <p:sldId id="311" r:id="rId6"/>
    <p:sldId id="581" r:id="rId7"/>
    <p:sldId id="316" r:id="rId8"/>
    <p:sldId id="576" r:id="rId9"/>
    <p:sldId id="571" r:id="rId10"/>
    <p:sldId id="572" r:id="rId11"/>
    <p:sldId id="575" r:id="rId12"/>
    <p:sldId id="584" r:id="rId13"/>
    <p:sldId id="587" r:id="rId14"/>
    <p:sldId id="577" r:id="rId15"/>
    <p:sldId id="578" r:id="rId16"/>
    <p:sldId id="586" r:id="rId17"/>
    <p:sldId id="583" r:id="rId18"/>
    <p:sldId id="585" r:id="rId19"/>
    <p:sldId id="590" r:id="rId20"/>
    <p:sldId id="582" r:id="rId21"/>
    <p:sldId id="588" r:id="rId22"/>
    <p:sldId id="5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710"/>
  </p:normalViewPr>
  <p:slideViewPr>
    <p:cSldViewPr snapToGrid="0">
      <p:cViewPr varScale="1">
        <p:scale>
          <a:sx n="62" d="100"/>
          <a:sy n="62" d="100"/>
        </p:scale>
        <p:origin x="224" y="1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7/4/23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343541"/>
                </a:solidFill>
                <a:effectLst/>
                <a:latin typeface="Söhne"/>
              </a:rPr>
              <a:t>You are the game host for the ”Evolution" game. {x} represents content x you will generate. </a:t>
            </a:r>
          </a:p>
          <a:p>
            <a:endParaRPr lang="en-SG" b="0" i="0" dirty="0">
              <a:solidFill>
                <a:srgbClr val="343541"/>
              </a:solidFill>
              <a:effectLst/>
              <a:latin typeface="Söhne"/>
            </a:endParaRPr>
          </a:p>
          <a:p>
            <a:r>
              <a:rPr lang="en-SG" b="0" i="0" dirty="0">
                <a:solidFill>
                  <a:srgbClr val="343541"/>
                </a:solidFill>
                <a:effectLst/>
                <a:latin typeface="Söhne"/>
              </a:rPr>
              <a:t>The game consists of three phases, which repeats continuously until game over: </a:t>
            </a:r>
          </a:p>
          <a:p>
            <a:r>
              <a:rPr lang="en-SG" b="0" i="0" dirty="0">
                <a:solidFill>
                  <a:srgbClr val="343541"/>
                </a:solidFill>
                <a:effectLst/>
                <a:latin typeface="Söhne"/>
              </a:rPr>
              <a:t>- Choose an attribute: Conditioned on the story, player will choose one attribute to add based on a list of three randomly generated attributes and description of attributes by you. </a:t>
            </a:r>
          </a:p>
          <a:p>
            <a:endParaRPr lang="en-SG" b="0" i="0" dirty="0">
              <a:solidFill>
                <a:srgbClr val="343541"/>
              </a:solidFill>
              <a:effectLst/>
              <a:latin typeface="Söhne"/>
            </a:endParaRPr>
          </a:p>
          <a:p>
            <a:r>
              <a:rPr lang="en-SG" b="0" i="0" dirty="0">
                <a:solidFill>
                  <a:srgbClr val="343541"/>
                </a:solidFill>
                <a:effectLst/>
                <a:latin typeface="Söhne"/>
              </a:rPr>
              <a:t>- Fight a creature: Player will choose one creature to fight based on a list of three randomly generated creatures by you. Be realistic. </a:t>
            </a:r>
          </a:p>
          <a:p>
            <a:endParaRPr lang="en-SG" b="0" i="0" dirty="0">
              <a:solidFill>
                <a:srgbClr val="343541"/>
              </a:solidFill>
              <a:effectLst/>
              <a:latin typeface="Söhne"/>
            </a:endParaRPr>
          </a:p>
          <a:p>
            <a:r>
              <a:rPr lang="en-SG" b="0" i="0" dirty="0">
                <a:solidFill>
                  <a:srgbClr val="343541"/>
                </a:solidFill>
                <a:effectLst/>
                <a:latin typeface="Söhne"/>
              </a:rPr>
              <a:t>– Evolve: Player will choose between two species to evolve to, generated by you. Habitat will change based on the new species. This should be the next class in the taxonomy tree, for example, bacteria to protozoa. Once evolved, the species will change but the attributes will remain. Next phase will be choose an attribute. </a:t>
            </a:r>
          </a:p>
          <a:p>
            <a:endParaRPr lang="en-SG" b="0" i="0" dirty="0">
              <a:solidFill>
                <a:srgbClr val="343541"/>
              </a:solidFill>
              <a:effectLst/>
              <a:latin typeface="Söhne"/>
            </a:endParaRPr>
          </a:p>
          <a:p>
            <a:r>
              <a:rPr lang="en-SG" b="0" i="0" dirty="0">
                <a:solidFill>
                  <a:srgbClr val="343541"/>
                </a:solidFill>
                <a:effectLst/>
                <a:latin typeface="Söhne"/>
              </a:rPr>
              <a:t>Introduction: The game starts with a bacteria cell, and slowly evolves to higher-order species like humans and beyond. The game setting begins in an aquatic pond and starts with the attribute phase with species as Bacteria and attributes as Resilient. </a:t>
            </a:r>
          </a:p>
          <a:p>
            <a:endParaRPr lang="en-SG" b="0" i="0" dirty="0">
              <a:solidFill>
                <a:srgbClr val="343541"/>
              </a:solidFill>
              <a:effectLst/>
              <a:latin typeface="Söhne"/>
            </a:endParaRPr>
          </a:p>
          <a:p>
            <a:r>
              <a:rPr lang="en-SG" b="0" i="0" dirty="0">
                <a:solidFill>
                  <a:srgbClr val="343541"/>
                </a:solidFill>
                <a:effectLst/>
                <a:latin typeface="Söhne"/>
              </a:rPr>
              <a:t>Memory: To help guide generation of subsequent prompts, you are to output the following with every generation </a:t>
            </a:r>
          </a:p>
          <a:p>
            <a:r>
              <a:rPr lang="en-SG" b="0" i="0" dirty="0">
                <a:solidFill>
                  <a:srgbClr val="343541"/>
                </a:solidFill>
                <a:effectLst/>
                <a:latin typeface="Söhne"/>
              </a:rPr>
              <a:t>&gt; Species: {Species} </a:t>
            </a:r>
          </a:p>
          <a:p>
            <a:r>
              <a:rPr lang="en-SG" b="0" i="0" dirty="0">
                <a:solidFill>
                  <a:srgbClr val="343541"/>
                </a:solidFill>
                <a:effectLst/>
                <a:latin typeface="Söhne"/>
              </a:rPr>
              <a:t>&gt; Attributes: {Attributes} </a:t>
            </a:r>
          </a:p>
          <a:p>
            <a:r>
              <a:rPr lang="en-SG" b="0" i="0" dirty="0">
                <a:solidFill>
                  <a:srgbClr val="343541"/>
                </a:solidFill>
                <a:effectLst/>
                <a:latin typeface="Söhne"/>
              </a:rPr>
              <a:t>&gt; Current Habitat: {Current Habitat} </a:t>
            </a:r>
          </a:p>
          <a:p>
            <a:r>
              <a:rPr lang="en-SG" b="0" i="0" dirty="0">
                <a:solidFill>
                  <a:srgbClr val="343541"/>
                </a:solidFill>
                <a:effectLst/>
                <a:latin typeface="Söhne"/>
              </a:rPr>
              <a:t>&gt; Phases of the game and their descriptions: {Phases of the game and their summarized descriptions. Use bullet form.} </a:t>
            </a:r>
          </a:p>
          <a:p>
            <a:r>
              <a:rPr lang="en-SG" b="0" i="0" dirty="0">
                <a:solidFill>
                  <a:srgbClr val="343541"/>
                </a:solidFill>
                <a:effectLst/>
                <a:latin typeface="Söhne"/>
              </a:rPr>
              <a:t>&gt; Current Phase: {Current Phase} </a:t>
            </a:r>
          </a:p>
          <a:p>
            <a:r>
              <a:rPr lang="en-SG" b="0" i="0" dirty="0">
                <a:solidFill>
                  <a:srgbClr val="343541"/>
                </a:solidFill>
                <a:effectLst/>
                <a:latin typeface="Söhne"/>
              </a:rPr>
              <a:t>&gt; Event: {Describe Current Phase}</a:t>
            </a:r>
          </a:p>
          <a:p>
            <a:r>
              <a:rPr lang="en-SG" b="0" i="0" dirty="0">
                <a:solidFill>
                  <a:srgbClr val="343541"/>
                </a:solidFill>
                <a:effectLst/>
                <a:latin typeface="Söhne"/>
              </a:rPr>
              <a:t>&gt; Options: {Give player's options in the form Option Number: Option Name and Description. Always generate plausible options.} </a:t>
            </a:r>
          </a:p>
          <a:p>
            <a:r>
              <a:rPr lang="en-SG" b="0" i="0" dirty="0">
                <a:solidFill>
                  <a:srgbClr val="343541"/>
                </a:solidFill>
                <a:effectLst/>
                <a:latin typeface="Söhne"/>
              </a:rPr>
              <a:t>&gt; Input Required: {Prompt player's input}</a:t>
            </a:r>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14</a:t>
            </a:fld>
            <a:endParaRPr lang="en-US"/>
          </a:p>
        </p:txBody>
      </p:sp>
    </p:spTree>
    <p:extLst>
      <p:ext uri="{BB962C8B-B14F-4D97-AF65-F5344CB8AC3E}">
        <p14:creationId xmlns:p14="http://schemas.microsoft.com/office/powerpoint/2010/main" val="357073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343541"/>
                </a:solidFill>
                <a:effectLst/>
                <a:latin typeface="Söhne"/>
              </a:rPr>
              <a:t>You are the game host for the ”Evolution" game. {x} represents content x you will generate. </a:t>
            </a:r>
          </a:p>
          <a:p>
            <a:endParaRPr lang="en-SG" b="0" i="0" dirty="0">
              <a:solidFill>
                <a:srgbClr val="343541"/>
              </a:solidFill>
              <a:effectLst/>
              <a:latin typeface="Söhne"/>
            </a:endParaRPr>
          </a:p>
          <a:p>
            <a:r>
              <a:rPr lang="en-SG" b="0" i="0" dirty="0">
                <a:solidFill>
                  <a:srgbClr val="343541"/>
                </a:solidFill>
                <a:effectLst/>
                <a:latin typeface="Söhne"/>
              </a:rPr>
              <a:t>The game consists of three phases, which repeats continuously until game over: </a:t>
            </a:r>
          </a:p>
          <a:p>
            <a:r>
              <a:rPr lang="en-SG" b="0" i="0" dirty="0">
                <a:solidFill>
                  <a:srgbClr val="343541"/>
                </a:solidFill>
                <a:effectLst/>
                <a:latin typeface="Söhne"/>
              </a:rPr>
              <a:t>- Choose an attribute: Conditioned on the story, player will choose one attribute to add based on a list of three randomly generated attributes and description of attributes by you. </a:t>
            </a:r>
          </a:p>
          <a:p>
            <a:endParaRPr lang="en-SG" b="0" i="0" dirty="0">
              <a:solidFill>
                <a:srgbClr val="343541"/>
              </a:solidFill>
              <a:effectLst/>
              <a:latin typeface="Söhne"/>
            </a:endParaRPr>
          </a:p>
          <a:p>
            <a:r>
              <a:rPr lang="en-SG" b="0" i="0" dirty="0">
                <a:solidFill>
                  <a:srgbClr val="343541"/>
                </a:solidFill>
                <a:effectLst/>
                <a:latin typeface="Söhne"/>
              </a:rPr>
              <a:t>- Fight a creature: Player will choose one creature to fight based on a list of three randomly generated creatures by you. Be realistic. </a:t>
            </a:r>
          </a:p>
          <a:p>
            <a:endParaRPr lang="en-SG" b="0" i="0" dirty="0">
              <a:solidFill>
                <a:srgbClr val="343541"/>
              </a:solidFill>
              <a:effectLst/>
              <a:latin typeface="Söhne"/>
            </a:endParaRPr>
          </a:p>
          <a:p>
            <a:r>
              <a:rPr lang="en-SG" b="0" i="0" dirty="0">
                <a:solidFill>
                  <a:srgbClr val="343541"/>
                </a:solidFill>
                <a:effectLst/>
                <a:latin typeface="Söhne"/>
              </a:rPr>
              <a:t>– Evolve: Player will choose between two species to evolve to, generated by you. Habitat will change based on the new species. This should be the next class in the taxonomy tree, for example, bacteria to protozoa. Once evolved, the species will change but the attributes will remain. Next phase will be choose an attribute. </a:t>
            </a:r>
          </a:p>
          <a:p>
            <a:endParaRPr lang="en-SG" b="0" i="0" dirty="0">
              <a:solidFill>
                <a:srgbClr val="343541"/>
              </a:solidFill>
              <a:effectLst/>
              <a:latin typeface="Söhne"/>
            </a:endParaRPr>
          </a:p>
          <a:p>
            <a:r>
              <a:rPr lang="en-SG" b="0" i="0" dirty="0">
                <a:solidFill>
                  <a:srgbClr val="343541"/>
                </a:solidFill>
                <a:effectLst/>
                <a:latin typeface="Söhne"/>
              </a:rPr>
              <a:t>Introduction: The game starts with a bacteria cell, and slowly evolves to higher-order species like humans and beyond. The game setting begins in an aquatic pond and starts with the attribute phase with species as Bacteria and attributes as Resilient. </a:t>
            </a:r>
          </a:p>
          <a:p>
            <a:endParaRPr lang="en-SG" b="0" i="0" dirty="0">
              <a:solidFill>
                <a:srgbClr val="343541"/>
              </a:solidFill>
              <a:effectLst/>
              <a:latin typeface="Söhne"/>
            </a:endParaRPr>
          </a:p>
          <a:p>
            <a:r>
              <a:rPr lang="en-SG" b="0" i="0" dirty="0">
                <a:solidFill>
                  <a:srgbClr val="343541"/>
                </a:solidFill>
                <a:effectLst/>
                <a:latin typeface="Söhne"/>
              </a:rPr>
              <a:t>Memory: To help guide generation of subsequent prompts, you are to output the following with every generation </a:t>
            </a:r>
          </a:p>
          <a:p>
            <a:r>
              <a:rPr lang="en-SG" b="0" i="0" dirty="0">
                <a:solidFill>
                  <a:srgbClr val="343541"/>
                </a:solidFill>
                <a:effectLst/>
                <a:latin typeface="Söhne"/>
              </a:rPr>
              <a:t>&gt; Species: {Species} </a:t>
            </a:r>
          </a:p>
          <a:p>
            <a:r>
              <a:rPr lang="en-SG" b="0" i="0" dirty="0">
                <a:solidFill>
                  <a:srgbClr val="343541"/>
                </a:solidFill>
                <a:effectLst/>
                <a:latin typeface="Söhne"/>
              </a:rPr>
              <a:t>&gt; Attributes: {Attributes} </a:t>
            </a:r>
          </a:p>
          <a:p>
            <a:r>
              <a:rPr lang="en-SG" b="0" i="0" dirty="0">
                <a:solidFill>
                  <a:srgbClr val="343541"/>
                </a:solidFill>
                <a:effectLst/>
                <a:latin typeface="Söhne"/>
              </a:rPr>
              <a:t>&gt; Current Habitat: {Current Habitat} </a:t>
            </a:r>
          </a:p>
          <a:p>
            <a:r>
              <a:rPr lang="en-SG" b="0" i="0" dirty="0">
                <a:solidFill>
                  <a:srgbClr val="343541"/>
                </a:solidFill>
                <a:effectLst/>
                <a:latin typeface="Söhne"/>
              </a:rPr>
              <a:t>&gt; Phases of the game and their descriptions: {Phases of the game and their summarized descriptions. Use bullet form.} </a:t>
            </a:r>
          </a:p>
          <a:p>
            <a:r>
              <a:rPr lang="en-SG" b="0" i="0" dirty="0">
                <a:solidFill>
                  <a:srgbClr val="343541"/>
                </a:solidFill>
                <a:effectLst/>
                <a:latin typeface="Söhne"/>
              </a:rPr>
              <a:t>&gt; Current Phase: {Current Phase} </a:t>
            </a:r>
          </a:p>
          <a:p>
            <a:r>
              <a:rPr lang="en-SG" b="0" i="0" dirty="0">
                <a:solidFill>
                  <a:srgbClr val="343541"/>
                </a:solidFill>
                <a:effectLst/>
                <a:latin typeface="Söhne"/>
              </a:rPr>
              <a:t>&gt; Event: {Describe Current Phase}</a:t>
            </a:r>
          </a:p>
          <a:p>
            <a:r>
              <a:rPr lang="en-SG" b="0" i="0" dirty="0">
                <a:solidFill>
                  <a:srgbClr val="343541"/>
                </a:solidFill>
                <a:effectLst/>
                <a:latin typeface="Söhne"/>
              </a:rPr>
              <a:t>&gt; Options: {Give player's options in the form Option Number: Option Name and Description. Always generate plausible options.} </a:t>
            </a:r>
          </a:p>
          <a:p>
            <a:r>
              <a:rPr lang="en-SG" b="0" i="0" dirty="0">
                <a:solidFill>
                  <a:srgbClr val="343541"/>
                </a:solidFill>
                <a:effectLst/>
                <a:latin typeface="Söhne"/>
              </a:rPr>
              <a:t>&gt; Input Required: {Prompt player's input}</a:t>
            </a:r>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15</a:t>
            </a:fld>
            <a:endParaRPr lang="en-US"/>
          </a:p>
        </p:txBody>
      </p:sp>
    </p:spTree>
    <p:extLst>
      <p:ext uri="{BB962C8B-B14F-4D97-AF65-F5344CB8AC3E}">
        <p14:creationId xmlns:p14="http://schemas.microsoft.com/office/powerpoint/2010/main" val="717736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343541"/>
                </a:solidFill>
                <a:effectLst/>
                <a:latin typeface="Söhne"/>
              </a:rPr>
              <a:t>You are the game host for the "Harry Potter" game. {x} represents content x you will generate. </a:t>
            </a:r>
          </a:p>
          <a:p>
            <a:r>
              <a:rPr lang="en-SG" b="0" i="0" dirty="0">
                <a:solidFill>
                  <a:srgbClr val="343541"/>
                </a:solidFill>
                <a:effectLst/>
                <a:latin typeface="Söhne"/>
              </a:rPr>
              <a:t>The game consists of three phases, which repeats continuously until game over: </a:t>
            </a:r>
          </a:p>
          <a:p>
            <a:r>
              <a:rPr lang="en-SG" b="0" i="0" dirty="0">
                <a:solidFill>
                  <a:srgbClr val="343541"/>
                </a:solidFill>
                <a:effectLst/>
                <a:latin typeface="Söhne"/>
              </a:rPr>
              <a:t>- Monster Selection: Generate a short story to recap what happened thus far. Ron and Hermione should also have some dialogue in it. Player's name is Harry Potter and will choose from one of two monsters generated by you to fight.</a:t>
            </a:r>
          </a:p>
          <a:p>
            <a:r>
              <a:rPr lang="en-SG" b="0" i="0" dirty="0">
                <a:solidFill>
                  <a:srgbClr val="343541"/>
                </a:solidFill>
                <a:effectLst/>
                <a:latin typeface="Söhne"/>
              </a:rPr>
              <a:t>- Monster Fight: Players will fight a randomly generated monster by you. The monster should be </a:t>
            </a:r>
            <a:r>
              <a:rPr lang="en-SG" b="0" i="0" dirty="0" err="1">
                <a:solidFill>
                  <a:srgbClr val="343541"/>
                </a:solidFill>
                <a:effectLst/>
                <a:latin typeface="Söhne"/>
              </a:rPr>
              <a:t>defeatable</a:t>
            </a:r>
            <a:r>
              <a:rPr lang="en-SG" b="0" i="0" dirty="0">
                <a:solidFill>
                  <a:srgbClr val="343541"/>
                </a:solidFill>
                <a:effectLst/>
                <a:latin typeface="Söhne"/>
              </a:rPr>
              <a:t> in 2 turns. Display the following:</a:t>
            </a:r>
          </a:p>
          <a:p>
            <a:r>
              <a:rPr lang="en-SG" b="0" i="0" dirty="0">
                <a:solidFill>
                  <a:srgbClr val="343541"/>
                </a:solidFill>
                <a:effectLst/>
                <a:latin typeface="Söhne"/>
              </a:rPr>
              <a:t>{Monster Name} Attributes: {Attributes}</a:t>
            </a:r>
          </a:p>
          <a:p>
            <a:r>
              <a:rPr lang="en-SG" b="0" i="0" dirty="0">
                <a:solidFill>
                  <a:srgbClr val="343541"/>
                </a:solidFill>
                <a:effectLst/>
                <a:latin typeface="Söhne"/>
              </a:rPr>
              <a:t>Monster Abilities: {Monster Abilities}</a:t>
            </a:r>
          </a:p>
          <a:p>
            <a:r>
              <a:rPr lang="en-SG" b="0" i="0" dirty="0">
                <a:solidFill>
                  <a:srgbClr val="343541"/>
                </a:solidFill>
                <a:effectLst/>
                <a:latin typeface="Söhne"/>
              </a:rPr>
              <a:t>Player is to choose one of the following actions from the list: [Physical attack (deals base ATK, ignores defence), Spell (one option for each spell), Diplomacy, </a:t>
            </a:r>
            <a:r>
              <a:rPr lang="en-SG" b="0" i="0" dirty="0" err="1">
                <a:solidFill>
                  <a:srgbClr val="343541"/>
                </a:solidFill>
                <a:effectLst/>
                <a:latin typeface="Söhne"/>
              </a:rPr>
              <a:t>Autobattle</a:t>
            </a:r>
            <a:r>
              <a:rPr lang="en-SG" b="0" i="0" dirty="0">
                <a:solidFill>
                  <a:srgbClr val="343541"/>
                </a:solidFill>
                <a:effectLst/>
                <a:latin typeface="Söhne"/>
              </a:rPr>
              <a:t> (AI chooses best action for player till end of battle), Run]</a:t>
            </a:r>
          </a:p>
          <a:p>
            <a:r>
              <a:rPr lang="en-SG" b="0" i="0" dirty="0">
                <a:solidFill>
                  <a:srgbClr val="343541"/>
                </a:solidFill>
                <a:effectLst/>
                <a:latin typeface="Söhne"/>
              </a:rPr>
              <a:t>Player attacks monster, show remaining HP.</a:t>
            </a:r>
          </a:p>
          <a:p>
            <a:r>
              <a:rPr lang="en-SG" b="0" i="0" dirty="0">
                <a:solidFill>
                  <a:srgbClr val="343541"/>
                </a:solidFill>
                <a:effectLst/>
                <a:latin typeface="Söhne"/>
              </a:rPr>
              <a:t>Monster attacks player, show remaining HP.</a:t>
            </a:r>
          </a:p>
          <a:p>
            <a:r>
              <a:rPr lang="en-SG" b="0" i="0" dirty="0">
                <a:solidFill>
                  <a:srgbClr val="343541"/>
                </a:solidFill>
                <a:effectLst/>
                <a:latin typeface="Söhne"/>
              </a:rPr>
              <a:t>Attack damage is calculated by taking the base ATK plus attack of spell minus </a:t>
            </a:r>
            <a:r>
              <a:rPr lang="en-SG" b="0" i="0" dirty="0" err="1">
                <a:solidFill>
                  <a:srgbClr val="343541"/>
                </a:solidFill>
                <a:effectLst/>
                <a:latin typeface="Söhne"/>
              </a:rPr>
              <a:t>defense</a:t>
            </a:r>
            <a:r>
              <a:rPr lang="en-SG" b="0" i="0" dirty="0">
                <a:solidFill>
                  <a:srgbClr val="343541"/>
                </a:solidFill>
                <a:effectLst/>
                <a:latin typeface="Söhne"/>
              </a:rPr>
              <a:t> of target.</a:t>
            </a:r>
          </a:p>
          <a:p>
            <a:r>
              <a:rPr lang="en-SG" b="0" i="0" dirty="0">
                <a:solidFill>
                  <a:srgbClr val="343541"/>
                </a:solidFill>
                <a:effectLst/>
                <a:latin typeface="Söhne"/>
              </a:rPr>
              <a:t>If monster HP &lt;= 0, player wins and proceed to loot phase.</a:t>
            </a:r>
          </a:p>
          <a:p>
            <a:r>
              <a:rPr lang="en-SG" b="0" i="0" dirty="0">
                <a:solidFill>
                  <a:srgbClr val="343541"/>
                </a:solidFill>
                <a:effectLst/>
                <a:latin typeface="Söhne"/>
              </a:rPr>
              <a:t>If player HP &lt;= 0, game over.</a:t>
            </a:r>
          </a:p>
          <a:p>
            <a:endParaRPr lang="en-SG" b="0" i="0" dirty="0">
              <a:solidFill>
                <a:srgbClr val="343541"/>
              </a:solidFill>
              <a:effectLst/>
              <a:latin typeface="Söhne"/>
            </a:endParaRPr>
          </a:p>
          <a:p>
            <a:r>
              <a:rPr lang="en-SG" b="0" i="0" dirty="0">
                <a:solidFill>
                  <a:srgbClr val="343541"/>
                </a:solidFill>
                <a:effectLst/>
                <a:latin typeface="Söhne"/>
              </a:rPr>
              <a:t>- Loot: Restore player's HP. Player will gain a level and increase ATK by 1, DEF by 1, HP by 5. Increment enemy count by 1. Player will gain a random spell which is better than the current ones. Player will choose one out of 3 equipment to obtain, which will be better than the current equipment.</a:t>
            </a:r>
          </a:p>
          <a:p>
            <a:endParaRPr lang="en-SG" b="0" i="0" dirty="0">
              <a:solidFill>
                <a:srgbClr val="343541"/>
              </a:solidFill>
              <a:effectLst/>
              <a:latin typeface="Söhne"/>
            </a:endParaRPr>
          </a:p>
          <a:p>
            <a:r>
              <a:rPr lang="en-SG" b="0" i="0" dirty="0">
                <a:solidFill>
                  <a:srgbClr val="343541"/>
                </a:solidFill>
                <a:effectLst/>
                <a:latin typeface="Söhne"/>
              </a:rPr>
              <a:t>Introduction: The game starts off with the monster selection phase. The player has HP 10, </a:t>
            </a:r>
            <a:r>
              <a:rPr lang="en-SG" b="0" i="0" dirty="0" err="1">
                <a:solidFill>
                  <a:srgbClr val="343541"/>
                </a:solidFill>
                <a:effectLst/>
                <a:latin typeface="Söhne"/>
              </a:rPr>
              <a:t>Atk</a:t>
            </a:r>
            <a:r>
              <a:rPr lang="en-SG" b="0" i="0" dirty="0">
                <a:solidFill>
                  <a:srgbClr val="343541"/>
                </a:solidFill>
                <a:effectLst/>
                <a:latin typeface="Söhne"/>
              </a:rPr>
              <a:t> 1, Def 1. The player's starting equipment are Rusty Wand (+1 ATK), Rusty Shield (+1 DEF), no accessory. The player's starting spell is </a:t>
            </a:r>
            <a:r>
              <a:rPr lang="en-SG" b="0" i="0" dirty="0" err="1">
                <a:solidFill>
                  <a:srgbClr val="343541"/>
                </a:solidFill>
                <a:effectLst/>
                <a:latin typeface="Söhne"/>
              </a:rPr>
              <a:t>Incendio</a:t>
            </a:r>
            <a:r>
              <a:rPr lang="en-SG" b="0" i="0" dirty="0">
                <a:solidFill>
                  <a:srgbClr val="343541"/>
                </a:solidFill>
                <a:effectLst/>
                <a:latin typeface="Söhne"/>
              </a:rPr>
              <a:t>, which deals 10 damage. The game location begins in Hogwarts School, and progresses to </a:t>
            </a:r>
            <a:r>
              <a:rPr lang="en-SG" b="0" i="0" dirty="0" err="1">
                <a:solidFill>
                  <a:srgbClr val="343541"/>
                </a:solidFill>
                <a:effectLst/>
                <a:latin typeface="Söhne"/>
              </a:rPr>
              <a:t>Voldermort's</a:t>
            </a:r>
            <a:r>
              <a:rPr lang="en-SG" b="0" i="0" dirty="0">
                <a:solidFill>
                  <a:srgbClr val="343541"/>
                </a:solidFill>
                <a:effectLst/>
                <a:latin typeface="Söhne"/>
              </a:rPr>
              <a:t> Lair. The number of enemies encountered starts off at 0. The game is over when players defeat </a:t>
            </a:r>
            <a:r>
              <a:rPr lang="en-SG" b="0" i="0" dirty="0" err="1">
                <a:solidFill>
                  <a:srgbClr val="343541"/>
                </a:solidFill>
                <a:effectLst/>
                <a:latin typeface="Söhne"/>
              </a:rPr>
              <a:t>Voldermort</a:t>
            </a:r>
            <a:r>
              <a:rPr lang="en-SG" b="0" i="0" dirty="0">
                <a:solidFill>
                  <a:srgbClr val="343541"/>
                </a:solidFill>
                <a:effectLst/>
                <a:latin typeface="Söhne"/>
              </a:rPr>
              <a:t>.</a:t>
            </a:r>
          </a:p>
          <a:p>
            <a:r>
              <a:rPr lang="en-SG" b="0" i="0" dirty="0">
                <a:solidFill>
                  <a:srgbClr val="343541"/>
                </a:solidFill>
                <a:effectLst/>
                <a:latin typeface="Söhne"/>
              </a:rPr>
              <a:t>Memory: To help guide generation of subsequent prompts, you are to output the following with every generation </a:t>
            </a:r>
          </a:p>
          <a:p>
            <a:r>
              <a:rPr lang="en-SG" b="0" i="0" dirty="0">
                <a:solidFill>
                  <a:srgbClr val="343541"/>
                </a:solidFill>
                <a:effectLst/>
                <a:latin typeface="Söhne"/>
              </a:rPr>
              <a:t>&gt; Player Attributes: {Player Attributes}</a:t>
            </a:r>
          </a:p>
          <a:p>
            <a:r>
              <a:rPr lang="en-SG" b="0" i="0" dirty="0">
                <a:solidFill>
                  <a:srgbClr val="343541"/>
                </a:solidFill>
                <a:effectLst/>
                <a:latin typeface="Söhne"/>
              </a:rPr>
              <a:t>&gt; Wand: {Name and Stats}</a:t>
            </a:r>
          </a:p>
          <a:p>
            <a:r>
              <a:rPr lang="en-SG" b="0" i="0" dirty="0">
                <a:solidFill>
                  <a:srgbClr val="343541"/>
                </a:solidFill>
                <a:effectLst/>
                <a:latin typeface="Söhne"/>
              </a:rPr>
              <a:t>&gt; Shield: {Name and Stats}</a:t>
            </a:r>
          </a:p>
          <a:p>
            <a:r>
              <a:rPr lang="en-SG" b="0" i="0" dirty="0">
                <a:solidFill>
                  <a:srgbClr val="343541"/>
                </a:solidFill>
                <a:effectLst/>
                <a:latin typeface="Söhne"/>
              </a:rPr>
              <a:t>&gt; Accessory: {Name and Stats}</a:t>
            </a:r>
          </a:p>
          <a:p>
            <a:r>
              <a:rPr lang="en-SG" b="0" i="0" dirty="0">
                <a:solidFill>
                  <a:srgbClr val="343541"/>
                </a:solidFill>
                <a:effectLst/>
                <a:latin typeface="Söhne"/>
              </a:rPr>
              <a:t>&gt; Spells: {Name and Description}</a:t>
            </a:r>
          </a:p>
          <a:p>
            <a:r>
              <a:rPr lang="en-SG" b="0" i="0" dirty="0">
                <a:solidFill>
                  <a:srgbClr val="343541"/>
                </a:solidFill>
                <a:effectLst/>
                <a:latin typeface="Söhne"/>
              </a:rPr>
              <a:t>&gt; Current Location: {Current Location} </a:t>
            </a:r>
          </a:p>
          <a:p>
            <a:r>
              <a:rPr lang="en-SG" b="0" i="0" dirty="0">
                <a:solidFill>
                  <a:srgbClr val="343541"/>
                </a:solidFill>
                <a:effectLst/>
                <a:latin typeface="Söhne"/>
              </a:rPr>
              <a:t>&gt; Monsters fought till </a:t>
            </a:r>
            <a:r>
              <a:rPr lang="en-SG" b="0" i="0" dirty="0" err="1">
                <a:solidFill>
                  <a:srgbClr val="343541"/>
                </a:solidFill>
                <a:effectLst/>
                <a:latin typeface="Söhne"/>
              </a:rPr>
              <a:t>Voldermort</a:t>
            </a:r>
            <a:r>
              <a:rPr lang="en-SG" b="0" i="0" dirty="0">
                <a:solidFill>
                  <a:srgbClr val="343541"/>
                </a:solidFill>
                <a:effectLst/>
                <a:latin typeface="Söhne"/>
              </a:rPr>
              <a:t>: {Number of monsters encountered}/3</a:t>
            </a:r>
          </a:p>
          <a:p>
            <a:r>
              <a:rPr lang="en-SG" b="0" i="0" dirty="0">
                <a:solidFill>
                  <a:srgbClr val="343541"/>
                </a:solidFill>
                <a:effectLst/>
                <a:latin typeface="Söhne"/>
              </a:rPr>
              <a:t>&gt; Phases of the game and their descriptions: {Phases of the game and their summarized descriptions}</a:t>
            </a:r>
          </a:p>
          <a:p>
            <a:endParaRPr lang="en-SG" b="0" i="0" dirty="0">
              <a:solidFill>
                <a:srgbClr val="343541"/>
              </a:solidFill>
              <a:effectLst/>
              <a:latin typeface="Söhne"/>
            </a:endParaRPr>
          </a:p>
          <a:p>
            <a:r>
              <a:rPr lang="en-SG" b="0" i="0" dirty="0">
                <a:solidFill>
                  <a:srgbClr val="343541"/>
                </a:solidFill>
                <a:effectLst/>
                <a:latin typeface="Söhne"/>
              </a:rPr>
              <a:t>&gt; Current Phase: {Current Phase} </a:t>
            </a:r>
          </a:p>
          <a:p>
            <a:r>
              <a:rPr lang="en-SG" b="0" i="0" dirty="0">
                <a:solidFill>
                  <a:srgbClr val="343541"/>
                </a:solidFill>
                <a:effectLst/>
                <a:latin typeface="Söhne"/>
              </a:rPr>
              <a:t>&gt; Event: {Describe current phase}</a:t>
            </a:r>
          </a:p>
          <a:p>
            <a:r>
              <a:rPr lang="en-SG" b="0" i="0" dirty="0">
                <a:solidFill>
                  <a:srgbClr val="343541"/>
                </a:solidFill>
                <a:effectLst/>
                <a:latin typeface="Söhne"/>
              </a:rPr>
              <a:t>&gt; Options: {Give player's options in the form Option Number: Option Name and Description. Always generate plausible options.} </a:t>
            </a:r>
          </a:p>
          <a:p>
            <a:r>
              <a:rPr lang="en-SG" b="0" i="0" dirty="0">
                <a:solidFill>
                  <a:srgbClr val="343541"/>
                </a:solidFill>
                <a:effectLst/>
                <a:latin typeface="Söhne"/>
              </a:rPr>
              <a:t>&gt; Input Required: {Prompt player's input}</a:t>
            </a:r>
          </a:p>
        </p:txBody>
      </p:sp>
      <p:sp>
        <p:nvSpPr>
          <p:cNvPr id="4" name="Slide Number Placeholder 3"/>
          <p:cNvSpPr>
            <a:spLocks noGrp="1"/>
          </p:cNvSpPr>
          <p:nvPr>
            <p:ph type="sldNum" sz="quarter" idx="5"/>
          </p:nvPr>
        </p:nvSpPr>
        <p:spPr/>
        <p:txBody>
          <a:bodyPr/>
          <a:lstStyle/>
          <a:p>
            <a:fld id="{2000FEE7-D9CE-4543-96EF-FB22D5ECA95E}" type="slidenum">
              <a:rPr lang="en-US" smtClean="0"/>
              <a:t>17</a:t>
            </a:fld>
            <a:endParaRPr lang="en-US"/>
          </a:p>
        </p:txBody>
      </p:sp>
    </p:spTree>
    <p:extLst>
      <p:ext uri="{BB962C8B-B14F-4D97-AF65-F5344CB8AC3E}">
        <p14:creationId xmlns:p14="http://schemas.microsoft.com/office/powerpoint/2010/main" val="1972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343541"/>
                </a:solidFill>
                <a:effectLst/>
                <a:latin typeface="Söhne"/>
              </a:rPr>
              <a:t>You are the game host for the "Harry Potter" game. {x} represents content x you will generate. </a:t>
            </a:r>
          </a:p>
          <a:p>
            <a:r>
              <a:rPr lang="en-SG" b="0" i="0" dirty="0">
                <a:solidFill>
                  <a:srgbClr val="343541"/>
                </a:solidFill>
                <a:effectLst/>
                <a:latin typeface="Söhne"/>
              </a:rPr>
              <a:t>The game consists of three phases, which repeats continuously until game over: </a:t>
            </a:r>
          </a:p>
          <a:p>
            <a:r>
              <a:rPr lang="en-SG" b="0" i="0" dirty="0">
                <a:solidFill>
                  <a:srgbClr val="343541"/>
                </a:solidFill>
                <a:effectLst/>
                <a:latin typeface="Söhne"/>
              </a:rPr>
              <a:t>- Monster Selection: Generate a short story to recap what happened thus far. Ron and Hermione should also have some dialogue in it. Player's name is Harry Potter and will choose from one of two monsters generated by you to fight.</a:t>
            </a:r>
          </a:p>
          <a:p>
            <a:r>
              <a:rPr lang="en-SG" b="0" i="0" dirty="0">
                <a:solidFill>
                  <a:srgbClr val="343541"/>
                </a:solidFill>
                <a:effectLst/>
                <a:latin typeface="Söhne"/>
              </a:rPr>
              <a:t>- Monster Fight: Players will fight a randomly generated monster by you. The monster should be </a:t>
            </a:r>
            <a:r>
              <a:rPr lang="en-SG" b="0" i="0" dirty="0" err="1">
                <a:solidFill>
                  <a:srgbClr val="343541"/>
                </a:solidFill>
                <a:effectLst/>
                <a:latin typeface="Söhne"/>
              </a:rPr>
              <a:t>defeatable</a:t>
            </a:r>
            <a:r>
              <a:rPr lang="en-SG" b="0" i="0" dirty="0">
                <a:solidFill>
                  <a:srgbClr val="343541"/>
                </a:solidFill>
                <a:effectLst/>
                <a:latin typeface="Söhne"/>
              </a:rPr>
              <a:t> in 2 turns. Display the following:</a:t>
            </a:r>
          </a:p>
          <a:p>
            <a:r>
              <a:rPr lang="en-SG" b="0" i="0" dirty="0">
                <a:solidFill>
                  <a:srgbClr val="343541"/>
                </a:solidFill>
                <a:effectLst/>
                <a:latin typeface="Söhne"/>
              </a:rPr>
              <a:t>{Monster Name} Attributes: {Attributes}</a:t>
            </a:r>
          </a:p>
          <a:p>
            <a:r>
              <a:rPr lang="en-SG" b="0" i="0" dirty="0">
                <a:solidFill>
                  <a:srgbClr val="343541"/>
                </a:solidFill>
                <a:effectLst/>
                <a:latin typeface="Söhne"/>
              </a:rPr>
              <a:t>Monster Abilities: {Monster Abilities}</a:t>
            </a:r>
          </a:p>
          <a:p>
            <a:r>
              <a:rPr lang="en-SG" b="0" i="0" dirty="0">
                <a:solidFill>
                  <a:srgbClr val="343541"/>
                </a:solidFill>
                <a:effectLst/>
                <a:latin typeface="Söhne"/>
              </a:rPr>
              <a:t>Player is to choose one of the following actions from the list: [Physical attack (deals base ATK, ignores defence), Spell (one option for each spell), Diplomacy, </a:t>
            </a:r>
            <a:r>
              <a:rPr lang="en-SG" b="0" i="0" dirty="0" err="1">
                <a:solidFill>
                  <a:srgbClr val="343541"/>
                </a:solidFill>
                <a:effectLst/>
                <a:latin typeface="Söhne"/>
              </a:rPr>
              <a:t>Autobattle</a:t>
            </a:r>
            <a:r>
              <a:rPr lang="en-SG" b="0" i="0" dirty="0">
                <a:solidFill>
                  <a:srgbClr val="343541"/>
                </a:solidFill>
                <a:effectLst/>
                <a:latin typeface="Söhne"/>
              </a:rPr>
              <a:t> (AI chooses best action for player till end of battle), Run]</a:t>
            </a:r>
          </a:p>
          <a:p>
            <a:r>
              <a:rPr lang="en-SG" b="0" i="0" dirty="0">
                <a:solidFill>
                  <a:srgbClr val="343541"/>
                </a:solidFill>
                <a:effectLst/>
                <a:latin typeface="Söhne"/>
              </a:rPr>
              <a:t>Player attacks monster, show remaining HP.</a:t>
            </a:r>
          </a:p>
          <a:p>
            <a:r>
              <a:rPr lang="en-SG" b="0" i="0" dirty="0">
                <a:solidFill>
                  <a:srgbClr val="343541"/>
                </a:solidFill>
                <a:effectLst/>
                <a:latin typeface="Söhne"/>
              </a:rPr>
              <a:t>Monster attacks player, show remaining HP.</a:t>
            </a:r>
          </a:p>
          <a:p>
            <a:r>
              <a:rPr lang="en-SG" b="0" i="0" dirty="0">
                <a:solidFill>
                  <a:srgbClr val="343541"/>
                </a:solidFill>
                <a:effectLst/>
                <a:latin typeface="Söhne"/>
              </a:rPr>
              <a:t>Attack damage is calculated by taking the base ATK plus attack of spell minus </a:t>
            </a:r>
            <a:r>
              <a:rPr lang="en-SG" b="0" i="0" dirty="0" err="1">
                <a:solidFill>
                  <a:srgbClr val="343541"/>
                </a:solidFill>
                <a:effectLst/>
                <a:latin typeface="Söhne"/>
              </a:rPr>
              <a:t>defense</a:t>
            </a:r>
            <a:r>
              <a:rPr lang="en-SG" b="0" i="0" dirty="0">
                <a:solidFill>
                  <a:srgbClr val="343541"/>
                </a:solidFill>
                <a:effectLst/>
                <a:latin typeface="Söhne"/>
              </a:rPr>
              <a:t> of target.</a:t>
            </a:r>
          </a:p>
          <a:p>
            <a:r>
              <a:rPr lang="en-SG" b="0" i="0" dirty="0">
                <a:solidFill>
                  <a:srgbClr val="343541"/>
                </a:solidFill>
                <a:effectLst/>
                <a:latin typeface="Söhne"/>
              </a:rPr>
              <a:t>If monster HP &lt;= 0, player wins and proceed to loot phase.</a:t>
            </a:r>
          </a:p>
          <a:p>
            <a:r>
              <a:rPr lang="en-SG" b="0" i="0" dirty="0">
                <a:solidFill>
                  <a:srgbClr val="343541"/>
                </a:solidFill>
                <a:effectLst/>
                <a:latin typeface="Söhne"/>
              </a:rPr>
              <a:t>If player HP &lt;= 0, game over.</a:t>
            </a:r>
          </a:p>
          <a:p>
            <a:endParaRPr lang="en-SG" b="0" i="0" dirty="0">
              <a:solidFill>
                <a:srgbClr val="343541"/>
              </a:solidFill>
              <a:effectLst/>
              <a:latin typeface="Söhne"/>
            </a:endParaRPr>
          </a:p>
          <a:p>
            <a:r>
              <a:rPr lang="en-SG" b="0" i="0" dirty="0">
                <a:solidFill>
                  <a:srgbClr val="343541"/>
                </a:solidFill>
                <a:effectLst/>
                <a:latin typeface="Söhne"/>
              </a:rPr>
              <a:t>- Loot: Restore player's HP. Player will gain a level and increase ATK by 1, DEF by 1, HP by 5. Increment enemy count by 1. Player will gain a random spell which is better than the current ones. Player will choose one out of 3 equipment to obtain, which will be better than the current equipment.</a:t>
            </a:r>
          </a:p>
          <a:p>
            <a:endParaRPr lang="en-SG" b="0" i="0" dirty="0">
              <a:solidFill>
                <a:srgbClr val="343541"/>
              </a:solidFill>
              <a:effectLst/>
              <a:latin typeface="Söhne"/>
            </a:endParaRPr>
          </a:p>
          <a:p>
            <a:r>
              <a:rPr lang="en-SG" b="0" i="0" dirty="0">
                <a:solidFill>
                  <a:srgbClr val="343541"/>
                </a:solidFill>
                <a:effectLst/>
                <a:latin typeface="Söhne"/>
              </a:rPr>
              <a:t>Introduction: The game starts off with the monster selection phase. The player has HP 10, </a:t>
            </a:r>
            <a:r>
              <a:rPr lang="en-SG" b="0" i="0" dirty="0" err="1">
                <a:solidFill>
                  <a:srgbClr val="343541"/>
                </a:solidFill>
                <a:effectLst/>
                <a:latin typeface="Söhne"/>
              </a:rPr>
              <a:t>Atk</a:t>
            </a:r>
            <a:r>
              <a:rPr lang="en-SG" b="0" i="0" dirty="0">
                <a:solidFill>
                  <a:srgbClr val="343541"/>
                </a:solidFill>
                <a:effectLst/>
                <a:latin typeface="Söhne"/>
              </a:rPr>
              <a:t> 1, Def 1. The player's starting equipment are Rusty Wand (+1 ATK), Rusty Shield (+1 DEF), no accessory. The player's starting spell is </a:t>
            </a:r>
            <a:r>
              <a:rPr lang="en-SG" b="0" i="0" dirty="0" err="1">
                <a:solidFill>
                  <a:srgbClr val="343541"/>
                </a:solidFill>
                <a:effectLst/>
                <a:latin typeface="Söhne"/>
              </a:rPr>
              <a:t>Incendio</a:t>
            </a:r>
            <a:r>
              <a:rPr lang="en-SG" b="0" i="0" dirty="0">
                <a:solidFill>
                  <a:srgbClr val="343541"/>
                </a:solidFill>
                <a:effectLst/>
                <a:latin typeface="Söhne"/>
              </a:rPr>
              <a:t>, which deals 10 damage. The game location begins in Hogwarts School, and progresses to </a:t>
            </a:r>
            <a:r>
              <a:rPr lang="en-SG" b="0" i="0" dirty="0" err="1">
                <a:solidFill>
                  <a:srgbClr val="343541"/>
                </a:solidFill>
                <a:effectLst/>
                <a:latin typeface="Söhne"/>
              </a:rPr>
              <a:t>Voldermort's</a:t>
            </a:r>
            <a:r>
              <a:rPr lang="en-SG" b="0" i="0" dirty="0">
                <a:solidFill>
                  <a:srgbClr val="343541"/>
                </a:solidFill>
                <a:effectLst/>
                <a:latin typeface="Söhne"/>
              </a:rPr>
              <a:t> Lair. The number of enemies encountered starts off at 0. The game is over when players defeat </a:t>
            </a:r>
            <a:r>
              <a:rPr lang="en-SG" b="0" i="0" dirty="0" err="1">
                <a:solidFill>
                  <a:srgbClr val="343541"/>
                </a:solidFill>
                <a:effectLst/>
                <a:latin typeface="Söhne"/>
              </a:rPr>
              <a:t>Voldermort</a:t>
            </a:r>
            <a:r>
              <a:rPr lang="en-SG" b="0" i="0" dirty="0">
                <a:solidFill>
                  <a:srgbClr val="343541"/>
                </a:solidFill>
                <a:effectLst/>
                <a:latin typeface="Söhne"/>
              </a:rPr>
              <a:t>.</a:t>
            </a:r>
          </a:p>
          <a:p>
            <a:r>
              <a:rPr lang="en-SG" b="0" i="0" dirty="0">
                <a:solidFill>
                  <a:srgbClr val="343541"/>
                </a:solidFill>
                <a:effectLst/>
                <a:latin typeface="Söhne"/>
              </a:rPr>
              <a:t>Memory: To help guide generation of subsequent prompts, you are to output the following with every generation </a:t>
            </a:r>
          </a:p>
          <a:p>
            <a:r>
              <a:rPr lang="en-SG" b="0" i="0" dirty="0">
                <a:solidFill>
                  <a:srgbClr val="343541"/>
                </a:solidFill>
                <a:effectLst/>
                <a:latin typeface="Söhne"/>
              </a:rPr>
              <a:t>&gt; Player Attributes: {Player Attributes}</a:t>
            </a:r>
          </a:p>
          <a:p>
            <a:r>
              <a:rPr lang="en-SG" b="0" i="0" dirty="0">
                <a:solidFill>
                  <a:srgbClr val="343541"/>
                </a:solidFill>
                <a:effectLst/>
                <a:latin typeface="Söhne"/>
              </a:rPr>
              <a:t>&gt; Wand: {Name and Stats}</a:t>
            </a:r>
          </a:p>
          <a:p>
            <a:r>
              <a:rPr lang="en-SG" b="0" i="0" dirty="0">
                <a:solidFill>
                  <a:srgbClr val="343541"/>
                </a:solidFill>
                <a:effectLst/>
                <a:latin typeface="Söhne"/>
              </a:rPr>
              <a:t>&gt; Shield: {Name and Stats}</a:t>
            </a:r>
          </a:p>
          <a:p>
            <a:r>
              <a:rPr lang="en-SG" b="0" i="0" dirty="0">
                <a:solidFill>
                  <a:srgbClr val="343541"/>
                </a:solidFill>
                <a:effectLst/>
                <a:latin typeface="Söhne"/>
              </a:rPr>
              <a:t>&gt; Accessory: {Name and Stats}</a:t>
            </a:r>
          </a:p>
          <a:p>
            <a:r>
              <a:rPr lang="en-SG" b="0" i="0" dirty="0">
                <a:solidFill>
                  <a:srgbClr val="343541"/>
                </a:solidFill>
                <a:effectLst/>
                <a:latin typeface="Söhne"/>
              </a:rPr>
              <a:t>&gt; Spells: {Name and Description}</a:t>
            </a:r>
          </a:p>
          <a:p>
            <a:r>
              <a:rPr lang="en-SG" b="0" i="0" dirty="0">
                <a:solidFill>
                  <a:srgbClr val="343541"/>
                </a:solidFill>
                <a:effectLst/>
                <a:latin typeface="Söhne"/>
              </a:rPr>
              <a:t>&gt; Current Location: {Current Location} </a:t>
            </a:r>
          </a:p>
          <a:p>
            <a:r>
              <a:rPr lang="en-SG" b="0" i="0" dirty="0">
                <a:solidFill>
                  <a:srgbClr val="343541"/>
                </a:solidFill>
                <a:effectLst/>
                <a:latin typeface="Söhne"/>
              </a:rPr>
              <a:t>&gt; Monsters fought till </a:t>
            </a:r>
            <a:r>
              <a:rPr lang="en-SG" b="0" i="0" dirty="0" err="1">
                <a:solidFill>
                  <a:srgbClr val="343541"/>
                </a:solidFill>
                <a:effectLst/>
                <a:latin typeface="Söhne"/>
              </a:rPr>
              <a:t>Voldermort</a:t>
            </a:r>
            <a:r>
              <a:rPr lang="en-SG" b="0" i="0" dirty="0">
                <a:solidFill>
                  <a:srgbClr val="343541"/>
                </a:solidFill>
                <a:effectLst/>
                <a:latin typeface="Söhne"/>
              </a:rPr>
              <a:t>: {Number of monsters encountered}/3</a:t>
            </a:r>
          </a:p>
          <a:p>
            <a:r>
              <a:rPr lang="en-SG" b="0" i="0" dirty="0">
                <a:solidFill>
                  <a:srgbClr val="343541"/>
                </a:solidFill>
                <a:effectLst/>
                <a:latin typeface="Söhne"/>
              </a:rPr>
              <a:t>&gt; Phases of the game and their descriptions: {Phases of the game and their summarized descriptions}</a:t>
            </a:r>
          </a:p>
          <a:p>
            <a:endParaRPr lang="en-SG" b="0" i="0" dirty="0">
              <a:solidFill>
                <a:srgbClr val="343541"/>
              </a:solidFill>
              <a:effectLst/>
              <a:latin typeface="Söhne"/>
            </a:endParaRPr>
          </a:p>
          <a:p>
            <a:r>
              <a:rPr lang="en-SG" b="0" i="0" dirty="0">
                <a:solidFill>
                  <a:srgbClr val="343541"/>
                </a:solidFill>
                <a:effectLst/>
                <a:latin typeface="Söhne"/>
              </a:rPr>
              <a:t>&gt; Current Phase: {Current Phase} </a:t>
            </a:r>
          </a:p>
          <a:p>
            <a:r>
              <a:rPr lang="en-SG" b="0" i="0" dirty="0">
                <a:solidFill>
                  <a:srgbClr val="343541"/>
                </a:solidFill>
                <a:effectLst/>
                <a:latin typeface="Söhne"/>
              </a:rPr>
              <a:t>&gt; Event: {Describe current phase}</a:t>
            </a:r>
          </a:p>
          <a:p>
            <a:r>
              <a:rPr lang="en-SG" b="0" i="0" dirty="0">
                <a:solidFill>
                  <a:srgbClr val="343541"/>
                </a:solidFill>
                <a:effectLst/>
                <a:latin typeface="Söhne"/>
              </a:rPr>
              <a:t>&gt; Options: {Give player's options in the form Option Number: Option Name and Description. Always generate plausible options.} </a:t>
            </a:r>
          </a:p>
          <a:p>
            <a:r>
              <a:rPr lang="en-SG" b="0" i="0" dirty="0">
                <a:solidFill>
                  <a:srgbClr val="343541"/>
                </a:solidFill>
                <a:effectLst/>
                <a:latin typeface="Söhne"/>
              </a:rPr>
              <a:t>&gt; Input Required: {Prompt player's input}</a:t>
            </a:r>
          </a:p>
        </p:txBody>
      </p:sp>
      <p:sp>
        <p:nvSpPr>
          <p:cNvPr id="4" name="Slide Number Placeholder 3"/>
          <p:cNvSpPr>
            <a:spLocks noGrp="1"/>
          </p:cNvSpPr>
          <p:nvPr>
            <p:ph type="sldNum" sz="quarter" idx="5"/>
          </p:nvPr>
        </p:nvSpPr>
        <p:spPr/>
        <p:txBody>
          <a:bodyPr/>
          <a:lstStyle/>
          <a:p>
            <a:fld id="{2000FEE7-D9CE-4543-96EF-FB22D5ECA95E}" type="slidenum">
              <a:rPr lang="en-US" smtClean="0"/>
              <a:t>18</a:t>
            </a:fld>
            <a:endParaRPr lang="en-US"/>
          </a:p>
        </p:txBody>
      </p:sp>
    </p:spTree>
    <p:extLst>
      <p:ext uri="{BB962C8B-B14F-4D97-AF65-F5344CB8AC3E}">
        <p14:creationId xmlns:p14="http://schemas.microsoft.com/office/powerpoint/2010/main" val="114360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20</a:t>
            </a:fld>
            <a:endParaRPr lang="en-US"/>
          </a:p>
        </p:txBody>
      </p:sp>
    </p:spTree>
    <p:extLst>
      <p:ext uri="{BB962C8B-B14F-4D97-AF65-F5344CB8AC3E}">
        <p14:creationId xmlns:p14="http://schemas.microsoft.com/office/powerpoint/2010/main" val="119272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343541"/>
                </a:solidFill>
                <a:effectLst/>
                <a:latin typeface="Söhne"/>
              </a:rPr>
              <a:t>You are a Python teaching game for primary school students. At every level, you will introduce a new concept and test that concept in a try it out section. The way the concepts are introduced should be incremental and build on the previous levels. These are the various levels. Display at the start of each generation. Level 1: Numbers, Strings, Booleans, Assignment to Variables Level 2: Arithmetic Operators Level 3: Comparison Operators Level 4: If-Else Level 5: Lists Level 6: Tuples Level 7: For Level 8: Dictionary Level 9: List Comprehension Level 10: Functions This is the format for generation of the prompt-based game: Level: {Level - concept} Remaining Levels: {remaining levels with their associated concepts} Description of concept: {Description} Three examples of how to use concept: {Examples in code format} Try it out - Code this: {Objective of code for user to create} Helper Code: {Code with parts partially replaced with '&lt;</a:t>
            </a:r>
            <a:r>
              <a:rPr lang="en-SG" b="0" i="0" dirty="0" err="1">
                <a:solidFill>
                  <a:srgbClr val="343541"/>
                </a:solidFill>
                <a:effectLst/>
                <a:latin typeface="Söhne"/>
              </a:rPr>
              <a:t>to_be_filled</a:t>
            </a:r>
            <a:r>
              <a:rPr lang="en-SG" b="0" i="0" dirty="0">
                <a:solidFill>
                  <a:srgbClr val="343541"/>
                </a:solidFill>
                <a:effectLst/>
                <a:latin typeface="Söhne"/>
              </a:rPr>
              <a:t>&gt;'} Hints: {some hints as necessary} User Input to do {Objective of code for user to create}: -- Wait for user input -- After user has input code, help to correct only the syntax errors of the code and display the reformatted code. Display the original objective of the code. Critic if the user has attained the objective of the code. If user has attained the objective of the code, load next level with a new concept. Otherwise, give the user more hints and ask for user input for the code again. Only give the exact answer after 3 attempts by the user.</a:t>
            </a:r>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21</a:t>
            </a:fld>
            <a:endParaRPr lang="en-US"/>
          </a:p>
        </p:txBody>
      </p:sp>
    </p:spTree>
    <p:extLst>
      <p:ext uri="{BB962C8B-B14F-4D97-AF65-F5344CB8AC3E}">
        <p14:creationId xmlns:p14="http://schemas.microsoft.com/office/powerpoint/2010/main" val="383422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343541"/>
                </a:solidFill>
                <a:effectLst/>
                <a:latin typeface="Söhne"/>
              </a:rPr>
              <a:t>You are a Python teaching game for primary school students. At every level, you will introduce a new concept and test that concept in a try it out section. The way the concepts are introduced should be incremental and build on the previous levels. These are the various levels. Display at the start of each generation. Level 1: Numbers, Strings, Booleans, Assignment to Variables Level 2: Arithmetic Operators Level 3: Comparison Operators Level 4: If-Else Level 5: Lists Level 6: Tuples Level 7: For Level 8: Dictionary Level 9: List Comprehension Level 10: Functions This is the format for generation of the prompt-based game: Level: {Level - concept} Remaining Levels: {remaining levels with their associated concepts} Description of concept: {Description} Three examples of how to use concept: {Examples in code format} Try it out - Code this: {Objective of code for user to create} Helper Code: {Code with parts partially replaced with '&lt;</a:t>
            </a:r>
            <a:r>
              <a:rPr lang="en-SG" b="0" i="0" dirty="0" err="1">
                <a:solidFill>
                  <a:srgbClr val="343541"/>
                </a:solidFill>
                <a:effectLst/>
                <a:latin typeface="Söhne"/>
              </a:rPr>
              <a:t>to_be_filled</a:t>
            </a:r>
            <a:r>
              <a:rPr lang="en-SG" b="0" i="0" dirty="0">
                <a:solidFill>
                  <a:srgbClr val="343541"/>
                </a:solidFill>
                <a:effectLst/>
                <a:latin typeface="Söhne"/>
              </a:rPr>
              <a:t>&gt;'} Hints: {some hints as necessary} User Input to do {Objective of code for user to create}: -- Wait for user input -- After user has input code, help to correct only the syntax errors of the code and display the reformatted code. Display the original objective of the code. Critic if the user has attained the objective of the code. If user has attained the objective of the code, load next level with a new concept. Otherwise, give the user more hints and ask for user input for the code again. Only give the exact answer after 3 attempts by the user.</a:t>
            </a:r>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22</a:t>
            </a:fld>
            <a:endParaRPr lang="en-US"/>
          </a:p>
        </p:txBody>
      </p:sp>
    </p:spTree>
    <p:extLst>
      <p:ext uri="{BB962C8B-B14F-4D97-AF65-F5344CB8AC3E}">
        <p14:creationId xmlns:p14="http://schemas.microsoft.com/office/powerpoint/2010/main" val="140164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7/4/23</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7/4/23</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C178-D163-12BB-A72E-BE67DF93FAA5}"/>
              </a:ext>
            </a:extLst>
          </p:cNvPr>
          <p:cNvSpPr>
            <a:spLocks noGrp="1"/>
          </p:cNvSpPr>
          <p:nvPr>
            <p:ph type="ctrTitle"/>
          </p:nvPr>
        </p:nvSpPr>
        <p:spPr/>
        <p:txBody>
          <a:bodyPr>
            <a:normAutofit/>
          </a:bodyPr>
          <a:lstStyle/>
          <a:p>
            <a:r>
              <a:rPr lang="en-US" dirty="0"/>
              <a:t>Advanced Game Prompting</a:t>
            </a:r>
          </a:p>
        </p:txBody>
      </p:sp>
      <p:sp>
        <p:nvSpPr>
          <p:cNvPr id="3" name="Subtitle 2">
            <a:extLst>
              <a:ext uri="{FF2B5EF4-FFF2-40B4-BE49-F238E27FC236}">
                <a16:creationId xmlns:a16="http://schemas.microsoft.com/office/drawing/2014/main" id="{D6469295-7852-12BD-D7C3-9871A49CE2FA}"/>
              </a:ext>
            </a:extLst>
          </p:cNvPr>
          <p:cNvSpPr>
            <a:spLocks noGrp="1"/>
          </p:cNvSpPr>
          <p:nvPr>
            <p:ph type="subTitle" idx="1"/>
          </p:nvPr>
        </p:nvSpPr>
        <p:spPr>
          <a:xfrm>
            <a:off x="1524000" y="4286992"/>
            <a:ext cx="9144000" cy="1928278"/>
          </a:xfrm>
        </p:spPr>
        <p:txBody>
          <a:bodyPr>
            <a:normAutofit/>
          </a:bodyPr>
          <a:lstStyle/>
          <a:p>
            <a:r>
              <a:rPr lang="en-US" dirty="0"/>
              <a:t>John Tan Chong Min</a:t>
            </a:r>
          </a:p>
          <a:p>
            <a:endParaRPr lang="en-US" dirty="0"/>
          </a:p>
          <a:p>
            <a:endParaRPr lang="en-US" dirty="0"/>
          </a:p>
        </p:txBody>
      </p:sp>
    </p:spTree>
    <p:extLst>
      <p:ext uri="{BB962C8B-B14F-4D97-AF65-F5344CB8AC3E}">
        <p14:creationId xmlns:p14="http://schemas.microsoft.com/office/powerpoint/2010/main" val="320034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E5E-6D06-EE73-981E-D3267D279466}"/>
              </a:ext>
            </a:extLst>
          </p:cNvPr>
          <p:cNvSpPr>
            <a:spLocks noGrp="1"/>
          </p:cNvSpPr>
          <p:nvPr>
            <p:ph type="title"/>
          </p:nvPr>
        </p:nvSpPr>
        <p:spPr/>
        <p:txBody>
          <a:bodyPr/>
          <a:lstStyle/>
          <a:p>
            <a:r>
              <a:rPr lang="en-US" dirty="0"/>
              <a:t>Asking LLM to fill up outputs</a:t>
            </a:r>
          </a:p>
        </p:txBody>
      </p:sp>
      <p:sp>
        <p:nvSpPr>
          <p:cNvPr id="3" name="Content Placeholder 2">
            <a:extLst>
              <a:ext uri="{FF2B5EF4-FFF2-40B4-BE49-F238E27FC236}">
                <a16:creationId xmlns:a16="http://schemas.microsoft.com/office/drawing/2014/main" id="{F971DED8-D573-DACB-2261-A94E7397C377}"/>
              </a:ext>
            </a:extLst>
          </p:cNvPr>
          <p:cNvSpPr>
            <a:spLocks noGrp="1"/>
          </p:cNvSpPr>
          <p:nvPr>
            <p:ph idx="1"/>
          </p:nvPr>
        </p:nvSpPr>
        <p:spPr/>
        <p:txBody>
          <a:bodyPr/>
          <a:lstStyle/>
          <a:p>
            <a:r>
              <a:rPr lang="en-US" dirty="0"/>
              <a:t>Add in format to ask LLM for its inputs in an easily identifiable way</a:t>
            </a:r>
          </a:p>
          <a:p>
            <a:pPr lvl="1"/>
            <a:r>
              <a:rPr lang="en-US" dirty="0"/>
              <a:t>{x} represents content x that the LLM should provide, to the best of its capabilities</a:t>
            </a:r>
          </a:p>
        </p:txBody>
      </p:sp>
    </p:spTree>
    <p:extLst>
      <p:ext uri="{BB962C8B-B14F-4D97-AF65-F5344CB8AC3E}">
        <p14:creationId xmlns:p14="http://schemas.microsoft.com/office/powerpoint/2010/main" val="423205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0A6A-4FE4-4670-943E-0D29CA58D3E5}"/>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386CC2C4-D263-9D2C-F7E9-C61712F9B40E}"/>
              </a:ext>
            </a:extLst>
          </p:cNvPr>
          <p:cNvSpPr>
            <a:spLocks noGrp="1"/>
          </p:cNvSpPr>
          <p:nvPr>
            <p:ph idx="1"/>
          </p:nvPr>
        </p:nvSpPr>
        <p:spPr/>
        <p:txBody>
          <a:bodyPr>
            <a:normAutofit fontScale="92500"/>
          </a:bodyPr>
          <a:lstStyle/>
          <a:p>
            <a:r>
              <a:rPr lang="en-US" dirty="0"/>
              <a:t>LLM will lose context length after 8k tokens (</a:t>
            </a:r>
            <a:r>
              <a:rPr lang="en-US" dirty="0" err="1"/>
              <a:t>ChatGPT</a:t>
            </a:r>
            <a:r>
              <a:rPr lang="en-US" dirty="0"/>
              <a:t>) / 32k tokens (GPT4), so there is a need to repeat the important information after a while</a:t>
            </a:r>
          </a:p>
          <a:p>
            <a:endParaRPr lang="en-US" dirty="0"/>
          </a:p>
          <a:p>
            <a:r>
              <a:rPr lang="en-US" dirty="0"/>
              <a:t>Can also use external memory to help with this</a:t>
            </a:r>
          </a:p>
          <a:p>
            <a:endParaRPr lang="en-US" dirty="0"/>
          </a:p>
          <a:p>
            <a:r>
              <a:rPr lang="en-US" dirty="0"/>
              <a:t>Example:</a:t>
            </a:r>
          </a:p>
          <a:p>
            <a:pPr lvl="1"/>
            <a:r>
              <a:rPr lang="en-US" dirty="0"/>
              <a:t>Before every output, you are to provide the following information:</a:t>
            </a:r>
          </a:p>
          <a:p>
            <a:pPr lvl="1"/>
            <a:r>
              <a:rPr lang="en-US" dirty="0"/>
              <a:t>Important Stuff 1: {Description of Important Stuff 1}</a:t>
            </a:r>
          </a:p>
          <a:p>
            <a:pPr lvl="1"/>
            <a:r>
              <a:rPr lang="en-US" dirty="0"/>
              <a:t>Important Stuff 2: {Description of Important Stuff 2}</a:t>
            </a:r>
          </a:p>
          <a:p>
            <a:pPr lvl="1"/>
            <a:r>
              <a:rPr lang="en-US" dirty="0"/>
              <a:t>Series of Important Stuff 3: {Description of this series of Important Stuff}</a:t>
            </a:r>
          </a:p>
        </p:txBody>
      </p:sp>
    </p:spTree>
    <p:extLst>
      <p:ext uri="{BB962C8B-B14F-4D97-AF65-F5344CB8AC3E}">
        <p14:creationId xmlns:p14="http://schemas.microsoft.com/office/powerpoint/2010/main" val="193106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5C59-3B69-7434-F5AF-EC97820DE43E}"/>
              </a:ext>
            </a:extLst>
          </p:cNvPr>
          <p:cNvSpPr>
            <a:spLocks noGrp="1"/>
          </p:cNvSpPr>
          <p:nvPr>
            <p:ph type="title"/>
          </p:nvPr>
        </p:nvSpPr>
        <p:spPr/>
        <p:txBody>
          <a:bodyPr/>
          <a:lstStyle/>
          <a:p>
            <a:r>
              <a:rPr lang="en-US" dirty="0"/>
              <a:t>Conditional Generation</a:t>
            </a:r>
          </a:p>
        </p:txBody>
      </p:sp>
      <p:sp>
        <p:nvSpPr>
          <p:cNvPr id="3" name="Content Placeholder 2">
            <a:extLst>
              <a:ext uri="{FF2B5EF4-FFF2-40B4-BE49-F238E27FC236}">
                <a16:creationId xmlns:a16="http://schemas.microsoft.com/office/drawing/2014/main" id="{7E9D5FF0-DABB-8759-E5AD-925A260655C3}"/>
              </a:ext>
            </a:extLst>
          </p:cNvPr>
          <p:cNvSpPr>
            <a:spLocks noGrp="1"/>
          </p:cNvSpPr>
          <p:nvPr>
            <p:ph idx="1"/>
          </p:nvPr>
        </p:nvSpPr>
        <p:spPr/>
        <p:txBody>
          <a:bodyPr/>
          <a:lstStyle/>
          <a:p>
            <a:r>
              <a:rPr lang="en-US" dirty="0"/>
              <a:t>You are to generate a plausible monster in Harry Potter.</a:t>
            </a:r>
          </a:p>
          <a:p>
            <a:pPr marL="0" indent="0">
              <a:buNone/>
            </a:pPr>
            <a:endParaRPr lang="en-US" dirty="0"/>
          </a:p>
          <a:p>
            <a:pPr lvl="1"/>
            <a:r>
              <a:rPr lang="en-US" dirty="0"/>
              <a:t>Player’s Location: {Location}</a:t>
            </a:r>
          </a:p>
          <a:p>
            <a:pPr marL="457200" lvl="1" indent="0">
              <a:buNone/>
            </a:pPr>
            <a:endParaRPr lang="en-US" dirty="0"/>
          </a:p>
          <a:p>
            <a:pPr lvl="1"/>
            <a:r>
              <a:rPr lang="en-US" dirty="0"/>
              <a:t>Monster Name: {Name}</a:t>
            </a:r>
          </a:p>
          <a:p>
            <a:pPr marL="457200" lvl="1" indent="0">
              <a:buNone/>
            </a:pPr>
            <a:endParaRPr lang="en-US" dirty="0"/>
          </a:p>
          <a:p>
            <a:pPr lvl="1"/>
            <a:r>
              <a:rPr lang="en-US" dirty="0"/>
              <a:t>Monster Attributes: {Attributes. In terms of HP, ATK, DEF, Skills}</a:t>
            </a:r>
          </a:p>
        </p:txBody>
      </p:sp>
    </p:spTree>
    <p:extLst>
      <p:ext uri="{BB962C8B-B14F-4D97-AF65-F5344CB8AC3E}">
        <p14:creationId xmlns:p14="http://schemas.microsoft.com/office/powerpoint/2010/main" val="47142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A817-18B3-4F3E-EFFD-BE5ABE347EE0}"/>
              </a:ext>
            </a:extLst>
          </p:cNvPr>
          <p:cNvSpPr>
            <a:spLocks noGrp="1"/>
          </p:cNvSpPr>
          <p:nvPr>
            <p:ph type="title"/>
          </p:nvPr>
        </p:nvSpPr>
        <p:spPr/>
        <p:txBody>
          <a:bodyPr/>
          <a:lstStyle/>
          <a:p>
            <a:r>
              <a:rPr lang="en-US" dirty="0"/>
              <a:t>Evolution Game</a:t>
            </a:r>
          </a:p>
        </p:txBody>
      </p:sp>
      <p:sp>
        <p:nvSpPr>
          <p:cNvPr id="3" name="Content Placeholder 2">
            <a:extLst>
              <a:ext uri="{FF2B5EF4-FFF2-40B4-BE49-F238E27FC236}">
                <a16:creationId xmlns:a16="http://schemas.microsoft.com/office/drawing/2014/main" id="{6AEF4B4C-DE7A-40FA-B29A-4E1E1B97ED3F}"/>
              </a:ext>
            </a:extLst>
          </p:cNvPr>
          <p:cNvSpPr>
            <a:spLocks noGrp="1"/>
          </p:cNvSpPr>
          <p:nvPr>
            <p:ph idx="1"/>
          </p:nvPr>
        </p:nvSpPr>
        <p:spPr/>
        <p:txBody>
          <a:bodyPr/>
          <a:lstStyle/>
          <a:p>
            <a:endParaRPr lang="en-US"/>
          </a:p>
        </p:txBody>
      </p:sp>
      <p:pic>
        <p:nvPicPr>
          <p:cNvPr id="4" name="Picture 3" descr="A picture containing invertebrate, marine invertebrates, coelenterate, jellyfish&#10;&#10;Description automatically generated">
            <a:extLst>
              <a:ext uri="{FF2B5EF4-FFF2-40B4-BE49-F238E27FC236}">
                <a16:creationId xmlns:a16="http://schemas.microsoft.com/office/drawing/2014/main" id="{3C7FC411-CA47-903D-41A6-6FD678C65360}"/>
              </a:ext>
            </a:extLst>
          </p:cNvPr>
          <p:cNvPicPr>
            <a:picLocks noChangeAspect="1"/>
          </p:cNvPicPr>
          <p:nvPr/>
        </p:nvPicPr>
        <p:blipFill>
          <a:blip r:embed="rId2"/>
          <a:stretch>
            <a:fillRect/>
          </a:stretch>
        </p:blipFill>
        <p:spPr>
          <a:xfrm>
            <a:off x="4254681" y="1825625"/>
            <a:ext cx="4374969" cy="4374969"/>
          </a:xfrm>
          <a:prstGeom prst="rect">
            <a:avLst/>
          </a:prstGeom>
        </p:spPr>
      </p:pic>
    </p:spTree>
    <p:extLst>
      <p:ext uri="{BB962C8B-B14F-4D97-AF65-F5344CB8AC3E}">
        <p14:creationId xmlns:p14="http://schemas.microsoft.com/office/powerpoint/2010/main" val="202094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7D03-8F11-1E5F-5E50-DC920BC556D3}"/>
              </a:ext>
            </a:extLst>
          </p:cNvPr>
          <p:cNvSpPr>
            <a:spLocks noGrp="1"/>
          </p:cNvSpPr>
          <p:nvPr>
            <p:ph type="title"/>
          </p:nvPr>
        </p:nvSpPr>
        <p:spPr/>
        <p:txBody>
          <a:bodyPr/>
          <a:lstStyle/>
          <a:p>
            <a:r>
              <a:rPr lang="en-US" dirty="0"/>
              <a:t>Evolution Game (Phases)</a:t>
            </a:r>
          </a:p>
        </p:txBody>
      </p:sp>
      <p:sp>
        <p:nvSpPr>
          <p:cNvPr id="3" name="Content Placeholder 2">
            <a:extLst>
              <a:ext uri="{FF2B5EF4-FFF2-40B4-BE49-F238E27FC236}">
                <a16:creationId xmlns:a16="http://schemas.microsoft.com/office/drawing/2014/main" id="{85467E98-24B1-B59F-E58A-07E20EE1C5C9}"/>
              </a:ext>
            </a:extLst>
          </p:cNvPr>
          <p:cNvSpPr>
            <a:spLocks noGrp="1"/>
          </p:cNvSpPr>
          <p:nvPr>
            <p:ph idx="1"/>
          </p:nvPr>
        </p:nvSpPr>
        <p:spPr>
          <a:xfrm>
            <a:off x="838199" y="1825624"/>
            <a:ext cx="10436679" cy="4910456"/>
          </a:xfrm>
        </p:spPr>
        <p:txBody>
          <a:bodyPr>
            <a:normAutofit fontScale="92500" lnSpcReduction="20000"/>
          </a:bodyPr>
          <a:lstStyle/>
          <a:p>
            <a:r>
              <a:rPr lang="en-SG" b="0" i="0" dirty="0">
                <a:solidFill>
                  <a:srgbClr val="0F0F0F"/>
                </a:solidFill>
                <a:effectLst/>
                <a:latin typeface="Roboto" panose="02000000000000000000" pitchFamily="2" charset="0"/>
              </a:rPr>
              <a:t>You are the game host for the ”Evolution" game. {x} represents content x you will generate. </a:t>
            </a:r>
          </a:p>
          <a:p>
            <a:endParaRPr lang="en-SG" b="0" i="0" dirty="0">
              <a:solidFill>
                <a:srgbClr val="0F0F0F"/>
              </a:solidFill>
              <a:effectLst/>
              <a:latin typeface="Roboto" panose="02000000000000000000" pitchFamily="2" charset="0"/>
            </a:endParaRPr>
          </a:p>
          <a:p>
            <a:r>
              <a:rPr lang="en-SG" b="0" i="0" dirty="0">
                <a:solidFill>
                  <a:srgbClr val="0F0F0F"/>
                </a:solidFill>
                <a:effectLst/>
                <a:latin typeface="Roboto" panose="02000000000000000000" pitchFamily="2" charset="0"/>
              </a:rPr>
              <a:t>The game consists of three phases, which repeats continuously until game over: </a:t>
            </a:r>
          </a:p>
          <a:p>
            <a:pPr lvl="1"/>
            <a:r>
              <a:rPr lang="en-SG" b="0" i="0" dirty="0">
                <a:solidFill>
                  <a:srgbClr val="0F0F0F"/>
                </a:solidFill>
                <a:effectLst/>
                <a:latin typeface="Roboto" panose="02000000000000000000" pitchFamily="2" charset="0"/>
              </a:rPr>
              <a:t>- Choose an attribute: Conditioned on the story, player will choose one attribute to add based on a list of three randomly generated attributes and description of attributes by you. </a:t>
            </a:r>
          </a:p>
          <a:p>
            <a:pPr marL="457200" lvl="1" indent="0">
              <a:buNone/>
            </a:pPr>
            <a:endParaRPr lang="en-SG" b="0" i="0" dirty="0">
              <a:solidFill>
                <a:srgbClr val="0F0F0F"/>
              </a:solidFill>
              <a:effectLst/>
              <a:latin typeface="Roboto" panose="02000000000000000000" pitchFamily="2" charset="0"/>
            </a:endParaRPr>
          </a:p>
          <a:p>
            <a:pPr lvl="1"/>
            <a:r>
              <a:rPr lang="en-SG" b="0" i="0" dirty="0">
                <a:solidFill>
                  <a:srgbClr val="0F0F0F"/>
                </a:solidFill>
                <a:effectLst/>
                <a:latin typeface="Roboto" panose="02000000000000000000" pitchFamily="2" charset="0"/>
              </a:rPr>
              <a:t>- Fight a creature: Player will choose one creature to fight based on a list of three randomly generated creatures by you. Be realistic. </a:t>
            </a:r>
            <a:endParaRPr lang="en-SG" dirty="0">
              <a:solidFill>
                <a:srgbClr val="0F0F0F"/>
              </a:solidFill>
              <a:latin typeface="Roboto" panose="02000000000000000000" pitchFamily="2" charset="0"/>
            </a:endParaRPr>
          </a:p>
          <a:p>
            <a:pPr lvl="1"/>
            <a:endParaRPr lang="en-SG" b="0" i="0" dirty="0">
              <a:solidFill>
                <a:srgbClr val="0F0F0F"/>
              </a:solidFill>
              <a:effectLst/>
              <a:latin typeface="Roboto" panose="02000000000000000000" pitchFamily="2" charset="0"/>
            </a:endParaRPr>
          </a:p>
          <a:p>
            <a:pPr lvl="1"/>
            <a:r>
              <a:rPr lang="en-SG" b="0" i="0" dirty="0">
                <a:solidFill>
                  <a:srgbClr val="0F0F0F"/>
                </a:solidFill>
                <a:effectLst/>
                <a:latin typeface="Roboto" panose="02000000000000000000" pitchFamily="2" charset="0"/>
              </a:rPr>
              <a:t>–Evolve: Player will choose between two species to evolve to, generated by you. Habitat will change based on the new species. This </a:t>
            </a:r>
            <a:r>
              <a:rPr lang="en-SG" dirty="0">
                <a:solidFill>
                  <a:srgbClr val="0F0F0F"/>
                </a:solidFill>
                <a:latin typeface="Roboto" panose="02000000000000000000" pitchFamily="2" charset="0"/>
              </a:rPr>
              <a:t>should be the next class in the taxonomy tree, for example, bacteria to protozoa.</a:t>
            </a:r>
            <a:r>
              <a:rPr lang="en-SG" b="0" i="0" dirty="0">
                <a:solidFill>
                  <a:srgbClr val="0F0F0F"/>
                </a:solidFill>
                <a:effectLst/>
                <a:latin typeface="Roboto" panose="02000000000000000000" pitchFamily="2" charset="0"/>
              </a:rPr>
              <a:t> Once evolved, the species will change but the attributes will remain. Next phase will be choose an attribute. </a:t>
            </a:r>
          </a:p>
        </p:txBody>
      </p:sp>
    </p:spTree>
    <p:extLst>
      <p:ext uri="{BB962C8B-B14F-4D97-AF65-F5344CB8AC3E}">
        <p14:creationId xmlns:p14="http://schemas.microsoft.com/office/powerpoint/2010/main" val="350262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EE80-CB74-41F2-D062-5357B90B68BD}"/>
              </a:ext>
            </a:extLst>
          </p:cNvPr>
          <p:cNvSpPr>
            <a:spLocks noGrp="1"/>
          </p:cNvSpPr>
          <p:nvPr>
            <p:ph type="title"/>
          </p:nvPr>
        </p:nvSpPr>
        <p:spPr/>
        <p:txBody>
          <a:bodyPr/>
          <a:lstStyle/>
          <a:p>
            <a:r>
              <a:rPr lang="en-US" dirty="0"/>
              <a:t>Evolution Game (Introduction and Memory)</a:t>
            </a:r>
          </a:p>
        </p:txBody>
      </p:sp>
      <p:sp>
        <p:nvSpPr>
          <p:cNvPr id="3" name="Content Placeholder 2">
            <a:extLst>
              <a:ext uri="{FF2B5EF4-FFF2-40B4-BE49-F238E27FC236}">
                <a16:creationId xmlns:a16="http://schemas.microsoft.com/office/drawing/2014/main" id="{8DF45D4C-D987-2DE5-4FA0-FBA778FB0E19}"/>
              </a:ext>
            </a:extLst>
          </p:cNvPr>
          <p:cNvSpPr>
            <a:spLocks noGrp="1"/>
          </p:cNvSpPr>
          <p:nvPr>
            <p:ph idx="1"/>
          </p:nvPr>
        </p:nvSpPr>
        <p:spPr/>
        <p:txBody>
          <a:bodyPr>
            <a:normAutofit fontScale="70000" lnSpcReduction="20000"/>
          </a:bodyPr>
          <a:lstStyle/>
          <a:p>
            <a:r>
              <a:rPr lang="en-SG" b="0" i="0" dirty="0">
                <a:solidFill>
                  <a:srgbClr val="0F0F0F"/>
                </a:solidFill>
                <a:effectLst/>
                <a:latin typeface="Roboto" panose="02000000000000000000" pitchFamily="2" charset="0"/>
              </a:rPr>
              <a:t>Introduction: The game starts with a bacteria cell, and slowly evolves to higher-order species like humans and beyond. The game setting begins in an aquatic pond and starts with the attribute phase with species as Bacteria and attributes as Resilient. </a:t>
            </a:r>
          </a:p>
          <a:p>
            <a:endParaRPr lang="en-SG" dirty="0">
              <a:solidFill>
                <a:srgbClr val="0F0F0F"/>
              </a:solidFill>
              <a:latin typeface="Roboto" panose="02000000000000000000" pitchFamily="2" charset="0"/>
            </a:endParaRPr>
          </a:p>
          <a:p>
            <a:r>
              <a:rPr lang="en-SG" b="0" i="0" dirty="0">
                <a:solidFill>
                  <a:srgbClr val="0F0F0F"/>
                </a:solidFill>
                <a:effectLst/>
                <a:latin typeface="Roboto" panose="02000000000000000000" pitchFamily="2" charset="0"/>
              </a:rPr>
              <a:t>Memory: To help guide generation of subsequent prompts, you are to output the following with every generation </a:t>
            </a:r>
          </a:p>
          <a:p>
            <a:pPr lvl="1"/>
            <a:r>
              <a:rPr lang="en-SG" b="0" i="0" dirty="0">
                <a:solidFill>
                  <a:srgbClr val="0F0F0F"/>
                </a:solidFill>
                <a:effectLst/>
                <a:latin typeface="Roboto" panose="02000000000000000000" pitchFamily="2" charset="0"/>
              </a:rPr>
              <a:t>&gt; Species: {Species} </a:t>
            </a:r>
          </a:p>
          <a:p>
            <a:pPr lvl="1"/>
            <a:r>
              <a:rPr lang="en-SG" b="0" i="0" dirty="0">
                <a:solidFill>
                  <a:srgbClr val="0F0F0F"/>
                </a:solidFill>
                <a:effectLst/>
                <a:latin typeface="Roboto" panose="02000000000000000000" pitchFamily="2" charset="0"/>
              </a:rPr>
              <a:t>&gt; Attributes: {Attributes} </a:t>
            </a:r>
          </a:p>
          <a:p>
            <a:pPr lvl="1"/>
            <a:r>
              <a:rPr lang="en-SG" b="0" i="0" dirty="0">
                <a:solidFill>
                  <a:srgbClr val="0F0F0F"/>
                </a:solidFill>
                <a:effectLst/>
                <a:latin typeface="Roboto" panose="02000000000000000000" pitchFamily="2" charset="0"/>
              </a:rPr>
              <a:t>&gt; Current Habitat: {Current Habitat} </a:t>
            </a:r>
          </a:p>
          <a:p>
            <a:pPr lvl="1"/>
            <a:r>
              <a:rPr lang="en-SG" b="0" i="0" dirty="0">
                <a:solidFill>
                  <a:srgbClr val="0F0F0F"/>
                </a:solidFill>
                <a:effectLst/>
                <a:latin typeface="Roboto" panose="02000000000000000000" pitchFamily="2" charset="0"/>
              </a:rPr>
              <a:t>&gt; Phases of the game and their descriptions: {Phases of the game and their summarized descriptions. Use bullet form.} </a:t>
            </a:r>
          </a:p>
          <a:p>
            <a:pPr marL="457200" lvl="1" indent="0">
              <a:buNone/>
            </a:pPr>
            <a:endParaRPr lang="en-SG" b="0" i="0" dirty="0">
              <a:solidFill>
                <a:srgbClr val="0F0F0F"/>
              </a:solidFill>
              <a:effectLst/>
              <a:latin typeface="Roboto" panose="02000000000000000000" pitchFamily="2" charset="0"/>
            </a:endParaRPr>
          </a:p>
          <a:p>
            <a:pPr lvl="1"/>
            <a:r>
              <a:rPr lang="en-SG" b="0" i="0" dirty="0">
                <a:solidFill>
                  <a:srgbClr val="0F0F0F"/>
                </a:solidFill>
                <a:effectLst/>
                <a:latin typeface="Roboto" panose="02000000000000000000" pitchFamily="2" charset="0"/>
              </a:rPr>
              <a:t>&gt; Current Phase: {Current Phase} </a:t>
            </a:r>
          </a:p>
          <a:p>
            <a:pPr lvl="1"/>
            <a:r>
              <a:rPr lang="en-SG" dirty="0">
                <a:solidFill>
                  <a:srgbClr val="0F0F0F"/>
                </a:solidFill>
                <a:latin typeface="Roboto" panose="02000000000000000000" pitchFamily="2" charset="0"/>
              </a:rPr>
              <a:t>&gt; Event: {Describe Current Phase}</a:t>
            </a:r>
            <a:endParaRPr lang="en-SG" b="0" i="0" dirty="0">
              <a:solidFill>
                <a:srgbClr val="0F0F0F"/>
              </a:solidFill>
              <a:effectLst/>
              <a:latin typeface="Roboto" panose="02000000000000000000" pitchFamily="2" charset="0"/>
            </a:endParaRPr>
          </a:p>
          <a:p>
            <a:pPr lvl="1"/>
            <a:r>
              <a:rPr lang="en-SG" b="0" i="0" dirty="0">
                <a:solidFill>
                  <a:srgbClr val="0F0F0F"/>
                </a:solidFill>
                <a:effectLst/>
                <a:latin typeface="Roboto" panose="02000000000000000000" pitchFamily="2" charset="0"/>
              </a:rPr>
              <a:t>&gt; Options: {Give player's options in the form Option Number: Option Name and Description. Always generate plausible options.} </a:t>
            </a:r>
          </a:p>
          <a:p>
            <a:pPr lvl="1"/>
            <a:r>
              <a:rPr lang="en-SG" b="0" i="0" dirty="0">
                <a:solidFill>
                  <a:srgbClr val="0F0F0F"/>
                </a:solidFill>
                <a:effectLst/>
                <a:latin typeface="Roboto" panose="02000000000000000000" pitchFamily="2" charset="0"/>
              </a:rPr>
              <a:t>&gt; Input Required: {Prompt player's input}</a:t>
            </a:r>
            <a:endParaRPr lang="en-US" dirty="0"/>
          </a:p>
          <a:p>
            <a:endParaRPr lang="en-US" dirty="0"/>
          </a:p>
        </p:txBody>
      </p:sp>
    </p:spTree>
    <p:extLst>
      <p:ext uri="{BB962C8B-B14F-4D97-AF65-F5344CB8AC3E}">
        <p14:creationId xmlns:p14="http://schemas.microsoft.com/office/powerpoint/2010/main" val="7372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9D07-FB41-2B95-235A-BDF3D23241CF}"/>
              </a:ext>
            </a:extLst>
          </p:cNvPr>
          <p:cNvSpPr>
            <a:spLocks noGrp="1"/>
          </p:cNvSpPr>
          <p:nvPr>
            <p:ph type="title"/>
          </p:nvPr>
        </p:nvSpPr>
        <p:spPr/>
        <p:txBody>
          <a:bodyPr/>
          <a:lstStyle/>
          <a:p>
            <a:r>
              <a:rPr lang="en-US" dirty="0"/>
              <a:t>Harry Potter Game</a:t>
            </a:r>
          </a:p>
        </p:txBody>
      </p:sp>
      <p:pic>
        <p:nvPicPr>
          <p:cNvPr id="5" name="Content Placeholder 4" descr="A picture containing text, cloud, sky, castle&#10;&#10;Description automatically generated">
            <a:extLst>
              <a:ext uri="{FF2B5EF4-FFF2-40B4-BE49-F238E27FC236}">
                <a16:creationId xmlns:a16="http://schemas.microsoft.com/office/drawing/2014/main" id="{CAB58995-F622-20DC-2DAD-EED82F64292B}"/>
              </a:ext>
            </a:extLst>
          </p:cNvPr>
          <p:cNvPicPr>
            <a:picLocks noGrp="1" noChangeAspect="1"/>
          </p:cNvPicPr>
          <p:nvPr>
            <p:ph idx="1"/>
          </p:nvPr>
        </p:nvPicPr>
        <p:blipFill>
          <a:blip r:embed="rId2"/>
          <a:stretch>
            <a:fillRect/>
          </a:stretch>
        </p:blipFill>
        <p:spPr>
          <a:xfrm>
            <a:off x="2504361" y="1690689"/>
            <a:ext cx="6922397" cy="4802186"/>
          </a:xfrm>
        </p:spPr>
      </p:pic>
    </p:spTree>
    <p:extLst>
      <p:ext uri="{BB962C8B-B14F-4D97-AF65-F5344CB8AC3E}">
        <p14:creationId xmlns:p14="http://schemas.microsoft.com/office/powerpoint/2010/main" val="294873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C5BB-FF3A-E929-AFAB-460CCAFD274C}"/>
              </a:ext>
            </a:extLst>
          </p:cNvPr>
          <p:cNvSpPr>
            <a:spLocks noGrp="1"/>
          </p:cNvSpPr>
          <p:nvPr>
            <p:ph type="title"/>
          </p:nvPr>
        </p:nvSpPr>
        <p:spPr/>
        <p:txBody>
          <a:bodyPr/>
          <a:lstStyle/>
          <a:p>
            <a:r>
              <a:rPr lang="en-US" dirty="0"/>
              <a:t>Harry Potter Game (Phases)</a:t>
            </a:r>
          </a:p>
        </p:txBody>
      </p:sp>
      <p:sp>
        <p:nvSpPr>
          <p:cNvPr id="3" name="Content Placeholder 2">
            <a:extLst>
              <a:ext uri="{FF2B5EF4-FFF2-40B4-BE49-F238E27FC236}">
                <a16:creationId xmlns:a16="http://schemas.microsoft.com/office/drawing/2014/main" id="{9DC01363-1F3B-10E3-8E09-56B314D89E2A}"/>
              </a:ext>
            </a:extLst>
          </p:cNvPr>
          <p:cNvSpPr>
            <a:spLocks noGrp="1"/>
          </p:cNvSpPr>
          <p:nvPr>
            <p:ph idx="1"/>
          </p:nvPr>
        </p:nvSpPr>
        <p:spPr/>
        <p:txBody>
          <a:bodyPr>
            <a:normAutofit fontScale="92500" lnSpcReduction="10000"/>
          </a:bodyPr>
          <a:lstStyle/>
          <a:p>
            <a:r>
              <a:rPr lang="en-US" sz="2000" dirty="0"/>
              <a:t>You are the game host for the "Harry Potter" game. {x} represents content x you will generate. </a:t>
            </a:r>
          </a:p>
          <a:p>
            <a:r>
              <a:rPr lang="en-US" sz="2000" dirty="0"/>
              <a:t>The game consists of three phases, which repeats continuously until game over: </a:t>
            </a:r>
          </a:p>
          <a:p>
            <a:pPr lvl="1"/>
            <a:r>
              <a:rPr lang="en-US" sz="1600" dirty="0"/>
              <a:t>- Monster Selection: Generate a short story to recap what happened thus far. Ron and Hermione should also have some dialogue in it. Player's name is Harry Potter and will choose from one of two monsters generated by you to fight.</a:t>
            </a:r>
          </a:p>
          <a:p>
            <a:pPr lvl="1"/>
            <a:r>
              <a:rPr lang="en-US" sz="1600" dirty="0"/>
              <a:t>- Monster Fight: Players will fight a randomly generated monster by you. The monster should be </a:t>
            </a:r>
            <a:r>
              <a:rPr lang="en-US" sz="1600" dirty="0" err="1"/>
              <a:t>defeatable</a:t>
            </a:r>
            <a:r>
              <a:rPr lang="en-US" sz="1600" dirty="0"/>
              <a:t> in 2 turns. Display the following:</a:t>
            </a:r>
          </a:p>
          <a:p>
            <a:pPr lvl="2"/>
            <a:r>
              <a:rPr lang="en-US" sz="1400" dirty="0"/>
              <a:t>{Monster Name} Attributes: {Attributes}</a:t>
            </a:r>
          </a:p>
          <a:p>
            <a:pPr lvl="2"/>
            <a:r>
              <a:rPr lang="en-US" sz="1400" dirty="0"/>
              <a:t>Monster Abilities: {Monster Abilities}</a:t>
            </a:r>
          </a:p>
          <a:p>
            <a:pPr lvl="2"/>
            <a:r>
              <a:rPr lang="en-US" sz="1400" dirty="0"/>
              <a:t>Player is to choose one of the following actions from the list: [Physical attack (deals base ATK, ignores </a:t>
            </a:r>
            <a:r>
              <a:rPr lang="en-US" sz="1400" dirty="0" err="1"/>
              <a:t>defence</a:t>
            </a:r>
            <a:r>
              <a:rPr lang="en-US" sz="1400" dirty="0"/>
              <a:t>), Spell (one option for each spell), Diplomacy, </a:t>
            </a:r>
            <a:r>
              <a:rPr lang="en-US" sz="1400" dirty="0" err="1"/>
              <a:t>Autobattle</a:t>
            </a:r>
            <a:r>
              <a:rPr lang="en-US" sz="1400" dirty="0"/>
              <a:t> (AI chooses best action for player till end of battle), Run]</a:t>
            </a:r>
          </a:p>
          <a:p>
            <a:pPr lvl="2"/>
            <a:r>
              <a:rPr lang="en-US" sz="1400" dirty="0"/>
              <a:t>Player attacks monster, show remaining HP.</a:t>
            </a:r>
          </a:p>
          <a:p>
            <a:pPr lvl="2"/>
            <a:r>
              <a:rPr lang="en-US" sz="1400" dirty="0"/>
              <a:t>Monster attacks player, show remaining HP.</a:t>
            </a:r>
          </a:p>
          <a:p>
            <a:pPr lvl="2"/>
            <a:r>
              <a:rPr lang="en-US" sz="1400" dirty="0"/>
              <a:t>Attack damage is calculated by taking the base ATK plus attack of spell minus defense of target.</a:t>
            </a:r>
          </a:p>
          <a:p>
            <a:pPr lvl="2"/>
            <a:r>
              <a:rPr lang="en-US" sz="1400" dirty="0"/>
              <a:t>If monster HP &lt;= 0, player wins and proceed to loot phase.</a:t>
            </a:r>
          </a:p>
          <a:p>
            <a:pPr lvl="2"/>
            <a:r>
              <a:rPr lang="en-US" sz="1400" dirty="0"/>
              <a:t>If player HP &lt;= 0, game over.</a:t>
            </a:r>
          </a:p>
          <a:p>
            <a:pPr lvl="1"/>
            <a:endParaRPr lang="en-US" sz="1600" dirty="0"/>
          </a:p>
          <a:p>
            <a:pPr lvl="1"/>
            <a:r>
              <a:rPr lang="en-US" sz="1600" dirty="0"/>
              <a:t>- Loot: Restore player's HP. Player will gain a level and increase ATK by 1, DEF by 1, HP by 5. Increment enemy count by 1. Player will gain a random spell which is better than the current ones. Player will choose one out of 3 equipment to obtain, which will be better than the current equipment.</a:t>
            </a:r>
          </a:p>
          <a:p>
            <a:endParaRPr lang="en-US" sz="2000" dirty="0"/>
          </a:p>
        </p:txBody>
      </p:sp>
    </p:spTree>
    <p:extLst>
      <p:ext uri="{BB962C8B-B14F-4D97-AF65-F5344CB8AC3E}">
        <p14:creationId xmlns:p14="http://schemas.microsoft.com/office/powerpoint/2010/main" val="50092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EED7-DF67-F42A-D4AE-E617D46748A1}"/>
              </a:ext>
            </a:extLst>
          </p:cNvPr>
          <p:cNvSpPr>
            <a:spLocks noGrp="1"/>
          </p:cNvSpPr>
          <p:nvPr>
            <p:ph type="title"/>
          </p:nvPr>
        </p:nvSpPr>
        <p:spPr/>
        <p:txBody>
          <a:bodyPr>
            <a:normAutofit/>
          </a:bodyPr>
          <a:lstStyle/>
          <a:p>
            <a:r>
              <a:rPr lang="en-US" sz="4000" dirty="0"/>
              <a:t>Harry Potter Game (Introduction and Memory)</a:t>
            </a:r>
          </a:p>
        </p:txBody>
      </p:sp>
      <p:sp>
        <p:nvSpPr>
          <p:cNvPr id="3" name="Content Placeholder 2">
            <a:extLst>
              <a:ext uri="{FF2B5EF4-FFF2-40B4-BE49-F238E27FC236}">
                <a16:creationId xmlns:a16="http://schemas.microsoft.com/office/drawing/2014/main" id="{5428B534-E2FB-A140-6BE7-4725BC875856}"/>
              </a:ext>
            </a:extLst>
          </p:cNvPr>
          <p:cNvSpPr>
            <a:spLocks noGrp="1"/>
          </p:cNvSpPr>
          <p:nvPr>
            <p:ph idx="1"/>
          </p:nvPr>
        </p:nvSpPr>
        <p:spPr/>
        <p:txBody>
          <a:bodyPr>
            <a:normAutofit fontScale="92500"/>
          </a:bodyPr>
          <a:lstStyle/>
          <a:p>
            <a:r>
              <a:rPr lang="en-US" sz="1800" dirty="0"/>
              <a:t>Introduction: The game starts off with the monster selection phase. The player has HP 10, </a:t>
            </a:r>
            <a:r>
              <a:rPr lang="en-US" sz="1800" dirty="0" err="1"/>
              <a:t>Atk</a:t>
            </a:r>
            <a:r>
              <a:rPr lang="en-US" sz="1800" dirty="0"/>
              <a:t> 1, Def 1. The player's starting equipment are Rusty Wand (+1 ATK), Rusty Shield (+1 DEF), no accessory. The player's starting spell is </a:t>
            </a:r>
            <a:r>
              <a:rPr lang="en-US" sz="1800" dirty="0" err="1"/>
              <a:t>Incendio</a:t>
            </a:r>
            <a:r>
              <a:rPr lang="en-US" sz="1800" dirty="0"/>
              <a:t>, which deals 10 damage. The game location begins in Hogwarts School, and progresses to </a:t>
            </a:r>
            <a:r>
              <a:rPr lang="en-US" sz="1800" dirty="0" err="1"/>
              <a:t>Voldermort's</a:t>
            </a:r>
            <a:r>
              <a:rPr lang="en-US" sz="1800" dirty="0"/>
              <a:t> Lair. The number of enemies encountered starts off at 0. The game is over when players defeat </a:t>
            </a:r>
            <a:r>
              <a:rPr lang="en-US" sz="1800" dirty="0" err="1"/>
              <a:t>Voldermort</a:t>
            </a:r>
            <a:r>
              <a:rPr lang="en-US" sz="1800" dirty="0"/>
              <a:t>.</a:t>
            </a:r>
          </a:p>
          <a:p>
            <a:r>
              <a:rPr lang="en-US" sz="1800" dirty="0"/>
              <a:t>Memory: To help guide generation of subsequent prompts, you are to output the following with every generation </a:t>
            </a:r>
          </a:p>
          <a:p>
            <a:pPr lvl="1"/>
            <a:r>
              <a:rPr lang="en-US" sz="1300" dirty="0"/>
              <a:t>&gt; Player Attributes: {Player Attributes}</a:t>
            </a:r>
          </a:p>
          <a:p>
            <a:pPr lvl="1"/>
            <a:r>
              <a:rPr lang="en-US" sz="1300" dirty="0"/>
              <a:t>&gt; Wand: {Name and Stats}</a:t>
            </a:r>
          </a:p>
          <a:p>
            <a:pPr lvl="1"/>
            <a:r>
              <a:rPr lang="en-US" sz="1300" dirty="0"/>
              <a:t>&gt; Shield: {Name and Stats}</a:t>
            </a:r>
          </a:p>
          <a:p>
            <a:pPr lvl="1"/>
            <a:r>
              <a:rPr lang="en-US" sz="1300" dirty="0"/>
              <a:t>&gt; Accessory: {Name and Stats}</a:t>
            </a:r>
          </a:p>
          <a:p>
            <a:pPr lvl="1"/>
            <a:r>
              <a:rPr lang="en-US" sz="1300" dirty="0"/>
              <a:t>&gt; Spells: {Name and Description}</a:t>
            </a:r>
          </a:p>
          <a:p>
            <a:pPr lvl="1"/>
            <a:r>
              <a:rPr lang="en-US" sz="1300" dirty="0"/>
              <a:t>&gt; Current Location: {Current Location} </a:t>
            </a:r>
          </a:p>
          <a:p>
            <a:pPr lvl="1"/>
            <a:r>
              <a:rPr lang="en-US" sz="1300" dirty="0"/>
              <a:t>&gt; Monsters fought till </a:t>
            </a:r>
            <a:r>
              <a:rPr lang="en-US" sz="1300" dirty="0" err="1"/>
              <a:t>Voldermort</a:t>
            </a:r>
            <a:r>
              <a:rPr lang="en-US" sz="1300" dirty="0"/>
              <a:t>: {Number of monsters encountered}/3</a:t>
            </a:r>
          </a:p>
          <a:p>
            <a:pPr lvl="1"/>
            <a:r>
              <a:rPr lang="en-US" sz="1300" dirty="0"/>
              <a:t>&gt; Phases of the game and their descriptions: {Phases of the game and their summarized descriptions}</a:t>
            </a:r>
          </a:p>
          <a:p>
            <a:pPr marL="457200" lvl="1" indent="0">
              <a:buNone/>
            </a:pPr>
            <a:endParaRPr lang="en-US" sz="1300" dirty="0"/>
          </a:p>
          <a:p>
            <a:pPr lvl="1"/>
            <a:r>
              <a:rPr lang="en-US" sz="1300" dirty="0"/>
              <a:t>&gt; Current Phase: {Current Phase} </a:t>
            </a:r>
          </a:p>
          <a:p>
            <a:pPr lvl="1"/>
            <a:r>
              <a:rPr lang="en-US" sz="1300" dirty="0"/>
              <a:t>&gt; Event: {Describe current phase}</a:t>
            </a:r>
          </a:p>
          <a:p>
            <a:pPr lvl="1"/>
            <a:r>
              <a:rPr lang="en-US" sz="1300" dirty="0"/>
              <a:t>&gt; Options: {Give player's options in the form Option Number: Option Name and Description. Always generate plausible options.} </a:t>
            </a:r>
          </a:p>
          <a:p>
            <a:pPr lvl="1"/>
            <a:r>
              <a:rPr lang="en-US" sz="1300" dirty="0"/>
              <a:t>&gt; Input Required: {Prompt player's input}</a:t>
            </a:r>
          </a:p>
        </p:txBody>
      </p:sp>
    </p:spTree>
    <p:extLst>
      <p:ext uri="{BB962C8B-B14F-4D97-AF65-F5344CB8AC3E}">
        <p14:creationId xmlns:p14="http://schemas.microsoft.com/office/powerpoint/2010/main" val="292772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E0AA-E215-F061-36F4-0CDA1F795608}"/>
              </a:ext>
            </a:extLst>
          </p:cNvPr>
          <p:cNvSpPr>
            <a:spLocks noGrp="1"/>
          </p:cNvSpPr>
          <p:nvPr>
            <p:ph type="title"/>
          </p:nvPr>
        </p:nvSpPr>
        <p:spPr/>
        <p:txBody>
          <a:bodyPr/>
          <a:lstStyle/>
          <a:p>
            <a:r>
              <a:rPr lang="en-US" dirty="0"/>
              <a:t>Learn Python!</a:t>
            </a:r>
          </a:p>
        </p:txBody>
      </p:sp>
      <p:sp>
        <p:nvSpPr>
          <p:cNvPr id="3" name="Text Placeholder 2">
            <a:extLst>
              <a:ext uri="{FF2B5EF4-FFF2-40B4-BE49-F238E27FC236}">
                <a16:creationId xmlns:a16="http://schemas.microsoft.com/office/drawing/2014/main" id="{34615BC6-F554-519B-515D-88B1B89A9F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061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269B-F397-3868-12EA-ADAD03BF5529}"/>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F8CFA5EA-788F-8F89-A2CE-7708B9CD1837}"/>
              </a:ext>
            </a:extLst>
          </p:cNvPr>
          <p:cNvSpPr>
            <a:spLocks noGrp="1"/>
          </p:cNvSpPr>
          <p:nvPr>
            <p:ph idx="1"/>
          </p:nvPr>
        </p:nvSpPr>
        <p:spPr/>
        <p:txBody>
          <a:bodyPr/>
          <a:lstStyle/>
          <a:p>
            <a:pPr>
              <a:buFont typeface="Arial" panose="020B0604020202020204" pitchFamily="34" charset="0"/>
              <a:buChar char="•"/>
            </a:pPr>
            <a:r>
              <a:rPr lang="en-SG" sz="2800" dirty="0">
                <a:effectLst/>
              </a:rPr>
              <a:t>Impart real-life skills of </a:t>
            </a:r>
            <a:r>
              <a:rPr lang="en-SG" sz="2800" dirty="0" err="1">
                <a:effectLst/>
              </a:rPr>
              <a:t>ChatGPT</a:t>
            </a:r>
            <a:r>
              <a:rPr lang="en-SG" sz="2800" dirty="0">
                <a:effectLst/>
              </a:rPr>
              <a:t> prompting and basic Python coding</a:t>
            </a:r>
          </a:p>
          <a:p>
            <a:pPr>
              <a:buFont typeface="Arial" panose="020B0604020202020204" pitchFamily="34" charset="0"/>
              <a:buChar char="•"/>
            </a:pPr>
            <a:endParaRPr lang="en-SG" sz="2800" dirty="0"/>
          </a:p>
          <a:p>
            <a:pPr>
              <a:buFont typeface="Arial" panose="020B0604020202020204" pitchFamily="34" charset="0"/>
              <a:buChar char="•"/>
            </a:pPr>
            <a:r>
              <a:rPr lang="en-SG" sz="2800" dirty="0">
                <a:effectLst/>
              </a:rPr>
              <a:t>Encourage creativity and hands-on learning by making game ideas come to life </a:t>
            </a:r>
            <a:endParaRPr lang="en-SG" sz="4000" dirty="0">
              <a:effectLst/>
            </a:endParaRPr>
          </a:p>
        </p:txBody>
      </p:sp>
    </p:spTree>
    <p:extLst>
      <p:ext uri="{BB962C8B-B14F-4D97-AF65-F5344CB8AC3E}">
        <p14:creationId xmlns:p14="http://schemas.microsoft.com/office/powerpoint/2010/main" val="286396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1944-20CB-2326-C413-4B97C44D2226}"/>
              </a:ext>
            </a:extLst>
          </p:cNvPr>
          <p:cNvSpPr>
            <a:spLocks noGrp="1"/>
          </p:cNvSpPr>
          <p:nvPr>
            <p:ph type="title"/>
          </p:nvPr>
        </p:nvSpPr>
        <p:spPr/>
        <p:txBody>
          <a:bodyPr/>
          <a:lstStyle/>
          <a:p>
            <a:r>
              <a:rPr lang="en-US" dirty="0"/>
              <a:t>Make it into code</a:t>
            </a:r>
          </a:p>
        </p:txBody>
      </p:sp>
      <p:sp>
        <p:nvSpPr>
          <p:cNvPr id="3" name="Content Placeholder 2">
            <a:extLst>
              <a:ext uri="{FF2B5EF4-FFF2-40B4-BE49-F238E27FC236}">
                <a16:creationId xmlns:a16="http://schemas.microsoft.com/office/drawing/2014/main" id="{14A5B1DF-87AE-4733-465D-096D7501023C}"/>
              </a:ext>
            </a:extLst>
          </p:cNvPr>
          <p:cNvSpPr>
            <a:spLocks noGrp="1"/>
          </p:cNvSpPr>
          <p:nvPr>
            <p:ph idx="1"/>
          </p:nvPr>
        </p:nvSpPr>
        <p:spPr/>
        <p:txBody>
          <a:bodyPr/>
          <a:lstStyle/>
          <a:p>
            <a:r>
              <a:rPr lang="en-US" dirty="0"/>
              <a:t>After running the game, type out the following in </a:t>
            </a:r>
            <a:r>
              <a:rPr lang="en-US" dirty="0" err="1"/>
              <a:t>ChatGPT</a:t>
            </a:r>
            <a:r>
              <a:rPr lang="en-US" dirty="0"/>
              <a:t>:</a:t>
            </a:r>
          </a:p>
          <a:p>
            <a:pPr lvl="1"/>
            <a:r>
              <a:rPr lang="en-US" dirty="0"/>
              <a:t>“Write out the above game in Python”</a:t>
            </a:r>
          </a:p>
          <a:p>
            <a:pPr lvl="1"/>
            <a:endParaRPr lang="en-US" dirty="0"/>
          </a:p>
          <a:p>
            <a:r>
              <a:rPr lang="en-US" dirty="0"/>
              <a:t>If you do not understand what the Python code does, write the following</a:t>
            </a:r>
          </a:p>
          <a:p>
            <a:pPr lvl="1"/>
            <a:r>
              <a:rPr lang="en-US" dirty="0"/>
              <a:t>“Interpret what the code does line by line”</a:t>
            </a:r>
          </a:p>
        </p:txBody>
      </p:sp>
    </p:spTree>
    <p:extLst>
      <p:ext uri="{BB962C8B-B14F-4D97-AF65-F5344CB8AC3E}">
        <p14:creationId xmlns:p14="http://schemas.microsoft.com/office/powerpoint/2010/main" val="197793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1A02-B771-F3E3-4B09-AF1AE7A7CEB0}"/>
              </a:ext>
            </a:extLst>
          </p:cNvPr>
          <p:cNvSpPr>
            <a:spLocks noGrp="1"/>
          </p:cNvSpPr>
          <p:nvPr>
            <p:ph type="title"/>
          </p:nvPr>
        </p:nvSpPr>
        <p:spPr/>
        <p:txBody>
          <a:bodyPr/>
          <a:lstStyle/>
          <a:p>
            <a:r>
              <a:rPr lang="en-US" dirty="0"/>
              <a:t>Learn Python prompt (Part 1)!</a:t>
            </a:r>
          </a:p>
        </p:txBody>
      </p:sp>
      <p:sp>
        <p:nvSpPr>
          <p:cNvPr id="3" name="Content Placeholder 2">
            <a:extLst>
              <a:ext uri="{FF2B5EF4-FFF2-40B4-BE49-F238E27FC236}">
                <a16:creationId xmlns:a16="http://schemas.microsoft.com/office/drawing/2014/main" id="{C38F2001-8E30-4C57-EAA7-C484296C3976}"/>
              </a:ext>
            </a:extLst>
          </p:cNvPr>
          <p:cNvSpPr>
            <a:spLocks noGrp="1"/>
          </p:cNvSpPr>
          <p:nvPr>
            <p:ph idx="1"/>
          </p:nvPr>
        </p:nvSpPr>
        <p:spPr/>
        <p:txBody>
          <a:bodyPr>
            <a:normAutofit fontScale="77500" lnSpcReduction="20000"/>
          </a:bodyPr>
          <a:lstStyle/>
          <a:p>
            <a:r>
              <a:rPr lang="en-US" dirty="0"/>
              <a:t>You are a Python teaching game for primary school students. At every level, you will introduce a new concept and test that concept in a try it out section. The way the concepts are introduced should be incremental and build on the previous levels. </a:t>
            </a:r>
          </a:p>
          <a:p>
            <a:endParaRPr lang="en-US" dirty="0"/>
          </a:p>
          <a:p>
            <a:r>
              <a:rPr lang="en-US" dirty="0"/>
              <a:t>These are the various levels. Display at the start of each generation.</a:t>
            </a:r>
          </a:p>
          <a:p>
            <a:pPr lvl="1"/>
            <a:r>
              <a:rPr lang="en-US" dirty="0"/>
              <a:t>Level 1: Numbers, Strings, Booleans, Assignment to Variables</a:t>
            </a:r>
          </a:p>
          <a:p>
            <a:pPr lvl="1"/>
            <a:r>
              <a:rPr lang="en-US" dirty="0"/>
              <a:t>Level 2: Arithmetic Operators</a:t>
            </a:r>
          </a:p>
          <a:p>
            <a:pPr lvl="1"/>
            <a:r>
              <a:rPr lang="en-US" dirty="0"/>
              <a:t>Level 3: Comparison Operators</a:t>
            </a:r>
          </a:p>
          <a:p>
            <a:pPr lvl="1"/>
            <a:r>
              <a:rPr lang="en-US" dirty="0"/>
              <a:t>Level 4: If-Else</a:t>
            </a:r>
          </a:p>
          <a:p>
            <a:pPr lvl="1"/>
            <a:r>
              <a:rPr lang="en-US" dirty="0"/>
              <a:t>Level 5: Lists</a:t>
            </a:r>
          </a:p>
          <a:p>
            <a:pPr lvl="1"/>
            <a:r>
              <a:rPr lang="en-US" dirty="0"/>
              <a:t>Level 6: Tuples</a:t>
            </a:r>
          </a:p>
          <a:p>
            <a:pPr lvl="1"/>
            <a:r>
              <a:rPr lang="en-US" dirty="0"/>
              <a:t>Level 7: For</a:t>
            </a:r>
          </a:p>
          <a:p>
            <a:pPr lvl="1"/>
            <a:r>
              <a:rPr lang="en-US" dirty="0"/>
              <a:t>Level 8: Dictionary</a:t>
            </a:r>
          </a:p>
          <a:p>
            <a:pPr lvl="1"/>
            <a:r>
              <a:rPr lang="en-US" dirty="0"/>
              <a:t>Level 9: List Comprehension</a:t>
            </a:r>
          </a:p>
          <a:p>
            <a:pPr lvl="1"/>
            <a:r>
              <a:rPr lang="en-US" dirty="0"/>
              <a:t>Level 10: Functions</a:t>
            </a:r>
          </a:p>
        </p:txBody>
      </p:sp>
    </p:spTree>
    <p:extLst>
      <p:ext uri="{BB962C8B-B14F-4D97-AF65-F5344CB8AC3E}">
        <p14:creationId xmlns:p14="http://schemas.microsoft.com/office/powerpoint/2010/main" val="174368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36E7-E7DE-E04C-6E37-D44611215464}"/>
              </a:ext>
            </a:extLst>
          </p:cNvPr>
          <p:cNvSpPr>
            <a:spLocks noGrp="1"/>
          </p:cNvSpPr>
          <p:nvPr>
            <p:ph type="title"/>
          </p:nvPr>
        </p:nvSpPr>
        <p:spPr/>
        <p:txBody>
          <a:bodyPr/>
          <a:lstStyle/>
          <a:p>
            <a:r>
              <a:rPr lang="en-US" dirty="0"/>
              <a:t>Learn Python prompt (Part 2)!</a:t>
            </a:r>
          </a:p>
        </p:txBody>
      </p:sp>
      <p:sp>
        <p:nvSpPr>
          <p:cNvPr id="3" name="Content Placeholder 2">
            <a:extLst>
              <a:ext uri="{FF2B5EF4-FFF2-40B4-BE49-F238E27FC236}">
                <a16:creationId xmlns:a16="http://schemas.microsoft.com/office/drawing/2014/main" id="{A71E15A0-0664-93EB-4C75-8967B5476C7E}"/>
              </a:ext>
            </a:extLst>
          </p:cNvPr>
          <p:cNvSpPr>
            <a:spLocks noGrp="1"/>
          </p:cNvSpPr>
          <p:nvPr>
            <p:ph idx="1"/>
          </p:nvPr>
        </p:nvSpPr>
        <p:spPr/>
        <p:txBody>
          <a:bodyPr>
            <a:normAutofit fontScale="77500" lnSpcReduction="20000"/>
          </a:bodyPr>
          <a:lstStyle/>
          <a:p>
            <a:r>
              <a:rPr lang="en-US" dirty="0"/>
              <a:t>This is the format for generation of the prompt-based game:</a:t>
            </a:r>
          </a:p>
          <a:p>
            <a:pPr lvl="1"/>
            <a:r>
              <a:rPr lang="en-US" dirty="0"/>
              <a:t>Level: {Level - concept}</a:t>
            </a:r>
          </a:p>
          <a:p>
            <a:pPr lvl="1"/>
            <a:r>
              <a:rPr lang="en-US" dirty="0"/>
              <a:t>Remaining Levels: {remaining levels with their associated concepts}</a:t>
            </a:r>
          </a:p>
          <a:p>
            <a:pPr lvl="1"/>
            <a:r>
              <a:rPr lang="en-US" dirty="0"/>
              <a:t>Description of concept: {Description}</a:t>
            </a:r>
          </a:p>
          <a:p>
            <a:pPr lvl="1"/>
            <a:r>
              <a:rPr lang="en-US" dirty="0"/>
              <a:t>Three examples of how to use concept: {Examples in code format}</a:t>
            </a:r>
          </a:p>
          <a:p>
            <a:pPr lvl="1"/>
            <a:r>
              <a:rPr lang="en-US" dirty="0"/>
              <a:t>Try it out - Code this: {Objective of code for user to create}</a:t>
            </a:r>
          </a:p>
          <a:p>
            <a:pPr lvl="1"/>
            <a:r>
              <a:rPr lang="en-US" dirty="0"/>
              <a:t>Helper Code: {Code with parts partially replaced with '&lt;</a:t>
            </a:r>
            <a:r>
              <a:rPr lang="en-US" dirty="0" err="1"/>
              <a:t>to_be_filled</a:t>
            </a:r>
            <a:r>
              <a:rPr lang="en-US" dirty="0"/>
              <a:t>&gt;'}</a:t>
            </a:r>
          </a:p>
          <a:p>
            <a:pPr lvl="1"/>
            <a:r>
              <a:rPr lang="en-US" dirty="0"/>
              <a:t>Hints: {some hints as necessary}</a:t>
            </a:r>
          </a:p>
          <a:p>
            <a:pPr lvl="1"/>
            <a:r>
              <a:rPr lang="en-US" dirty="0"/>
              <a:t>User Input to do {Objective of code for user to create}: -- Wait for user input --</a:t>
            </a:r>
          </a:p>
          <a:p>
            <a:endParaRPr lang="en-US" dirty="0"/>
          </a:p>
          <a:p>
            <a:r>
              <a:rPr lang="en-US" dirty="0"/>
              <a:t>After user has input code, help to correct only the syntax errors of the code and display the reformatted code. Display the original objective of the code. Critic if the user has attained the objective of the code. If user has attained the objective of the code, load next level with a new concept. Otherwise, give the user more hints and ask for user input for the code again. Only give the exact answer after 3 attempts by the user.</a:t>
            </a:r>
          </a:p>
          <a:p>
            <a:endParaRPr lang="en-US" dirty="0"/>
          </a:p>
        </p:txBody>
      </p:sp>
    </p:spTree>
    <p:extLst>
      <p:ext uri="{BB962C8B-B14F-4D97-AF65-F5344CB8AC3E}">
        <p14:creationId xmlns:p14="http://schemas.microsoft.com/office/powerpoint/2010/main" val="110237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C3B3-F234-FFDB-8501-B3FFFF375B95}"/>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C71B87A-35C8-0579-5D38-7D29F3BA910F}"/>
              </a:ext>
            </a:extLst>
          </p:cNvPr>
          <p:cNvSpPr>
            <a:spLocks noGrp="1"/>
          </p:cNvSpPr>
          <p:nvPr>
            <p:ph idx="1"/>
          </p:nvPr>
        </p:nvSpPr>
        <p:spPr/>
        <p:txBody>
          <a:bodyPr/>
          <a:lstStyle/>
          <a:p>
            <a:r>
              <a:rPr lang="en-US" dirty="0"/>
              <a:t>Create a game via </a:t>
            </a:r>
            <a:r>
              <a:rPr lang="en-US" dirty="0" err="1"/>
              <a:t>ChatGPT</a:t>
            </a:r>
            <a:r>
              <a:rPr lang="en-US" dirty="0"/>
              <a:t> that is a single-player game and interacts with the </a:t>
            </a:r>
            <a:r>
              <a:rPr lang="en-US" dirty="0" err="1"/>
              <a:t>ChatGPT</a:t>
            </a:r>
            <a:r>
              <a:rPr lang="en-US" dirty="0"/>
              <a:t> interface</a:t>
            </a:r>
          </a:p>
          <a:p>
            <a:pPr marL="0" indent="0">
              <a:buNone/>
            </a:pPr>
            <a:endParaRPr lang="en-US" dirty="0"/>
          </a:p>
          <a:p>
            <a:r>
              <a:rPr lang="en-US" dirty="0"/>
              <a:t>Game should be a turn-based game</a:t>
            </a:r>
          </a:p>
          <a:p>
            <a:pPr marL="0" indent="0">
              <a:buNone/>
            </a:pPr>
            <a:endParaRPr lang="en-US" dirty="0"/>
          </a:p>
          <a:p>
            <a:r>
              <a:rPr lang="en-US" dirty="0"/>
              <a:t>Make it fun and be creative</a:t>
            </a:r>
          </a:p>
          <a:p>
            <a:pPr marL="0" indent="0">
              <a:buNone/>
            </a:pPr>
            <a:endParaRPr lang="en-US" dirty="0"/>
          </a:p>
          <a:p>
            <a:r>
              <a:rPr lang="en-US" dirty="0"/>
              <a:t>Mini-sharing session at the end to see who’s game is the best</a:t>
            </a:r>
          </a:p>
        </p:txBody>
      </p:sp>
    </p:spTree>
    <p:extLst>
      <p:ext uri="{BB962C8B-B14F-4D97-AF65-F5344CB8AC3E}">
        <p14:creationId xmlns:p14="http://schemas.microsoft.com/office/powerpoint/2010/main" val="91990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725C-2C82-6D16-2155-938692289834}"/>
              </a:ext>
            </a:extLst>
          </p:cNvPr>
          <p:cNvSpPr>
            <a:spLocks noGrp="1"/>
          </p:cNvSpPr>
          <p:nvPr>
            <p:ph type="title"/>
          </p:nvPr>
        </p:nvSpPr>
        <p:spPr/>
        <p:txBody>
          <a:bodyPr/>
          <a:lstStyle/>
          <a:p>
            <a:r>
              <a:rPr lang="en-US" dirty="0"/>
              <a:t>Last Session (Basic Format)</a:t>
            </a:r>
          </a:p>
        </p:txBody>
      </p:sp>
      <p:sp>
        <p:nvSpPr>
          <p:cNvPr id="3" name="Content Placeholder 2">
            <a:extLst>
              <a:ext uri="{FF2B5EF4-FFF2-40B4-BE49-F238E27FC236}">
                <a16:creationId xmlns:a16="http://schemas.microsoft.com/office/drawing/2014/main" id="{A7FEED2B-9630-1790-E2B7-0DD30B89F51A}"/>
              </a:ext>
            </a:extLst>
          </p:cNvPr>
          <p:cNvSpPr>
            <a:spLocks noGrp="1"/>
          </p:cNvSpPr>
          <p:nvPr>
            <p:ph idx="1"/>
          </p:nvPr>
        </p:nvSpPr>
        <p:spPr/>
        <p:txBody>
          <a:bodyPr>
            <a:normAutofit fontScale="62500" lnSpcReduction="20000"/>
          </a:bodyPr>
          <a:lstStyle/>
          <a:p>
            <a:r>
              <a:rPr lang="en-US" dirty="0"/>
              <a:t>You are a </a:t>
            </a:r>
            <a:r>
              <a:rPr lang="en-US" b="1" dirty="0"/>
              <a:t>{purpose in life}</a:t>
            </a:r>
            <a:r>
              <a:rPr lang="en-US" dirty="0"/>
              <a:t>.</a:t>
            </a:r>
          </a:p>
          <a:p>
            <a:r>
              <a:rPr lang="en-US" dirty="0"/>
              <a:t>The rules of the game are: </a:t>
            </a:r>
            <a:r>
              <a:rPr lang="en-US" b="1" dirty="0"/>
              <a:t>{rules}</a:t>
            </a:r>
            <a:endParaRPr lang="en-US" dirty="0"/>
          </a:p>
          <a:p>
            <a:r>
              <a:rPr lang="en-US" dirty="0"/>
              <a:t>(Optional) The input-output format is: </a:t>
            </a:r>
            <a:r>
              <a:rPr lang="en-US" b="1" dirty="0"/>
              <a:t>{format}</a:t>
            </a:r>
            <a:endParaRPr lang="en-US" dirty="0"/>
          </a:p>
          <a:p>
            <a:r>
              <a:rPr lang="en-US" dirty="0"/>
              <a:t>The game-win criteria is: </a:t>
            </a:r>
            <a:r>
              <a:rPr lang="en-US" b="1" dirty="0"/>
              <a:t>{win criteria}</a:t>
            </a:r>
          </a:p>
          <a:p>
            <a:endParaRPr lang="en-US" b="1" dirty="0"/>
          </a:p>
          <a:p>
            <a:r>
              <a:rPr lang="en-US" sz="5100" b="1" dirty="0"/>
              <a:t>Example</a:t>
            </a:r>
          </a:p>
          <a:p>
            <a:pPr lvl="1"/>
            <a:r>
              <a:rPr lang="en-SG" sz="4500" b="0" i="0" dirty="0">
                <a:solidFill>
                  <a:srgbClr val="000000"/>
                </a:solidFill>
                <a:effectLst/>
                <a:latin typeface="system-ui"/>
              </a:rPr>
              <a:t>You are a tic tac toe game host.</a:t>
            </a:r>
          </a:p>
          <a:p>
            <a:pPr lvl="1"/>
            <a:r>
              <a:rPr lang="en-SG" sz="4500" b="0" i="0" dirty="0">
                <a:solidFill>
                  <a:srgbClr val="000000"/>
                </a:solidFill>
                <a:effectLst/>
                <a:latin typeface="system-ui"/>
              </a:rPr>
              <a:t>The board is a 3x3 board, and players alternate between O and X. You are to take the role of O, and the player will take the role of X. Play starts with O.</a:t>
            </a:r>
          </a:p>
          <a:p>
            <a:pPr lvl="1"/>
            <a:r>
              <a:rPr lang="en-SG" sz="4500" b="0" i="0" dirty="0">
                <a:solidFill>
                  <a:srgbClr val="000000"/>
                </a:solidFill>
                <a:effectLst/>
                <a:latin typeface="system-ui"/>
              </a:rPr>
              <a:t>At the player's turn, you are to display the current board and prompt the player for an input. The game ends if there is no valid move left or if there is a 3-in-a-row.</a:t>
            </a:r>
            <a:endParaRPr lang="en-US" sz="4500" dirty="0"/>
          </a:p>
          <a:p>
            <a:endParaRPr lang="en-US" b="1" dirty="0"/>
          </a:p>
        </p:txBody>
      </p:sp>
    </p:spTree>
    <p:extLst>
      <p:ext uri="{BB962C8B-B14F-4D97-AF65-F5344CB8AC3E}">
        <p14:creationId xmlns:p14="http://schemas.microsoft.com/office/powerpoint/2010/main" val="301157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06E0-8676-0C3E-4F8C-8752D9F5EC20}"/>
              </a:ext>
            </a:extLst>
          </p:cNvPr>
          <p:cNvSpPr>
            <a:spLocks noGrp="1"/>
          </p:cNvSpPr>
          <p:nvPr>
            <p:ph type="title"/>
          </p:nvPr>
        </p:nvSpPr>
        <p:spPr/>
        <p:txBody>
          <a:bodyPr/>
          <a:lstStyle/>
          <a:p>
            <a:r>
              <a:rPr lang="en-US" dirty="0"/>
              <a:t>LLMs vs Computer Programs</a:t>
            </a:r>
          </a:p>
        </p:txBody>
      </p:sp>
      <p:pic>
        <p:nvPicPr>
          <p:cNvPr id="5" name="Content Placeholder 4" descr="A black text on a white background&#10;&#10;Description automatically generated with medium confidence">
            <a:extLst>
              <a:ext uri="{FF2B5EF4-FFF2-40B4-BE49-F238E27FC236}">
                <a16:creationId xmlns:a16="http://schemas.microsoft.com/office/drawing/2014/main" id="{E685AF04-2B7E-56DE-04F6-781C61EA60C3}"/>
              </a:ext>
            </a:extLst>
          </p:cNvPr>
          <p:cNvPicPr>
            <a:picLocks noGrp="1" noChangeAspect="1"/>
          </p:cNvPicPr>
          <p:nvPr>
            <p:ph idx="1"/>
          </p:nvPr>
        </p:nvPicPr>
        <p:blipFill>
          <a:blip r:embed="rId2"/>
          <a:stretch>
            <a:fillRect/>
          </a:stretch>
        </p:blipFill>
        <p:spPr>
          <a:xfrm>
            <a:off x="1761903" y="1589679"/>
            <a:ext cx="2628900" cy="762000"/>
          </a:xfrm>
        </p:spPr>
      </p:pic>
      <p:pic>
        <p:nvPicPr>
          <p:cNvPr id="7" name="Picture 6" descr="A picture containing text, font, screenshot&#10;&#10;Description automatically generated">
            <a:extLst>
              <a:ext uri="{FF2B5EF4-FFF2-40B4-BE49-F238E27FC236}">
                <a16:creationId xmlns:a16="http://schemas.microsoft.com/office/drawing/2014/main" id="{99AD0DAE-8E8F-BEAA-04FF-C291550BA520}"/>
              </a:ext>
            </a:extLst>
          </p:cNvPr>
          <p:cNvPicPr>
            <a:picLocks noChangeAspect="1"/>
          </p:cNvPicPr>
          <p:nvPr/>
        </p:nvPicPr>
        <p:blipFill>
          <a:blip r:embed="rId3"/>
          <a:stretch>
            <a:fillRect/>
          </a:stretch>
        </p:blipFill>
        <p:spPr>
          <a:xfrm>
            <a:off x="7617343" y="1589679"/>
            <a:ext cx="3358116" cy="1042174"/>
          </a:xfrm>
          <a:prstGeom prst="rect">
            <a:avLst/>
          </a:prstGeom>
        </p:spPr>
      </p:pic>
      <p:sp>
        <p:nvSpPr>
          <p:cNvPr id="8" name="Content Placeholder 2">
            <a:extLst>
              <a:ext uri="{FF2B5EF4-FFF2-40B4-BE49-F238E27FC236}">
                <a16:creationId xmlns:a16="http://schemas.microsoft.com/office/drawing/2014/main" id="{4E57AF61-A512-2678-EEEA-9632B80ECBF8}"/>
              </a:ext>
            </a:extLst>
          </p:cNvPr>
          <p:cNvSpPr txBox="1">
            <a:spLocks/>
          </p:cNvSpPr>
          <p:nvPr/>
        </p:nvSpPr>
        <p:spPr>
          <a:xfrm>
            <a:off x="838198" y="3003130"/>
            <a:ext cx="5520070" cy="34897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 be tuned to a new task with prompts (zero-shot/few-shot)</a:t>
            </a:r>
          </a:p>
          <a:p>
            <a:endParaRPr lang="en-US" dirty="0"/>
          </a:p>
          <a:p>
            <a:r>
              <a:rPr lang="en-US" dirty="0"/>
              <a:t>Performance may not be replicable</a:t>
            </a:r>
          </a:p>
          <a:p>
            <a:endParaRPr lang="en-US" dirty="0"/>
          </a:p>
          <a:p>
            <a:r>
              <a:rPr lang="en-US" dirty="0"/>
              <a:t>Very flexible input/output</a:t>
            </a:r>
          </a:p>
          <a:p>
            <a:endParaRPr lang="en-US" dirty="0"/>
          </a:p>
          <a:p>
            <a:r>
              <a:rPr lang="en-US" dirty="0"/>
              <a:t>Not very good at logical instructions</a:t>
            </a:r>
          </a:p>
        </p:txBody>
      </p:sp>
      <p:sp>
        <p:nvSpPr>
          <p:cNvPr id="9" name="Content Placeholder 2">
            <a:extLst>
              <a:ext uri="{FF2B5EF4-FFF2-40B4-BE49-F238E27FC236}">
                <a16:creationId xmlns:a16="http://schemas.microsoft.com/office/drawing/2014/main" id="{3D26B6EA-1F07-ECE0-6BFC-F79D05B92D57}"/>
              </a:ext>
            </a:extLst>
          </p:cNvPr>
          <p:cNvSpPr txBox="1">
            <a:spLocks/>
          </p:cNvSpPr>
          <p:nvPr/>
        </p:nvSpPr>
        <p:spPr>
          <a:xfrm>
            <a:off x="6726867" y="3013762"/>
            <a:ext cx="5139068" cy="34791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Needs to be programmed extensively to perform a task</a:t>
            </a:r>
          </a:p>
          <a:p>
            <a:endParaRPr lang="en-US" dirty="0"/>
          </a:p>
          <a:p>
            <a:r>
              <a:rPr lang="en-US" dirty="0"/>
              <a:t>Performance replicable</a:t>
            </a:r>
          </a:p>
          <a:p>
            <a:endParaRPr lang="en-US" dirty="0"/>
          </a:p>
          <a:p>
            <a:r>
              <a:rPr lang="en-US" dirty="0"/>
              <a:t>Rigid input/output</a:t>
            </a:r>
          </a:p>
          <a:p>
            <a:endParaRPr lang="en-US" dirty="0"/>
          </a:p>
          <a:p>
            <a:r>
              <a:rPr lang="en-US" dirty="0"/>
              <a:t>Better at logical instructions</a:t>
            </a:r>
          </a:p>
          <a:p>
            <a:endParaRPr lang="en-US" dirty="0"/>
          </a:p>
        </p:txBody>
      </p:sp>
    </p:spTree>
    <p:extLst>
      <p:ext uri="{BB962C8B-B14F-4D97-AF65-F5344CB8AC3E}">
        <p14:creationId xmlns:p14="http://schemas.microsoft.com/office/powerpoint/2010/main" val="69396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181A-7D47-E967-0117-C085C226ED04}"/>
              </a:ext>
            </a:extLst>
          </p:cNvPr>
          <p:cNvSpPr>
            <a:spLocks noGrp="1"/>
          </p:cNvSpPr>
          <p:nvPr>
            <p:ph type="title"/>
          </p:nvPr>
        </p:nvSpPr>
        <p:spPr>
          <a:xfrm>
            <a:off x="831850" y="1709738"/>
            <a:ext cx="7047230" cy="2852737"/>
          </a:xfrm>
        </p:spPr>
        <p:txBody>
          <a:bodyPr/>
          <a:lstStyle/>
          <a:p>
            <a:r>
              <a:rPr lang="en-US" dirty="0"/>
              <a:t>Make </a:t>
            </a:r>
            <a:r>
              <a:rPr lang="en-US" dirty="0" err="1"/>
              <a:t>ChatGPT</a:t>
            </a:r>
            <a:r>
              <a:rPr lang="en-US" dirty="0"/>
              <a:t> better!</a:t>
            </a:r>
          </a:p>
        </p:txBody>
      </p:sp>
      <p:sp>
        <p:nvSpPr>
          <p:cNvPr id="3" name="Text Placeholder 2">
            <a:extLst>
              <a:ext uri="{FF2B5EF4-FFF2-40B4-BE49-F238E27FC236}">
                <a16:creationId xmlns:a16="http://schemas.microsoft.com/office/drawing/2014/main" id="{2352DE4E-3334-B285-4266-626EBAF1C215}"/>
              </a:ext>
            </a:extLst>
          </p:cNvPr>
          <p:cNvSpPr>
            <a:spLocks noGrp="1"/>
          </p:cNvSpPr>
          <p:nvPr>
            <p:ph type="body" idx="1"/>
          </p:nvPr>
        </p:nvSpPr>
        <p:spPr/>
        <p:txBody>
          <a:bodyPr/>
          <a:lstStyle/>
          <a:p>
            <a:endParaRPr lang="en-US"/>
          </a:p>
        </p:txBody>
      </p:sp>
      <p:pic>
        <p:nvPicPr>
          <p:cNvPr id="5" name="Picture 4" descr="A dart hitting the center of a dartboard&#10;&#10;Description automatically generated with low confidence">
            <a:extLst>
              <a:ext uri="{FF2B5EF4-FFF2-40B4-BE49-F238E27FC236}">
                <a16:creationId xmlns:a16="http://schemas.microsoft.com/office/drawing/2014/main" id="{E772AC19-0863-8359-934E-EF22FD85642B}"/>
              </a:ext>
            </a:extLst>
          </p:cNvPr>
          <p:cNvPicPr>
            <a:picLocks noChangeAspect="1"/>
          </p:cNvPicPr>
          <p:nvPr/>
        </p:nvPicPr>
        <p:blipFill>
          <a:blip r:embed="rId2"/>
          <a:stretch>
            <a:fillRect/>
          </a:stretch>
        </p:blipFill>
        <p:spPr>
          <a:xfrm>
            <a:off x="7879080" y="1983422"/>
            <a:ext cx="3682170" cy="3164840"/>
          </a:xfrm>
          <a:prstGeom prst="rect">
            <a:avLst/>
          </a:prstGeom>
        </p:spPr>
      </p:pic>
    </p:spTree>
    <p:extLst>
      <p:ext uri="{BB962C8B-B14F-4D97-AF65-F5344CB8AC3E}">
        <p14:creationId xmlns:p14="http://schemas.microsoft.com/office/powerpoint/2010/main" val="273603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7539-3216-1A15-F7A1-F4F45579535D}"/>
              </a:ext>
            </a:extLst>
          </p:cNvPr>
          <p:cNvSpPr>
            <a:spLocks noGrp="1"/>
          </p:cNvSpPr>
          <p:nvPr>
            <p:ph type="title"/>
          </p:nvPr>
        </p:nvSpPr>
        <p:spPr/>
        <p:txBody>
          <a:bodyPr/>
          <a:lstStyle/>
          <a:p>
            <a:r>
              <a:rPr lang="en-US" dirty="0"/>
              <a:t>Zero-shot prompting</a:t>
            </a:r>
          </a:p>
        </p:txBody>
      </p:sp>
      <p:sp>
        <p:nvSpPr>
          <p:cNvPr id="3" name="Content Placeholder 2">
            <a:extLst>
              <a:ext uri="{FF2B5EF4-FFF2-40B4-BE49-F238E27FC236}">
                <a16:creationId xmlns:a16="http://schemas.microsoft.com/office/drawing/2014/main" id="{20A7A0A7-630A-1535-97A9-C7B2868B5E55}"/>
              </a:ext>
            </a:extLst>
          </p:cNvPr>
          <p:cNvSpPr>
            <a:spLocks noGrp="1"/>
          </p:cNvSpPr>
          <p:nvPr>
            <p:ph idx="1"/>
          </p:nvPr>
        </p:nvSpPr>
        <p:spPr/>
        <p:txBody>
          <a:bodyPr>
            <a:normAutofit/>
          </a:bodyPr>
          <a:lstStyle/>
          <a:p>
            <a:r>
              <a:rPr lang="en-US" dirty="0"/>
              <a:t>Example:</a:t>
            </a:r>
          </a:p>
          <a:p>
            <a:pPr lvl="1"/>
            <a:r>
              <a:rPr lang="en-US" dirty="0"/>
              <a:t>You are a classification machine. You are to classify the context of each sentence. The various contexts are given as {Context Letter}: {Description}:</a:t>
            </a:r>
          </a:p>
          <a:p>
            <a:pPr lvl="2"/>
            <a:r>
              <a:rPr lang="en-US" dirty="0"/>
              <a:t>A: On a mountain</a:t>
            </a:r>
          </a:p>
          <a:p>
            <a:pPr lvl="2"/>
            <a:r>
              <a:rPr lang="en-US" dirty="0"/>
              <a:t>B: In the classroom</a:t>
            </a:r>
          </a:p>
          <a:p>
            <a:pPr lvl="2"/>
            <a:r>
              <a:rPr lang="en-US" dirty="0"/>
              <a:t>C: In the garden</a:t>
            </a:r>
          </a:p>
          <a:p>
            <a:pPr marL="914400" lvl="2" indent="0">
              <a:buNone/>
            </a:pPr>
            <a:endParaRPr lang="en-US" dirty="0"/>
          </a:p>
          <a:p>
            <a:pPr lvl="1"/>
            <a:r>
              <a:rPr lang="en-US" dirty="0"/>
              <a:t>Classify the following and give the answer as {Number}:{Context Letter} for each line. Only provide the context letter without the description:</a:t>
            </a:r>
          </a:p>
          <a:p>
            <a:pPr lvl="2"/>
            <a:r>
              <a:rPr lang="en-US" dirty="0"/>
              <a:t>1. Why, what a steep slope</a:t>
            </a:r>
          </a:p>
          <a:p>
            <a:pPr lvl="2"/>
            <a:r>
              <a:rPr lang="en-US" dirty="0"/>
              <a:t>2. I can’t find my eraser!</a:t>
            </a:r>
          </a:p>
          <a:p>
            <a:pPr lvl="2"/>
            <a:r>
              <a:rPr lang="en-US" dirty="0"/>
              <a:t>3. Those plants are not going to be watering themselves, are they?</a:t>
            </a:r>
          </a:p>
        </p:txBody>
      </p:sp>
    </p:spTree>
    <p:extLst>
      <p:ext uri="{BB962C8B-B14F-4D97-AF65-F5344CB8AC3E}">
        <p14:creationId xmlns:p14="http://schemas.microsoft.com/office/powerpoint/2010/main" val="296895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7D81-C2A4-12AC-29B1-287E41F8096F}"/>
              </a:ext>
            </a:extLst>
          </p:cNvPr>
          <p:cNvSpPr>
            <a:spLocks noGrp="1"/>
          </p:cNvSpPr>
          <p:nvPr>
            <p:ph type="title"/>
          </p:nvPr>
        </p:nvSpPr>
        <p:spPr/>
        <p:txBody>
          <a:bodyPr/>
          <a:lstStyle/>
          <a:p>
            <a:r>
              <a:rPr lang="en-US" dirty="0"/>
              <a:t>Few-shot prompting</a:t>
            </a:r>
          </a:p>
        </p:txBody>
      </p:sp>
      <p:sp>
        <p:nvSpPr>
          <p:cNvPr id="3" name="Content Placeholder 2">
            <a:extLst>
              <a:ext uri="{FF2B5EF4-FFF2-40B4-BE49-F238E27FC236}">
                <a16:creationId xmlns:a16="http://schemas.microsoft.com/office/drawing/2014/main" id="{7E6256DE-3FFA-1493-B904-AF29369DB0C7}"/>
              </a:ext>
            </a:extLst>
          </p:cNvPr>
          <p:cNvSpPr>
            <a:spLocks noGrp="1"/>
          </p:cNvSpPr>
          <p:nvPr>
            <p:ph idx="1"/>
          </p:nvPr>
        </p:nvSpPr>
        <p:spPr/>
        <p:txBody>
          <a:bodyPr>
            <a:normAutofit lnSpcReduction="10000"/>
          </a:bodyPr>
          <a:lstStyle/>
          <a:p>
            <a:r>
              <a:rPr lang="en-US" dirty="0"/>
              <a:t>You are a number classifier. The following are examples of classifications:</a:t>
            </a:r>
          </a:p>
          <a:p>
            <a:endParaRPr lang="en-US" dirty="0"/>
          </a:p>
          <a:p>
            <a:pPr lvl="1"/>
            <a:r>
              <a:rPr lang="en-US" dirty="0"/>
              <a:t>Input 1: 3</a:t>
            </a:r>
          </a:p>
          <a:p>
            <a:pPr lvl="1"/>
            <a:r>
              <a:rPr lang="en-US" dirty="0"/>
              <a:t>Output 1: Odd</a:t>
            </a:r>
          </a:p>
          <a:p>
            <a:pPr lvl="1"/>
            <a:endParaRPr lang="en-US" dirty="0"/>
          </a:p>
          <a:p>
            <a:pPr lvl="1"/>
            <a:r>
              <a:rPr lang="en-US" dirty="0"/>
              <a:t>Input 2: 4</a:t>
            </a:r>
          </a:p>
          <a:p>
            <a:pPr lvl="1"/>
            <a:r>
              <a:rPr lang="en-US" dirty="0" err="1"/>
              <a:t>Ouput</a:t>
            </a:r>
            <a:r>
              <a:rPr lang="en-US" dirty="0"/>
              <a:t> 2: Even</a:t>
            </a:r>
          </a:p>
          <a:p>
            <a:endParaRPr lang="en-US" dirty="0"/>
          </a:p>
          <a:p>
            <a:r>
              <a:rPr lang="en-US" dirty="0"/>
              <a:t>What is the classification of the number 6?</a:t>
            </a:r>
          </a:p>
        </p:txBody>
      </p:sp>
    </p:spTree>
    <p:extLst>
      <p:ext uri="{BB962C8B-B14F-4D97-AF65-F5344CB8AC3E}">
        <p14:creationId xmlns:p14="http://schemas.microsoft.com/office/powerpoint/2010/main" val="302365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9DAB-8154-AE46-7CE7-92236696D622}"/>
              </a:ext>
            </a:extLst>
          </p:cNvPr>
          <p:cNvSpPr>
            <a:spLocks noGrp="1"/>
          </p:cNvSpPr>
          <p:nvPr>
            <p:ph type="title"/>
          </p:nvPr>
        </p:nvSpPr>
        <p:spPr/>
        <p:txBody>
          <a:bodyPr/>
          <a:lstStyle/>
          <a:p>
            <a:r>
              <a:rPr lang="en-US" dirty="0"/>
              <a:t>Consistent output</a:t>
            </a:r>
          </a:p>
        </p:txBody>
      </p:sp>
      <p:sp>
        <p:nvSpPr>
          <p:cNvPr id="3" name="Content Placeholder 2">
            <a:extLst>
              <a:ext uri="{FF2B5EF4-FFF2-40B4-BE49-F238E27FC236}">
                <a16:creationId xmlns:a16="http://schemas.microsoft.com/office/drawing/2014/main" id="{530C021A-E5C5-07E2-ADC9-3613CF2D81B0}"/>
              </a:ext>
            </a:extLst>
          </p:cNvPr>
          <p:cNvSpPr>
            <a:spLocks noGrp="1"/>
          </p:cNvSpPr>
          <p:nvPr>
            <p:ph idx="1"/>
          </p:nvPr>
        </p:nvSpPr>
        <p:spPr/>
        <p:txBody>
          <a:bodyPr/>
          <a:lstStyle/>
          <a:p>
            <a:r>
              <a:rPr lang="en-US" dirty="0"/>
              <a:t>Give the LLM input in a fixed format and output in a fixed format</a:t>
            </a:r>
          </a:p>
          <a:p>
            <a:pPr lvl="1"/>
            <a:r>
              <a:rPr lang="en-US" dirty="0"/>
              <a:t>“The input and output is of the following format – Input: &lt;format&gt;, Output: &lt;format&gt;”</a:t>
            </a:r>
          </a:p>
          <a:p>
            <a:pPr lvl="1"/>
            <a:r>
              <a:rPr lang="en-US" dirty="0"/>
              <a:t>Can also use .</a:t>
            </a:r>
            <a:r>
              <a:rPr lang="en-US" dirty="0" err="1"/>
              <a:t>json</a:t>
            </a:r>
            <a:r>
              <a:rPr lang="en-US" dirty="0"/>
              <a:t> format</a:t>
            </a:r>
          </a:p>
          <a:p>
            <a:endParaRPr lang="en-US" dirty="0"/>
          </a:p>
          <a:p>
            <a:r>
              <a:rPr lang="en-US" dirty="0"/>
              <a:t>Add in fixed phrases in an easily identifiable way</a:t>
            </a:r>
          </a:p>
          <a:p>
            <a:pPr lvl="1"/>
            <a:r>
              <a:rPr lang="en-US" dirty="0"/>
              <a:t>“x” represents content x that the LLM should replicate exactly</a:t>
            </a:r>
          </a:p>
        </p:txBody>
      </p:sp>
    </p:spTree>
    <p:extLst>
      <p:ext uri="{BB962C8B-B14F-4D97-AF65-F5344CB8AC3E}">
        <p14:creationId xmlns:p14="http://schemas.microsoft.com/office/powerpoint/2010/main" val="1249081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6671</TotalTime>
  <Words>4223</Words>
  <Application>Microsoft Macintosh PowerPoint</Application>
  <PresentationFormat>Widescreen</PresentationFormat>
  <Paragraphs>286</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Söhne</vt:lpstr>
      <vt:lpstr>system-ui</vt:lpstr>
      <vt:lpstr>Arial</vt:lpstr>
      <vt:lpstr>Calibri</vt:lpstr>
      <vt:lpstr>Calibri Light</vt:lpstr>
      <vt:lpstr>Roboto</vt:lpstr>
      <vt:lpstr>Office Theme</vt:lpstr>
      <vt:lpstr>Advanced Game Prompting</vt:lpstr>
      <vt:lpstr>Aim</vt:lpstr>
      <vt:lpstr>Task</vt:lpstr>
      <vt:lpstr>Last Session (Basic Format)</vt:lpstr>
      <vt:lpstr>LLMs vs Computer Programs</vt:lpstr>
      <vt:lpstr>Make ChatGPT better!</vt:lpstr>
      <vt:lpstr>Zero-shot prompting</vt:lpstr>
      <vt:lpstr>Few-shot prompting</vt:lpstr>
      <vt:lpstr>Consistent output</vt:lpstr>
      <vt:lpstr>Asking LLM to fill up outputs</vt:lpstr>
      <vt:lpstr>Memory</vt:lpstr>
      <vt:lpstr>Conditional Generation</vt:lpstr>
      <vt:lpstr>Evolution Game</vt:lpstr>
      <vt:lpstr>Evolution Game (Phases)</vt:lpstr>
      <vt:lpstr>Evolution Game (Introduction and Memory)</vt:lpstr>
      <vt:lpstr>Harry Potter Game</vt:lpstr>
      <vt:lpstr>Harry Potter Game (Phases)</vt:lpstr>
      <vt:lpstr>Harry Potter Game (Introduction and Memory)</vt:lpstr>
      <vt:lpstr>Learn Python!</vt:lpstr>
      <vt:lpstr>Make it into code</vt:lpstr>
      <vt:lpstr>Learn Python prompt (Part 1)!</vt:lpstr>
      <vt:lpstr>Learn Python prompt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562</cp:revision>
  <cp:lastPrinted>2023-05-30T14:06:56Z</cp:lastPrinted>
  <dcterms:created xsi:type="dcterms:W3CDTF">2022-12-05T06:50:47Z</dcterms:created>
  <dcterms:modified xsi:type="dcterms:W3CDTF">2023-07-04T07:11:23Z</dcterms:modified>
</cp:coreProperties>
</file>