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9" r:id="rId4"/>
    <p:sldId id="263" r:id="rId5"/>
    <p:sldId id="261" r:id="rId6"/>
    <p:sldId id="262" r:id="rId7"/>
    <p:sldId id="257"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3"/>
    <p:restoredTop sz="94648"/>
  </p:normalViewPr>
  <p:slideViewPr>
    <p:cSldViewPr snapToGrid="0" snapToObjects="1">
      <p:cViewPr varScale="1">
        <p:scale>
          <a:sx n="112" d="100"/>
          <a:sy n="112" d="100"/>
        </p:scale>
        <p:origin x="6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64419-1A4F-8845-959C-C4669BB18C07}" type="datetimeFigureOut">
              <a:rPr lang="en-US" smtClean="0"/>
              <a:t>4/2/21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AA88E-9B0B-D24F-A3F1-9511D00AF1AE}" type="slidenum">
              <a:rPr lang="en-US" smtClean="0"/>
              <a:t>‹#›</a:t>
            </a:fld>
            <a:endParaRPr lang="en-US"/>
          </a:p>
        </p:txBody>
      </p:sp>
    </p:spTree>
    <p:extLst>
      <p:ext uri="{BB962C8B-B14F-4D97-AF65-F5344CB8AC3E}">
        <p14:creationId xmlns:p14="http://schemas.microsoft.com/office/powerpoint/2010/main" val="178758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F789-947E-964F-B385-9F4515F57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E49BC7-24F9-374D-B34D-9625DE184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8B683-B5B6-3A4C-AB77-9FBC72663F34}"/>
              </a:ext>
            </a:extLst>
          </p:cNvPr>
          <p:cNvSpPr>
            <a:spLocks noGrp="1"/>
          </p:cNvSpPr>
          <p:nvPr>
            <p:ph type="dt" sz="half" idx="10"/>
          </p:nvPr>
        </p:nvSpPr>
        <p:spPr/>
        <p:txBody>
          <a:bodyPr/>
          <a:lstStyle/>
          <a:p>
            <a:r>
              <a:rPr lang="en-US"/>
              <a:t>4/2/21</a:t>
            </a:r>
          </a:p>
        </p:txBody>
      </p:sp>
      <p:sp>
        <p:nvSpPr>
          <p:cNvPr id="5" name="Footer Placeholder 4">
            <a:extLst>
              <a:ext uri="{FF2B5EF4-FFF2-40B4-BE49-F238E27FC236}">
                <a16:creationId xmlns:a16="http://schemas.microsoft.com/office/drawing/2014/main" id="{15C867B6-0151-794F-88AF-EBB315553E61}"/>
              </a:ext>
            </a:extLst>
          </p:cNvPr>
          <p:cNvSpPr>
            <a:spLocks noGrp="1"/>
          </p:cNvSpPr>
          <p:nvPr>
            <p:ph type="ftr" sz="quarter" idx="11"/>
          </p:nvPr>
        </p:nvSpPr>
        <p:spPr/>
        <p:txBody>
          <a:bodyPr/>
          <a:lstStyle/>
          <a:p>
            <a:r>
              <a:rPr lang="en-US" dirty="0"/>
              <a:t>Peter Goff</a:t>
            </a:r>
          </a:p>
        </p:txBody>
      </p:sp>
      <p:sp>
        <p:nvSpPr>
          <p:cNvPr id="6" name="Slide Number Placeholder 5">
            <a:extLst>
              <a:ext uri="{FF2B5EF4-FFF2-40B4-BE49-F238E27FC236}">
                <a16:creationId xmlns:a16="http://schemas.microsoft.com/office/drawing/2014/main" id="{750953AB-6C0A-2E42-B68B-C0732020D2F9}"/>
              </a:ext>
            </a:extLst>
          </p:cNvPr>
          <p:cNvSpPr>
            <a:spLocks noGrp="1"/>
          </p:cNvSpPr>
          <p:nvPr>
            <p:ph type="sldNum" sz="quarter" idx="12"/>
          </p:nvPr>
        </p:nvSpPr>
        <p:spPr/>
        <p:txBody>
          <a:bodyPr/>
          <a:lstStyle/>
          <a:p>
            <a:fld id="{831E630A-22E4-E94B-A484-0F7667DE9086}" type="slidenum">
              <a:rPr lang="en-US" smtClean="0"/>
              <a:t>‹#›</a:t>
            </a:fld>
            <a:endParaRPr lang="en-US"/>
          </a:p>
        </p:txBody>
      </p:sp>
    </p:spTree>
    <p:extLst>
      <p:ext uri="{BB962C8B-B14F-4D97-AF65-F5344CB8AC3E}">
        <p14:creationId xmlns:p14="http://schemas.microsoft.com/office/powerpoint/2010/main" val="210537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6A84-5A82-F641-B0E3-D8443940D7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4EA72F-9D09-8D41-8AE4-FEEA297676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0A557-260E-E84D-A292-964D3EA8F773}"/>
              </a:ext>
            </a:extLst>
          </p:cNvPr>
          <p:cNvSpPr>
            <a:spLocks noGrp="1"/>
          </p:cNvSpPr>
          <p:nvPr>
            <p:ph type="dt" sz="half" idx="10"/>
          </p:nvPr>
        </p:nvSpPr>
        <p:spPr/>
        <p:txBody>
          <a:bodyPr/>
          <a:lstStyle/>
          <a:p>
            <a:r>
              <a:rPr lang="en-US"/>
              <a:t>4/2/21</a:t>
            </a:r>
          </a:p>
        </p:txBody>
      </p:sp>
      <p:sp>
        <p:nvSpPr>
          <p:cNvPr id="5" name="Footer Placeholder 4">
            <a:extLst>
              <a:ext uri="{FF2B5EF4-FFF2-40B4-BE49-F238E27FC236}">
                <a16:creationId xmlns:a16="http://schemas.microsoft.com/office/drawing/2014/main" id="{74A9FD6D-E401-8646-A4B0-0654F6A2E5D7}"/>
              </a:ext>
            </a:extLst>
          </p:cNvPr>
          <p:cNvSpPr>
            <a:spLocks noGrp="1"/>
          </p:cNvSpPr>
          <p:nvPr>
            <p:ph type="ftr" sz="quarter" idx="11"/>
          </p:nvPr>
        </p:nvSpPr>
        <p:spPr/>
        <p:txBody>
          <a:bodyPr/>
          <a:lstStyle/>
          <a:p>
            <a:r>
              <a:rPr lang="en-US"/>
              <a:t>Peter Goff</a:t>
            </a:r>
          </a:p>
        </p:txBody>
      </p:sp>
      <p:sp>
        <p:nvSpPr>
          <p:cNvPr id="6" name="Slide Number Placeholder 5">
            <a:extLst>
              <a:ext uri="{FF2B5EF4-FFF2-40B4-BE49-F238E27FC236}">
                <a16:creationId xmlns:a16="http://schemas.microsoft.com/office/drawing/2014/main" id="{477CD319-DF02-CA41-9D49-7A660529BE57}"/>
              </a:ext>
            </a:extLst>
          </p:cNvPr>
          <p:cNvSpPr>
            <a:spLocks noGrp="1"/>
          </p:cNvSpPr>
          <p:nvPr>
            <p:ph type="sldNum" sz="quarter" idx="12"/>
          </p:nvPr>
        </p:nvSpPr>
        <p:spPr/>
        <p:txBody>
          <a:bodyPr/>
          <a:lstStyle/>
          <a:p>
            <a:fld id="{831E630A-22E4-E94B-A484-0F7667DE9086}" type="slidenum">
              <a:rPr lang="en-US" smtClean="0"/>
              <a:t>‹#›</a:t>
            </a:fld>
            <a:endParaRPr lang="en-US"/>
          </a:p>
        </p:txBody>
      </p:sp>
    </p:spTree>
    <p:extLst>
      <p:ext uri="{BB962C8B-B14F-4D97-AF65-F5344CB8AC3E}">
        <p14:creationId xmlns:p14="http://schemas.microsoft.com/office/powerpoint/2010/main" val="415445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EDED94-0BA6-E74A-81D3-2E68388F7C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F5CF5C-E944-EE4E-94F4-C9858AAC2D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BE31B-552F-814B-A4D7-C33F49E2BCAF}"/>
              </a:ext>
            </a:extLst>
          </p:cNvPr>
          <p:cNvSpPr>
            <a:spLocks noGrp="1"/>
          </p:cNvSpPr>
          <p:nvPr>
            <p:ph type="dt" sz="half" idx="10"/>
          </p:nvPr>
        </p:nvSpPr>
        <p:spPr/>
        <p:txBody>
          <a:bodyPr/>
          <a:lstStyle/>
          <a:p>
            <a:r>
              <a:rPr lang="en-US"/>
              <a:t>4/2/21</a:t>
            </a:r>
          </a:p>
        </p:txBody>
      </p:sp>
      <p:sp>
        <p:nvSpPr>
          <p:cNvPr id="5" name="Footer Placeholder 4">
            <a:extLst>
              <a:ext uri="{FF2B5EF4-FFF2-40B4-BE49-F238E27FC236}">
                <a16:creationId xmlns:a16="http://schemas.microsoft.com/office/drawing/2014/main" id="{945F6040-0104-CC40-8B7F-80CBA727970C}"/>
              </a:ext>
            </a:extLst>
          </p:cNvPr>
          <p:cNvSpPr>
            <a:spLocks noGrp="1"/>
          </p:cNvSpPr>
          <p:nvPr>
            <p:ph type="ftr" sz="quarter" idx="11"/>
          </p:nvPr>
        </p:nvSpPr>
        <p:spPr/>
        <p:txBody>
          <a:bodyPr/>
          <a:lstStyle/>
          <a:p>
            <a:r>
              <a:rPr lang="en-US"/>
              <a:t>Peter Goff</a:t>
            </a:r>
          </a:p>
        </p:txBody>
      </p:sp>
      <p:sp>
        <p:nvSpPr>
          <p:cNvPr id="6" name="Slide Number Placeholder 5">
            <a:extLst>
              <a:ext uri="{FF2B5EF4-FFF2-40B4-BE49-F238E27FC236}">
                <a16:creationId xmlns:a16="http://schemas.microsoft.com/office/drawing/2014/main" id="{126B9B44-498F-524F-BC74-25371636C264}"/>
              </a:ext>
            </a:extLst>
          </p:cNvPr>
          <p:cNvSpPr>
            <a:spLocks noGrp="1"/>
          </p:cNvSpPr>
          <p:nvPr>
            <p:ph type="sldNum" sz="quarter" idx="12"/>
          </p:nvPr>
        </p:nvSpPr>
        <p:spPr/>
        <p:txBody>
          <a:bodyPr/>
          <a:lstStyle/>
          <a:p>
            <a:fld id="{831E630A-22E4-E94B-A484-0F7667DE9086}" type="slidenum">
              <a:rPr lang="en-US" smtClean="0"/>
              <a:t>‹#›</a:t>
            </a:fld>
            <a:endParaRPr lang="en-US"/>
          </a:p>
        </p:txBody>
      </p:sp>
    </p:spTree>
    <p:extLst>
      <p:ext uri="{BB962C8B-B14F-4D97-AF65-F5344CB8AC3E}">
        <p14:creationId xmlns:p14="http://schemas.microsoft.com/office/powerpoint/2010/main" val="225705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A475-FEA5-4C4D-B2B5-0E94B99CA8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27C28-D79F-8947-9501-1291BF4E974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D511C0-03F4-5F44-8394-CFEBE8BD86F8}"/>
              </a:ext>
            </a:extLst>
          </p:cNvPr>
          <p:cNvSpPr>
            <a:spLocks noGrp="1"/>
          </p:cNvSpPr>
          <p:nvPr>
            <p:ph type="dt" sz="half" idx="10"/>
          </p:nvPr>
        </p:nvSpPr>
        <p:spPr/>
        <p:txBody>
          <a:bodyPr/>
          <a:lstStyle/>
          <a:p>
            <a:r>
              <a:rPr lang="en-US"/>
              <a:t>4/2/21</a:t>
            </a:r>
          </a:p>
        </p:txBody>
      </p:sp>
      <p:sp>
        <p:nvSpPr>
          <p:cNvPr id="5" name="Footer Placeholder 4">
            <a:extLst>
              <a:ext uri="{FF2B5EF4-FFF2-40B4-BE49-F238E27FC236}">
                <a16:creationId xmlns:a16="http://schemas.microsoft.com/office/drawing/2014/main" id="{A71FB5AA-D322-0C45-B672-5DDBD820E6D6}"/>
              </a:ext>
            </a:extLst>
          </p:cNvPr>
          <p:cNvSpPr>
            <a:spLocks noGrp="1"/>
          </p:cNvSpPr>
          <p:nvPr>
            <p:ph type="ftr" sz="quarter" idx="11"/>
          </p:nvPr>
        </p:nvSpPr>
        <p:spPr/>
        <p:txBody>
          <a:bodyPr/>
          <a:lstStyle/>
          <a:p>
            <a:r>
              <a:rPr lang="en-US" dirty="0"/>
              <a:t>Peter Goff</a:t>
            </a:r>
          </a:p>
        </p:txBody>
      </p:sp>
      <p:sp>
        <p:nvSpPr>
          <p:cNvPr id="6" name="Slide Number Placeholder 5">
            <a:extLst>
              <a:ext uri="{FF2B5EF4-FFF2-40B4-BE49-F238E27FC236}">
                <a16:creationId xmlns:a16="http://schemas.microsoft.com/office/drawing/2014/main" id="{B6AF50BB-B0C7-7847-95C0-11A82EA3E1FB}"/>
              </a:ext>
            </a:extLst>
          </p:cNvPr>
          <p:cNvSpPr>
            <a:spLocks noGrp="1"/>
          </p:cNvSpPr>
          <p:nvPr>
            <p:ph type="sldNum" sz="quarter" idx="12"/>
          </p:nvPr>
        </p:nvSpPr>
        <p:spPr/>
        <p:txBody>
          <a:bodyPr/>
          <a:lstStyle/>
          <a:p>
            <a:fld id="{831E630A-22E4-E94B-A484-0F7667DE9086}" type="slidenum">
              <a:rPr lang="en-US" smtClean="0"/>
              <a:t>‹#›</a:t>
            </a:fld>
            <a:endParaRPr lang="en-US"/>
          </a:p>
        </p:txBody>
      </p:sp>
    </p:spTree>
    <p:extLst>
      <p:ext uri="{BB962C8B-B14F-4D97-AF65-F5344CB8AC3E}">
        <p14:creationId xmlns:p14="http://schemas.microsoft.com/office/powerpoint/2010/main" val="66464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0B5-45A4-8347-B5B1-E04F4CC0BB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3EED90-5AA1-304F-AB43-1FB5021E7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434B69-FBFC-AC42-916A-66FB2A6EE376}"/>
              </a:ext>
            </a:extLst>
          </p:cNvPr>
          <p:cNvSpPr>
            <a:spLocks noGrp="1"/>
          </p:cNvSpPr>
          <p:nvPr>
            <p:ph type="dt" sz="half" idx="10"/>
          </p:nvPr>
        </p:nvSpPr>
        <p:spPr/>
        <p:txBody>
          <a:bodyPr/>
          <a:lstStyle/>
          <a:p>
            <a:r>
              <a:rPr lang="en-US"/>
              <a:t>4/2/21</a:t>
            </a:r>
          </a:p>
        </p:txBody>
      </p:sp>
      <p:sp>
        <p:nvSpPr>
          <p:cNvPr id="5" name="Footer Placeholder 4">
            <a:extLst>
              <a:ext uri="{FF2B5EF4-FFF2-40B4-BE49-F238E27FC236}">
                <a16:creationId xmlns:a16="http://schemas.microsoft.com/office/drawing/2014/main" id="{4562CA28-4047-9247-9811-5A35AA8B2A25}"/>
              </a:ext>
            </a:extLst>
          </p:cNvPr>
          <p:cNvSpPr>
            <a:spLocks noGrp="1"/>
          </p:cNvSpPr>
          <p:nvPr>
            <p:ph type="ftr" sz="quarter" idx="11"/>
          </p:nvPr>
        </p:nvSpPr>
        <p:spPr/>
        <p:txBody>
          <a:bodyPr/>
          <a:lstStyle/>
          <a:p>
            <a:r>
              <a:rPr lang="en-US"/>
              <a:t>Peter Goff</a:t>
            </a:r>
          </a:p>
        </p:txBody>
      </p:sp>
      <p:sp>
        <p:nvSpPr>
          <p:cNvPr id="6" name="Slide Number Placeholder 5">
            <a:extLst>
              <a:ext uri="{FF2B5EF4-FFF2-40B4-BE49-F238E27FC236}">
                <a16:creationId xmlns:a16="http://schemas.microsoft.com/office/drawing/2014/main" id="{2E78EEE9-AEB8-B54A-8CD0-9C8674F77F07}"/>
              </a:ext>
            </a:extLst>
          </p:cNvPr>
          <p:cNvSpPr>
            <a:spLocks noGrp="1"/>
          </p:cNvSpPr>
          <p:nvPr>
            <p:ph type="sldNum" sz="quarter" idx="12"/>
          </p:nvPr>
        </p:nvSpPr>
        <p:spPr/>
        <p:txBody>
          <a:bodyPr/>
          <a:lstStyle/>
          <a:p>
            <a:fld id="{831E630A-22E4-E94B-A484-0F7667DE9086}" type="slidenum">
              <a:rPr lang="en-US" smtClean="0"/>
              <a:t>‹#›</a:t>
            </a:fld>
            <a:endParaRPr lang="en-US"/>
          </a:p>
        </p:txBody>
      </p:sp>
    </p:spTree>
    <p:extLst>
      <p:ext uri="{BB962C8B-B14F-4D97-AF65-F5344CB8AC3E}">
        <p14:creationId xmlns:p14="http://schemas.microsoft.com/office/powerpoint/2010/main" val="387772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4216-17C1-3442-BDAA-5A643649B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13EE4B-415F-1949-8186-76E598AC3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68A9EA-3ABD-C443-9099-094F732BA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ACD713-7239-F543-9B5D-31ECDA21437F}"/>
              </a:ext>
            </a:extLst>
          </p:cNvPr>
          <p:cNvSpPr>
            <a:spLocks noGrp="1"/>
          </p:cNvSpPr>
          <p:nvPr>
            <p:ph type="dt" sz="half" idx="10"/>
          </p:nvPr>
        </p:nvSpPr>
        <p:spPr/>
        <p:txBody>
          <a:bodyPr/>
          <a:lstStyle/>
          <a:p>
            <a:r>
              <a:rPr lang="en-US"/>
              <a:t>4/2/21</a:t>
            </a:r>
          </a:p>
        </p:txBody>
      </p:sp>
      <p:sp>
        <p:nvSpPr>
          <p:cNvPr id="6" name="Footer Placeholder 5">
            <a:extLst>
              <a:ext uri="{FF2B5EF4-FFF2-40B4-BE49-F238E27FC236}">
                <a16:creationId xmlns:a16="http://schemas.microsoft.com/office/drawing/2014/main" id="{DE01EECD-1C95-2C4F-8B9F-B923B9E6E253}"/>
              </a:ext>
            </a:extLst>
          </p:cNvPr>
          <p:cNvSpPr>
            <a:spLocks noGrp="1"/>
          </p:cNvSpPr>
          <p:nvPr>
            <p:ph type="ftr" sz="quarter" idx="11"/>
          </p:nvPr>
        </p:nvSpPr>
        <p:spPr/>
        <p:txBody>
          <a:bodyPr/>
          <a:lstStyle/>
          <a:p>
            <a:r>
              <a:rPr lang="en-US"/>
              <a:t>Peter Goff</a:t>
            </a:r>
          </a:p>
        </p:txBody>
      </p:sp>
      <p:sp>
        <p:nvSpPr>
          <p:cNvPr id="7" name="Slide Number Placeholder 6">
            <a:extLst>
              <a:ext uri="{FF2B5EF4-FFF2-40B4-BE49-F238E27FC236}">
                <a16:creationId xmlns:a16="http://schemas.microsoft.com/office/drawing/2014/main" id="{2A1EF3CE-9A26-3040-BA37-72357E6AD3C5}"/>
              </a:ext>
            </a:extLst>
          </p:cNvPr>
          <p:cNvSpPr>
            <a:spLocks noGrp="1"/>
          </p:cNvSpPr>
          <p:nvPr>
            <p:ph type="sldNum" sz="quarter" idx="12"/>
          </p:nvPr>
        </p:nvSpPr>
        <p:spPr/>
        <p:txBody>
          <a:bodyPr/>
          <a:lstStyle/>
          <a:p>
            <a:fld id="{831E630A-22E4-E94B-A484-0F7667DE9086}" type="slidenum">
              <a:rPr lang="en-US" smtClean="0"/>
              <a:t>‹#›</a:t>
            </a:fld>
            <a:endParaRPr lang="en-US"/>
          </a:p>
        </p:txBody>
      </p:sp>
    </p:spTree>
    <p:extLst>
      <p:ext uri="{BB962C8B-B14F-4D97-AF65-F5344CB8AC3E}">
        <p14:creationId xmlns:p14="http://schemas.microsoft.com/office/powerpoint/2010/main" val="2523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3106-9352-A449-98C7-111286FE72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2AEA39-966A-E146-8372-1A2E436F0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9FBF9E-14BE-9046-95C5-DCF0BC3C86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F6D8A6-BAAA-F049-87A2-53E0B96B1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08C8D2-C726-F94C-8B8F-F0266B224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1F5857-FCD8-B145-9FFA-AB57EF1EF437}"/>
              </a:ext>
            </a:extLst>
          </p:cNvPr>
          <p:cNvSpPr>
            <a:spLocks noGrp="1"/>
          </p:cNvSpPr>
          <p:nvPr>
            <p:ph type="dt" sz="half" idx="10"/>
          </p:nvPr>
        </p:nvSpPr>
        <p:spPr/>
        <p:txBody>
          <a:bodyPr/>
          <a:lstStyle/>
          <a:p>
            <a:r>
              <a:rPr lang="en-US"/>
              <a:t>4/2/21</a:t>
            </a:r>
          </a:p>
        </p:txBody>
      </p:sp>
      <p:sp>
        <p:nvSpPr>
          <p:cNvPr id="8" name="Footer Placeholder 7">
            <a:extLst>
              <a:ext uri="{FF2B5EF4-FFF2-40B4-BE49-F238E27FC236}">
                <a16:creationId xmlns:a16="http://schemas.microsoft.com/office/drawing/2014/main" id="{9658BA59-4CCA-5347-A311-5CFD2A4502D1}"/>
              </a:ext>
            </a:extLst>
          </p:cNvPr>
          <p:cNvSpPr>
            <a:spLocks noGrp="1"/>
          </p:cNvSpPr>
          <p:nvPr>
            <p:ph type="ftr" sz="quarter" idx="11"/>
          </p:nvPr>
        </p:nvSpPr>
        <p:spPr/>
        <p:txBody>
          <a:bodyPr/>
          <a:lstStyle/>
          <a:p>
            <a:r>
              <a:rPr lang="en-US"/>
              <a:t>Peter Goff</a:t>
            </a:r>
          </a:p>
        </p:txBody>
      </p:sp>
      <p:sp>
        <p:nvSpPr>
          <p:cNvPr id="9" name="Slide Number Placeholder 8">
            <a:extLst>
              <a:ext uri="{FF2B5EF4-FFF2-40B4-BE49-F238E27FC236}">
                <a16:creationId xmlns:a16="http://schemas.microsoft.com/office/drawing/2014/main" id="{2BE81CCC-BD68-7840-A32A-0618237C4FEE}"/>
              </a:ext>
            </a:extLst>
          </p:cNvPr>
          <p:cNvSpPr>
            <a:spLocks noGrp="1"/>
          </p:cNvSpPr>
          <p:nvPr>
            <p:ph type="sldNum" sz="quarter" idx="12"/>
          </p:nvPr>
        </p:nvSpPr>
        <p:spPr/>
        <p:txBody>
          <a:bodyPr/>
          <a:lstStyle/>
          <a:p>
            <a:fld id="{831E630A-22E4-E94B-A484-0F7667DE9086}" type="slidenum">
              <a:rPr lang="en-US" smtClean="0"/>
              <a:t>‹#›</a:t>
            </a:fld>
            <a:endParaRPr lang="en-US"/>
          </a:p>
        </p:txBody>
      </p:sp>
    </p:spTree>
    <p:extLst>
      <p:ext uri="{BB962C8B-B14F-4D97-AF65-F5344CB8AC3E}">
        <p14:creationId xmlns:p14="http://schemas.microsoft.com/office/powerpoint/2010/main" val="42627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41A2-B7F6-D247-82BF-B753F23D37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849B3A-34C6-AB46-9C5A-AEE3AB0DF850}"/>
              </a:ext>
            </a:extLst>
          </p:cNvPr>
          <p:cNvSpPr>
            <a:spLocks noGrp="1"/>
          </p:cNvSpPr>
          <p:nvPr>
            <p:ph type="dt" sz="half" idx="10"/>
          </p:nvPr>
        </p:nvSpPr>
        <p:spPr/>
        <p:txBody>
          <a:bodyPr/>
          <a:lstStyle/>
          <a:p>
            <a:r>
              <a:rPr lang="en-US"/>
              <a:t>4/2/21</a:t>
            </a:r>
          </a:p>
        </p:txBody>
      </p:sp>
      <p:sp>
        <p:nvSpPr>
          <p:cNvPr id="4" name="Footer Placeholder 3">
            <a:extLst>
              <a:ext uri="{FF2B5EF4-FFF2-40B4-BE49-F238E27FC236}">
                <a16:creationId xmlns:a16="http://schemas.microsoft.com/office/drawing/2014/main" id="{FB9AA1FC-5888-8848-BFBA-85267B7A0BFB}"/>
              </a:ext>
            </a:extLst>
          </p:cNvPr>
          <p:cNvSpPr>
            <a:spLocks noGrp="1"/>
          </p:cNvSpPr>
          <p:nvPr>
            <p:ph type="ftr" sz="quarter" idx="11"/>
          </p:nvPr>
        </p:nvSpPr>
        <p:spPr/>
        <p:txBody>
          <a:bodyPr/>
          <a:lstStyle/>
          <a:p>
            <a:r>
              <a:rPr lang="en-US"/>
              <a:t>Peter Goff</a:t>
            </a:r>
          </a:p>
        </p:txBody>
      </p:sp>
      <p:sp>
        <p:nvSpPr>
          <p:cNvPr id="5" name="Slide Number Placeholder 4">
            <a:extLst>
              <a:ext uri="{FF2B5EF4-FFF2-40B4-BE49-F238E27FC236}">
                <a16:creationId xmlns:a16="http://schemas.microsoft.com/office/drawing/2014/main" id="{8A24DCE6-B9A5-894B-9868-737319BF2910}"/>
              </a:ext>
            </a:extLst>
          </p:cNvPr>
          <p:cNvSpPr>
            <a:spLocks noGrp="1"/>
          </p:cNvSpPr>
          <p:nvPr>
            <p:ph type="sldNum" sz="quarter" idx="12"/>
          </p:nvPr>
        </p:nvSpPr>
        <p:spPr/>
        <p:txBody>
          <a:bodyPr/>
          <a:lstStyle/>
          <a:p>
            <a:fld id="{831E630A-22E4-E94B-A484-0F7667DE9086}" type="slidenum">
              <a:rPr lang="en-US" smtClean="0"/>
              <a:t>‹#›</a:t>
            </a:fld>
            <a:endParaRPr lang="en-US"/>
          </a:p>
        </p:txBody>
      </p:sp>
    </p:spTree>
    <p:extLst>
      <p:ext uri="{BB962C8B-B14F-4D97-AF65-F5344CB8AC3E}">
        <p14:creationId xmlns:p14="http://schemas.microsoft.com/office/powerpoint/2010/main" val="378100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0D2E8-DB7D-8F4A-91B5-CBEA2A3F9CAE}"/>
              </a:ext>
            </a:extLst>
          </p:cNvPr>
          <p:cNvSpPr>
            <a:spLocks noGrp="1"/>
          </p:cNvSpPr>
          <p:nvPr>
            <p:ph type="dt" sz="half" idx="10"/>
          </p:nvPr>
        </p:nvSpPr>
        <p:spPr/>
        <p:txBody>
          <a:bodyPr/>
          <a:lstStyle/>
          <a:p>
            <a:r>
              <a:rPr lang="en-US"/>
              <a:t>4/2/21</a:t>
            </a:r>
          </a:p>
        </p:txBody>
      </p:sp>
      <p:sp>
        <p:nvSpPr>
          <p:cNvPr id="3" name="Footer Placeholder 2">
            <a:extLst>
              <a:ext uri="{FF2B5EF4-FFF2-40B4-BE49-F238E27FC236}">
                <a16:creationId xmlns:a16="http://schemas.microsoft.com/office/drawing/2014/main" id="{9F243989-A1D0-A941-877A-E1C75251DECE}"/>
              </a:ext>
            </a:extLst>
          </p:cNvPr>
          <p:cNvSpPr>
            <a:spLocks noGrp="1"/>
          </p:cNvSpPr>
          <p:nvPr>
            <p:ph type="ftr" sz="quarter" idx="11"/>
          </p:nvPr>
        </p:nvSpPr>
        <p:spPr/>
        <p:txBody>
          <a:bodyPr/>
          <a:lstStyle/>
          <a:p>
            <a:r>
              <a:rPr lang="en-US"/>
              <a:t>Peter Goff</a:t>
            </a:r>
          </a:p>
        </p:txBody>
      </p:sp>
      <p:sp>
        <p:nvSpPr>
          <p:cNvPr id="4" name="Slide Number Placeholder 3">
            <a:extLst>
              <a:ext uri="{FF2B5EF4-FFF2-40B4-BE49-F238E27FC236}">
                <a16:creationId xmlns:a16="http://schemas.microsoft.com/office/drawing/2014/main" id="{C4E630BD-C1F8-234D-8002-BE7EB612BABD}"/>
              </a:ext>
            </a:extLst>
          </p:cNvPr>
          <p:cNvSpPr>
            <a:spLocks noGrp="1"/>
          </p:cNvSpPr>
          <p:nvPr>
            <p:ph type="sldNum" sz="quarter" idx="12"/>
          </p:nvPr>
        </p:nvSpPr>
        <p:spPr/>
        <p:txBody>
          <a:bodyPr/>
          <a:lstStyle/>
          <a:p>
            <a:fld id="{831E630A-22E4-E94B-A484-0F7667DE9086}" type="slidenum">
              <a:rPr lang="en-US" smtClean="0"/>
              <a:t>‹#›</a:t>
            </a:fld>
            <a:endParaRPr lang="en-US"/>
          </a:p>
        </p:txBody>
      </p:sp>
    </p:spTree>
    <p:extLst>
      <p:ext uri="{BB962C8B-B14F-4D97-AF65-F5344CB8AC3E}">
        <p14:creationId xmlns:p14="http://schemas.microsoft.com/office/powerpoint/2010/main" val="98290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8D0C-8051-7E4D-A865-923BEE57E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36DD97-593E-F142-96C3-DB35919B7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231ED3-9173-2944-83AE-B2F64AFA7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E1FBF-E377-0F4A-B46A-344F4A7F4BF2}"/>
              </a:ext>
            </a:extLst>
          </p:cNvPr>
          <p:cNvSpPr>
            <a:spLocks noGrp="1"/>
          </p:cNvSpPr>
          <p:nvPr>
            <p:ph type="dt" sz="half" idx="10"/>
          </p:nvPr>
        </p:nvSpPr>
        <p:spPr/>
        <p:txBody>
          <a:bodyPr/>
          <a:lstStyle/>
          <a:p>
            <a:r>
              <a:rPr lang="en-US"/>
              <a:t>4/2/21</a:t>
            </a:r>
          </a:p>
        </p:txBody>
      </p:sp>
      <p:sp>
        <p:nvSpPr>
          <p:cNvPr id="6" name="Footer Placeholder 5">
            <a:extLst>
              <a:ext uri="{FF2B5EF4-FFF2-40B4-BE49-F238E27FC236}">
                <a16:creationId xmlns:a16="http://schemas.microsoft.com/office/drawing/2014/main" id="{771E7E2C-42F6-8A44-A615-962C268DEFED}"/>
              </a:ext>
            </a:extLst>
          </p:cNvPr>
          <p:cNvSpPr>
            <a:spLocks noGrp="1"/>
          </p:cNvSpPr>
          <p:nvPr>
            <p:ph type="ftr" sz="quarter" idx="11"/>
          </p:nvPr>
        </p:nvSpPr>
        <p:spPr/>
        <p:txBody>
          <a:bodyPr/>
          <a:lstStyle/>
          <a:p>
            <a:r>
              <a:rPr lang="en-US"/>
              <a:t>Peter Goff</a:t>
            </a:r>
          </a:p>
        </p:txBody>
      </p:sp>
      <p:sp>
        <p:nvSpPr>
          <p:cNvPr id="7" name="Slide Number Placeholder 6">
            <a:extLst>
              <a:ext uri="{FF2B5EF4-FFF2-40B4-BE49-F238E27FC236}">
                <a16:creationId xmlns:a16="http://schemas.microsoft.com/office/drawing/2014/main" id="{1DAE856E-A240-AD4D-A846-0DA76A6B08F7}"/>
              </a:ext>
            </a:extLst>
          </p:cNvPr>
          <p:cNvSpPr>
            <a:spLocks noGrp="1"/>
          </p:cNvSpPr>
          <p:nvPr>
            <p:ph type="sldNum" sz="quarter" idx="12"/>
          </p:nvPr>
        </p:nvSpPr>
        <p:spPr/>
        <p:txBody>
          <a:bodyPr/>
          <a:lstStyle/>
          <a:p>
            <a:fld id="{831E630A-22E4-E94B-A484-0F7667DE9086}" type="slidenum">
              <a:rPr lang="en-US" smtClean="0"/>
              <a:t>‹#›</a:t>
            </a:fld>
            <a:endParaRPr lang="en-US"/>
          </a:p>
        </p:txBody>
      </p:sp>
    </p:spTree>
    <p:extLst>
      <p:ext uri="{BB962C8B-B14F-4D97-AF65-F5344CB8AC3E}">
        <p14:creationId xmlns:p14="http://schemas.microsoft.com/office/powerpoint/2010/main" val="242338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015D-0D06-3C4F-84C5-A97B6CE8EF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F54D3B-D83A-554C-98AB-BA2F4AF6D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B3FDCE-3A04-9A48-8699-2DA1A9B3D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9E9A2-34EC-924D-AE9D-7F1EAADE8B50}"/>
              </a:ext>
            </a:extLst>
          </p:cNvPr>
          <p:cNvSpPr>
            <a:spLocks noGrp="1"/>
          </p:cNvSpPr>
          <p:nvPr>
            <p:ph type="dt" sz="half" idx="10"/>
          </p:nvPr>
        </p:nvSpPr>
        <p:spPr/>
        <p:txBody>
          <a:bodyPr/>
          <a:lstStyle/>
          <a:p>
            <a:r>
              <a:rPr lang="en-US"/>
              <a:t>4/2/21</a:t>
            </a:r>
          </a:p>
        </p:txBody>
      </p:sp>
      <p:sp>
        <p:nvSpPr>
          <p:cNvPr id="6" name="Footer Placeholder 5">
            <a:extLst>
              <a:ext uri="{FF2B5EF4-FFF2-40B4-BE49-F238E27FC236}">
                <a16:creationId xmlns:a16="http://schemas.microsoft.com/office/drawing/2014/main" id="{5B05143B-46B5-5A4F-8391-D69BBD3DBDEA}"/>
              </a:ext>
            </a:extLst>
          </p:cNvPr>
          <p:cNvSpPr>
            <a:spLocks noGrp="1"/>
          </p:cNvSpPr>
          <p:nvPr>
            <p:ph type="ftr" sz="quarter" idx="11"/>
          </p:nvPr>
        </p:nvSpPr>
        <p:spPr/>
        <p:txBody>
          <a:bodyPr/>
          <a:lstStyle/>
          <a:p>
            <a:r>
              <a:rPr lang="en-US"/>
              <a:t>Peter Goff</a:t>
            </a:r>
          </a:p>
        </p:txBody>
      </p:sp>
      <p:sp>
        <p:nvSpPr>
          <p:cNvPr id="7" name="Slide Number Placeholder 6">
            <a:extLst>
              <a:ext uri="{FF2B5EF4-FFF2-40B4-BE49-F238E27FC236}">
                <a16:creationId xmlns:a16="http://schemas.microsoft.com/office/drawing/2014/main" id="{9181C3FA-2241-7F4C-BB80-70BE14629C9C}"/>
              </a:ext>
            </a:extLst>
          </p:cNvPr>
          <p:cNvSpPr>
            <a:spLocks noGrp="1"/>
          </p:cNvSpPr>
          <p:nvPr>
            <p:ph type="sldNum" sz="quarter" idx="12"/>
          </p:nvPr>
        </p:nvSpPr>
        <p:spPr/>
        <p:txBody>
          <a:bodyPr/>
          <a:lstStyle/>
          <a:p>
            <a:fld id="{831E630A-22E4-E94B-A484-0F7667DE9086}" type="slidenum">
              <a:rPr lang="en-US" smtClean="0"/>
              <a:t>‹#›</a:t>
            </a:fld>
            <a:endParaRPr lang="en-US"/>
          </a:p>
        </p:txBody>
      </p:sp>
    </p:spTree>
    <p:extLst>
      <p:ext uri="{BB962C8B-B14F-4D97-AF65-F5344CB8AC3E}">
        <p14:creationId xmlns:p14="http://schemas.microsoft.com/office/powerpoint/2010/main" val="3153989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8466D-22B2-1646-8EAC-70485F780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2BE18D-4A74-8F4D-9810-807C080E2C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045BA-2BC0-CD4E-AFB4-B51DF80393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4/2/21</a:t>
            </a:r>
          </a:p>
        </p:txBody>
      </p:sp>
      <p:sp>
        <p:nvSpPr>
          <p:cNvPr id="5" name="Footer Placeholder 4">
            <a:extLst>
              <a:ext uri="{FF2B5EF4-FFF2-40B4-BE49-F238E27FC236}">
                <a16:creationId xmlns:a16="http://schemas.microsoft.com/office/drawing/2014/main" id="{EAC355A6-CE52-F84F-B885-C32B2A6884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Peter Goff</a:t>
            </a:r>
          </a:p>
        </p:txBody>
      </p:sp>
      <p:sp>
        <p:nvSpPr>
          <p:cNvPr id="6" name="Slide Number Placeholder 5">
            <a:extLst>
              <a:ext uri="{FF2B5EF4-FFF2-40B4-BE49-F238E27FC236}">
                <a16:creationId xmlns:a16="http://schemas.microsoft.com/office/drawing/2014/main" id="{0FCAA7D9-8565-2D42-B9E9-49A21352A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E630A-22E4-E94B-A484-0F7667DE9086}" type="slidenum">
              <a:rPr lang="en-US" smtClean="0"/>
              <a:t>‹#›</a:t>
            </a:fld>
            <a:endParaRPr lang="en-US"/>
          </a:p>
        </p:txBody>
      </p:sp>
    </p:spTree>
    <p:extLst>
      <p:ext uri="{BB962C8B-B14F-4D97-AF65-F5344CB8AC3E}">
        <p14:creationId xmlns:p14="http://schemas.microsoft.com/office/powerpoint/2010/main" val="11817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AA94ACF-9D03-6C44-9173-114A2D84527F}"/>
              </a:ext>
            </a:extLst>
          </p:cNvPr>
          <p:cNvSpPr/>
          <p:nvPr/>
        </p:nvSpPr>
        <p:spPr>
          <a:xfrm>
            <a:off x="341086" y="885149"/>
            <a:ext cx="11509828" cy="1200329"/>
          </a:xfrm>
          <a:prstGeom prst="rect">
            <a:avLst/>
          </a:prstGeom>
        </p:spPr>
        <p:txBody>
          <a:bodyPr wrap="square">
            <a:spAutoFit/>
          </a:bodyPr>
          <a:lstStyle/>
          <a:p>
            <a:pPr algn="ctr"/>
            <a:r>
              <a:rPr lang="en-US" sz="3600" dirty="0"/>
              <a:t>Heterogeneity in Public Transit Usage During a Pandemic: </a:t>
            </a:r>
          </a:p>
          <a:p>
            <a:pPr algn="ctr"/>
            <a:r>
              <a:rPr lang="en-US" sz="3600" dirty="0"/>
              <a:t>The case of NYC</a:t>
            </a:r>
          </a:p>
        </p:txBody>
      </p:sp>
      <p:sp>
        <p:nvSpPr>
          <p:cNvPr id="36" name="Rectangle 35">
            <a:extLst>
              <a:ext uri="{FF2B5EF4-FFF2-40B4-BE49-F238E27FC236}">
                <a16:creationId xmlns:a16="http://schemas.microsoft.com/office/drawing/2014/main" id="{057512E6-A69A-A047-BBF0-4A90D8ED554A}"/>
              </a:ext>
            </a:extLst>
          </p:cNvPr>
          <p:cNvSpPr/>
          <p:nvPr/>
        </p:nvSpPr>
        <p:spPr>
          <a:xfrm>
            <a:off x="341086" y="3373789"/>
            <a:ext cx="11509828" cy="1891287"/>
          </a:xfrm>
          <a:prstGeom prst="rect">
            <a:avLst/>
          </a:prstGeom>
        </p:spPr>
        <p:txBody>
          <a:bodyPr wrap="square">
            <a:spAutoFit/>
          </a:bodyPr>
          <a:lstStyle/>
          <a:p>
            <a:pPr algn="ctr">
              <a:lnSpc>
                <a:spcPct val="150000"/>
              </a:lnSpc>
            </a:pPr>
            <a:r>
              <a:rPr lang="en-US" sz="2000" dirty="0"/>
              <a:t>Given the research on infection transmission and social proximity, MTA trains and stations are a likely source of virus propagation. As such, a better understanding of MTA usage during an outbreak can help determine if and how ridership policies, such as limiting hours of operation or instituting daily maximums, may complement existing policy to slow the spread of the virus.</a:t>
            </a:r>
          </a:p>
        </p:txBody>
      </p:sp>
      <p:sp>
        <p:nvSpPr>
          <p:cNvPr id="38" name="Footer Placeholder 37">
            <a:extLst>
              <a:ext uri="{FF2B5EF4-FFF2-40B4-BE49-F238E27FC236}">
                <a16:creationId xmlns:a16="http://schemas.microsoft.com/office/drawing/2014/main" id="{25A2653E-A321-DD4F-8C50-A576F5E992BD}"/>
              </a:ext>
            </a:extLst>
          </p:cNvPr>
          <p:cNvSpPr>
            <a:spLocks noGrp="1"/>
          </p:cNvSpPr>
          <p:nvPr>
            <p:ph type="ftr" sz="quarter" idx="11"/>
          </p:nvPr>
        </p:nvSpPr>
        <p:spPr/>
        <p:txBody>
          <a:bodyPr/>
          <a:lstStyle/>
          <a:p>
            <a:r>
              <a:rPr lang="en-US"/>
              <a:t>Peter Goff</a:t>
            </a:r>
            <a:endParaRPr lang="en-US" dirty="0"/>
          </a:p>
        </p:txBody>
      </p:sp>
      <p:sp>
        <p:nvSpPr>
          <p:cNvPr id="39" name="Slide Number Placeholder 38">
            <a:extLst>
              <a:ext uri="{FF2B5EF4-FFF2-40B4-BE49-F238E27FC236}">
                <a16:creationId xmlns:a16="http://schemas.microsoft.com/office/drawing/2014/main" id="{B783124D-3B25-484B-B034-618FC73742D7}"/>
              </a:ext>
            </a:extLst>
          </p:cNvPr>
          <p:cNvSpPr>
            <a:spLocks noGrp="1"/>
          </p:cNvSpPr>
          <p:nvPr>
            <p:ph type="sldNum" sz="quarter" idx="12"/>
          </p:nvPr>
        </p:nvSpPr>
        <p:spPr/>
        <p:txBody>
          <a:bodyPr/>
          <a:lstStyle/>
          <a:p>
            <a:fld id="{831E630A-22E4-E94B-A484-0F7667DE9086}" type="slidenum">
              <a:rPr lang="en-US" smtClean="0"/>
              <a:t>1</a:t>
            </a:fld>
            <a:endParaRPr lang="en-US"/>
          </a:p>
        </p:txBody>
      </p:sp>
      <p:sp>
        <p:nvSpPr>
          <p:cNvPr id="40" name="Date Placeholder 39">
            <a:extLst>
              <a:ext uri="{FF2B5EF4-FFF2-40B4-BE49-F238E27FC236}">
                <a16:creationId xmlns:a16="http://schemas.microsoft.com/office/drawing/2014/main" id="{9A1B152C-93AD-0042-B46E-175256CBC9FD}"/>
              </a:ext>
            </a:extLst>
          </p:cNvPr>
          <p:cNvSpPr>
            <a:spLocks noGrp="1"/>
          </p:cNvSpPr>
          <p:nvPr>
            <p:ph type="dt" sz="half" idx="10"/>
          </p:nvPr>
        </p:nvSpPr>
        <p:spPr/>
        <p:txBody>
          <a:bodyPr/>
          <a:lstStyle/>
          <a:p>
            <a:r>
              <a:rPr lang="en-US"/>
              <a:t>4/2/21</a:t>
            </a:r>
          </a:p>
        </p:txBody>
      </p:sp>
    </p:spTree>
    <p:extLst>
      <p:ext uri="{BB962C8B-B14F-4D97-AF65-F5344CB8AC3E}">
        <p14:creationId xmlns:p14="http://schemas.microsoft.com/office/powerpoint/2010/main" val="2629612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F07A68-B173-0F42-9A75-2C5CDF410257}"/>
              </a:ext>
            </a:extLst>
          </p:cNvPr>
          <p:cNvSpPr>
            <a:spLocks noGrp="1"/>
          </p:cNvSpPr>
          <p:nvPr>
            <p:ph type="ftr" sz="quarter" idx="11"/>
          </p:nvPr>
        </p:nvSpPr>
        <p:spPr/>
        <p:txBody>
          <a:bodyPr/>
          <a:lstStyle/>
          <a:p>
            <a:r>
              <a:rPr lang="en-US"/>
              <a:t>Peter Goff</a:t>
            </a:r>
            <a:endParaRPr lang="en-US" dirty="0"/>
          </a:p>
        </p:txBody>
      </p:sp>
      <p:sp>
        <p:nvSpPr>
          <p:cNvPr id="3" name="Slide Number Placeholder 2">
            <a:extLst>
              <a:ext uri="{FF2B5EF4-FFF2-40B4-BE49-F238E27FC236}">
                <a16:creationId xmlns:a16="http://schemas.microsoft.com/office/drawing/2014/main" id="{EB90D628-2D5C-0D4E-8E21-40B3947806A9}"/>
              </a:ext>
            </a:extLst>
          </p:cNvPr>
          <p:cNvSpPr>
            <a:spLocks noGrp="1"/>
          </p:cNvSpPr>
          <p:nvPr>
            <p:ph type="sldNum" sz="quarter" idx="12"/>
          </p:nvPr>
        </p:nvSpPr>
        <p:spPr/>
        <p:txBody>
          <a:bodyPr/>
          <a:lstStyle/>
          <a:p>
            <a:fld id="{831E630A-22E4-E94B-A484-0F7667DE9086}" type="slidenum">
              <a:rPr lang="en-US" smtClean="0"/>
              <a:t>2</a:t>
            </a:fld>
            <a:endParaRPr lang="en-US"/>
          </a:p>
        </p:txBody>
      </p:sp>
      <p:sp>
        <p:nvSpPr>
          <p:cNvPr id="4" name="Date Placeholder 3">
            <a:extLst>
              <a:ext uri="{FF2B5EF4-FFF2-40B4-BE49-F238E27FC236}">
                <a16:creationId xmlns:a16="http://schemas.microsoft.com/office/drawing/2014/main" id="{88EEDB23-1D16-BA44-B82C-EAF1F292FB77}"/>
              </a:ext>
            </a:extLst>
          </p:cNvPr>
          <p:cNvSpPr>
            <a:spLocks noGrp="1"/>
          </p:cNvSpPr>
          <p:nvPr>
            <p:ph type="dt" sz="half" idx="10"/>
          </p:nvPr>
        </p:nvSpPr>
        <p:spPr/>
        <p:txBody>
          <a:bodyPr/>
          <a:lstStyle/>
          <a:p>
            <a:r>
              <a:rPr lang="en-US"/>
              <a:t>4/2/21</a:t>
            </a:r>
          </a:p>
        </p:txBody>
      </p:sp>
      <p:sp>
        <p:nvSpPr>
          <p:cNvPr id="5" name="Rectangle 4">
            <a:extLst>
              <a:ext uri="{FF2B5EF4-FFF2-40B4-BE49-F238E27FC236}">
                <a16:creationId xmlns:a16="http://schemas.microsoft.com/office/drawing/2014/main" id="{99689395-1A82-9D4E-A850-21C409CB77E9}"/>
              </a:ext>
            </a:extLst>
          </p:cNvPr>
          <p:cNvSpPr/>
          <p:nvPr/>
        </p:nvSpPr>
        <p:spPr>
          <a:xfrm>
            <a:off x="1662545" y="863165"/>
            <a:ext cx="1524000" cy="648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July</a:t>
            </a:r>
          </a:p>
          <a:p>
            <a:pPr algn="ctr"/>
            <a:r>
              <a:rPr lang="en-US" dirty="0"/>
              <a:t>2020</a:t>
            </a:r>
          </a:p>
        </p:txBody>
      </p:sp>
      <p:sp>
        <p:nvSpPr>
          <p:cNvPr id="6" name="Rectangle 5">
            <a:extLst>
              <a:ext uri="{FF2B5EF4-FFF2-40B4-BE49-F238E27FC236}">
                <a16:creationId xmlns:a16="http://schemas.microsoft.com/office/drawing/2014/main" id="{F713C265-9C3E-FB4A-8D98-0069A74D0BB1}"/>
              </a:ext>
            </a:extLst>
          </p:cNvPr>
          <p:cNvSpPr/>
          <p:nvPr/>
        </p:nvSpPr>
        <p:spPr>
          <a:xfrm>
            <a:off x="1662545" y="4215105"/>
            <a:ext cx="1524000" cy="648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July</a:t>
            </a:r>
          </a:p>
          <a:p>
            <a:pPr algn="ctr"/>
            <a:r>
              <a:rPr lang="en-US" dirty="0"/>
              <a:t>2017</a:t>
            </a:r>
          </a:p>
        </p:txBody>
      </p:sp>
      <p:sp>
        <p:nvSpPr>
          <p:cNvPr id="7" name="Rectangle 6">
            <a:extLst>
              <a:ext uri="{FF2B5EF4-FFF2-40B4-BE49-F238E27FC236}">
                <a16:creationId xmlns:a16="http://schemas.microsoft.com/office/drawing/2014/main" id="{E4442283-F2A2-7C49-AA8B-84D0CA1CF3C6}"/>
              </a:ext>
            </a:extLst>
          </p:cNvPr>
          <p:cNvSpPr/>
          <p:nvPr/>
        </p:nvSpPr>
        <p:spPr>
          <a:xfrm>
            <a:off x="1662545" y="3329136"/>
            <a:ext cx="1524000" cy="648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July</a:t>
            </a:r>
          </a:p>
          <a:p>
            <a:pPr algn="ctr"/>
            <a:r>
              <a:rPr lang="en-US" dirty="0"/>
              <a:t>2018</a:t>
            </a:r>
          </a:p>
        </p:txBody>
      </p:sp>
      <p:sp>
        <p:nvSpPr>
          <p:cNvPr id="8" name="Rectangle 7">
            <a:extLst>
              <a:ext uri="{FF2B5EF4-FFF2-40B4-BE49-F238E27FC236}">
                <a16:creationId xmlns:a16="http://schemas.microsoft.com/office/drawing/2014/main" id="{4A4BCC80-4224-F84B-B778-72392DFAC922}"/>
              </a:ext>
            </a:extLst>
          </p:cNvPr>
          <p:cNvSpPr/>
          <p:nvPr/>
        </p:nvSpPr>
        <p:spPr>
          <a:xfrm>
            <a:off x="1662545" y="2478520"/>
            <a:ext cx="1524000" cy="648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July</a:t>
            </a:r>
          </a:p>
          <a:p>
            <a:pPr algn="ctr"/>
            <a:r>
              <a:rPr lang="en-US" dirty="0"/>
              <a:t>2019</a:t>
            </a:r>
          </a:p>
        </p:txBody>
      </p:sp>
      <p:sp>
        <p:nvSpPr>
          <p:cNvPr id="9" name="TextBox 8">
            <a:extLst>
              <a:ext uri="{FF2B5EF4-FFF2-40B4-BE49-F238E27FC236}">
                <a16:creationId xmlns:a16="http://schemas.microsoft.com/office/drawing/2014/main" id="{00F774E7-FA6C-2A49-B316-7F04507DA6B5}"/>
              </a:ext>
            </a:extLst>
          </p:cNvPr>
          <p:cNvSpPr txBox="1"/>
          <p:nvPr/>
        </p:nvSpPr>
        <p:spPr>
          <a:xfrm>
            <a:off x="838200" y="5505734"/>
            <a:ext cx="10493642" cy="369332"/>
          </a:xfrm>
          <a:prstGeom prst="rect">
            <a:avLst/>
          </a:prstGeom>
          <a:noFill/>
        </p:spPr>
        <p:txBody>
          <a:bodyPr wrap="none" rtlCol="0">
            <a:spAutoFit/>
          </a:bodyPr>
          <a:lstStyle/>
          <a:p>
            <a:r>
              <a:rPr lang="en-US" dirty="0"/>
              <a:t>3,558,944 observations of 5,116 </a:t>
            </a:r>
            <a:r>
              <a:rPr lang="en-US" dirty="0" err="1"/>
              <a:t>turnstyles</a:t>
            </a:r>
            <a:r>
              <a:rPr lang="en-US" dirty="0"/>
              <a:t> across 426 station complexes clustered in 4-hour daily time-blocks</a:t>
            </a:r>
          </a:p>
        </p:txBody>
      </p:sp>
      <p:sp>
        <p:nvSpPr>
          <p:cNvPr id="10" name="Rectangle 9">
            <a:extLst>
              <a:ext uri="{FF2B5EF4-FFF2-40B4-BE49-F238E27FC236}">
                <a16:creationId xmlns:a16="http://schemas.microsoft.com/office/drawing/2014/main" id="{86275D65-E678-704D-8583-623BC695774A}"/>
              </a:ext>
            </a:extLst>
          </p:cNvPr>
          <p:cNvSpPr/>
          <p:nvPr/>
        </p:nvSpPr>
        <p:spPr>
          <a:xfrm>
            <a:off x="3789218" y="863165"/>
            <a:ext cx="1524000" cy="648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GIS</a:t>
            </a:r>
          </a:p>
        </p:txBody>
      </p:sp>
      <p:cxnSp>
        <p:nvCxnSpPr>
          <p:cNvPr id="12" name="Straight Arrow Connector 11">
            <a:extLst>
              <a:ext uri="{FF2B5EF4-FFF2-40B4-BE49-F238E27FC236}">
                <a16:creationId xmlns:a16="http://schemas.microsoft.com/office/drawing/2014/main" id="{8CB21392-6794-3645-B629-F80AE1A5AB8A}"/>
              </a:ext>
            </a:extLst>
          </p:cNvPr>
          <p:cNvCxnSpPr/>
          <p:nvPr/>
        </p:nvCxnSpPr>
        <p:spPr>
          <a:xfrm>
            <a:off x="5708073" y="1415377"/>
            <a:ext cx="1330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D1E6BA-A153-FF4E-81A4-AB674B6DA72A}"/>
              </a:ext>
            </a:extLst>
          </p:cNvPr>
          <p:cNvCxnSpPr>
            <a:cxnSpLocks/>
          </p:cNvCxnSpPr>
          <p:nvPr/>
        </p:nvCxnSpPr>
        <p:spPr>
          <a:xfrm>
            <a:off x="5708073" y="1415377"/>
            <a:ext cx="1330036" cy="481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3BA02B2-C86C-6D4C-9468-77AC9B1068FE}"/>
              </a:ext>
            </a:extLst>
          </p:cNvPr>
          <p:cNvCxnSpPr>
            <a:cxnSpLocks/>
          </p:cNvCxnSpPr>
          <p:nvPr/>
        </p:nvCxnSpPr>
        <p:spPr>
          <a:xfrm>
            <a:off x="5708073" y="1415376"/>
            <a:ext cx="1330036" cy="112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524EBE2-1AF8-134A-B3BB-2A8B9709C8BD}"/>
              </a:ext>
            </a:extLst>
          </p:cNvPr>
          <p:cNvCxnSpPr>
            <a:cxnSpLocks/>
          </p:cNvCxnSpPr>
          <p:nvPr/>
        </p:nvCxnSpPr>
        <p:spPr>
          <a:xfrm>
            <a:off x="5708073" y="1415375"/>
            <a:ext cx="1330036" cy="1894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74BA8AF-D443-864B-8808-C0DF167C46F6}"/>
              </a:ext>
            </a:extLst>
          </p:cNvPr>
          <p:cNvSpPr txBox="1"/>
          <p:nvPr/>
        </p:nvSpPr>
        <p:spPr>
          <a:xfrm>
            <a:off x="7076975" y="1230709"/>
            <a:ext cx="1533625" cy="369332"/>
          </a:xfrm>
          <a:prstGeom prst="rect">
            <a:avLst/>
          </a:prstGeom>
          <a:noFill/>
        </p:spPr>
        <p:txBody>
          <a:bodyPr wrap="none" rtlCol="0">
            <a:spAutoFit/>
          </a:bodyPr>
          <a:lstStyle/>
          <a:p>
            <a:r>
              <a:rPr lang="en-US" dirty="0"/>
              <a:t>Daily ridership</a:t>
            </a:r>
          </a:p>
        </p:txBody>
      </p:sp>
      <p:sp>
        <p:nvSpPr>
          <p:cNvPr id="23" name="TextBox 22">
            <a:extLst>
              <a:ext uri="{FF2B5EF4-FFF2-40B4-BE49-F238E27FC236}">
                <a16:creationId xmlns:a16="http://schemas.microsoft.com/office/drawing/2014/main" id="{D08E9DDC-1333-B34E-8951-E56F851E0C04}"/>
              </a:ext>
            </a:extLst>
          </p:cNvPr>
          <p:cNvSpPr txBox="1"/>
          <p:nvPr/>
        </p:nvSpPr>
        <p:spPr>
          <a:xfrm>
            <a:off x="7076975" y="1711996"/>
            <a:ext cx="2586862" cy="369332"/>
          </a:xfrm>
          <a:prstGeom prst="rect">
            <a:avLst/>
          </a:prstGeom>
          <a:noFill/>
        </p:spPr>
        <p:txBody>
          <a:bodyPr wrap="none" rtlCol="0">
            <a:spAutoFit/>
          </a:bodyPr>
          <a:lstStyle/>
          <a:p>
            <a:r>
              <a:rPr lang="en-US" dirty="0"/>
              <a:t>Day of the week ridership</a:t>
            </a:r>
          </a:p>
        </p:txBody>
      </p:sp>
      <p:sp>
        <p:nvSpPr>
          <p:cNvPr id="24" name="TextBox 23">
            <a:extLst>
              <a:ext uri="{FF2B5EF4-FFF2-40B4-BE49-F238E27FC236}">
                <a16:creationId xmlns:a16="http://schemas.microsoft.com/office/drawing/2014/main" id="{B35EEEE3-DDF4-7244-82C4-F267B8F0493A}"/>
              </a:ext>
            </a:extLst>
          </p:cNvPr>
          <p:cNvSpPr txBox="1"/>
          <p:nvPr/>
        </p:nvSpPr>
        <p:spPr>
          <a:xfrm>
            <a:off x="7076975" y="2476734"/>
            <a:ext cx="809837" cy="369332"/>
          </a:xfrm>
          <a:prstGeom prst="rect">
            <a:avLst/>
          </a:prstGeom>
          <a:noFill/>
        </p:spPr>
        <p:txBody>
          <a:bodyPr wrap="none" rtlCol="0">
            <a:spAutoFit/>
          </a:bodyPr>
          <a:lstStyle/>
          <a:p>
            <a:r>
              <a:rPr lang="en-US" dirty="0"/>
              <a:t>Hourly</a:t>
            </a:r>
          </a:p>
        </p:txBody>
      </p:sp>
      <p:sp>
        <p:nvSpPr>
          <p:cNvPr id="25" name="TextBox 24">
            <a:extLst>
              <a:ext uri="{FF2B5EF4-FFF2-40B4-BE49-F238E27FC236}">
                <a16:creationId xmlns:a16="http://schemas.microsoft.com/office/drawing/2014/main" id="{E800F41D-3B4E-3746-89D4-2BA0492E3666}"/>
              </a:ext>
            </a:extLst>
          </p:cNvPr>
          <p:cNvSpPr txBox="1"/>
          <p:nvPr/>
        </p:nvSpPr>
        <p:spPr>
          <a:xfrm>
            <a:off x="7034784" y="3275208"/>
            <a:ext cx="2399118" cy="369332"/>
          </a:xfrm>
          <a:prstGeom prst="rect">
            <a:avLst/>
          </a:prstGeom>
          <a:noFill/>
        </p:spPr>
        <p:txBody>
          <a:bodyPr wrap="none" rtlCol="0">
            <a:spAutoFit/>
          </a:bodyPr>
          <a:lstStyle/>
          <a:p>
            <a:r>
              <a:rPr lang="en-US" dirty="0"/>
              <a:t>Geographic distribution</a:t>
            </a:r>
          </a:p>
        </p:txBody>
      </p:sp>
      <p:cxnSp>
        <p:nvCxnSpPr>
          <p:cNvPr id="26" name="Straight Arrow Connector 25">
            <a:extLst>
              <a:ext uri="{FF2B5EF4-FFF2-40B4-BE49-F238E27FC236}">
                <a16:creationId xmlns:a16="http://schemas.microsoft.com/office/drawing/2014/main" id="{6C9BB78B-2350-A34A-B1BD-29CB4FF19779}"/>
              </a:ext>
            </a:extLst>
          </p:cNvPr>
          <p:cNvCxnSpPr/>
          <p:nvPr/>
        </p:nvCxnSpPr>
        <p:spPr>
          <a:xfrm>
            <a:off x="5677593" y="927697"/>
            <a:ext cx="133003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3739FFF-0E12-F140-AFC3-C8FAA4FBF19E}"/>
              </a:ext>
            </a:extLst>
          </p:cNvPr>
          <p:cNvSpPr txBox="1"/>
          <p:nvPr/>
        </p:nvSpPr>
        <p:spPr>
          <a:xfrm>
            <a:off x="7076975" y="724872"/>
            <a:ext cx="3046027" cy="369332"/>
          </a:xfrm>
          <a:prstGeom prst="rect">
            <a:avLst/>
          </a:prstGeom>
          <a:noFill/>
        </p:spPr>
        <p:txBody>
          <a:bodyPr wrap="none" rtlCol="0">
            <a:spAutoFit/>
          </a:bodyPr>
          <a:lstStyle/>
          <a:p>
            <a:r>
              <a:rPr lang="en-US" dirty="0">
                <a:solidFill>
                  <a:srgbClr val="C00000"/>
                </a:solidFill>
              </a:rPr>
              <a:t>Proportional Ridership Change</a:t>
            </a:r>
          </a:p>
        </p:txBody>
      </p:sp>
    </p:spTree>
    <p:extLst>
      <p:ext uri="{BB962C8B-B14F-4D97-AF65-F5344CB8AC3E}">
        <p14:creationId xmlns:p14="http://schemas.microsoft.com/office/powerpoint/2010/main" val="279290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2D09C76-1B9F-5444-A04E-34262DD18509}"/>
              </a:ext>
            </a:extLst>
          </p:cNvPr>
          <p:cNvPicPr>
            <a:picLocks noChangeAspect="1"/>
          </p:cNvPicPr>
          <p:nvPr/>
        </p:nvPicPr>
        <p:blipFill rotWithShape="1">
          <a:blip r:embed="rId2"/>
          <a:srcRect l="10500" r="8687"/>
          <a:stretch/>
        </p:blipFill>
        <p:spPr>
          <a:xfrm>
            <a:off x="141298" y="0"/>
            <a:ext cx="11909403" cy="4912360"/>
          </a:xfrm>
          <a:prstGeom prst="rect">
            <a:avLst/>
          </a:prstGeom>
        </p:spPr>
      </p:pic>
      <p:sp>
        <p:nvSpPr>
          <p:cNvPr id="4" name="TextBox 3">
            <a:extLst>
              <a:ext uri="{FF2B5EF4-FFF2-40B4-BE49-F238E27FC236}">
                <a16:creationId xmlns:a16="http://schemas.microsoft.com/office/drawing/2014/main" id="{7B921133-D249-CE45-BEB0-73F86EB8D745}"/>
              </a:ext>
            </a:extLst>
          </p:cNvPr>
          <p:cNvSpPr txBox="1"/>
          <p:nvPr/>
        </p:nvSpPr>
        <p:spPr>
          <a:xfrm>
            <a:off x="1186892" y="5266690"/>
            <a:ext cx="3400290" cy="400110"/>
          </a:xfrm>
          <a:prstGeom prst="rect">
            <a:avLst/>
          </a:prstGeom>
          <a:noFill/>
        </p:spPr>
        <p:txBody>
          <a:bodyPr wrap="none" rtlCol="0">
            <a:spAutoFit/>
          </a:bodyPr>
          <a:lstStyle/>
          <a:p>
            <a:r>
              <a:rPr lang="en-US" sz="2000" dirty="0">
                <a:solidFill>
                  <a:srgbClr val="C00000"/>
                </a:solidFill>
                <a:latin typeface="Garamond" panose="02020404030301010803" pitchFamily="18" charset="0"/>
              </a:rPr>
              <a:t>Median drop in ridership is 28%</a:t>
            </a:r>
          </a:p>
        </p:txBody>
      </p:sp>
      <p:cxnSp>
        <p:nvCxnSpPr>
          <p:cNvPr id="7" name="Straight Arrow Connector 6">
            <a:extLst>
              <a:ext uri="{FF2B5EF4-FFF2-40B4-BE49-F238E27FC236}">
                <a16:creationId xmlns:a16="http://schemas.microsoft.com/office/drawing/2014/main" id="{62D111D3-FA86-AD49-AB07-4061C337A5FA}"/>
              </a:ext>
            </a:extLst>
          </p:cNvPr>
          <p:cNvCxnSpPr>
            <a:cxnSpLocks/>
          </p:cNvCxnSpPr>
          <p:nvPr/>
        </p:nvCxnSpPr>
        <p:spPr>
          <a:xfrm flipV="1">
            <a:off x="4206240" y="4423410"/>
            <a:ext cx="0" cy="843280"/>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059A3C8-D452-DA45-82B4-41A90EFE4E22}"/>
              </a:ext>
            </a:extLst>
          </p:cNvPr>
          <p:cNvSpPr txBox="1"/>
          <p:nvPr/>
        </p:nvSpPr>
        <p:spPr>
          <a:xfrm>
            <a:off x="2506095" y="5821075"/>
            <a:ext cx="3400290" cy="400110"/>
          </a:xfrm>
          <a:prstGeom prst="rect">
            <a:avLst/>
          </a:prstGeom>
          <a:noFill/>
        </p:spPr>
        <p:txBody>
          <a:bodyPr wrap="none" rtlCol="0">
            <a:spAutoFit/>
          </a:bodyPr>
          <a:lstStyle/>
          <a:p>
            <a:r>
              <a:rPr lang="en-US" sz="2000" dirty="0">
                <a:solidFill>
                  <a:schemeClr val="accent6">
                    <a:lumMod val="50000"/>
                  </a:schemeClr>
                </a:solidFill>
                <a:latin typeface="Garamond" panose="02020404030301010803" pitchFamily="18" charset="0"/>
              </a:rPr>
              <a:t>Median drop in ridership is 39%</a:t>
            </a:r>
          </a:p>
        </p:txBody>
      </p:sp>
      <p:cxnSp>
        <p:nvCxnSpPr>
          <p:cNvPr id="11" name="Straight Arrow Connector 10">
            <a:extLst>
              <a:ext uri="{FF2B5EF4-FFF2-40B4-BE49-F238E27FC236}">
                <a16:creationId xmlns:a16="http://schemas.microsoft.com/office/drawing/2014/main" id="{C92F14AF-1813-B04E-9359-FE237B0D88C0}"/>
              </a:ext>
            </a:extLst>
          </p:cNvPr>
          <p:cNvCxnSpPr>
            <a:cxnSpLocks/>
          </p:cNvCxnSpPr>
          <p:nvPr/>
        </p:nvCxnSpPr>
        <p:spPr>
          <a:xfrm flipH="1" flipV="1">
            <a:off x="5412580" y="4623465"/>
            <a:ext cx="10160" cy="1197610"/>
          </a:xfrm>
          <a:prstGeom prst="straightConnector1">
            <a:avLst/>
          </a:prstGeom>
          <a:ln>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3" name="Footer Placeholder 12">
            <a:extLst>
              <a:ext uri="{FF2B5EF4-FFF2-40B4-BE49-F238E27FC236}">
                <a16:creationId xmlns:a16="http://schemas.microsoft.com/office/drawing/2014/main" id="{2A4C37E8-6941-2549-9778-909AB3EE8FEE}"/>
              </a:ext>
            </a:extLst>
          </p:cNvPr>
          <p:cNvSpPr>
            <a:spLocks noGrp="1"/>
          </p:cNvSpPr>
          <p:nvPr>
            <p:ph type="ftr" sz="quarter" idx="11"/>
          </p:nvPr>
        </p:nvSpPr>
        <p:spPr/>
        <p:txBody>
          <a:bodyPr/>
          <a:lstStyle/>
          <a:p>
            <a:r>
              <a:rPr lang="en-US"/>
              <a:t>Peter Goff</a:t>
            </a:r>
            <a:endParaRPr lang="en-US" dirty="0"/>
          </a:p>
        </p:txBody>
      </p:sp>
      <p:sp>
        <p:nvSpPr>
          <p:cNvPr id="14" name="Slide Number Placeholder 13">
            <a:extLst>
              <a:ext uri="{FF2B5EF4-FFF2-40B4-BE49-F238E27FC236}">
                <a16:creationId xmlns:a16="http://schemas.microsoft.com/office/drawing/2014/main" id="{91AE4BC8-8FF6-F64B-8304-D6740411244B}"/>
              </a:ext>
            </a:extLst>
          </p:cNvPr>
          <p:cNvSpPr>
            <a:spLocks noGrp="1"/>
          </p:cNvSpPr>
          <p:nvPr>
            <p:ph type="sldNum" sz="quarter" idx="12"/>
          </p:nvPr>
        </p:nvSpPr>
        <p:spPr/>
        <p:txBody>
          <a:bodyPr/>
          <a:lstStyle/>
          <a:p>
            <a:fld id="{831E630A-22E4-E94B-A484-0F7667DE9086}" type="slidenum">
              <a:rPr lang="en-US" smtClean="0"/>
              <a:t>3</a:t>
            </a:fld>
            <a:endParaRPr lang="en-US"/>
          </a:p>
        </p:txBody>
      </p:sp>
      <p:sp>
        <p:nvSpPr>
          <p:cNvPr id="15" name="Date Placeholder 14">
            <a:extLst>
              <a:ext uri="{FF2B5EF4-FFF2-40B4-BE49-F238E27FC236}">
                <a16:creationId xmlns:a16="http://schemas.microsoft.com/office/drawing/2014/main" id="{91B7D1C9-6741-344F-9E11-149818653F4E}"/>
              </a:ext>
            </a:extLst>
          </p:cNvPr>
          <p:cNvSpPr>
            <a:spLocks noGrp="1"/>
          </p:cNvSpPr>
          <p:nvPr>
            <p:ph type="dt" sz="half" idx="10"/>
          </p:nvPr>
        </p:nvSpPr>
        <p:spPr/>
        <p:txBody>
          <a:bodyPr/>
          <a:lstStyle/>
          <a:p>
            <a:r>
              <a:rPr lang="en-US"/>
              <a:t>4/2/21</a:t>
            </a:r>
          </a:p>
        </p:txBody>
      </p:sp>
    </p:spTree>
    <p:extLst>
      <p:ext uri="{BB962C8B-B14F-4D97-AF65-F5344CB8AC3E}">
        <p14:creationId xmlns:p14="http://schemas.microsoft.com/office/powerpoint/2010/main" val="275111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urface chart&#10;&#10;Description automatically generated">
            <a:extLst>
              <a:ext uri="{FF2B5EF4-FFF2-40B4-BE49-F238E27FC236}">
                <a16:creationId xmlns:a16="http://schemas.microsoft.com/office/drawing/2014/main" id="{B03FFB8A-B6B7-DC47-886A-D436D2A52F54}"/>
              </a:ext>
            </a:extLst>
          </p:cNvPr>
          <p:cNvPicPr>
            <a:picLocks noChangeAspect="1"/>
          </p:cNvPicPr>
          <p:nvPr/>
        </p:nvPicPr>
        <p:blipFill rotWithShape="1">
          <a:blip r:embed="rId2"/>
          <a:srcRect l="7977" r="9047"/>
          <a:stretch/>
        </p:blipFill>
        <p:spPr>
          <a:xfrm>
            <a:off x="0" y="-263240"/>
            <a:ext cx="12212011" cy="4905829"/>
          </a:xfrm>
          <a:prstGeom prst="rect">
            <a:avLst/>
          </a:prstGeom>
        </p:spPr>
      </p:pic>
      <p:sp>
        <p:nvSpPr>
          <p:cNvPr id="4" name="Footer Placeholder 3">
            <a:extLst>
              <a:ext uri="{FF2B5EF4-FFF2-40B4-BE49-F238E27FC236}">
                <a16:creationId xmlns:a16="http://schemas.microsoft.com/office/drawing/2014/main" id="{761F9A2D-7AB0-2F48-AEE3-F912F614911C}"/>
              </a:ext>
            </a:extLst>
          </p:cNvPr>
          <p:cNvSpPr>
            <a:spLocks noGrp="1"/>
          </p:cNvSpPr>
          <p:nvPr>
            <p:ph type="ftr" sz="quarter" idx="11"/>
          </p:nvPr>
        </p:nvSpPr>
        <p:spPr/>
        <p:txBody>
          <a:bodyPr/>
          <a:lstStyle/>
          <a:p>
            <a:r>
              <a:rPr lang="en-US"/>
              <a:t>Peter Goff</a:t>
            </a:r>
            <a:endParaRPr lang="en-US" dirty="0"/>
          </a:p>
        </p:txBody>
      </p:sp>
      <p:sp>
        <p:nvSpPr>
          <p:cNvPr id="5" name="Slide Number Placeholder 4">
            <a:extLst>
              <a:ext uri="{FF2B5EF4-FFF2-40B4-BE49-F238E27FC236}">
                <a16:creationId xmlns:a16="http://schemas.microsoft.com/office/drawing/2014/main" id="{33A43947-4898-4A45-A0BE-BA3535C3B9F7}"/>
              </a:ext>
            </a:extLst>
          </p:cNvPr>
          <p:cNvSpPr>
            <a:spLocks noGrp="1"/>
          </p:cNvSpPr>
          <p:nvPr>
            <p:ph type="sldNum" sz="quarter" idx="12"/>
          </p:nvPr>
        </p:nvSpPr>
        <p:spPr/>
        <p:txBody>
          <a:bodyPr/>
          <a:lstStyle/>
          <a:p>
            <a:fld id="{831E630A-22E4-E94B-A484-0F7667DE9086}" type="slidenum">
              <a:rPr lang="en-US" smtClean="0"/>
              <a:t>4</a:t>
            </a:fld>
            <a:endParaRPr lang="en-US"/>
          </a:p>
        </p:txBody>
      </p:sp>
      <p:sp>
        <p:nvSpPr>
          <p:cNvPr id="6" name="Date Placeholder 5">
            <a:extLst>
              <a:ext uri="{FF2B5EF4-FFF2-40B4-BE49-F238E27FC236}">
                <a16:creationId xmlns:a16="http://schemas.microsoft.com/office/drawing/2014/main" id="{5051E0B6-F160-E349-A8AC-21A49EB79E1C}"/>
              </a:ext>
            </a:extLst>
          </p:cNvPr>
          <p:cNvSpPr>
            <a:spLocks noGrp="1"/>
          </p:cNvSpPr>
          <p:nvPr>
            <p:ph type="dt" sz="half" idx="10"/>
          </p:nvPr>
        </p:nvSpPr>
        <p:spPr/>
        <p:txBody>
          <a:bodyPr/>
          <a:lstStyle/>
          <a:p>
            <a:r>
              <a:rPr lang="en-US"/>
              <a:t>4/2/21</a:t>
            </a:r>
          </a:p>
        </p:txBody>
      </p:sp>
      <p:sp>
        <p:nvSpPr>
          <p:cNvPr id="7" name="TextBox 6">
            <a:extLst>
              <a:ext uri="{FF2B5EF4-FFF2-40B4-BE49-F238E27FC236}">
                <a16:creationId xmlns:a16="http://schemas.microsoft.com/office/drawing/2014/main" id="{61BCED1D-2D3B-DF48-8FB8-C6C722B88359}"/>
              </a:ext>
            </a:extLst>
          </p:cNvPr>
          <p:cNvSpPr txBox="1"/>
          <p:nvPr/>
        </p:nvSpPr>
        <p:spPr>
          <a:xfrm>
            <a:off x="2058742" y="5176304"/>
            <a:ext cx="6551858" cy="646331"/>
          </a:xfrm>
          <a:prstGeom prst="rect">
            <a:avLst/>
          </a:prstGeom>
          <a:noFill/>
        </p:spPr>
        <p:txBody>
          <a:bodyPr wrap="none" rtlCol="0">
            <a:spAutoFit/>
          </a:bodyPr>
          <a:lstStyle/>
          <a:p>
            <a:r>
              <a:rPr lang="en-US" dirty="0"/>
              <a:t>Bandwidth available in the 4:00 - 8:00 AM block. </a:t>
            </a:r>
          </a:p>
          <a:p>
            <a:r>
              <a:rPr lang="en-US" dirty="0"/>
              <a:t>Fare reductions could incentivize people to take an earlier commute</a:t>
            </a:r>
          </a:p>
        </p:txBody>
      </p:sp>
    </p:spTree>
    <p:extLst>
      <p:ext uri="{BB962C8B-B14F-4D97-AF65-F5344CB8AC3E}">
        <p14:creationId xmlns:p14="http://schemas.microsoft.com/office/powerpoint/2010/main" val="316006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2FB88E37-A0E0-E44B-A950-6DC93DB107F4}"/>
              </a:ext>
            </a:extLst>
          </p:cNvPr>
          <p:cNvPicPr>
            <a:picLocks noChangeAspect="1"/>
          </p:cNvPicPr>
          <p:nvPr/>
        </p:nvPicPr>
        <p:blipFill rotWithShape="1">
          <a:blip r:embed="rId2"/>
          <a:srcRect l="11656" t="8043" r="15640" b="3068"/>
          <a:stretch/>
        </p:blipFill>
        <p:spPr>
          <a:xfrm>
            <a:off x="-19775" y="0"/>
            <a:ext cx="9535884" cy="6858000"/>
          </a:xfrm>
          <a:prstGeom prst="rect">
            <a:avLst/>
          </a:prstGeom>
        </p:spPr>
      </p:pic>
      <p:sp>
        <p:nvSpPr>
          <p:cNvPr id="4" name="Footer Placeholder 3">
            <a:extLst>
              <a:ext uri="{FF2B5EF4-FFF2-40B4-BE49-F238E27FC236}">
                <a16:creationId xmlns:a16="http://schemas.microsoft.com/office/drawing/2014/main" id="{7C92CBBD-3AC5-BD4B-8AF2-2F62438F1247}"/>
              </a:ext>
            </a:extLst>
          </p:cNvPr>
          <p:cNvSpPr>
            <a:spLocks noGrp="1"/>
          </p:cNvSpPr>
          <p:nvPr>
            <p:ph type="ftr" sz="quarter" idx="11"/>
          </p:nvPr>
        </p:nvSpPr>
        <p:spPr/>
        <p:txBody>
          <a:bodyPr/>
          <a:lstStyle/>
          <a:p>
            <a:r>
              <a:rPr lang="en-US"/>
              <a:t>Peter Goff</a:t>
            </a:r>
            <a:endParaRPr lang="en-US" dirty="0"/>
          </a:p>
        </p:txBody>
      </p:sp>
      <p:sp>
        <p:nvSpPr>
          <p:cNvPr id="5" name="Slide Number Placeholder 4">
            <a:extLst>
              <a:ext uri="{FF2B5EF4-FFF2-40B4-BE49-F238E27FC236}">
                <a16:creationId xmlns:a16="http://schemas.microsoft.com/office/drawing/2014/main" id="{D1C36CFD-9C53-4B49-A9A2-E5E9B1ACCF40}"/>
              </a:ext>
            </a:extLst>
          </p:cNvPr>
          <p:cNvSpPr>
            <a:spLocks noGrp="1"/>
          </p:cNvSpPr>
          <p:nvPr>
            <p:ph type="sldNum" sz="quarter" idx="12"/>
          </p:nvPr>
        </p:nvSpPr>
        <p:spPr/>
        <p:txBody>
          <a:bodyPr/>
          <a:lstStyle/>
          <a:p>
            <a:fld id="{831E630A-22E4-E94B-A484-0F7667DE9086}" type="slidenum">
              <a:rPr lang="en-US" smtClean="0"/>
              <a:t>5</a:t>
            </a:fld>
            <a:endParaRPr lang="en-US"/>
          </a:p>
        </p:txBody>
      </p:sp>
      <p:sp>
        <p:nvSpPr>
          <p:cNvPr id="6" name="Date Placeholder 5">
            <a:extLst>
              <a:ext uri="{FF2B5EF4-FFF2-40B4-BE49-F238E27FC236}">
                <a16:creationId xmlns:a16="http://schemas.microsoft.com/office/drawing/2014/main" id="{90ADB4B7-52EC-234B-9D0B-ADCB4EBFAB20}"/>
              </a:ext>
            </a:extLst>
          </p:cNvPr>
          <p:cNvSpPr>
            <a:spLocks noGrp="1"/>
          </p:cNvSpPr>
          <p:nvPr>
            <p:ph type="dt" sz="half" idx="10"/>
          </p:nvPr>
        </p:nvSpPr>
        <p:spPr/>
        <p:txBody>
          <a:bodyPr/>
          <a:lstStyle/>
          <a:p>
            <a:r>
              <a:rPr lang="en-US"/>
              <a:t>4/2/21</a:t>
            </a:r>
          </a:p>
        </p:txBody>
      </p:sp>
    </p:spTree>
    <p:extLst>
      <p:ext uri="{BB962C8B-B14F-4D97-AF65-F5344CB8AC3E}">
        <p14:creationId xmlns:p14="http://schemas.microsoft.com/office/powerpoint/2010/main" val="38651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A53A75-A3B8-9144-BDA7-255BF4E571A3}"/>
              </a:ext>
            </a:extLst>
          </p:cNvPr>
          <p:cNvSpPr>
            <a:spLocks noGrp="1"/>
          </p:cNvSpPr>
          <p:nvPr>
            <p:ph type="ftr" sz="quarter" idx="11"/>
          </p:nvPr>
        </p:nvSpPr>
        <p:spPr/>
        <p:txBody>
          <a:bodyPr/>
          <a:lstStyle/>
          <a:p>
            <a:r>
              <a:rPr lang="en-US"/>
              <a:t>Peter Goff</a:t>
            </a:r>
            <a:endParaRPr lang="en-US" dirty="0"/>
          </a:p>
        </p:txBody>
      </p:sp>
      <p:sp>
        <p:nvSpPr>
          <p:cNvPr id="3" name="Slide Number Placeholder 2">
            <a:extLst>
              <a:ext uri="{FF2B5EF4-FFF2-40B4-BE49-F238E27FC236}">
                <a16:creationId xmlns:a16="http://schemas.microsoft.com/office/drawing/2014/main" id="{6ACCDAB1-7559-084E-A431-8DF708E8BF4B}"/>
              </a:ext>
            </a:extLst>
          </p:cNvPr>
          <p:cNvSpPr>
            <a:spLocks noGrp="1"/>
          </p:cNvSpPr>
          <p:nvPr>
            <p:ph type="sldNum" sz="quarter" idx="12"/>
          </p:nvPr>
        </p:nvSpPr>
        <p:spPr/>
        <p:txBody>
          <a:bodyPr/>
          <a:lstStyle/>
          <a:p>
            <a:fld id="{831E630A-22E4-E94B-A484-0F7667DE9086}" type="slidenum">
              <a:rPr lang="en-US" smtClean="0"/>
              <a:t>6</a:t>
            </a:fld>
            <a:endParaRPr lang="en-US"/>
          </a:p>
        </p:txBody>
      </p:sp>
      <p:sp>
        <p:nvSpPr>
          <p:cNvPr id="4" name="Date Placeholder 3">
            <a:extLst>
              <a:ext uri="{FF2B5EF4-FFF2-40B4-BE49-F238E27FC236}">
                <a16:creationId xmlns:a16="http://schemas.microsoft.com/office/drawing/2014/main" id="{347739EE-2AE4-8641-89EC-6F55B0BEE08A}"/>
              </a:ext>
            </a:extLst>
          </p:cNvPr>
          <p:cNvSpPr>
            <a:spLocks noGrp="1"/>
          </p:cNvSpPr>
          <p:nvPr>
            <p:ph type="dt" sz="half" idx="10"/>
          </p:nvPr>
        </p:nvSpPr>
        <p:spPr/>
        <p:txBody>
          <a:bodyPr/>
          <a:lstStyle/>
          <a:p>
            <a:r>
              <a:rPr lang="en-US"/>
              <a:t>4/2/21</a:t>
            </a:r>
          </a:p>
        </p:txBody>
      </p:sp>
      <p:sp>
        <p:nvSpPr>
          <p:cNvPr id="5" name="TextBox 4">
            <a:extLst>
              <a:ext uri="{FF2B5EF4-FFF2-40B4-BE49-F238E27FC236}">
                <a16:creationId xmlns:a16="http://schemas.microsoft.com/office/drawing/2014/main" id="{47539EDE-9E67-E240-86EC-D8E4156DEA67}"/>
              </a:ext>
            </a:extLst>
          </p:cNvPr>
          <p:cNvSpPr txBox="1"/>
          <p:nvPr/>
        </p:nvSpPr>
        <p:spPr>
          <a:xfrm>
            <a:off x="1925285" y="1600200"/>
            <a:ext cx="6285823" cy="2031325"/>
          </a:xfrm>
          <a:prstGeom prst="rect">
            <a:avLst/>
          </a:prstGeom>
          <a:noFill/>
        </p:spPr>
        <p:txBody>
          <a:bodyPr wrap="none" rtlCol="0">
            <a:spAutoFit/>
          </a:bodyPr>
          <a:lstStyle/>
          <a:p>
            <a:r>
              <a:rPr lang="en-US" dirty="0"/>
              <a:t>Meaningful heterogeneity in ridership decline? Yes.</a:t>
            </a:r>
          </a:p>
          <a:p>
            <a:endParaRPr lang="en-US" dirty="0"/>
          </a:p>
          <a:p>
            <a:r>
              <a:rPr lang="en-US" dirty="0"/>
              <a:t>Actionable implications for health and transportation policy? Yes.</a:t>
            </a:r>
          </a:p>
          <a:p>
            <a:endParaRPr lang="en-US" dirty="0"/>
          </a:p>
          <a:p>
            <a:r>
              <a:rPr lang="en-US" dirty="0"/>
              <a:t>Where to go next? </a:t>
            </a:r>
          </a:p>
          <a:p>
            <a:pPr marL="285750" indent="-285750">
              <a:buFont typeface="Arial" panose="020B0604020202020204" pitchFamily="34" charset="0"/>
              <a:buChar char="•"/>
            </a:pPr>
            <a:r>
              <a:rPr lang="en-US" dirty="0"/>
              <a:t>Reconciling entry with exits</a:t>
            </a:r>
          </a:p>
          <a:p>
            <a:pPr marL="285750" indent="-285750">
              <a:buFont typeface="Arial" panose="020B0604020202020204" pitchFamily="34" charset="0"/>
              <a:buChar char="•"/>
            </a:pPr>
            <a:r>
              <a:rPr lang="en-US" dirty="0"/>
              <a:t>Integrating weather data</a:t>
            </a:r>
          </a:p>
        </p:txBody>
      </p:sp>
    </p:spTree>
    <p:extLst>
      <p:ext uri="{BB962C8B-B14F-4D97-AF65-F5344CB8AC3E}">
        <p14:creationId xmlns:p14="http://schemas.microsoft.com/office/powerpoint/2010/main" val="295980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Map&#10;&#10;Description automatically generated with medium confidence">
            <a:extLst>
              <a:ext uri="{FF2B5EF4-FFF2-40B4-BE49-F238E27FC236}">
                <a16:creationId xmlns:a16="http://schemas.microsoft.com/office/drawing/2014/main" id="{8AE9B734-78E9-604E-9D94-3B5EBA465D25}"/>
              </a:ext>
            </a:extLst>
          </p:cNvPr>
          <p:cNvPicPr>
            <a:picLocks noChangeAspect="1"/>
          </p:cNvPicPr>
          <p:nvPr/>
        </p:nvPicPr>
        <p:blipFill rotWithShape="1">
          <a:blip r:embed="rId2"/>
          <a:srcRect l="32993" r="29819"/>
          <a:stretch/>
        </p:blipFill>
        <p:spPr>
          <a:xfrm>
            <a:off x="246744" y="-83453"/>
            <a:ext cx="2380345" cy="3657600"/>
          </a:xfrm>
          <a:prstGeom prst="rect">
            <a:avLst/>
          </a:prstGeom>
        </p:spPr>
      </p:pic>
      <p:pic>
        <p:nvPicPr>
          <p:cNvPr id="23" name="Picture 22" descr="A picture containing map&#10;&#10;Description automatically generated">
            <a:extLst>
              <a:ext uri="{FF2B5EF4-FFF2-40B4-BE49-F238E27FC236}">
                <a16:creationId xmlns:a16="http://schemas.microsoft.com/office/drawing/2014/main" id="{214A4711-7122-8B4E-9B81-4E2533251404}"/>
              </a:ext>
            </a:extLst>
          </p:cNvPr>
          <p:cNvPicPr>
            <a:picLocks noChangeAspect="1"/>
          </p:cNvPicPr>
          <p:nvPr/>
        </p:nvPicPr>
        <p:blipFill rotWithShape="1">
          <a:blip r:embed="rId3"/>
          <a:srcRect l="33220" r="29591"/>
          <a:stretch/>
        </p:blipFill>
        <p:spPr>
          <a:xfrm>
            <a:off x="2772227" y="-83453"/>
            <a:ext cx="2380346" cy="3657600"/>
          </a:xfrm>
          <a:prstGeom prst="rect">
            <a:avLst/>
          </a:prstGeom>
        </p:spPr>
      </p:pic>
      <p:pic>
        <p:nvPicPr>
          <p:cNvPr id="25" name="Picture 24" descr="Map&#10;&#10;Description automatically generated with low confidence">
            <a:extLst>
              <a:ext uri="{FF2B5EF4-FFF2-40B4-BE49-F238E27FC236}">
                <a16:creationId xmlns:a16="http://schemas.microsoft.com/office/drawing/2014/main" id="{3D4FB3D4-3F56-A246-B106-63211B26278E}"/>
              </a:ext>
            </a:extLst>
          </p:cNvPr>
          <p:cNvPicPr>
            <a:picLocks noChangeAspect="1"/>
          </p:cNvPicPr>
          <p:nvPr/>
        </p:nvPicPr>
        <p:blipFill rotWithShape="1">
          <a:blip r:embed="rId4"/>
          <a:srcRect l="34807" r="31406"/>
          <a:stretch/>
        </p:blipFill>
        <p:spPr>
          <a:xfrm>
            <a:off x="5152573" y="-83453"/>
            <a:ext cx="2162630" cy="3657600"/>
          </a:xfrm>
          <a:prstGeom prst="rect">
            <a:avLst/>
          </a:prstGeom>
        </p:spPr>
      </p:pic>
      <p:pic>
        <p:nvPicPr>
          <p:cNvPr id="27" name="Picture 26" descr="A picture containing chart&#10;&#10;Description automatically generated">
            <a:extLst>
              <a:ext uri="{FF2B5EF4-FFF2-40B4-BE49-F238E27FC236}">
                <a16:creationId xmlns:a16="http://schemas.microsoft.com/office/drawing/2014/main" id="{5260DC10-E569-B74C-8581-4C72C7B6FDB2}"/>
              </a:ext>
            </a:extLst>
          </p:cNvPr>
          <p:cNvPicPr>
            <a:picLocks noChangeAspect="1"/>
          </p:cNvPicPr>
          <p:nvPr/>
        </p:nvPicPr>
        <p:blipFill rotWithShape="1">
          <a:blip r:embed="rId5"/>
          <a:srcRect l="35034" r="29139"/>
          <a:stretch/>
        </p:blipFill>
        <p:spPr>
          <a:xfrm>
            <a:off x="7315203" y="-83453"/>
            <a:ext cx="2293255" cy="3657600"/>
          </a:xfrm>
          <a:prstGeom prst="rect">
            <a:avLst/>
          </a:prstGeom>
        </p:spPr>
      </p:pic>
      <p:pic>
        <p:nvPicPr>
          <p:cNvPr id="29" name="Picture 28" descr="Chart&#10;&#10;Description automatically generated with medium confidence">
            <a:extLst>
              <a:ext uri="{FF2B5EF4-FFF2-40B4-BE49-F238E27FC236}">
                <a16:creationId xmlns:a16="http://schemas.microsoft.com/office/drawing/2014/main" id="{E45F2408-E2B1-5241-A779-B68185CEE269}"/>
              </a:ext>
            </a:extLst>
          </p:cNvPr>
          <p:cNvPicPr>
            <a:picLocks noChangeAspect="1"/>
          </p:cNvPicPr>
          <p:nvPr/>
        </p:nvPicPr>
        <p:blipFill rotWithShape="1">
          <a:blip r:embed="rId6"/>
          <a:srcRect l="35261" r="30952"/>
          <a:stretch/>
        </p:blipFill>
        <p:spPr>
          <a:xfrm>
            <a:off x="9695549" y="-83453"/>
            <a:ext cx="2162630" cy="3657600"/>
          </a:xfrm>
          <a:prstGeom prst="rect">
            <a:avLst/>
          </a:prstGeom>
        </p:spPr>
      </p:pic>
      <p:pic>
        <p:nvPicPr>
          <p:cNvPr id="31" name="Picture 30">
            <a:extLst>
              <a:ext uri="{FF2B5EF4-FFF2-40B4-BE49-F238E27FC236}">
                <a16:creationId xmlns:a16="http://schemas.microsoft.com/office/drawing/2014/main" id="{CB82E413-6BEA-D349-AAC3-112C081DAC66}"/>
              </a:ext>
            </a:extLst>
          </p:cNvPr>
          <p:cNvPicPr>
            <a:picLocks noChangeAspect="1"/>
          </p:cNvPicPr>
          <p:nvPr/>
        </p:nvPicPr>
        <p:blipFill rotWithShape="1">
          <a:blip r:embed="rId7"/>
          <a:srcRect l="30953" r="30953"/>
          <a:stretch/>
        </p:blipFill>
        <p:spPr>
          <a:xfrm>
            <a:off x="50797" y="3200400"/>
            <a:ext cx="2438405" cy="3657600"/>
          </a:xfrm>
          <a:prstGeom prst="rect">
            <a:avLst/>
          </a:prstGeom>
        </p:spPr>
      </p:pic>
      <p:pic>
        <p:nvPicPr>
          <p:cNvPr id="33" name="Picture 32" descr="Map&#10;&#10;Description automatically generated">
            <a:extLst>
              <a:ext uri="{FF2B5EF4-FFF2-40B4-BE49-F238E27FC236}">
                <a16:creationId xmlns:a16="http://schemas.microsoft.com/office/drawing/2014/main" id="{F878CB2D-1A5A-9840-98C9-38AB68DA1598}"/>
              </a:ext>
            </a:extLst>
          </p:cNvPr>
          <p:cNvPicPr>
            <a:picLocks noChangeAspect="1"/>
          </p:cNvPicPr>
          <p:nvPr/>
        </p:nvPicPr>
        <p:blipFill rotWithShape="1">
          <a:blip r:embed="rId8"/>
          <a:srcRect l="32993" r="28911"/>
          <a:stretch/>
        </p:blipFill>
        <p:spPr>
          <a:xfrm>
            <a:off x="9557661" y="3200400"/>
            <a:ext cx="2438405" cy="3657600"/>
          </a:xfrm>
          <a:prstGeom prst="rect">
            <a:avLst/>
          </a:prstGeom>
        </p:spPr>
      </p:pic>
      <p:sp>
        <p:nvSpPr>
          <p:cNvPr id="2" name="Footer Placeholder 1">
            <a:extLst>
              <a:ext uri="{FF2B5EF4-FFF2-40B4-BE49-F238E27FC236}">
                <a16:creationId xmlns:a16="http://schemas.microsoft.com/office/drawing/2014/main" id="{81E33252-231B-8C4F-9BE9-62D9DA24E361}"/>
              </a:ext>
            </a:extLst>
          </p:cNvPr>
          <p:cNvSpPr>
            <a:spLocks noGrp="1"/>
          </p:cNvSpPr>
          <p:nvPr>
            <p:ph type="ftr" sz="quarter" idx="11"/>
          </p:nvPr>
        </p:nvSpPr>
        <p:spPr/>
        <p:txBody>
          <a:bodyPr/>
          <a:lstStyle/>
          <a:p>
            <a:r>
              <a:rPr lang="en-US"/>
              <a:t>Peter Goff</a:t>
            </a:r>
            <a:endParaRPr lang="en-US" dirty="0"/>
          </a:p>
        </p:txBody>
      </p:sp>
      <p:sp>
        <p:nvSpPr>
          <p:cNvPr id="3" name="Slide Number Placeholder 2">
            <a:extLst>
              <a:ext uri="{FF2B5EF4-FFF2-40B4-BE49-F238E27FC236}">
                <a16:creationId xmlns:a16="http://schemas.microsoft.com/office/drawing/2014/main" id="{6DA20A55-C574-C148-B7D6-A59C93F20E04}"/>
              </a:ext>
            </a:extLst>
          </p:cNvPr>
          <p:cNvSpPr>
            <a:spLocks noGrp="1"/>
          </p:cNvSpPr>
          <p:nvPr>
            <p:ph type="sldNum" sz="quarter" idx="12"/>
          </p:nvPr>
        </p:nvSpPr>
        <p:spPr/>
        <p:txBody>
          <a:bodyPr/>
          <a:lstStyle/>
          <a:p>
            <a:fld id="{831E630A-22E4-E94B-A484-0F7667DE9086}" type="slidenum">
              <a:rPr lang="en-US" smtClean="0"/>
              <a:t>7</a:t>
            </a:fld>
            <a:endParaRPr lang="en-US"/>
          </a:p>
        </p:txBody>
      </p:sp>
      <p:sp>
        <p:nvSpPr>
          <p:cNvPr id="4" name="Date Placeholder 3">
            <a:extLst>
              <a:ext uri="{FF2B5EF4-FFF2-40B4-BE49-F238E27FC236}">
                <a16:creationId xmlns:a16="http://schemas.microsoft.com/office/drawing/2014/main" id="{92C41CF4-5DEC-D649-91F8-CDD72061E374}"/>
              </a:ext>
            </a:extLst>
          </p:cNvPr>
          <p:cNvSpPr>
            <a:spLocks noGrp="1"/>
          </p:cNvSpPr>
          <p:nvPr>
            <p:ph type="dt" sz="half" idx="10"/>
          </p:nvPr>
        </p:nvSpPr>
        <p:spPr/>
        <p:txBody>
          <a:bodyPr/>
          <a:lstStyle/>
          <a:p>
            <a:r>
              <a:rPr lang="en-US"/>
              <a:t>4/2/21</a:t>
            </a:r>
          </a:p>
        </p:txBody>
      </p:sp>
      <p:sp>
        <p:nvSpPr>
          <p:cNvPr id="5" name="TextBox 4">
            <a:extLst>
              <a:ext uri="{FF2B5EF4-FFF2-40B4-BE49-F238E27FC236}">
                <a16:creationId xmlns:a16="http://schemas.microsoft.com/office/drawing/2014/main" id="{A1F181C2-2C9A-3B4E-8804-A45A2AD14488}"/>
              </a:ext>
            </a:extLst>
          </p:cNvPr>
          <p:cNvSpPr txBox="1"/>
          <p:nvPr/>
        </p:nvSpPr>
        <p:spPr>
          <a:xfrm>
            <a:off x="3932606" y="4318917"/>
            <a:ext cx="4319539" cy="646331"/>
          </a:xfrm>
          <a:prstGeom prst="rect">
            <a:avLst/>
          </a:prstGeom>
          <a:noFill/>
        </p:spPr>
        <p:txBody>
          <a:bodyPr wrap="square" rtlCol="0">
            <a:spAutoFit/>
          </a:bodyPr>
          <a:lstStyle/>
          <a:p>
            <a:pPr algn="ctr"/>
            <a:r>
              <a:rPr lang="en-US" dirty="0"/>
              <a:t>Smallest reductions occur later in the week, on the more remote areas of the system.</a:t>
            </a:r>
          </a:p>
        </p:txBody>
      </p:sp>
    </p:spTree>
    <p:extLst>
      <p:ext uri="{BB962C8B-B14F-4D97-AF65-F5344CB8AC3E}">
        <p14:creationId xmlns:p14="http://schemas.microsoft.com/office/powerpoint/2010/main" val="266449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9F4732F5-A098-8648-8322-F91FD9AC307E}"/>
              </a:ext>
            </a:extLst>
          </p:cNvPr>
          <p:cNvPicPr>
            <a:picLocks noChangeAspect="1"/>
          </p:cNvPicPr>
          <p:nvPr/>
        </p:nvPicPr>
        <p:blipFill rotWithShape="1">
          <a:blip r:embed="rId2"/>
          <a:srcRect l="7313" r="8875"/>
          <a:stretch/>
        </p:blipFill>
        <p:spPr>
          <a:xfrm>
            <a:off x="20791" y="-196283"/>
            <a:ext cx="12150340" cy="4832350"/>
          </a:xfrm>
          <a:prstGeom prst="rect">
            <a:avLst/>
          </a:prstGeom>
        </p:spPr>
      </p:pic>
      <p:sp>
        <p:nvSpPr>
          <p:cNvPr id="4" name="Footer Placeholder 3">
            <a:extLst>
              <a:ext uri="{FF2B5EF4-FFF2-40B4-BE49-F238E27FC236}">
                <a16:creationId xmlns:a16="http://schemas.microsoft.com/office/drawing/2014/main" id="{BF803C91-8A9F-2246-A3B8-E4451862EAA2}"/>
              </a:ext>
            </a:extLst>
          </p:cNvPr>
          <p:cNvSpPr>
            <a:spLocks noGrp="1"/>
          </p:cNvSpPr>
          <p:nvPr>
            <p:ph type="ftr" sz="quarter" idx="11"/>
          </p:nvPr>
        </p:nvSpPr>
        <p:spPr/>
        <p:txBody>
          <a:bodyPr/>
          <a:lstStyle/>
          <a:p>
            <a:r>
              <a:rPr lang="en-US"/>
              <a:t>Peter Goff</a:t>
            </a:r>
            <a:endParaRPr lang="en-US" dirty="0"/>
          </a:p>
        </p:txBody>
      </p:sp>
      <p:sp>
        <p:nvSpPr>
          <p:cNvPr id="5" name="Slide Number Placeholder 4">
            <a:extLst>
              <a:ext uri="{FF2B5EF4-FFF2-40B4-BE49-F238E27FC236}">
                <a16:creationId xmlns:a16="http://schemas.microsoft.com/office/drawing/2014/main" id="{8E66AE22-2670-3646-8AAB-C92F183B61A3}"/>
              </a:ext>
            </a:extLst>
          </p:cNvPr>
          <p:cNvSpPr>
            <a:spLocks noGrp="1"/>
          </p:cNvSpPr>
          <p:nvPr>
            <p:ph type="sldNum" sz="quarter" idx="12"/>
          </p:nvPr>
        </p:nvSpPr>
        <p:spPr/>
        <p:txBody>
          <a:bodyPr/>
          <a:lstStyle/>
          <a:p>
            <a:fld id="{831E630A-22E4-E94B-A484-0F7667DE9086}" type="slidenum">
              <a:rPr lang="en-US" smtClean="0"/>
              <a:t>8</a:t>
            </a:fld>
            <a:endParaRPr lang="en-US"/>
          </a:p>
        </p:txBody>
      </p:sp>
      <p:sp>
        <p:nvSpPr>
          <p:cNvPr id="6" name="Date Placeholder 5">
            <a:extLst>
              <a:ext uri="{FF2B5EF4-FFF2-40B4-BE49-F238E27FC236}">
                <a16:creationId xmlns:a16="http://schemas.microsoft.com/office/drawing/2014/main" id="{780503EC-5928-A64C-8FB6-7A8C8E312482}"/>
              </a:ext>
            </a:extLst>
          </p:cNvPr>
          <p:cNvSpPr>
            <a:spLocks noGrp="1"/>
          </p:cNvSpPr>
          <p:nvPr>
            <p:ph type="dt" sz="half" idx="10"/>
          </p:nvPr>
        </p:nvSpPr>
        <p:spPr/>
        <p:txBody>
          <a:bodyPr/>
          <a:lstStyle/>
          <a:p>
            <a:r>
              <a:rPr lang="en-US"/>
              <a:t>4/2/21</a:t>
            </a:r>
          </a:p>
        </p:txBody>
      </p:sp>
    </p:spTree>
    <p:extLst>
      <p:ext uri="{BB962C8B-B14F-4D97-AF65-F5344CB8AC3E}">
        <p14:creationId xmlns:p14="http://schemas.microsoft.com/office/powerpoint/2010/main" val="3173957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TotalTime>
  <Words>228</Words>
  <Application>Microsoft Macintosh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Garamond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Goff</dc:creator>
  <cp:lastModifiedBy>Peter Goff</cp:lastModifiedBy>
  <cp:revision>10</cp:revision>
  <dcterms:created xsi:type="dcterms:W3CDTF">2021-04-01T20:57:50Z</dcterms:created>
  <dcterms:modified xsi:type="dcterms:W3CDTF">2021-04-02T14:12:21Z</dcterms:modified>
</cp:coreProperties>
</file>