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257" r:id="rId3"/>
    <p:sldId id="259" r:id="rId4"/>
    <p:sldId id="262" r:id="rId5"/>
    <p:sldId id="287" r:id="rId6"/>
    <p:sldId id="261" r:id="rId7"/>
    <p:sldId id="309" r:id="rId8"/>
    <p:sldId id="288" r:id="rId9"/>
    <p:sldId id="305" r:id="rId10"/>
    <p:sldId id="306" r:id="rId11"/>
    <p:sldId id="310" r:id="rId12"/>
    <p:sldId id="289" r:id="rId13"/>
    <p:sldId id="298" r:id="rId14"/>
    <p:sldId id="312" r:id="rId15"/>
    <p:sldId id="307" r:id="rId16"/>
    <p:sldId id="291" r:id="rId17"/>
    <p:sldId id="308" r:id="rId18"/>
    <p:sldId id="294" r:id="rId19"/>
    <p:sldId id="302" r:id="rId20"/>
    <p:sldId id="280" r:id="rId21"/>
    <p:sldId id="311" r:id="rId22"/>
    <p:sldId id="279" r:id="rId23"/>
  </p:sldIdLst>
  <p:sldSz cx="9144000" cy="5143500" type="screen16x9"/>
  <p:notesSz cx="6858000" cy="9144000"/>
  <p:embeddedFontLst>
    <p:embeddedFont>
      <p:font typeface="Arvo" panose="020B0604020202020204"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
      <p:font typeface="Roboto Condensed Light"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8E4-4CB9-4A25-91DF-C19B82DA8EF8}">
  <a:tblStyle styleId="{025D08E4-4CB9-4A25-91DF-C19B82DA8E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varScale="1">
        <p:scale>
          <a:sx n="166" d="100"/>
          <a:sy n="166" d="100"/>
        </p:scale>
        <p:origin x="22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708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801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397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905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558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694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887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522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740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46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015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71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18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660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50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92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th55/hackMyKey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9330" y="1090750"/>
            <a:ext cx="6818244"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Advanced</a:t>
            </a:r>
            <a:br>
              <a:rPr lang="en-IN" dirty="0"/>
            </a:br>
            <a:r>
              <a:rPr lang="en-IN" dirty="0"/>
              <a:t>	Keylogger </a:t>
            </a:r>
            <a:r>
              <a:rPr lang="en-IN" sz="2000" dirty="0"/>
              <a:t>[aka. hackMyKeys] </a:t>
            </a:r>
            <a:br>
              <a:rPr lang="en-IN" dirty="0"/>
            </a:br>
            <a:endParaRPr dirty="0"/>
          </a:p>
        </p:txBody>
      </p:sp>
      <p:sp>
        <p:nvSpPr>
          <p:cNvPr id="2" name="TextBox 1">
            <a:extLst>
              <a:ext uri="{FF2B5EF4-FFF2-40B4-BE49-F238E27FC236}">
                <a16:creationId xmlns:a16="http://schemas.microsoft.com/office/drawing/2014/main" id="{420EC1D9-F52E-141E-6B4E-1481651CB0B3}"/>
              </a:ext>
            </a:extLst>
          </p:cNvPr>
          <p:cNvSpPr txBox="1"/>
          <p:nvPr/>
        </p:nvSpPr>
        <p:spPr>
          <a:xfrm>
            <a:off x="3905251" y="4253948"/>
            <a:ext cx="5162550" cy="307777"/>
          </a:xfrm>
          <a:prstGeom prst="rect">
            <a:avLst/>
          </a:prstGeom>
          <a:noFill/>
        </p:spPr>
        <p:txBody>
          <a:bodyPr wrap="square" rtlCol="0">
            <a:spAutoFit/>
          </a:bodyPr>
          <a:lstStyle/>
          <a:p>
            <a:r>
              <a:rPr lang="en-US" dirty="0"/>
              <a:t>B. PAVAN KUMAR [238W5A1201]  -  K. LILLY [238W5A1207 ]</a:t>
            </a:r>
          </a:p>
        </p:txBody>
      </p:sp>
      <p:pic>
        <p:nvPicPr>
          <p:cNvPr id="1028" name="Picture 4">
            <a:extLst>
              <a:ext uri="{FF2B5EF4-FFF2-40B4-BE49-F238E27FC236}">
                <a16:creationId xmlns:a16="http://schemas.microsoft.com/office/drawing/2014/main" id="{955A02AF-E51F-2E33-DFAA-235A58A63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664" y="2954770"/>
            <a:ext cx="1681603" cy="945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FEATURES</a:t>
            </a:r>
            <a:endParaRPr dirty="0"/>
          </a:p>
        </p:txBody>
      </p:sp>
      <p:sp>
        <p:nvSpPr>
          <p:cNvPr id="237" name="Google Shape;237;p16"/>
          <p:cNvSpPr txBox="1">
            <a:spLocks noGrp="1"/>
          </p:cNvSpPr>
          <p:nvPr>
            <p:ph type="body" idx="1"/>
          </p:nvPr>
        </p:nvSpPr>
        <p:spPr>
          <a:xfrm>
            <a:off x="282216" y="1403560"/>
            <a:ext cx="8442173" cy="2956722"/>
          </a:xfrm>
          <a:prstGeom prst="rect">
            <a:avLst/>
          </a:prstGeom>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SzPts val="2400"/>
              <a:buChar char="▰"/>
            </a:pPr>
            <a:r>
              <a:rPr lang="en-US" sz="1400" b="1" dirty="0">
                <a:latin typeface="Roboto Condensed" panose="020B0604020202020204" pitchFamily="2" charset="0"/>
                <a:ea typeface="Roboto Condensed" panose="020B0604020202020204" pitchFamily="2" charset="0"/>
                <a:cs typeface="Roboto Condensed" panose="020B0604020202020204" pitchFamily="2" charset="0"/>
              </a:rPr>
              <a:t>Secure Data Transmission:</a:t>
            </a:r>
          </a:p>
          <a:p>
            <a:pPr marL="533400" lvl="1" indent="0">
              <a:lnSpc>
                <a:spcPct val="150000"/>
              </a:lnSpc>
              <a:spcBef>
                <a:spcPts val="0"/>
              </a:spcBef>
              <a:buNone/>
            </a:pPr>
            <a:r>
              <a:rPr lang="en-US" sz="1400" dirty="0">
                <a:latin typeface="Roboto Condensed" panose="020B0604020202020204" pitchFamily="2" charset="0"/>
                <a:ea typeface="Roboto Condensed" panose="020B0604020202020204" pitchFamily="2" charset="0"/>
                <a:cs typeface="Roboto Condensed" panose="020B0604020202020204" pitchFamily="2" charset="0"/>
              </a:rPr>
              <a:t>Uploads captured data directly to the attacker's cloud storage, bypassing the traceable method of email transmission.</a:t>
            </a:r>
          </a:p>
          <a:p>
            <a:pPr marL="457200" lvl="0" indent="-381000" algn="l" rtl="0">
              <a:lnSpc>
                <a:spcPct val="150000"/>
              </a:lnSpc>
              <a:spcBef>
                <a:spcPts val="0"/>
              </a:spcBef>
              <a:spcAft>
                <a:spcPts val="0"/>
              </a:spcAft>
              <a:buSzPts val="2400"/>
              <a:buChar char="▰"/>
            </a:pPr>
            <a:r>
              <a:rPr lang="en-US" sz="1400" b="1" dirty="0">
                <a:latin typeface="Roboto Condensed" panose="020B0604020202020204" pitchFamily="2" charset="0"/>
                <a:ea typeface="Roboto Condensed" panose="020B0604020202020204" pitchFamily="2" charset="0"/>
                <a:cs typeface="Roboto Condensed" panose="020B0604020202020204" pitchFamily="2" charset="0"/>
              </a:rPr>
              <a:t>Comprehensive Data Capture:</a:t>
            </a:r>
          </a:p>
          <a:p>
            <a:pPr marL="533400" lvl="1" indent="0">
              <a:lnSpc>
                <a:spcPct val="150000"/>
              </a:lnSpc>
              <a:spcBef>
                <a:spcPts val="0"/>
              </a:spcBef>
              <a:buNone/>
            </a:pPr>
            <a:r>
              <a:rPr lang="en-US" sz="1400" dirty="0">
                <a:latin typeface="Roboto Condensed" panose="020B0604020202020204" pitchFamily="2" charset="0"/>
                <a:ea typeface="Roboto Condensed" panose="020B0604020202020204" pitchFamily="2" charset="0"/>
                <a:cs typeface="Roboto Condensed" panose="020B0604020202020204" pitchFamily="2" charset="0"/>
              </a:rPr>
              <a:t>Captures not only keystrokes but also detailed system information, providing a more comprehensive view of the victim's activities.</a:t>
            </a:r>
          </a:p>
          <a:p>
            <a:pPr marL="457200" lvl="0" indent="-381000" algn="l" rtl="0">
              <a:lnSpc>
                <a:spcPct val="150000"/>
              </a:lnSpc>
              <a:spcBef>
                <a:spcPts val="0"/>
              </a:spcBef>
              <a:spcAft>
                <a:spcPts val="0"/>
              </a:spcAft>
              <a:buSzPts val="2400"/>
              <a:buChar char="▰"/>
            </a:pPr>
            <a:r>
              <a:rPr lang="en-US" sz="1400" b="1" dirty="0">
                <a:latin typeface="Roboto Condensed" panose="020B0604020202020204" pitchFamily="2" charset="0"/>
                <a:ea typeface="Roboto Condensed" panose="020B0604020202020204" pitchFamily="2" charset="0"/>
                <a:cs typeface="Roboto Condensed" panose="020B0604020202020204" pitchFamily="2" charset="0"/>
              </a:rPr>
              <a:t>On-device Data Encryption:</a:t>
            </a:r>
          </a:p>
          <a:p>
            <a:pPr marL="533400" lvl="1" indent="0">
              <a:lnSpc>
                <a:spcPct val="150000"/>
              </a:lnSpc>
              <a:spcBef>
                <a:spcPts val="0"/>
              </a:spcBef>
              <a:buNone/>
            </a:pPr>
            <a:r>
              <a:rPr lang="en-US" sz="1400" dirty="0">
                <a:latin typeface="Roboto Condensed" panose="020B0604020202020204" pitchFamily="2" charset="0"/>
                <a:ea typeface="Roboto Condensed" panose="020B0604020202020204" pitchFamily="2" charset="0"/>
                <a:cs typeface="Roboto Condensed" panose="020B0604020202020204" pitchFamily="2" charset="0"/>
              </a:rPr>
              <a:t>Encrypts captured data directly on the user's machine, ensuring data security and making it difficult for unauthorized parties to access sensitive information.</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786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FEATURES</a:t>
            </a:r>
            <a:endParaRPr dirty="0"/>
          </a:p>
        </p:txBody>
      </p:sp>
      <p:sp>
        <p:nvSpPr>
          <p:cNvPr id="237" name="Google Shape;237;p16"/>
          <p:cNvSpPr txBox="1">
            <a:spLocks noGrp="1"/>
          </p:cNvSpPr>
          <p:nvPr>
            <p:ph type="body" idx="1"/>
          </p:nvPr>
        </p:nvSpPr>
        <p:spPr>
          <a:xfrm>
            <a:off x="282216" y="1492250"/>
            <a:ext cx="8442173" cy="1629782"/>
          </a:xfrm>
          <a:prstGeom prst="rect">
            <a:avLst/>
          </a:prstGeom>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SzPts val="2400"/>
              <a:buChar char="▰"/>
            </a:pPr>
            <a:r>
              <a:rPr lang="en-US" sz="1400" b="1" dirty="0">
                <a:latin typeface="Roboto Condensed" panose="020B0604020202020204" pitchFamily="2" charset="0"/>
                <a:ea typeface="Roboto Condensed" panose="020B0604020202020204" pitchFamily="2" charset="0"/>
                <a:cs typeface="Roboto Condensed" panose="020B0604020202020204" pitchFamily="2" charset="0"/>
              </a:rPr>
              <a:t>Stealth Operation:</a:t>
            </a:r>
          </a:p>
          <a:p>
            <a:pPr marL="533400" lvl="1" indent="0">
              <a:lnSpc>
                <a:spcPct val="150000"/>
              </a:lnSpc>
              <a:spcBef>
                <a:spcPts val="0"/>
              </a:spcBef>
              <a:buNone/>
            </a:pPr>
            <a:r>
              <a:rPr lang="en-US" sz="1400" dirty="0">
                <a:latin typeface="Roboto Condensed" panose="020B0604020202020204" pitchFamily="2" charset="0"/>
                <a:ea typeface="Roboto Condensed" panose="020B0604020202020204" pitchFamily="2" charset="0"/>
                <a:cs typeface="Roboto Condensed" panose="020B0604020202020204" pitchFamily="2" charset="0"/>
              </a:rPr>
              <a:t>Operates covertly to minimize detection, enhancing its effectiveness for monitoring or malicious purposes.</a:t>
            </a:r>
          </a:p>
          <a:p>
            <a:pPr marL="457200" lvl="0" indent="-381000" algn="l" rtl="0">
              <a:lnSpc>
                <a:spcPct val="150000"/>
              </a:lnSpc>
              <a:spcBef>
                <a:spcPts val="0"/>
              </a:spcBef>
              <a:spcAft>
                <a:spcPts val="0"/>
              </a:spcAft>
              <a:buSzPts val="2400"/>
              <a:buChar char="▰"/>
            </a:pPr>
            <a:r>
              <a:rPr lang="en-US" sz="1400" b="1" dirty="0">
                <a:latin typeface="Roboto Condensed" panose="020B0604020202020204" pitchFamily="2" charset="0"/>
                <a:ea typeface="Roboto Condensed" panose="020B0604020202020204" pitchFamily="2" charset="0"/>
                <a:cs typeface="Roboto Condensed" panose="020B0604020202020204" pitchFamily="2" charset="0"/>
              </a:rPr>
              <a:t>Adaptability:</a:t>
            </a:r>
          </a:p>
          <a:p>
            <a:pPr marL="533400" lvl="1" indent="0">
              <a:lnSpc>
                <a:spcPct val="150000"/>
              </a:lnSpc>
              <a:spcBef>
                <a:spcPts val="0"/>
              </a:spcBef>
              <a:buNone/>
            </a:pPr>
            <a:r>
              <a:rPr lang="en-US" sz="1400" dirty="0">
                <a:latin typeface="Roboto Condensed" panose="020B0604020202020204" pitchFamily="2" charset="0"/>
                <a:ea typeface="Roboto Condensed" panose="020B0604020202020204" pitchFamily="2" charset="0"/>
                <a:cs typeface="Roboto Condensed" panose="020B0604020202020204" pitchFamily="2" charset="0"/>
              </a:rPr>
              <a:t>Designed to adapt to changing security measures and user behaviors, ensuring continued effectiveness over time.</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498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78904" y="3494009"/>
            <a:ext cx="5099265" cy="665922"/>
          </a:xfrm>
          <a:prstGeom prst="rect">
            <a:avLst/>
          </a:prstGeom>
        </p:spPr>
        <p:txBody>
          <a:bodyPr spcFirstLastPara="1" wrap="square" lIns="91425" tIns="91425" rIns="91425" bIns="91425" anchor="b" anchorCtr="0">
            <a:noAutofit/>
          </a:bodyPr>
          <a:lstStyle/>
          <a:p>
            <a:pPr marL="101600">
              <a:buClr>
                <a:schemeClr val="accent4">
                  <a:lumMod val="75000"/>
                </a:schemeClr>
              </a:buClr>
            </a:pPr>
            <a:r>
              <a:rPr lang="en-US" dirty="0"/>
              <a:t>Implementation</a:t>
            </a: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24" name="Google Shape;224;p14"/>
          <p:cNvSpPr txBox="1"/>
          <p:nvPr/>
        </p:nvSpPr>
        <p:spPr>
          <a:xfrm>
            <a:off x="463525" y="-19878"/>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52401363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Language &amp; Library Specs.</a:t>
            </a:r>
            <a:endParaRPr dirty="0"/>
          </a:p>
        </p:txBody>
      </p:sp>
      <p:sp>
        <p:nvSpPr>
          <p:cNvPr id="237" name="Google Shape;237;p16"/>
          <p:cNvSpPr txBox="1">
            <a:spLocks noGrp="1"/>
          </p:cNvSpPr>
          <p:nvPr>
            <p:ph type="body" idx="1"/>
          </p:nvPr>
        </p:nvSpPr>
        <p:spPr>
          <a:xfrm>
            <a:off x="282216" y="1435099"/>
            <a:ext cx="8442173" cy="2774951"/>
          </a:xfrm>
          <a:prstGeom prst="rect">
            <a:avLst/>
          </a:prstGeom>
        </p:spPr>
        <p:txBody>
          <a:bodyPr spcFirstLastPara="1" wrap="square" lIns="91425" tIns="91425" rIns="91425" bIns="91425" anchor="ctr" anchorCtr="0">
            <a:noAutofit/>
          </a:bodyPr>
          <a:lstStyle/>
          <a:p>
            <a:pPr>
              <a:lnSpc>
                <a:spcPct val="150000"/>
              </a:lnSpc>
              <a:spcBef>
                <a:spcPts val="0"/>
              </a:spcBef>
            </a:pPr>
            <a:r>
              <a:rPr lang="en-US" sz="1600" dirty="0">
                <a:latin typeface="Roboto Condensed" panose="020B0604020202020204" pitchFamily="2" charset="0"/>
                <a:ea typeface="Roboto Condensed" panose="020B0604020202020204" pitchFamily="2" charset="0"/>
                <a:cs typeface="Roboto Condensed" panose="020B0604020202020204" pitchFamily="2" charset="0"/>
              </a:rPr>
              <a:t>Language Used: </a:t>
            </a: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Python</a:t>
            </a:r>
          </a:p>
          <a:p>
            <a:pPr>
              <a:lnSpc>
                <a:spcPct val="150000"/>
              </a:lnSpc>
              <a:spcBef>
                <a:spcPts val="0"/>
              </a:spcBef>
            </a:pPr>
            <a:r>
              <a:rPr lang="en-US" sz="1600" dirty="0">
                <a:latin typeface="Roboto Condensed" panose="020B0604020202020204" pitchFamily="2" charset="0"/>
                <a:ea typeface="Roboto Condensed" panose="020B0604020202020204" pitchFamily="2" charset="0"/>
                <a:cs typeface="Roboto Condensed" panose="020B0604020202020204" pitchFamily="2" charset="0"/>
              </a:rPr>
              <a:t>Libraries…</a:t>
            </a:r>
          </a:p>
          <a:p>
            <a:pPr lvl="1">
              <a:lnSpc>
                <a:spcPct val="150000"/>
              </a:lnSpc>
              <a:spcBef>
                <a:spcPts val="0"/>
              </a:spcBef>
            </a:pP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pynput: </a:t>
            </a:r>
            <a:r>
              <a:rPr lang="en-US" sz="1600" dirty="0">
                <a:latin typeface="Roboto Condensed" panose="020B0604020202020204" pitchFamily="2" charset="0"/>
                <a:ea typeface="Roboto Condensed" panose="020B0604020202020204" pitchFamily="2" charset="0"/>
                <a:cs typeface="Roboto Condensed" panose="020B0604020202020204" pitchFamily="2" charset="0"/>
              </a:rPr>
              <a:t>Used for monitoring keyboard events.</a:t>
            </a:r>
          </a:p>
          <a:p>
            <a:pPr lvl="1">
              <a:lnSpc>
                <a:spcPct val="150000"/>
              </a:lnSpc>
              <a:spcBef>
                <a:spcPts val="0"/>
              </a:spcBef>
            </a:pP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platform: </a:t>
            </a:r>
            <a:r>
              <a:rPr lang="en-US" sz="1600" dirty="0">
                <a:latin typeface="Roboto Condensed" panose="020B0604020202020204" pitchFamily="2" charset="0"/>
                <a:ea typeface="Roboto Condensed" panose="020B0604020202020204" pitchFamily="2" charset="0"/>
                <a:cs typeface="Roboto Condensed" panose="020B0604020202020204" pitchFamily="2" charset="0"/>
              </a:rPr>
              <a:t>Used for gathering system information.</a:t>
            </a:r>
          </a:p>
          <a:p>
            <a:pPr lvl="1">
              <a:lnSpc>
                <a:spcPct val="150000"/>
              </a:lnSpc>
              <a:spcBef>
                <a:spcPts val="0"/>
              </a:spcBef>
            </a:pP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socket: </a:t>
            </a:r>
            <a:r>
              <a:rPr lang="en-US" sz="1600" dirty="0">
                <a:latin typeface="Roboto Condensed" panose="020B0604020202020204" pitchFamily="2" charset="0"/>
                <a:ea typeface="Roboto Condensed" panose="020B0604020202020204" pitchFamily="2" charset="0"/>
                <a:cs typeface="Roboto Condensed" panose="020B0604020202020204" pitchFamily="2" charset="0"/>
              </a:rPr>
              <a:t>Used for obtaining hostname and IP address.</a:t>
            </a:r>
          </a:p>
          <a:p>
            <a:pPr lvl="1">
              <a:lnSpc>
                <a:spcPct val="150000"/>
              </a:lnSpc>
              <a:spcBef>
                <a:spcPts val="0"/>
              </a:spcBef>
            </a:pP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getpass: </a:t>
            </a:r>
            <a:r>
              <a:rPr lang="en-US" sz="1600" dirty="0">
                <a:latin typeface="Roboto Condensed" panose="020B0604020202020204" pitchFamily="2" charset="0"/>
                <a:ea typeface="Roboto Condensed" panose="020B0604020202020204" pitchFamily="2" charset="0"/>
                <a:cs typeface="Roboto Condensed" panose="020B0604020202020204" pitchFamily="2" charset="0"/>
              </a:rPr>
              <a:t>Used for retrieving the username of the current user.</a:t>
            </a:r>
          </a:p>
          <a:p>
            <a:pPr lvl="1">
              <a:lnSpc>
                <a:spcPct val="150000"/>
              </a:lnSpc>
              <a:spcBef>
                <a:spcPts val="0"/>
              </a:spcBef>
            </a:pP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dropbox: </a:t>
            </a:r>
            <a:r>
              <a:rPr lang="en-US" sz="1600" dirty="0">
                <a:latin typeface="Roboto Condensed" panose="020B0604020202020204" pitchFamily="2" charset="0"/>
                <a:ea typeface="Roboto Condensed" panose="020B0604020202020204" pitchFamily="2" charset="0"/>
                <a:cs typeface="Roboto Condensed" panose="020B0604020202020204" pitchFamily="2" charset="0"/>
              </a:rPr>
              <a:t>Used for interacting with Dropbox's API.</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46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How Does it Works?</a:t>
            </a:r>
            <a:endParaRPr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68E8156-43F8-91B0-88E3-5BAEAF0CDD7F}"/>
              </a:ext>
            </a:extLst>
          </p:cNvPr>
          <p:cNvPicPr>
            <a:picLocks noChangeAspect="1"/>
          </p:cNvPicPr>
          <p:nvPr/>
        </p:nvPicPr>
        <p:blipFill rotWithShape="1">
          <a:blip r:embed="rId3"/>
          <a:srcRect l="11874" t="6154" r="23014" b="64786"/>
          <a:stretch/>
        </p:blipFill>
        <p:spPr>
          <a:xfrm>
            <a:off x="894689" y="1699845"/>
            <a:ext cx="7354622" cy="2331566"/>
          </a:xfrm>
          <a:prstGeom prst="rect">
            <a:avLst/>
          </a:prstGeom>
        </p:spPr>
      </p:pic>
    </p:spTree>
    <p:extLst>
      <p:ext uri="{BB962C8B-B14F-4D97-AF65-F5344CB8AC3E}">
        <p14:creationId xmlns:p14="http://schemas.microsoft.com/office/powerpoint/2010/main" val="2055637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Screenshots of Code &amp; Git Repo</a:t>
            </a:r>
            <a:endParaRPr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2FBEC775-0AF6-E5BE-9ACD-96B68053BA65}"/>
              </a:ext>
            </a:extLst>
          </p:cNvPr>
          <p:cNvPicPr>
            <a:picLocks noChangeAspect="1"/>
          </p:cNvPicPr>
          <p:nvPr/>
        </p:nvPicPr>
        <p:blipFill>
          <a:blip r:embed="rId3"/>
          <a:stretch>
            <a:fillRect/>
          </a:stretch>
        </p:blipFill>
        <p:spPr>
          <a:xfrm>
            <a:off x="282216" y="1393490"/>
            <a:ext cx="5157454" cy="3400810"/>
          </a:xfrm>
          <a:prstGeom prst="rect">
            <a:avLst/>
          </a:prstGeom>
        </p:spPr>
      </p:pic>
      <p:pic>
        <p:nvPicPr>
          <p:cNvPr id="7" name="Picture 6">
            <a:extLst>
              <a:ext uri="{FF2B5EF4-FFF2-40B4-BE49-F238E27FC236}">
                <a16:creationId xmlns:a16="http://schemas.microsoft.com/office/drawing/2014/main" id="{B0FFF37B-3027-EF2D-1693-4A2799D280C3}"/>
              </a:ext>
            </a:extLst>
          </p:cNvPr>
          <p:cNvPicPr>
            <a:picLocks noChangeAspect="1"/>
          </p:cNvPicPr>
          <p:nvPr/>
        </p:nvPicPr>
        <p:blipFill>
          <a:blip r:embed="rId4"/>
          <a:stretch>
            <a:fillRect/>
          </a:stretch>
        </p:blipFill>
        <p:spPr>
          <a:xfrm>
            <a:off x="5509435" y="1393489"/>
            <a:ext cx="2936065" cy="3052575"/>
          </a:xfrm>
          <a:prstGeom prst="rect">
            <a:avLst/>
          </a:prstGeom>
        </p:spPr>
      </p:pic>
    </p:spTree>
    <p:extLst>
      <p:ext uri="{BB962C8B-B14F-4D97-AF65-F5344CB8AC3E}">
        <p14:creationId xmlns:p14="http://schemas.microsoft.com/office/powerpoint/2010/main" val="224904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78904" y="3494009"/>
            <a:ext cx="5099265" cy="665922"/>
          </a:xfrm>
          <a:prstGeom prst="rect">
            <a:avLst/>
          </a:prstGeom>
        </p:spPr>
        <p:txBody>
          <a:bodyPr spcFirstLastPara="1" wrap="square" lIns="91425" tIns="91425" rIns="91425" bIns="91425" anchor="b" anchorCtr="0">
            <a:noAutofit/>
          </a:bodyPr>
          <a:lstStyle/>
          <a:p>
            <a:pPr marL="101600">
              <a:buClr>
                <a:schemeClr val="accent4">
                  <a:lumMod val="75000"/>
                </a:schemeClr>
              </a:buClr>
            </a:pPr>
            <a:r>
              <a:rPr lang="en-US" dirty="0"/>
              <a:t>Practical Demo</a:t>
            </a: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24" name="Google Shape;224;p14"/>
          <p:cNvSpPr txBox="1"/>
          <p:nvPr/>
        </p:nvSpPr>
        <p:spPr>
          <a:xfrm>
            <a:off x="463525" y="-19878"/>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1380553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Google Shape;237;p16">
            <a:extLst>
              <a:ext uri="{FF2B5EF4-FFF2-40B4-BE49-F238E27FC236}">
                <a16:creationId xmlns:a16="http://schemas.microsoft.com/office/drawing/2014/main" id="{FC29175F-AED7-B973-CBBE-028AF76937E1}"/>
              </a:ext>
            </a:extLst>
          </p:cNvPr>
          <p:cNvSpPr txBox="1">
            <a:spLocks/>
          </p:cNvSpPr>
          <p:nvPr/>
        </p:nvSpPr>
        <p:spPr>
          <a:xfrm>
            <a:off x="271707" y="774700"/>
            <a:ext cx="8600585" cy="282713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81000">
              <a:buSzPts val="2400"/>
              <a:buFont typeface="Arial"/>
              <a:buChar char="▰"/>
            </a:pPr>
            <a:endParaRPr lang="en-US" sz="1600" dirty="0">
              <a:latin typeface="Roboto Condensed" panose="020B0604020202020204" pitchFamily="2" charset="0"/>
              <a:ea typeface="Roboto Condensed" panose="020B0604020202020204" pitchFamily="2" charset="0"/>
              <a:cs typeface="Roboto Condensed" panose="020B0604020202020204" pitchFamily="2" charset="0"/>
            </a:endParaRPr>
          </a:p>
        </p:txBody>
      </p:sp>
      <p:pic>
        <p:nvPicPr>
          <p:cNvPr id="7" name="Picture 6">
            <a:extLst>
              <a:ext uri="{FF2B5EF4-FFF2-40B4-BE49-F238E27FC236}">
                <a16:creationId xmlns:a16="http://schemas.microsoft.com/office/drawing/2014/main" id="{6389A434-A516-FF63-6F52-EC26A9F949E2}"/>
              </a:ext>
            </a:extLst>
          </p:cNvPr>
          <p:cNvPicPr>
            <a:picLocks noChangeAspect="1"/>
          </p:cNvPicPr>
          <p:nvPr/>
        </p:nvPicPr>
        <p:blipFill>
          <a:blip r:embed="rId3"/>
          <a:stretch>
            <a:fillRect/>
          </a:stretch>
        </p:blipFill>
        <p:spPr>
          <a:xfrm>
            <a:off x="69850" y="756850"/>
            <a:ext cx="6612462" cy="3473450"/>
          </a:xfrm>
          <a:prstGeom prst="rect">
            <a:avLst/>
          </a:prstGeom>
        </p:spPr>
      </p:pic>
      <p:sp>
        <p:nvSpPr>
          <p:cNvPr id="9" name="TextBox 8">
            <a:extLst>
              <a:ext uri="{FF2B5EF4-FFF2-40B4-BE49-F238E27FC236}">
                <a16:creationId xmlns:a16="http://schemas.microsoft.com/office/drawing/2014/main" id="{7C7D970D-D4B4-BF24-E6D6-3AED5F73FCFF}"/>
              </a:ext>
            </a:extLst>
          </p:cNvPr>
          <p:cNvSpPr txBox="1"/>
          <p:nvPr/>
        </p:nvSpPr>
        <p:spPr>
          <a:xfrm>
            <a:off x="271707" y="4230300"/>
            <a:ext cx="4602162" cy="276999"/>
          </a:xfrm>
          <a:prstGeom prst="rect">
            <a:avLst/>
          </a:prstGeom>
          <a:noFill/>
        </p:spPr>
        <p:txBody>
          <a:bodyPr wrap="square">
            <a:spAutoFit/>
          </a:bodyPr>
          <a:lstStyle/>
          <a:p>
            <a:r>
              <a:rPr lang="en-IN" sz="1200" b="1" dirty="0"/>
              <a:t>GitHub link: </a:t>
            </a:r>
            <a:r>
              <a:rPr lang="en-IN" sz="1200" dirty="0">
                <a:solidFill>
                  <a:srgbClr val="0070C0"/>
                </a:solidFill>
              </a:rPr>
              <a:t>https://github.com/pth55/hackMyKeys/</a:t>
            </a:r>
          </a:p>
        </p:txBody>
      </p:sp>
    </p:spTree>
    <p:extLst>
      <p:ext uri="{BB962C8B-B14F-4D97-AF65-F5344CB8AC3E}">
        <p14:creationId xmlns:p14="http://schemas.microsoft.com/office/powerpoint/2010/main" val="13515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78904" y="3494009"/>
            <a:ext cx="5099265" cy="665922"/>
          </a:xfrm>
          <a:prstGeom prst="rect">
            <a:avLst/>
          </a:prstGeom>
        </p:spPr>
        <p:txBody>
          <a:bodyPr spcFirstLastPara="1" wrap="square" lIns="91425" tIns="91425" rIns="91425" bIns="91425" anchor="b" anchorCtr="0">
            <a:noAutofit/>
          </a:bodyPr>
          <a:lstStyle/>
          <a:p>
            <a:pPr marL="101600">
              <a:buClr>
                <a:schemeClr val="accent4">
                  <a:lumMod val="75000"/>
                </a:schemeClr>
              </a:buClr>
            </a:pPr>
            <a:r>
              <a:rPr lang="en-US" dirty="0"/>
              <a:t>Conclusion</a:t>
            </a: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24" name="Google Shape;224;p14"/>
          <p:cNvSpPr txBox="1"/>
          <p:nvPr/>
        </p:nvSpPr>
        <p:spPr>
          <a:xfrm>
            <a:off x="463525" y="-19878"/>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4132049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Google Shape;237;p16">
            <a:extLst>
              <a:ext uri="{FF2B5EF4-FFF2-40B4-BE49-F238E27FC236}">
                <a16:creationId xmlns:a16="http://schemas.microsoft.com/office/drawing/2014/main" id="{FC29175F-AED7-B973-CBBE-028AF76937E1}"/>
              </a:ext>
            </a:extLst>
          </p:cNvPr>
          <p:cNvSpPr txBox="1">
            <a:spLocks/>
          </p:cNvSpPr>
          <p:nvPr/>
        </p:nvSpPr>
        <p:spPr>
          <a:xfrm>
            <a:off x="271707" y="710071"/>
            <a:ext cx="8600585" cy="237106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lnSpc>
                <a:spcPct val="150000"/>
              </a:lnSpc>
              <a:buSzPct val="130000"/>
            </a:pPr>
            <a:r>
              <a:rPr lang="en-US" dirty="0">
                <a:latin typeface="Roboto Condensed" panose="020B0604020202020204" pitchFamily="2" charset="0"/>
                <a:ea typeface="Roboto Condensed" panose="020B0604020202020204" pitchFamily="2" charset="0"/>
                <a:cs typeface="Roboto Condensed" panose="020B0604020202020204" pitchFamily="2" charset="0"/>
              </a:rPr>
              <a:t>	hackMyKeys offers a robust solution for keystroke logging and system information capture, facilitating remote monitoring and data collection. While it serves as a </a:t>
            </a:r>
            <a:r>
              <a:rPr lang="en-US" b="1" dirty="0">
                <a:latin typeface="Roboto Condensed" panose="020B0604020202020204" pitchFamily="2" charset="0"/>
                <a:ea typeface="Roboto Condensed" panose="020B0604020202020204" pitchFamily="2" charset="0"/>
                <a:cs typeface="Roboto Condensed" panose="020B0604020202020204" pitchFamily="2" charset="0"/>
              </a:rPr>
              <a:t>valuable educational resource for cybersecurity </a:t>
            </a:r>
            <a:r>
              <a:rPr lang="en-US" dirty="0">
                <a:latin typeface="Roboto Condensed" panose="020B0604020202020204" pitchFamily="2" charset="0"/>
                <a:ea typeface="Roboto Condensed" panose="020B0604020202020204" pitchFamily="2" charset="0"/>
                <a:cs typeface="Roboto Condensed" panose="020B0604020202020204" pitchFamily="2" charset="0"/>
              </a:rPr>
              <a:t>enthusiasts, ethical considerations must be paramount. Users should deploy this tool responsibly, ensuring consent and </a:t>
            </a:r>
            <a:r>
              <a:rPr lang="en-US" b="1" dirty="0">
                <a:latin typeface="Roboto Condensed" panose="020B0604020202020204" pitchFamily="2" charset="0"/>
                <a:ea typeface="Roboto Condensed" panose="020B0604020202020204" pitchFamily="2" charset="0"/>
                <a:cs typeface="Roboto Condensed" panose="020B0604020202020204" pitchFamily="2" charset="0"/>
              </a:rPr>
              <a:t>adhering to legal and privacy regulations</a:t>
            </a:r>
            <a:r>
              <a:rPr lang="en-US" dirty="0">
                <a:latin typeface="Roboto Condensed" panose="020B0604020202020204" pitchFamily="2" charset="0"/>
                <a:ea typeface="Roboto Condensed" panose="020B0604020202020204" pitchFamily="2" charset="0"/>
                <a:cs typeface="Roboto Condensed" panose="020B0604020202020204" pitchFamily="2" charset="0"/>
              </a:rPr>
              <a:t>. By prioritizing </a:t>
            </a:r>
            <a:r>
              <a:rPr lang="en-US" b="1" dirty="0">
                <a:latin typeface="Roboto Condensed" panose="020B0604020202020204" pitchFamily="2" charset="0"/>
                <a:ea typeface="Roboto Condensed" panose="020B0604020202020204" pitchFamily="2" charset="0"/>
                <a:cs typeface="Roboto Condensed" panose="020B0604020202020204" pitchFamily="2" charset="0"/>
              </a:rPr>
              <a:t>ethical use</a:t>
            </a:r>
            <a:r>
              <a:rPr lang="en-US" dirty="0">
                <a:latin typeface="Roboto Condensed" panose="020B0604020202020204" pitchFamily="2" charset="0"/>
                <a:ea typeface="Roboto Condensed" panose="020B0604020202020204" pitchFamily="2" charset="0"/>
                <a:cs typeface="Roboto Condensed" panose="020B0604020202020204" pitchFamily="2" charset="0"/>
              </a:rPr>
              <a:t>, hackMyKeys underscores the importance of maintaining integrity and respect for privacy in cybersecurity practices.</a:t>
            </a:r>
          </a:p>
        </p:txBody>
      </p:sp>
    </p:spTree>
    <p:extLst>
      <p:ext uri="{BB962C8B-B14F-4D97-AF65-F5344CB8AC3E}">
        <p14:creationId xmlns:p14="http://schemas.microsoft.com/office/powerpoint/2010/main" val="93250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Today’s AGENDA!</a:t>
            </a:r>
            <a:endParaRPr dirty="0"/>
          </a:p>
        </p:txBody>
      </p:sp>
      <p:sp>
        <p:nvSpPr>
          <p:cNvPr id="5" name="Text Placeholder 4">
            <a:extLst>
              <a:ext uri="{FF2B5EF4-FFF2-40B4-BE49-F238E27FC236}">
                <a16:creationId xmlns:a16="http://schemas.microsoft.com/office/drawing/2014/main" id="{263BE8E3-9F74-2FF5-F881-0B9BC800CCF7}"/>
              </a:ext>
            </a:extLst>
          </p:cNvPr>
          <p:cNvSpPr>
            <a:spLocks noGrp="1"/>
          </p:cNvSpPr>
          <p:nvPr>
            <p:ph type="body" idx="1"/>
          </p:nvPr>
        </p:nvSpPr>
        <p:spPr>
          <a:xfrm>
            <a:off x="293682" y="1356447"/>
            <a:ext cx="6454987" cy="3595653"/>
          </a:xfrm>
        </p:spPr>
        <p:txBody>
          <a:bodyPr/>
          <a:lstStyle/>
          <a:p>
            <a:pPr marL="558800" indent="-457200">
              <a:buClr>
                <a:schemeClr val="accent4">
                  <a:lumMod val="75000"/>
                </a:schemeClr>
              </a:buClr>
              <a:buAutoNum type="arabicPeriod"/>
            </a:pPr>
            <a:r>
              <a:rPr lang="en-US" dirty="0"/>
              <a:t>Introduction.</a:t>
            </a:r>
          </a:p>
          <a:p>
            <a:pPr marL="558800" indent="-457200">
              <a:buClr>
                <a:schemeClr val="accent4">
                  <a:lumMod val="75000"/>
                </a:schemeClr>
              </a:buClr>
              <a:buAutoNum type="arabicPeriod"/>
            </a:pPr>
            <a:r>
              <a:rPr lang="en-US" dirty="0"/>
              <a:t>Problems with Classical Keyloggers</a:t>
            </a:r>
          </a:p>
          <a:p>
            <a:pPr marL="558800" indent="-457200">
              <a:buClr>
                <a:schemeClr val="accent4">
                  <a:lumMod val="75000"/>
                </a:schemeClr>
              </a:buClr>
              <a:buAutoNum type="arabicPeriod"/>
            </a:pPr>
            <a:r>
              <a:rPr lang="en-US" dirty="0"/>
              <a:t>Proposed Keylogger &amp; It’s Features</a:t>
            </a:r>
          </a:p>
          <a:p>
            <a:pPr marL="558800" indent="-457200">
              <a:buClr>
                <a:schemeClr val="accent4">
                  <a:lumMod val="75000"/>
                </a:schemeClr>
              </a:buClr>
              <a:buAutoNum type="arabicPeriod"/>
            </a:pPr>
            <a:r>
              <a:rPr lang="en-US" dirty="0"/>
              <a:t>Implementation &amp; Working</a:t>
            </a:r>
          </a:p>
          <a:p>
            <a:pPr marL="558800" indent="-457200">
              <a:buClr>
                <a:schemeClr val="accent4">
                  <a:lumMod val="75000"/>
                </a:schemeClr>
              </a:buClr>
              <a:buAutoNum type="arabicPeriod"/>
            </a:pPr>
            <a:r>
              <a:rPr lang="en-US" dirty="0"/>
              <a:t>Practical Demo</a:t>
            </a:r>
          </a:p>
          <a:p>
            <a:pPr marL="558800" indent="-457200">
              <a:buClr>
                <a:schemeClr val="accent4">
                  <a:lumMod val="75000"/>
                </a:schemeClr>
              </a:buClr>
              <a:buAutoNum type="arabicPeriod"/>
            </a:pPr>
            <a:r>
              <a:rPr lang="en-US" dirty="0"/>
              <a:t>Conclusion</a:t>
            </a:r>
          </a:p>
        </p:txBody>
      </p:sp>
      <p:sp>
        <p:nvSpPr>
          <p:cNvPr id="192" name="Google Shape;192;p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CONTRIBUTIONS…</a:t>
            </a:r>
            <a:endParaRPr dirty="0"/>
          </a:p>
        </p:txBody>
      </p:sp>
      <p:sp>
        <p:nvSpPr>
          <p:cNvPr id="513" name="Google Shape;513;p35"/>
          <p:cNvSpPr txBox="1">
            <a:spLocks noGrp="1"/>
          </p:cNvSpPr>
          <p:nvPr>
            <p:ph type="body" idx="1"/>
          </p:nvPr>
        </p:nvSpPr>
        <p:spPr>
          <a:xfrm>
            <a:off x="466975" y="1158775"/>
            <a:ext cx="7315934" cy="3145500"/>
          </a:xfrm>
          <a:prstGeom prst="rect">
            <a:avLst/>
          </a:prstGeom>
        </p:spPr>
        <p:txBody>
          <a:bodyPr spcFirstLastPara="1" wrap="square" lIns="91425" tIns="91425" rIns="91425" bIns="91425" anchor="ctr" anchorCtr="0">
            <a:noAutofit/>
          </a:bodyPr>
          <a:lstStyle/>
          <a:p>
            <a:pPr marL="0" indent="0">
              <a:buNone/>
            </a:pPr>
            <a:r>
              <a:rPr lang="en-US" sz="2400" dirty="0">
                <a:solidFill>
                  <a:srgbClr val="3F5378"/>
                </a:solidFill>
              </a:rPr>
              <a:t>🌟 Want to contribute to my project on GitHub?</a:t>
            </a:r>
          </a:p>
          <a:p>
            <a:pPr marL="0" indent="0">
              <a:buNone/>
            </a:pPr>
            <a:r>
              <a:rPr lang="en-US" sz="2400" dirty="0">
                <a:solidFill>
                  <a:srgbClr val="3F5378"/>
                </a:solidFill>
              </a:rPr>
              <a:t>All are welcome! Feel free to jump in and make a difference. Let's build something amazing together! 💻 </a:t>
            </a:r>
          </a:p>
          <a:p>
            <a:pPr marL="0" indent="0">
              <a:buNone/>
            </a:pPr>
            <a:r>
              <a:rPr lang="en-US" sz="2400" dirty="0">
                <a:solidFill>
                  <a:srgbClr val="3F5378"/>
                </a:solidFill>
              </a:rPr>
              <a:t>#OpenSource #GitHub</a:t>
            </a:r>
            <a:endParaRPr lang="en-US" sz="1600" dirty="0">
              <a:solidFill>
                <a:srgbClr val="3F5378"/>
              </a:solidFill>
            </a:endParaRPr>
          </a:p>
          <a:p>
            <a:pPr marL="0" indent="0">
              <a:buNone/>
            </a:pPr>
            <a:endParaRPr lang="en-US" sz="2400" dirty="0">
              <a:solidFill>
                <a:srgbClr val="3F5378"/>
              </a:solidFill>
            </a:endParaRPr>
          </a:p>
        </p:txBody>
      </p:sp>
      <p:sp>
        <p:nvSpPr>
          <p:cNvPr id="514" name="Google Shape;514;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15" name="Google Shape;515;p35"/>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CONTRIBUTIONS…</a:t>
            </a:r>
            <a:endParaRPr dirty="0"/>
          </a:p>
        </p:txBody>
      </p:sp>
      <p:sp>
        <p:nvSpPr>
          <p:cNvPr id="513" name="Google Shape;513;p35"/>
          <p:cNvSpPr txBox="1">
            <a:spLocks noGrp="1"/>
          </p:cNvSpPr>
          <p:nvPr>
            <p:ph type="body" idx="1"/>
          </p:nvPr>
        </p:nvSpPr>
        <p:spPr>
          <a:xfrm>
            <a:off x="1147887" y="2131962"/>
            <a:ext cx="6848225" cy="879575"/>
          </a:xfrm>
          <a:prstGeom prst="rect">
            <a:avLst/>
          </a:prstGeom>
        </p:spPr>
        <p:txBody>
          <a:bodyPr spcFirstLastPara="1" wrap="square" lIns="91425" tIns="91425" rIns="91425" bIns="91425" anchor="ctr" anchorCtr="0">
            <a:noAutofit/>
          </a:bodyPr>
          <a:lstStyle/>
          <a:p>
            <a:pPr marL="0" indent="0">
              <a:buNone/>
            </a:pPr>
            <a:r>
              <a:rPr lang="en-US" sz="2400" b="1" dirty="0">
                <a:solidFill>
                  <a:srgbClr val="3F5378"/>
                </a:solidFill>
              </a:rPr>
              <a:t>Just Fork It! </a:t>
            </a:r>
            <a:r>
              <a:rPr lang="en-US" dirty="0">
                <a:solidFill>
                  <a:srgbClr val="FF0000"/>
                </a:solidFill>
                <a:hlinkClick r:id="rId3">
                  <a:extLst>
                    <a:ext uri="{A12FA001-AC4F-418D-AE19-62706E023703}">
                      <ahyp:hlinkClr xmlns:ahyp="http://schemas.microsoft.com/office/drawing/2018/hyperlinkcolor" val="tx"/>
                    </a:ext>
                  </a:extLst>
                </a:hlinkClick>
              </a:rPr>
              <a:t>https://github.com/pth55/hackMyKeys/</a:t>
            </a:r>
            <a:r>
              <a:rPr lang="en-US" sz="2400" dirty="0">
                <a:solidFill>
                  <a:srgbClr val="FF0000"/>
                </a:solidFill>
              </a:rPr>
              <a:t> </a:t>
            </a:r>
            <a:r>
              <a:rPr lang="en-IN" sz="2400" dirty="0">
                <a:solidFill>
                  <a:srgbClr val="3F5378"/>
                </a:solidFill>
              </a:rPr>
              <a:t>✌️</a:t>
            </a:r>
            <a:endParaRPr lang="en-US" sz="2400" dirty="0">
              <a:solidFill>
                <a:srgbClr val="3F5378"/>
              </a:solidFill>
            </a:endParaRPr>
          </a:p>
        </p:txBody>
      </p:sp>
      <p:sp>
        <p:nvSpPr>
          <p:cNvPr id="514" name="Google Shape;514;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515" name="Google Shape;515;p35"/>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8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503" name="Google Shape;503;p34"/>
          <p:cNvSpPr txBox="1">
            <a:spLocks noGrp="1"/>
          </p:cNvSpPr>
          <p:nvPr>
            <p:ph type="ctrTitle" idx="4294967295"/>
          </p:nvPr>
        </p:nvSpPr>
        <p:spPr>
          <a:xfrm>
            <a:off x="1451031" y="2297614"/>
            <a:ext cx="6594475" cy="11604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04" name="Google Shape;504;p34"/>
          <p:cNvSpPr txBox="1">
            <a:spLocks noGrp="1"/>
          </p:cNvSpPr>
          <p:nvPr>
            <p:ph type="subTitle" idx="4294967295"/>
          </p:nvPr>
        </p:nvSpPr>
        <p:spPr>
          <a:xfrm>
            <a:off x="1274762" y="3230563"/>
            <a:ext cx="6594475" cy="13414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IN" sz="2000" b="1" dirty="0"/>
              <a:t>https://g</a:t>
            </a:r>
            <a:r>
              <a:rPr lang="en" sz="2000" b="1" dirty="0"/>
              <a:t>ithub.com/pth55</a:t>
            </a:r>
            <a:endParaRPr sz="2000" b="1" dirty="0"/>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3810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3810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222" name="Google Shape;222;p1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Let’s Start…</a:t>
            </a:r>
            <a:endParaRPr dirty="0"/>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Google Shape;237;p16">
            <a:extLst>
              <a:ext uri="{FF2B5EF4-FFF2-40B4-BE49-F238E27FC236}">
                <a16:creationId xmlns:a16="http://schemas.microsoft.com/office/drawing/2014/main" id="{FC29175F-AED7-B973-CBBE-028AF76937E1}"/>
              </a:ext>
            </a:extLst>
          </p:cNvPr>
          <p:cNvSpPr txBox="1">
            <a:spLocks/>
          </p:cNvSpPr>
          <p:nvPr/>
        </p:nvSpPr>
        <p:spPr>
          <a:xfrm>
            <a:off x="271707" y="882650"/>
            <a:ext cx="8600585" cy="24174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81000">
              <a:lnSpc>
                <a:spcPct val="150000"/>
              </a:lnSpc>
              <a:buSzPct val="130000"/>
              <a:buFont typeface="Arial"/>
              <a:buChar char="▰"/>
            </a:pPr>
            <a:r>
              <a:rPr lang="en-US"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Tool designed to secretly record keystrokes.</a:t>
            </a:r>
          </a:p>
          <a:p>
            <a:pPr marL="457200" indent="-381000">
              <a:lnSpc>
                <a:spcPct val="150000"/>
              </a:lnSpc>
              <a:buSzPct val="130000"/>
              <a:buFont typeface="Arial"/>
              <a:buChar char="▰"/>
            </a:pPr>
            <a:r>
              <a:rPr lang="en-US"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Used for monitoring or malicious purposes.</a:t>
            </a:r>
          </a:p>
          <a:p>
            <a:pPr marL="457200" indent="-381000">
              <a:lnSpc>
                <a:spcPct val="150000"/>
              </a:lnSpc>
              <a:buSzPct val="130000"/>
              <a:buFont typeface="Arial"/>
              <a:buChar char="▰"/>
            </a:pPr>
            <a:r>
              <a:rPr lang="en-US"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Capture all keyboard inputs, including passwords and sensitive information.</a:t>
            </a:r>
          </a:p>
          <a:p>
            <a:pPr marL="457200" lvl="2" indent="-381000">
              <a:lnSpc>
                <a:spcPct val="150000"/>
              </a:lnSpc>
              <a:buSzPct val="130000"/>
              <a:buFont typeface="Arial"/>
              <a:buChar char="▰"/>
            </a:pPr>
            <a:r>
              <a:rPr lang="en-US" b="1" dirty="0">
                <a:latin typeface="Roboto Condensed Light" panose="02000000000000000000" pitchFamily="2" charset="0"/>
                <a:ea typeface="Roboto Condensed Light" panose="02000000000000000000" pitchFamily="2" charset="0"/>
                <a:cs typeface="Roboto Condensed Light" panose="02000000000000000000" pitchFamily="2" charset="0"/>
              </a:rPr>
              <a:t>Software-based: </a:t>
            </a:r>
            <a:r>
              <a:rPr lang="en-US" dirty="0">
                <a:latin typeface="Roboto Condensed Light" panose="02000000000000000000" pitchFamily="2" charset="0"/>
                <a:ea typeface="Roboto Condensed Light" panose="02000000000000000000" pitchFamily="2" charset="0"/>
                <a:cs typeface="Roboto Condensed Light" panose="02000000000000000000" pitchFamily="2" charset="0"/>
              </a:rPr>
              <a:t>Installed as programs on computers.</a:t>
            </a:r>
          </a:p>
          <a:p>
            <a:pPr marL="457200" lvl="2" indent="-381000">
              <a:lnSpc>
                <a:spcPct val="150000"/>
              </a:lnSpc>
              <a:buSzPct val="130000"/>
              <a:buFont typeface="Arial"/>
              <a:buChar char="▰"/>
            </a:pPr>
            <a:r>
              <a:rPr lang="en-US" dirty="0">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b="1" dirty="0">
                <a:latin typeface="Roboto Condensed Light" panose="02000000000000000000" pitchFamily="2" charset="0"/>
                <a:ea typeface="Roboto Condensed Light" panose="02000000000000000000" pitchFamily="2" charset="0"/>
                <a:cs typeface="Roboto Condensed Light" panose="02000000000000000000" pitchFamily="2" charset="0"/>
              </a:rPr>
              <a:t>ardware-based: </a:t>
            </a:r>
            <a:r>
              <a:rPr lang="en-US" dirty="0">
                <a:latin typeface="Roboto Condensed Light" panose="02000000000000000000" pitchFamily="2" charset="0"/>
                <a:ea typeface="Roboto Condensed Light" panose="02000000000000000000" pitchFamily="2" charset="0"/>
                <a:cs typeface="Roboto Condensed Light" panose="02000000000000000000" pitchFamily="2" charset="0"/>
              </a:rPr>
              <a:t>Physical devices connected to keyboards.	</a:t>
            </a:r>
          </a:p>
          <a:p>
            <a:pPr marL="457200" lvl="2" indent="-381000">
              <a:lnSpc>
                <a:spcPct val="150000"/>
              </a:lnSpc>
              <a:buSzPct val="130000"/>
              <a:buFont typeface="Arial"/>
              <a:buChar char="▰"/>
            </a:pPr>
            <a:r>
              <a:rPr lang="en-US" dirty="0">
                <a:latin typeface="Roboto Condensed Light" panose="02000000000000000000" pitchFamily="2" charset="0"/>
                <a:ea typeface="Roboto Condensed Light" panose="02000000000000000000" pitchFamily="2" charset="0"/>
                <a:cs typeface="Roboto Condensed Light" panose="02000000000000000000" pitchFamily="2" charset="0"/>
              </a:rPr>
              <a:t>Operate silently in the background without user awareness.</a:t>
            </a:r>
          </a:p>
          <a:p>
            <a:pPr marL="457200" lvl="2" indent="-381000">
              <a:lnSpc>
                <a:spcPct val="150000"/>
              </a:lnSpc>
              <a:buSzPct val="130000"/>
              <a:buFont typeface="Arial"/>
              <a:buChar char="▰"/>
            </a:pPr>
            <a:r>
              <a:rPr lang="en-US" dirty="0">
                <a:latin typeface="Roboto Condensed Light" panose="02000000000000000000" pitchFamily="2" charset="0"/>
                <a:ea typeface="Roboto Condensed Light" panose="02000000000000000000" pitchFamily="2" charset="0"/>
                <a:cs typeface="Roboto Condensed Light" panose="02000000000000000000" pitchFamily="2" charset="0"/>
              </a:rPr>
              <a:t>Sends all the information to the attacker with the help of emails or cloud based solutions</a:t>
            </a:r>
          </a:p>
          <a:p>
            <a:pPr marL="457200" indent="-381000">
              <a:buSzPts val="2400"/>
              <a:buFont typeface="Arial"/>
              <a:buChar char="▰"/>
            </a:pPr>
            <a:endParaRPr lang="en-US" dirty="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66065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98900" y="3031435"/>
            <a:ext cx="5092449" cy="1526286"/>
          </a:xfrm>
          <a:prstGeom prst="rect">
            <a:avLst/>
          </a:prstGeom>
        </p:spPr>
        <p:txBody>
          <a:bodyPr spcFirstLastPara="1" wrap="square" lIns="91425" tIns="91425" rIns="91425" bIns="91425" anchor="b" anchorCtr="0">
            <a:noAutofit/>
          </a:bodyPr>
          <a:lstStyle/>
          <a:p>
            <a:pPr marL="101600">
              <a:buClr>
                <a:schemeClr val="accent4">
                  <a:lumMod val="75000"/>
                </a:schemeClr>
              </a:buClr>
            </a:pPr>
            <a:r>
              <a:rPr lang="en-US" dirty="0"/>
              <a:t>Problems with Classical Keyloggers</a:t>
            </a: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24" name="Google Shape;224;p14"/>
          <p:cNvSpPr txBox="1"/>
          <p:nvPr/>
        </p:nvSpPr>
        <p:spPr>
          <a:xfrm>
            <a:off x="463525" y="-19878"/>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951161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Problems…</a:t>
            </a:r>
            <a:endParaRPr dirty="0"/>
          </a:p>
        </p:txBody>
      </p:sp>
      <p:sp>
        <p:nvSpPr>
          <p:cNvPr id="237" name="Google Shape;237;p16"/>
          <p:cNvSpPr txBox="1">
            <a:spLocks noGrp="1"/>
          </p:cNvSpPr>
          <p:nvPr>
            <p:ph type="body" idx="1"/>
          </p:nvPr>
        </p:nvSpPr>
        <p:spPr>
          <a:xfrm>
            <a:off x="233993" y="1158775"/>
            <a:ext cx="8442173" cy="3635525"/>
          </a:xfrm>
          <a:prstGeom prst="rect">
            <a:avLst/>
          </a:prstGeom>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SzPts val="2400"/>
              <a:buChar char="▰"/>
            </a:pPr>
            <a:r>
              <a:rPr lang="en-US" sz="1600" b="1" dirty="0"/>
              <a:t>Limited Data Capture</a:t>
            </a:r>
          </a:p>
          <a:p>
            <a:pPr marL="533400" lvl="1" indent="0">
              <a:lnSpc>
                <a:spcPct val="150000"/>
              </a:lnSpc>
              <a:spcBef>
                <a:spcPts val="0"/>
              </a:spcBef>
              <a:buNone/>
            </a:pPr>
            <a:r>
              <a:rPr lang="en-US" sz="1600" dirty="0"/>
              <a:t>Traditional keyloggers focus solely on capturing keystrokes and may not collect additional contextual information such as system details or screenshots.</a:t>
            </a:r>
          </a:p>
          <a:p>
            <a:pPr marL="457200" lvl="0" indent="-381000" algn="l" rtl="0">
              <a:lnSpc>
                <a:spcPct val="150000"/>
              </a:lnSpc>
              <a:spcBef>
                <a:spcPts val="0"/>
              </a:spcBef>
              <a:spcAft>
                <a:spcPts val="0"/>
              </a:spcAft>
              <a:buSzPts val="2400"/>
              <a:buChar char="▰"/>
            </a:pPr>
            <a:r>
              <a:rPr lang="en-US" sz="1600" b="1" dirty="0"/>
              <a:t>Single Data Transmission Method:</a:t>
            </a:r>
          </a:p>
          <a:p>
            <a:pPr marL="533400" lvl="1" indent="0">
              <a:lnSpc>
                <a:spcPct val="150000"/>
              </a:lnSpc>
              <a:spcBef>
                <a:spcPts val="0"/>
              </a:spcBef>
              <a:buNone/>
            </a:pPr>
            <a:r>
              <a:rPr lang="en-US" sz="1600" dirty="0"/>
              <a:t>Many keyloggers rely on sending captured data via email, which can be easily traced by vigilant users or security software.</a:t>
            </a:r>
          </a:p>
          <a:p>
            <a:pPr marL="457200" lvl="0" indent="-381000" algn="l" rtl="0">
              <a:lnSpc>
                <a:spcPct val="150000"/>
              </a:lnSpc>
              <a:spcBef>
                <a:spcPts val="0"/>
              </a:spcBef>
              <a:spcAft>
                <a:spcPts val="0"/>
              </a:spcAft>
              <a:buSzPts val="2400"/>
              <a:buChar char="▰"/>
            </a:pPr>
            <a:r>
              <a:rPr lang="en-US" sz="1600" b="1" dirty="0"/>
              <a:t>Detection by Anti-virus Software:</a:t>
            </a:r>
          </a:p>
          <a:p>
            <a:pPr marL="533400" lvl="1" indent="0">
              <a:lnSpc>
                <a:spcPct val="150000"/>
              </a:lnSpc>
              <a:spcBef>
                <a:spcPts val="0"/>
              </a:spcBef>
              <a:buNone/>
            </a:pPr>
            <a:r>
              <a:rPr lang="en-US" sz="1600" dirty="0"/>
              <a:t>Due to their well-known behavior, classical keyloggers are often detected and blocked by anti-virus programs, limiting their effectiveness.</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Problems…</a:t>
            </a:r>
            <a:endParaRPr dirty="0"/>
          </a:p>
        </p:txBody>
      </p:sp>
      <p:sp>
        <p:nvSpPr>
          <p:cNvPr id="237" name="Google Shape;237;p16"/>
          <p:cNvSpPr txBox="1">
            <a:spLocks noGrp="1"/>
          </p:cNvSpPr>
          <p:nvPr>
            <p:ph type="body" idx="1"/>
          </p:nvPr>
        </p:nvSpPr>
        <p:spPr>
          <a:xfrm>
            <a:off x="233993" y="1158775"/>
            <a:ext cx="8442173" cy="3635525"/>
          </a:xfrm>
          <a:prstGeom prst="rect">
            <a:avLst/>
          </a:prstGeom>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SzPts val="2400"/>
              <a:buChar char="▰"/>
            </a:pPr>
            <a:r>
              <a:rPr lang="en-US" sz="1600" b="1" dirty="0"/>
              <a:t>Inability to Bypass Encrypted Data:</a:t>
            </a:r>
          </a:p>
          <a:p>
            <a:pPr marL="533400" lvl="1" indent="0">
              <a:lnSpc>
                <a:spcPct val="150000"/>
              </a:lnSpc>
              <a:spcBef>
                <a:spcPts val="0"/>
              </a:spcBef>
              <a:buNone/>
            </a:pPr>
            <a:r>
              <a:rPr lang="en-US" sz="1600" dirty="0"/>
              <a:t>Keyloggers may struggle to capture keystrokes entered into encrypted fields, such as those used for password entry in secure websites or applications.</a:t>
            </a:r>
          </a:p>
          <a:p>
            <a:pPr marL="457200" lvl="0" indent="-381000" algn="l" rtl="0">
              <a:lnSpc>
                <a:spcPct val="150000"/>
              </a:lnSpc>
              <a:spcBef>
                <a:spcPts val="0"/>
              </a:spcBef>
              <a:spcAft>
                <a:spcPts val="0"/>
              </a:spcAft>
              <a:buSzPts val="2400"/>
              <a:buChar char="▰"/>
            </a:pPr>
            <a:r>
              <a:rPr lang="en-US" sz="1600" b="1" dirty="0"/>
              <a:t>Limited Remote Control:</a:t>
            </a:r>
          </a:p>
          <a:p>
            <a:pPr marL="533400" lvl="1" indent="0">
              <a:lnSpc>
                <a:spcPct val="150000"/>
              </a:lnSpc>
              <a:spcBef>
                <a:spcPts val="0"/>
              </a:spcBef>
              <a:buNone/>
            </a:pPr>
            <a:r>
              <a:rPr lang="en-US" sz="1600" dirty="0"/>
              <a:t>Classical keyloggers may lack remote control capabilities, such as the ability to update or modify their functionality after installation, limiting their adaptability to changing circumstances.</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141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0" y="2965450"/>
            <a:ext cx="5099265" cy="1224298"/>
          </a:xfrm>
          <a:prstGeom prst="rect">
            <a:avLst/>
          </a:prstGeom>
        </p:spPr>
        <p:txBody>
          <a:bodyPr spcFirstLastPara="1" wrap="square" lIns="91425" tIns="91425" rIns="91425" bIns="91425" anchor="b" anchorCtr="0">
            <a:noAutofit/>
          </a:bodyPr>
          <a:lstStyle/>
          <a:p>
            <a:pPr marL="101600">
              <a:buClr>
                <a:schemeClr val="accent4">
                  <a:lumMod val="75000"/>
                </a:schemeClr>
              </a:buClr>
            </a:pPr>
            <a:r>
              <a:rPr lang="en-US" dirty="0"/>
              <a:t>Proposed Keylogger &amp; It’s Features</a:t>
            </a: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24" name="Google Shape;224;p14"/>
          <p:cNvSpPr txBox="1"/>
          <p:nvPr/>
        </p:nvSpPr>
        <p:spPr>
          <a:xfrm>
            <a:off x="463525" y="-19878"/>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8103674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PROPOSED KEYLOGGER</a:t>
            </a:r>
            <a:endParaRPr dirty="0"/>
          </a:p>
        </p:txBody>
      </p:sp>
      <p:sp>
        <p:nvSpPr>
          <p:cNvPr id="237" name="Google Shape;237;p16"/>
          <p:cNvSpPr txBox="1">
            <a:spLocks noGrp="1"/>
          </p:cNvSpPr>
          <p:nvPr>
            <p:ph type="body" idx="1"/>
          </p:nvPr>
        </p:nvSpPr>
        <p:spPr>
          <a:xfrm>
            <a:off x="233993" y="1158775"/>
            <a:ext cx="8442173" cy="3145500"/>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sz="1600" dirty="0"/>
              <a:t>A </a:t>
            </a:r>
            <a:r>
              <a:rPr lang="en-US" sz="1600" b="1" dirty="0"/>
              <a:t>Python script </a:t>
            </a:r>
            <a:r>
              <a:rPr lang="en-US" sz="1600" dirty="0"/>
              <a:t>designed for comprehensive keystroke logging and system information capture. </a:t>
            </a:r>
            <a:r>
              <a:rPr lang="en-US" sz="1600" b="1" dirty="0"/>
              <a:t>hackMyKeys</a:t>
            </a:r>
            <a:r>
              <a:rPr lang="en-US" sz="1600" dirty="0"/>
              <a:t> logs keyboard inputs, including keystrokes, key combinations, and system events, while also capturing critical system details such as processor information, operating system version, and private IP address.</a:t>
            </a:r>
          </a:p>
          <a:p>
            <a:pPr marL="457200" lvl="0" indent="-381000" algn="l" rtl="0">
              <a:spcBef>
                <a:spcPts val="0"/>
              </a:spcBef>
              <a:spcAft>
                <a:spcPts val="0"/>
              </a:spcAft>
              <a:buSzPts val="2400"/>
              <a:buChar char="▰"/>
            </a:pPr>
            <a:endParaRPr lang="en-US" sz="1600" dirty="0"/>
          </a:p>
          <a:p>
            <a:pPr marL="76200" lvl="0" indent="0" algn="l" rtl="0">
              <a:spcBef>
                <a:spcPts val="0"/>
              </a:spcBef>
              <a:spcAft>
                <a:spcPts val="0"/>
              </a:spcAft>
              <a:buSzPts val="2400"/>
              <a:buNone/>
            </a:pPr>
            <a:r>
              <a:rPr lang="en-US" sz="1600" dirty="0"/>
              <a:t>This tool seamlessly integrates with </a:t>
            </a:r>
            <a:r>
              <a:rPr lang="en-US" sz="1600" b="1" dirty="0"/>
              <a:t>Dropbox cloud storage </a:t>
            </a:r>
            <a:r>
              <a:rPr lang="en-US" sz="1600" dirty="0"/>
              <a:t>via the </a:t>
            </a:r>
            <a:r>
              <a:rPr lang="en-US" sz="1600" b="1" dirty="0"/>
              <a:t>Dropbox API</a:t>
            </a:r>
            <a:r>
              <a:rPr lang="en-US" sz="1600" dirty="0"/>
              <a:t>, enabling remote monitoring and secure data transmission. hackMyKeys serves as an educational resource for cybersecurity enthusiasts, students, and professionals interested in exploring keylogging techniques and understanding system vulnerabilities. It emphasizes proactive cybersecurity practices and the importance of safeguarding sensitive information against unauthorized access and data breaches.</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1699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1296</TotalTime>
  <Words>755</Words>
  <Application>Microsoft Office PowerPoint</Application>
  <PresentationFormat>On-screen Show (16:9)</PresentationFormat>
  <Paragraphs>100</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Roboto Condensed Light</vt:lpstr>
      <vt:lpstr>Roboto Condensed</vt:lpstr>
      <vt:lpstr>Arial</vt:lpstr>
      <vt:lpstr>Arvo</vt:lpstr>
      <vt:lpstr>Salerio template</vt:lpstr>
      <vt:lpstr>Advanced  Keylogger [aka. hackMyKeys]  </vt:lpstr>
      <vt:lpstr>Today’s AGENDA!</vt:lpstr>
      <vt:lpstr>Introduction</vt:lpstr>
      <vt:lpstr>PowerPoint Presentation</vt:lpstr>
      <vt:lpstr>Problems with Classical Keyloggers</vt:lpstr>
      <vt:lpstr>Problems…</vt:lpstr>
      <vt:lpstr>Problems…</vt:lpstr>
      <vt:lpstr>Proposed Keylogger &amp; It’s Features</vt:lpstr>
      <vt:lpstr>PROPOSED KEYLOGGER</vt:lpstr>
      <vt:lpstr>FEATURES</vt:lpstr>
      <vt:lpstr>FEATURES</vt:lpstr>
      <vt:lpstr>Implementation</vt:lpstr>
      <vt:lpstr>Language &amp; Library Specs.</vt:lpstr>
      <vt:lpstr>How Does it Works?</vt:lpstr>
      <vt:lpstr>Screenshots of Code &amp; Git Repo</vt:lpstr>
      <vt:lpstr>Practical Demo</vt:lpstr>
      <vt:lpstr>PowerPoint Presentation</vt:lpstr>
      <vt:lpstr>Conclusion</vt:lpstr>
      <vt:lpstr>PowerPoint Presentation</vt:lpstr>
      <vt:lpstr>CONTRIBUTIONS…</vt:lpstr>
      <vt:lpstr>CONTRIBUTIONS…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Pavan Kumar Bandaru</dc:creator>
  <cp:lastModifiedBy>Pavan Kumar Bandaru</cp:lastModifiedBy>
  <cp:revision>150</cp:revision>
  <dcterms:modified xsi:type="dcterms:W3CDTF">2024-04-24T15:52:52Z</dcterms:modified>
</cp:coreProperties>
</file>