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1" r:id="rId3"/>
    <p:sldId id="257" r:id="rId4"/>
    <p:sldId id="259" r:id="rId5"/>
    <p:sldId id="266" r:id="rId6"/>
    <p:sldId id="267" r:id="rId7"/>
    <p:sldId id="263" r:id="rId8"/>
    <p:sldId id="268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2" autoAdjust="0"/>
    <p:restoredTop sz="96429" autoAdjust="0"/>
  </p:normalViewPr>
  <p:slideViewPr>
    <p:cSldViewPr snapToGrid="0">
      <p:cViewPr varScale="1">
        <p:scale>
          <a:sx n="88" d="100"/>
          <a:sy n="88" d="100"/>
        </p:scale>
        <p:origin x="180" y="90"/>
      </p:cViewPr>
      <p:guideLst/>
    </p:cSldViewPr>
  </p:slideViewPr>
  <p:outlineViewPr>
    <p:cViewPr>
      <p:scale>
        <a:sx n="33" d="100"/>
        <a:sy n="33" d="100"/>
      </p:scale>
      <p:origin x="0" y="-44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8FCEE-354D-4D75-9AB6-8AB56F35AC6B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AAB11-6112-41D1-B9AE-7D9E07E8C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6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AAB11-6112-41D1-B9AE-7D9E07E8C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2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35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6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1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9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2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5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2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3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05D4-7D83-4067-A6DB-725092F013B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F465-BD96-4345-A8EC-2AC390A5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Definition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Let </a:t>
            </a:r>
            <a:r>
              <a:rPr lang="en-US" altLang="zh-CN" i="1" dirty="0" smtClean="0"/>
              <a:t>∑</a:t>
            </a:r>
            <a:r>
              <a:rPr lang="en-US" altLang="zh-CN" dirty="0" smtClean="0"/>
              <a:t> be the alphabet, which is a finite set of distinct items. described as {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1, 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2, 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3, </a:t>
            </a:r>
            <a:r>
              <a:rPr lang="en-US" altLang="zh-CN" i="1" dirty="0" smtClean="0"/>
              <a:t>…, e</a:t>
            </a:r>
            <a:r>
              <a:rPr lang="en-US" altLang="zh-CN" i="1" baseline="-25000" dirty="0" smtClean="0"/>
              <a:t>n</a:t>
            </a:r>
            <a:r>
              <a:rPr lang="en-US" altLang="zh-CN" dirty="0" smtClean="0"/>
              <a:t>}</a:t>
            </a:r>
            <a:r>
              <a:rPr lang="en-US" altLang="zh-CN" i="1" dirty="0" smtClean="0"/>
              <a:t>. </a:t>
            </a:r>
            <a:r>
              <a:rPr lang="en-US" altLang="zh-CN" dirty="0" smtClean="0"/>
              <a:t>A sequence consists of </a:t>
            </a:r>
            <a:r>
              <a:rPr lang="en-US" altLang="zh-CN" i="1" dirty="0" smtClean="0"/>
              <a:t>∑.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A similarity matrix </a:t>
            </a:r>
            <a:r>
              <a:rPr lang="en-US" altLang="zh-CN" i="1" dirty="0" err="1" smtClean="0"/>
              <a:t>sim</a:t>
            </a:r>
            <a:r>
              <a:rPr lang="en-US" altLang="zh-CN" i="1" dirty="0" smtClean="0"/>
              <a:t>(∑) </a:t>
            </a:r>
            <a:r>
              <a:rPr lang="en-US" altLang="zh-CN" dirty="0" smtClean="0"/>
              <a:t>denotes the similarity between every two items in </a:t>
            </a:r>
            <a:r>
              <a:rPr lang="en-US" altLang="zh-CN" i="1" dirty="0" smtClean="0"/>
              <a:t>∑</a:t>
            </a:r>
            <a:r>
              <a:rPr lang="en-US" altLang="zh-CN" dirty="0" smtClean="0"/>
              <a:t>. The similarity between two items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can be defined as </a:t>
            </a:r>
            <a:r>
              <a:rPr lang="en-US" altLang="zh-CN" i="1" dirty="0" err="1" smtClean="0"/>
              <a:t>sim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i,j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For example </a:t>
            </a:r>
          </a:p>
          <a:p>
            <a:pPr marL="0" indent="0">
              <a:buNone/>
            </a:pPr>
            <a:r>
              <a:rPr lang="en-US" altLang="zh-CN" i="1" dirty="0" smtClean="0"/>
              <a:t>		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830943" y="4211897"/>
            <a:ext cx="3151509" cy="1440081"/>
            <a:chOff x="3087993" y="4526222"/>
            <a:chExt cx="3151509" cy="1440081"/>
          </a:xfrm>
        </p:grpSpPr>
        <p:grpSp>
          <p:nvGrpSpPr>
            <p:cNvPr id="9" name="组合 8"/>
            <p:cNvGrpSpPr/>
            <p:nvPr/>
          </p:nvGrpSpPr>
          <p:grpSpPr>
            <a:xfrm>
              <a:off x="4162151" y="4526222"/>
              <a:ext cx="2077351" cy="1440081"/>
              <a:chOff x="4009751" y="4440497"/>
              <a:chExt cx="2077351" cy="1440081"/>
            </a:xfrm>
          </p:grpSpPr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8377748"/>
                  </p:ext>
                </p:extLst>
              </p:nvPr>
            </p:nvGraphicFramePr>
            <p:xfrm>
              <a:off x="4350744" y="4821105"/>
              <a:ext cx="1736358" cy="1059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" name="公式" r:id="rId3" imgW="1498320" imgH="914400" progId="Equation.3">
                      <p:embed/>
                    </p:oleObj>
                  </mc:Choice>
                  <mc:Fallback>
                    <p:oleObj name="公式" r:id="rId3" imgW="1498320" imgH="9144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350744" y="4821105"/>
                            <a:ext cx="1736358" cy="10594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文本框 4"/>
              <p:cNvSpPr txBox="1"/>
              <p:nvPr/>
            </p:nvSpPr>
            <p:spPr>
              <a:xfrm>
                <a:off x="4418454" y="4440497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e</a:t>
                </a:r>
                <a:r>
                  <a:rPr lang="en-US" altLang="zh-CN" i="1" baseline="-25000" dirty="0" smtClean="0"/>
                  <a:t>1      </a:t>
                </a:r>
                <a:r>
                  <a:rPr lang="en-US" altLang="zh-CN" i="1" dirty="0" smtClean="0"/>
                  <a:t>e</a:t>
                </a:r>
                <a:r>
                  <a:rPr lang="en-US" altLang="zh-CN" i="1" baseline="-25000" dirty="0" smtClean="0"/>
                  <a:t>2      </a:t>
                </a:r>
                <a:r>
                  <a:rPr lang="en-US" altLang="zh-CN" i="1" dirty="0" smtClean="0"/>
                  <a:t>e</a:t>
                </a:r>
                <a:r>
                  <a:rPr lang="en-US" altLang="zh-CN" i="1" baseline="-25000" dirty="0" smtClean="0"/>
                  <a:t>3      </a:t>
                </a:r>
                <a:r>
                  <a:rPr lang="en-US" altLang="zh-CN" i="1" dirty="0" smtClean="0"/>
                  <a:t>e</a:t>
                </a:r>
                <a:r>
                  <a:rPr lang="en-US" altLang="zh-CN" i="1" baseline="-25000" dirty="0" smtClean="0"/>
                  <a:t>4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009751" y="4680249"/>
                <a:ext cx="397657" cy="12003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 i="1" dirty="0" smtClean="0"/>
                  <a:t>e</a:t>
                </a:r>
                <a:r>
                  <a:rPr lang="en-US" altLang="zh-CN" i="1" baseline="-25000" dirty="0" smtClean="0"/>
                  <a:t>1 </a:t>
                </a:r>
              </a:p>
              <a:p>
                <a:r>
                  <a:rPr lang="en-US" altLang="zh-CN" i="1" dirty="0" smtClean="0"/>
                  <a:t>e</a:t>
                </a:r>
                <a:r>
                  <a:rPr lang="en-US" altLang="zh-CN" i="1" baseline="-25000" dirty="0" smtClean="0"/>
                  <a:t>2 </a:t>
                </a:r>
              </a:p>
              <a:p>
                <a:r>
                  <a:rPr lang="en-US" altLang="zh-CN" i="1" dirty="0" smtClean="0"/>
                  <a:t>e</a:t>
                </a:r>
                <a:r>
                  <a:rPr lang="en-US" altLang="zh-CN" i="1" baseline="-25000" dirty="0" smtClean="0"/>
                  <a:t>3 </a:t>
                </a:r>
              </a:p>
              <a:p>
                <a:r>
                  <a:rPr lang="en-US" altLang="zh-CN" i="1" dirty="0" smtClean="0"/>
                  <a:t>e</a:t>
                </a:r>
                <a:r>
                  <a:rPr lang="en-US" altLang="zh-CN" i="1" baseline="-25000" dirty="0" smtClean="0"/>
                  <a:t>4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087993" y="5181472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3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the </a:t>
            </a:r>
            <a:r>
              <a:rPr lang="en-US" altLang="zh-CN" i="1" dirty="0" smtClean="0"/>
              <a:t>alphabet</a:t>
            </a:r>
            <a:r>
              <a:rPr lang="en-US" altLang="zh-CN" dirty="0" smtClean="0"/>
              <a:t> length is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there are so many similarity sets and the process of generating similarity sets is so complex</a:t>
            </a:r>
          </a:p>
          <a:p>
            <a:r>
              <a:rPr lang="en-US" altLang="zh-CN" dirty="0" smtClean="0"/>
              <a:t>When we have more </a:t>
            </a:r>
            <a:r>
              <a:rPr lang="en-US" altLang="zh-CN" i="1" dirty="0" smtClean="0"/>
              <a:t>Elements,</a:t>
            </a:r>
            <a:r>
              <a:rPr lang="en-US" altLang="zh-CN" dirty="0" smtClean="0"/>
              <a:t> there will be more candidate patterns than before. The worst situation is 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When we match a pattern, it is more complex than before. </a:t>
            </a:r>
          </a:p>
          <a:p>
            <a:pPr lvl="1"/>
            <a:r>
              <a:rPr lang="en-US" altLang="zh-CN" dirty="0" smtClean="0"/>
              <a:t>For example, if </a:t>
            </a:r>
            <a:r>
              <a:rPr lang="en-US" altLang="zh-CN" dirty="0"/>
              <a:t>the similarity sets E = {{</a:t>
            </a:r>
            <a:r>
              <a:rPr lang="en-US" altLang="zh-CN" i="1" dirty="0"/>
              <a:t>A</a:t>
            </a:r>
            <a:r>
              <a:rPr lang="en-US" altLang="zh-CN" dirty="0"/>
              <a:t>}, {</a:t>
            </a:r>
            <a:r>
              <a:rPr lang="en-US" altLang="zh-CN" i="1" dirty="0"/>
              <a:t>B</a:t>
            </a:r>
            <a:r>
              <a:rPr lang="en-US" altLang="zh-CN" dirty="0"/>
              <a:t>}, {</a:t>
            </a:r>
            <a:r>
              <a:rPr lang="en-US" altLang="zh-CN" i="1" dirty="0"/>
              <a:t>C</a:t>
            </a:r>
            <a:r>
              <a:rPr lang="en-US" altLang="zh-CN" dirty="0"/>
              <a:t>}, {</a:t>
            </a:r>
            <a:r>
              <a:rPr lang="en-US" altLang="zh-CN" i="1" dirty="0"/>
              <a:t>D</a:t>
            </a:r>
            <a:r>
              <a:rPr lang="en-US" altLang="zh-CN" dirty="0"/>
              <a:t>}, {</a:t>
            </a:r>
            <a:r>
              <a:rPr lang="en-US" altLang="zh-CN" i="1" dirty="0"/>
              <a:t>A, B</a:t>
            </a:r>
            <a:r>
              <a:rPr lang="en-US" altLang="zh-CN" dirty="0"/>
              <a:t>}, {</a:t>
            </a:r>
            <a:r>
              <a:rPr lang="en-US" altLang="zh-CN" i="1" dirty="0"/>
              <a:t>A, C</a:t>
            </a:r>
            <a:r>
              <a:rPr lang="en-US" altLang="zh-CN" dirty="0"/>
              <a:t>}, {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D</a:t>
            </a:r>
            <a:r>
              <a:rPr lang="en-US" altLang="zh-CN" dirty="0"/>
              <a:t>}, {</a:t>
            </a:r>
            <a:r>
              <a:rPr lang="en-US" altLang="zh-CN" i="1" dirty="0"/>
              <a:t>C, D</a:t>
            </a:r>
            <a:r>
              <a:rPr lang="en-US" altLang="zh-CN" dirty="0"/>
              <a:t>}, {</a:t>
            </a:r>
            <a:r>
              <a:rPr lang="en-US" altLang="zh-CN" i="1" dirty="0"/>
              <a:t>A, C, D</a:t>
            </a:r>
            <a:r>
              <a:rPr lang="en-US" altLang="zh-CN" dirty="0" smtClean="0"/>
              <a:t>}}, and the sequence pattern length is 5, a candidate pattern is &lt;</a:t>
            </a:r>
            <a:r>
              <a:rPr lang="en-US" altLang="zh-CN" dirty="0"/>
              <a:t> {</a:t>
            </a:r>
            <a:r>
              <a:rPr lang="en-US" altLang="zh-CN" i="1" dirty="0"/>
              <a:t>A, C, D</a:t>
            </a:r>
            <a:r>
              <a:rPr lang="en-US" altLang="zh-CN" dirty="0" smtClean="0"/>
              <a:t>}, </a:t>
            </a:r>
            <a:r>
              <a:rPr lang="en-US" altLang="zh-CN" dirty="0"/>
              <a:t>{</a:t>
            </a:r>
            <a:r>
              <a:rPr lang="en-US" altLang="zh-CN" i="1" dirty="0"/>
              <a:t>C, D</a:t>
            </a:r>
            <a:r>
              <a:rPr lang="en-US" altLang="zh-CN" dirty="0"/>
              <a:t>}, {</a:t>
            </a:r>
            <a:r>
              <a:rPr lang="en-US" altLang="zh-CN" i="1" dirty="0"/>
              <a:t>A</a:t>
            </a:r>
            <a:r>
              <a:rPr lang="en-US" altLang="zh-CN" dirty="0"/>
              <a:t>}, {</a:t>
            </a:r>
            <a:r>
              <a:rPr lang="en-US" altLang="zh-CN" i="1" dirty="0"/>
              <a:t>A, C, D</a:t>
            </a:r>
            <a:r>
              <a:rPr lang="en-US" altLang="zh-CN" dirty="0"/>
              <a:t>}, {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D</a:t>
            </a:r>
            <a:r>
              <a:rPr lang="en-US" altLang="zh-CN" dirty="0" smtClean="0"/>
              <a:t>}&gt;, as a result, if we use the method of 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itset</a:t>
            </a:r>
            <a:r>
              <a:rPr lang="en-US" altLang="zh-CN" dirty="0" smtClean="0"/>
              <a:t>, we may match the pattern like &lt;</a:t>
            </a:r>
            <a:r>
              <a:rPr lang="en-US" altLang="zh-CN" i="1" dirty="0" smtClean="0"/>
              <a:t>A, C, A, A, A</a:t>
            </a:r>
            <a:r>
              <a:rPr lang="en-US" altLang="zh-CN" dirty="0" smtClean="0"/>
              <a:t>&gt;, &lt;</a:t>
            </a:r>
            <a:r>
              <a:rPr lang="en-US" altLang="zh-CN" i="1" dirty="0"/>
              <a:t> A, C, A, A, D</a:t>
            </a:r>
            <a:r>
              <a:rPr lang="en-US" altLang="zh-CN" dirty="0" smtClean="0"/>
              <a:t>&gt; and the number of these patterns is 3*2*1*3*2=36, this is just a similarity pattern match.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83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Similarity</a:t>
            </a:r>
          </a:p>
          <a:p>
            <a:r>
              <a:rPr lang="en-US" altLang="zh-CN" dirty="0" smtClean="0"/>
              <a:t>Allow gaps in both the query and target sequences</a:t>
            </a:r>
          </a:p>
          <a:p>
            <a:r>
              <a:rPr lang="en-US" altLang="zh-CN" dirty="0" smtClean="0"/>
              <a:t>Uncertain sequences</a:t>
            </a:r>
          </a:p>
          <a:p>
            <a:r>
              <a:rPr lang="en-US" altLang="zh-CN" dirty="0" smtClean="0"/>
              <a:t>Numerical stream (motif)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52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 construction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∑= </a:t>
            </a:r>
            <a:r>
              <a:rPr lang="en-US" altLang="zh-CN" dirty="0"/>
              <a:t>{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1,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2,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3, </a:t>
            </a:r>
            <a:r>
              <a:rPr lang="en-US" altLang="zh-CN" i="1" dirty="0"/>
              <a:t>…, e</a:t>
            </a:r>
            <a:r>
              <a:rPr lang="en-US" altLang="zh-CN" i="1" baseline="-25000" dirty="0"/>
              <a:t>n</a:t>
            </a:r>
            <a:r>
              <a:rPr lang="en-US" altLang="zh-CN" dirty="0" smtClean="0"/>
              <a:t>}</a:t>
            </a:r>
            <a:r>
              <a:rPr lang="en-US" altLang="zh-CN" i="1" dirty="0" smtClean="0"/>
              <a:t>. </a:t>
            </a:r>
            <a:r>
              <a:rPr lang="en-US" altLang="zh-CN" dirty="0" smtClean="0"/>
              <a:t>Define the </a:t>
            </a:r>
            <a:r>
              <a:rPr lang="en-US" altLang="zh-CN" i="1" dirty="0" smtClean="0"/>
              <a:t>similarity sets E = 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 E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E</a:t>
            </a:r>
            <a:r>
              <a:rPr lang="en-US" altLang="zh-CN" i="1" baseline="-25000" dirty="0" smtClean="0"/>
              <a:t>2 </a:t>
            </a:r>
            <a:r>
              <a:rPr lang="en-US" altLang="zh-CN" i="1" dirty="0" smtClean="0"/>
              <a:t>, E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, …, E</a:t>
            </a:r>
            <a:r>
              <a:rPr lang="en-US" altLang="zh-CN" i="1" baseline="-25000" dirty="0" smtClean="0"/>
              <a:t>n </a:t>
            </a:r>
            <a:r>
              <a:rPr lang="en-US" altLang="zh-CN" dirty="0" smtClean="0"/>
              <a:t>}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{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e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 e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, …,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m</a:t>
            </a:r>
            <a:r>
              <a:rPr lang="en-US" altLang="zh-CN" dirty="0" smtClean="0"/>
              <a:t>}(1 &lt; </a:t>
            </a:r>
            <a:r>
              <a:rPr lang="en-US" altLang="zh-CN" i="1" dirty="0" err="1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&lt;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),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sim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i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) &gt; </a:t>
            </a:r>
            <a:r>
              <a:rPr lang="en-US" altLang="zh-CN" i="1" dirty="0" smtClean="0"/>
              <a:t>ε</a:t>
            </a:r>
            <a:r>
              <a:rPr lang="en-US" altLang="zh-CN" dirty="0"/>
              <a:t> (</a:t>
            </a:r>
            <a:r>
              <a:rPr lang="en-US" altLang="zh-CN" dirty="0" smtClean="0"/>
              <a:t>1 </a:t>
            </a:r>
            <a:r>
              <a:rPr lang="en-US" altLang="zh-CN" dirty="0"/>
              <a:t>&lt;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&lt; </a:t>
            </a:r>
            <a:r>
              <a:rPr lang="en-US" altLang="zh-CN" i="1" dirty="0"/>
              <a:t>m</a:t>
            </a:r>
            <a:r>
              <a:rPr lang="en-US" altLang="zh-CN" dirty="0" smtClean="0"/>
              <a:t> , 1 </a:t>
            </a:r>
            <a:r>
              <a:rPr lang="en-US" altLang="zh-CN" dirty="0"/>
              <a:t>&lt; </a:t>
            </a:r>
            <a:r>
              <a:rPr lang="en-US" altLang="zh-CN" i="1" dirty="0" smtClean="0"/>
              <a:t>j </a:t>
            </a:r>
            <a:r>
              <a:rPr lang="en-US" altLang="zh-CN" dirty="0"/>
              <a:t>&lt;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/>
              <a:t>For example, if </a:t>
            </a:r>
            <a:r>
              <a:rPr lang="en-US" altLang="zh-CN" i="1" dirty="0"/>
              <a:t>ε = </a:t>
            </a:r>
            <a:r>
              <a:rPr lang="en-US" altLang="zh-CN" dirty="0"/>
              <a:t>0.5</a:t>
            </a:r>
            <a:r>
              <a:rPr lang="en-US" altLang="zh-CN" i="1" dirty="0"/>
              <a:t>,</a:t>
            </a:r>
            <a:r>
              <a:rPr lang="en-US" altLang="zh-CN" dirty="0"/>
              <a:t> we can get the similarity sets E = {{</a:t>
            </a:r>
            <a:r>
              <a:rPr lang="en-US" altLang="zh-CN" i="1" dirty="0"/>
              <a:t>A</a:t>
            </a:r>
            <a:r>
              <a:rPr lang="en-US" altLang="zh-CN" dirty="0"/>
              <a:t>}, {</a:t>
            </a:r>
            <a:r>
              <a:rPr lang="en-US" altLang="zh-CN" i="1" dirty="0"/>
              <a:t>B</a:t>
            </a:r>
            <a:r>
              <a:rPr lang="en-US" altLang="zh-CN" dirty="0"/>
              <a:t>}, {</a:t>
            </a:r>
            <a:r>
              <a:rPr lang="en-US" altLang="zh-CN" i="1" dirty="0"/>
              <a:t>C</a:t>
            </a:r>
            <a:r>
              <a:rPr lang="en-US" altLang="zh-CN" dirty="0"/>
              <a:t>}, {</a:t>
            </a:r>
            <a:r>
              <a:rPr lang="en-US" altLang="zh-CN" i="1" dirty="0"/>
              <a:t>D</a:t>
            </a:r>
            <a:r>
              <a:rPr lang="en-US" altLang="zh-CN" dirty="0"/>
              <a:t>}, {</a:t>
            </a:r>
            <a:r>
              <a:rPr lang="en-US" altLang="zh-CN" i="1" dirty="0"/>
              <a:t>A, B</a:t>
            </a:r>
            <a:r>
              <a:rPr lang="en-US" altLang="zh-CN" dirty="0"/>
              <a:t>}, {</a:t>
            </a:r>
            <a:r>
              <a:rPr lang="en-US" altLang="zh-CN" i="1" dirty="0"/>
              <a:t>A, C</a:t>
            </a:r>
            <a:r>
              <a:rPr lang="en-US" altLang="zh-CN" dirty="0"/>
              <a:t>}, {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}, </a:t>
            </a:r>
            <a:r>
              <a:rPr lang="en-US" altLang="zh-CN" dirty="0"/>
              <a:t>{</a:t>
            </a:r>
            <a:r>
              <a:rPr lang="en-US" altLang="zh-CN" i="1" dirty="0"/>
              <a:t>C, D</a:t>
            </a:r>
            <a:r>
              <a:rPr lang="en-US" altLang="zh-CN" dirty="0"/>
              <a:t>}, {</a:t>
            </a:r>
            <a:r>
              <a:rPr lang="en-US" altLang="zh-CN" i="1" dirty="0"/>
              <a:t>A, C, D</a:t>
            </a:r>
            <a:r>
              <a:rPr lang="en-US" altLang="zh-CN" dirty="0" smtClean="0"/>
              <a:t>}}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want to get a pattern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= </a:t>
            </a:r>
            <a:r>
              <a:rPr lang="en-US" altLang="zh-CN" dirty="0"/>
              <a:t>&lt;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…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m</a:t>
            </a:r>
            <a:r>
              <a:rPr lang="en-US" altLang="zh-CN" i="1" dirty="0" smtClean="0"/>
              <a:t>&gt;,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zh-CN" altLang="zh-CN" dirty="0" smtClean="0"/>
              <a:t>∈</a:t>
            </a:r>
            <a:r>
              <a:rPr lang="en-US" altLang="zh-CN" i="1" dirty="0" smtClean="0"/>
              <a:t> E </a:t>
            </a:r>
            <a:r>
              <a:rPr lang="en-US" altLang="zh-CN" dirty="0" smtClean="0"/>
              <a:t>(1 &lt;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As the example follows, We can get the pattern like &lt;{A}{A, C}{B}{A,C}&gt;, &lt;{A, C, D}{C, D}&gt;…</a:t>
            </a:r>
          </a:p>
          <a:p>
            <a:endParaRPr lang="en-US" altLang="zh-CN" i="1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4288148" y="4660634"/>
            <a:ext cx="3151509" cy="1440081"/>
            <a:chOff x="3087993" y="4526222"/>
            <a:chExt cx="3151509" cy="1440081"/>
          </a:xfrm>
        </p:grpSpPr>
        <p:grpSp>
          <p:nvGrpSpPr>
            <p:cNvPr id="5" name="组合 4"/>
            <p:cNvGrpSpPr/>
            <p:nvPr/>
          </p:nvGrpSpPr>
          <p:grpSpPr>
            <a:xfrm>
              <a:off x="4162151" y="4526222"/>
              <a:ext cx="2077351" cy="1440081"/>
              <a:chOff x="4009751" y="4440497"/>
              <a:chExt cx="2077351" cy="1440081"/>
            </a:xfrm>
          </p:grpSpPr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1105462"/>
                  </p:ext>
                </p:extLst>
              </p:nvPr>
            </p:nvGraphicFramePr>
            <p:xfrm>
              <a:off x="4350744" y="4821105"/>
              <a:ext cx="1736358" cy="1059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9" name="公式" r:id="rId4" imgW="1498320" imgH="914400" progId="Equation.3">
                      <p:embed/>
                    </p:oleObj>
                  </mc:Choice>
                  <mc:Fallback>
                    <p:oleObj name="公式" r:id="rId4" imgW="1498320" imgH="9144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350744" y="4821105"/>
                            <a:ext cx="1736358" cy="10594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文本框 7"/>
              <p:cNvSpPr txBox="1"/>
              <p:nvPr/>
            </p:nvSpPr>
            <p:spPr>
              <a:xfrm>
                <a:off x="4418454" y="4440497"/>
                <a:ext cx="1645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r>
                  <a:rPr lang="en-US" altLang="zh-CN" i="1" baseline="-25000" dirty="0" smtClean="0"/>
                  <a:t>      </a:t>
                </a:r>
                <a:r>
                  <a:rPr lang="en-US" altLang="zh-CN" i="1" dirty="0" smtClean="0"/>
                  <a:t>B</a:t>
                </a:r>
                <a:r>
                  <a:rPr lang="en-US" altLang="zh-CN" i="1" baseline="-25000" dirty="0" smtClean="0"/>
                  <a:t>          </a:t>
                </a:r>
                <a:r>
                  <a:rPr lang="en-US" altLang="zh-CN" i="1" dirty="0" smtClean="0"/>
                  <a:t>C</a:t>
                </a:r>
                <a:r>
                  <a:rPr lang="en-US" altLang="zh-CN" i="1" baseline="-25000" dirty="0" smtClean="0"/>
                  <a:t>      </a:t>
                </a:r>
                <a:r>
                  <a:rPr lang="en-US" altLang="zh-CN" i="1" dirty="0" smtClean="0"/>
                  <a:t>  D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009751" y="4680249"/>
                <a:ext cx="397657" cy="12003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r>
                  <a:rPr lang="en-US" altLang="zh-CN" i="1" baseline="-25000" dirty="0" smtClean="0"/>
                  <a:t> </a:t>
                </a:r>
              </a:p>
              <a:p>
                <a:r>
                  <a:rPr lang="en-US" altLang="zh-CN" i="1" dirty="0" smtClean="0"/>
                  <a:t>B</a:t>
                </a:r>
                <a:r>
                  <a:rPr lang="en-US" altLang="zh-CN" i="1" baseline="-25000" dirty="0" smtClean="0"/>
                  <a:t> </a:t>
                </a:r>
              </a:p>
              <a:p>
                <a:r>
                  <a:rPr lang="en-US" altLang="zh-CN" i="1" dirty="0" smtClean="0"/>
                  <a:t>C</a:t>
                </a:r>
                <a:r>
                  <a:rPr lang="en-US" altLang="zh-CN" i="1" baseline="-25000" dirty="0" smtClean="0"/>
                  <a:t> </a:t>
                </a:r>
              </a:p>
              <a:p>
                <a:r>
                  <a:rPr lang="en-US" altLang="zh-CN" i="1" dirty="0" smtClean="0"/>
                  <a:t>D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087993" y="5181472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4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Pattern match</a:t>
            </a:r>
          </a:p>
          <a:p>
            <a:pPr lvl="1" algn="just"/>
            <a:r>
              <a:rPr lang="en-US" altLang="zh-CN" dirty="0" smtClean="0"/>
              <a:t>A pattern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= &lt;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…E</a:t>
            </a:r>
            <a:r>
              <a:rPr lang="en-US" altLang="zh-CN" i="1" baseline="-25000" dirty="0" smtClean="0"/>
              <a:t>n</a:t>
            </a:r>
            <a:r>
              <a:rPr lang="en-US" altLang="zh-CN" i="1" dirty="0" smtClean="0"/>
              <a:t>&gt;, </a:t>
            </a:r>
            <a:r>
              <a:rPr lang="en-US" altLang="zh-CN" dirty="0" smtClean="0"/>
              <a:t>we can match the sequences that contain the subsequence &lt;</a:t>
            </a:r>
            <a:r>
              <a:rPr lang="en-US" altLang="zh-CN" i="1" dirty="0"/>
              <a:t> 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3</a:t>
            </a:r>
            <a:r>
              <a:rPr lang="en-US" altLang="zh-CN" i="1" dirty="0"/>
              <a:t>,…,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n </a:t>
            </a:r>
            <a:r>
              <a:rPr lang="en-US" altLang="zh-CN" dirty="0" smtClean="0"/>
              <a:t>&gt;, for each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zh-CN" dirty="0"/>
              <a:t>∈</a:t>
            </a:r>
            <a:r>
              <a:rPr lang="zh-CN" altLang="en-US" dirty="0" smtClean="0"/>
              <a:t>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(1 &lt;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</a:p>
          <a:p>
            <a:pPr lvl="1" algn="just"/>
            <a:r>
              <a:rPr lang="en-US" altLang="zh-CN" dirty="0" smtClean="0"/>
              <a:t>For example, for a pattern &lt;{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}{</a:t>
            </a:r>
            <a:r>
              <a:rPr lang="en-US" altLang="zh-CN" i="1" dirty="0" smtClean="0"/>
              <a:t>B</a:t>
            </a:r>
            <a:r>
              <a:rPr lang="en-US" altLang="zh-CN" dirty="0"/>
              <a:t>,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}{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}&gt;, if a sequence contains the subsequences &lt;ABC&gt; or &lt;ACB&gt;, we say that the sequence matches the pattern </a:t>
            </a:r>
            <a:r>
              <a:rPr lang="en-US" altLang="zh-CN" dirty="0"/>
              <a:t>&lt;{</a:t>
            </a:r>
            <a:r>
              <a:rPr lang="en-US" altLang="zh-CN" i="1" dirty="0"/>
              <a:t>A</a:t>
            </a:r>
            <a:r>
              <a:rPr lang="en-US" altLang="zh-CN" dirty="0"/>
              <a:t>}{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dirty="0"/>
              <a:t>}{</a:t>
            </a:r>
            <a:r>
              <a:rPr lang="en-US" altLang="zh-CN" i="1" dirty="0"/>
              <a:t>B</a:t>
            </a:r>
            <a:r>
              <a:rPr lang="en-US" altLang="zh-CN" dirty="0" smtClean="0"/>
              <a:t>}&gt;</a:t>
            </a:r>
            <a:endParaRPr lang="en-US" altLang="zh-CN" dirty="0"/>
          </a:p>
          <a:p>
            <a:r>
              <a:rPr lang="en-US" altLang="zh-CN" dirty="0"/>
              <a:t>If a pattern matches a sequence, the count++, and we can get the support by all sequences that match the pattern.</a:t>
            </a:r>
          </a:p>
          <a:p>
            <a:pPr lvl="1"/>
            <a:r>
              <a:rPr lang="en-US" altLang="zh-CN" dirty="0"/>
              <a:t> For the example described before, support(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en-US" altLang="zh-CN" i="1" dirty="0"/>
              <a:t>D</a:t>
            </a:r>
            <a:r>
              <a:rPr lang="en-US" altLang="zh-CN" baseline="-25000" dirty="0"/>
              <a:t>+</a:t>
            </a:r>
            <a:r>
              <a:rPr lang="en-US" altLang="zh-CN" dirty="0"/>
              <a:t>) = 2 and  support(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en-US" altLang="zh-CN" i="1" dirty="0"/>
              <a:t>D</a:t>
            </a:r>
            <a:r>
              <a:rPr lang="en-US" altLang="zh-CN" baseline="-25000" dirty="0"/>
              <a:t>-</a:t>
            </a:r>
            <a:r>
              <a:rPr lang="en-US" altLang="zh-CN" dirty="0"/>
              <a:t>) = 1</a:t>
            </a:r>
          </a:p>
          <a:p>
            <a:pPr algn="just"/>
            <a:endParaRPr lang="en-US" altLang="zh-CN" dirty="0" smtClean="0"/>
          </a:p>
          <a:p>
            <a:pPr marL="0" indent="0" algn="just"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08490"/>
              </p:ext>
            </p:extLst>
          </p:nvPr>
        </p:nvGraphicFramePr>
        <p:xfrm>
          <a:off x="3346450" y="5299075"/>
          <a:ext cx="59499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975"/>
                <a:gridCol w="2974975"/>
              </a:tblGrid>
              <a:tr h="346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3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CCAB</a:t>
                      </a:r>
                      <a:endParaRPr lang="zh-CN" altLang="en-US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BBAACB</a:t>
                      </a:r>
                      <a:endParaRPr lang="zh-CN" altLang="en-US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BCAB</a:t>
                      </a:r>
                    </a:p>
                    <a:p>
                      <a:pPr algn="ctr"/>
                      <a:r>
                        <a:rPr lang="en-US" altLang="zh-C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ABCB</a:t>
                      </a:r>
                      <a:endParaRPr lang="zh-CN" altLang="en-US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04975" y="5598585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ACB, ABB</a:t>
            </a:r>
            <a:endParaRPr lang="zh-CN" alt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8262" y="6194815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CB, 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endParaRPr lang="zh-CN" alt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01175" y="6109482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ABB, ACB</a:t>
            </a:r>
            <a:endParaRPr lang="zh-CN" alt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603674" y="6294148"/>
            <a:ext cx="797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60099" y="5783251"/>
            <a:ext cx="959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60099" y="6383172"/>
            <a:ext cx="959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Contrast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Given two Datasets </a:t>
            </a:r>
            <a:r>
              <a:rPr lang="en-US" altLang="zh-CN" i="1" dirty="0"/>
              <a:t>D</a:t>
            </a:r>
            <a:r>
              <a:rPr lang="en-US" altLang="zh-CN" baseline="-25000" dirty="0"/>
              <a:t>+</a:t>
            </a:r>
            <a:r>
              <a:rPr lang="en-US" altLang="zh-CN" dirty="0"/>
              <a:t> and </a:t>
            </a:r>
            <a:r>
              <a:rPr lang="en-US" altLang="zh-CN" i="1" dirty="0"/>
              <a:t>D</a:t>
            </a:r>
            <a:r>
              <a:rPr lang="en-US" altLang="zh-CN" baseline="-25000" dirty="0"/>
              <a:t>- </a:t>
            </a:r>
            <a:r>
              <a:rPr lang="en-US" altLang="zh-CN" dirty="0"/>
              <a:t>, we want to find  the patterns occurs on </a:t>
            </a:r>
            <a:r>
              <a:rPr lang="en-US" altLang="zh-CN" i="1" dirty="0"/>
              <a:t>D</a:t>
            </a:r>
            <a:r>
              <a:rPr lang="en-US" altLang="zh-CN" baseline="-25000" dirty="0"/>
              <a:t>+</a:t>
            </a:r>
            <a:r>
              <a:rPr lang="en-US" altLang="zh-CN" dirty="0"/>
              <a:t> frequently and in </a:t>
            </a:r>
            <a:r>
              <a:rPr lang="en-US" altLang="zh-CN" i="1" dirty="0"/>
              <a:t>D</a:t>
            </a:r>
            <a:r>
              <a:rPr lang="en-US" altLang="zh-CN" baseline="-25000" dirty="0"/>
              <a:t>- </a:t>
            </a:r>
            <a:r>
              <a:rPr lang="en-US" altLang="zh-CN" dirty="0"/>
              <a:t> infrequently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A contrast pattern satisfies the condition that the support in positive dataset greater than </a:t>
            </a:r>
            <a:r>
              <a:rPr lang="en-US" altLang="zh-CN" i="1" dirty="0" smtClean="0"/>
              <a:t>α</a:t>
            </a:r>
            <a:r>
              <a:rPr lang="en-US" altLang="zh-CN" dirty="0" smtClean="0"/>
              <a:t> and less than </a:t>
            </a:r>
            <a:r>
              <a:rPr lang="en-US" altLang="zh-CN" i="1" dirty="0" smtClean="0"/>
              <a:t>β</a:t>
            </a:r>
            <a:r>
              <a:rPr lang="en-US" altLang="zh-CN" dirty="0" smtClean="0"/>
              <a:t> in negative dataset</a:t>
            </a:r>
          </a:p>
          <a:p>
            <a:r>
              <a:rPr lang="en-US" altLang="zh-CN" dirty="0" smtClean="0"/>
              <a:t>Consider the gap constrain </a:t>
            </a:r>
            <a:r>
              <a:rPr lang="en-US" altLang="zh-CN" i="1" dirty="0"/>
              <a:t>γ</a:t>
            </a:r>
            <a:endParaRPr lang="en-US" altLang="zh-CN" i="1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Similarity Set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generate the similarity set from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length</a:t>
            </a:r>
            <a:r>
              <a:rPr lang="en-US" altLang="zh-CN" dirty="0" smtClean="0"/>
              <a:t> to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+1 </a:t>
            </a:r>
            <a:r>
              <a:rPr lang="en-US" altLang="zh-CN" i="1" dirty="0" smtClean="0"/>
              <a:t>length</a:t>
            </a:r>
          </a:p>
          <a:p>
            <a:pPr lvl="1"/>
            <a:r>
              <a:rPr lang="en-US" altLang="zh-CN" dirty="0" smtClean="0"/>
              <a:t>For example. </a:t>
            </a:r>
          </a:p>
          <a:p>
            <a:pPr lvl="1"/>
            <a:r>
              <a:rPr lang="en-US" altLang="zh-CN" dirty="0" smtClean="0"/>
              <a:t>1-</a:t>
            </a:r>
            <a:r>
              <a:rPr lang="en-US" altLang="zh-CN" i="1" dirty="0" smtClean="0"/>
              <a:t>length</a:t>
            </a:r>
            <a:r>
              <a:rPr lang="en-US" altLang="zh-CN" dirty="0" smtClean="0"/>
              <a:t>: {</a:t>
            </a:r>
            <a:r>
              <a:rPr lang="en-US" altLang="zh-CN" i="1" dirty="0" smtClean="0"/>
              <a:t>A</a:t>
            </a:r>
            <a:r>
              <a:rPr lang="en-US" altLang="zh-CN" dirty="0"/>
              <a:t>}</a:t>
            </a:r>
            <a:r>
              <a:rPr lang="en-US" altLang="zh-CN" dirty="0" smtClean="0"/>
              <a:t>, {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}, {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}, {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2-</a:t>
            </a:r>
            <a:r>
              <a:rPr lang="en-US" altLang="zh-CN" i="1" dirty="0" smtClean="0"/>
              <a:t>length</a:t>
            </a:r>
            <a:r>
              <a:rPr lang="en-US" altLang="zh-CN" dirty="0" smtClean="0"/>
              <a:t>: {</a:t>
            </a:r>
            <a:r>
              <a:rPr lang="en-US" altLang="zh-CN" i="1" dirty="0" smtClean="0"/>
              <a:t>A, B</a:t>
            </a:r>
            <a:r>
              <a:rPr lang="en-US" altLang="zh-CN" dirty="0" smtClean="0"/>
              <a:t>}, {</a:t>
            </a:r>
            <a:r>
              <a:rPr lang="en-US" altLang="zh-CN" i="1" dirty="0" smtClean="0"/>
              <a:t>A, C</a:t>
            </a:r>
            <a:r>
              <a:rPr lang="en-US" altLang="zh-CN" dirty="0" smtClean="0"/>
              <a:t>}, {</a:t>
            </a:r>
            <a:r>
              <a:rPr lang="en-US" altLang="zh-CN" i="1" dirty="0" smtClean="0"/>
              <a:t>A, D</a:t>
            </a:r>
            <a:r>
              <a:rPr lang="en-US" altLang="zh-CN" dirty="0" smtClean="0"/>
              <a:t>}…</a:t>
            </a:r>
          </a:p>
          <a:p>
            <a:pPr lvl="1"/>
            <a:r>
              <a:rPr lang="en-US" altLang="zh-CN" dirty="0" smtClean="0"/>
              <a:t>3-</a:t>
            </a:r>
            <a:r>
              <a:rPr lang="en-US" altLang="zh-CN" i="1" dirty="0" smtClean="0"/>
              <a:t>length</a:t>
            </a:r>
            <a:r>
              <a:rPr lang="en-US" altLang="zh-CN" dirty="0" smtClean="0"/>
              <a:t>: </a:t>
            </a:r>
          </a:p>
          <a:p>
            <a:pPr lvl="2"/>
            <a:r>
              <a:rPr lang="en-US" altLang="zh-CN" dirty="0" smtClean="0"/>
              <a:t>{</a:t>
            </a:r>
            <a:r>
              <a:rPr lang="en-US" altLang="zh-CN" i="1" dirty="0"/>
              <a:t>A, B</a:t>
            </a:r>
            <a:r>
              <a:rPr lang="en-US" altLang="zh-CN" dirty="0"/>
              <a:t>}, {</a:t>
            </a:r>
            <a:r>
              <a:rPr lang="en-US" altLang="zh-CN" i="1" dirty="0"/>
              <a:t>A, C</a:t>
            </a:r>
            <a:r>
              <a:rPr lang="en-US" altLang="zh-CN" dirty="0" smtClean="0"/>
              <a:t>} and if {</a:t>
            </a:r>
            <a:r>
              <a:rPr lang="en-US" altLang="zh-CN" i="1" dirty="0" smtClean="0"/>
              <a:t>B, C</a:t>
            </a:r>
            <a:r>
              <a:rPr lang="en-US" altLang="zh-CN" dirty="0" smtClean="0"/>
              <a:t>} in 2-</a:t>
            </a:r>
            <a:r>
              <a:rPr lang="en-US" altLang="zh-CN" i="1" dirty="0" smtClean="0"/>
              <a:t>length</a:t>
            </a:r>
            <a:r>
              <a:rPr lang="en-US" altLang="zh-CN" dirty="0" smtClean="0"/>
              <a:t> sets, we can get{A, B,C}</a:t>
            </a:r>
          </a:p>
          <a:p>
            <a:pPr lvl="2"/>
            <a:r>
              <a:rPr lang="en-US" altLang="zh-CN" smtClean="0"/>
              <a:t>…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58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BitSet</a:t>
            </a:r>
            <a:r>
              <a:rPr lang="en-US" altLang="zh-CN" dirty="0" smtClean="0"/>
              <a:t> </a:t>
            </a:r>
            <a:r>
              <a:rPr lang="en-US" altLang="zh-CN" dirty="0"/>
              <a:t>Procedure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35261"/>
              </p:ext>
            </p:extLst>
          </p:nvPr>
        </p:nvGraphicFramePr>
        <p:xfrm>
          <a:off x="965200" y="1338944"/>
          <a:ext cx="8128000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similarity set,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BitSetList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zh-CN" i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BitSet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List for single item</a:t>
                      </a:r>
                      <a:endParaRPr lang="en-US" altLang="zh-CN" i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BitSet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list for all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SimSetBitSetList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{}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 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each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zh-CN" dirty="0" smtClean="0"/>
                        <a:t>∈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SimSetList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    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SimSetBitSet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{}</a:t>
                      </a:r>
                      <a:endParaRPr lang="en-US" altLang="zh-CN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4: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each </a:t>
                      </a:r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zh-CN" dirty="0" smtClean="0"/>
                        <a:t>∈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each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bitSet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correspond to 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	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in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SimSetBitSet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	       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SimSetBitSet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i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bitSet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8:                </a:t>
                      </a:r>
                      <a:r>
                        <a:rPr lang="en-US" altLang="zh-CN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9:                    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tmpbitSet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SimSetBitSet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i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                  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tmpbitSet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tmpbitSet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bitSet</a:t>
                      </a:r>
                      <a:endParaRPr lang="en-US" altLang="zh-CN" i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                  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SimSetBitSet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i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tmpbitSet</a:t>
                      </a:r>
                      <a:endParaRPr lang="en-US" altLang="zh-CN" i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12:               </a:t>
                      </a:r>
                      <a:r>
                        <a:rPr lang="en-US" altLang="zh-CN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        </a:t>
                      </a:r>
                      <a:r>
                        <a:rPr lang="en-US" altLang="zh-CN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14:</a:t>
                      </a:r>
                      <a:r>
                        <a:rPr lang="en-US" altLang="zh-CN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15:</a:t>
                      </a:r>
                      <a:r>
                        <a:rPr lang="en-US" altLang="zh-CN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SimSetBitSetList</a:t>
                      </a:r>
                      <a:r>
                        <a:rPr lang="en-US" altLang="zh-CN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.add</a:t>
                      </a: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</a:t>
                      </a: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SimSetBitSet</a:t>
                      </a: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16: 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16: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return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SimSetBitSetList</a:t>
                      </a:r>
                      <a:endParaRPr lang="zh-CN" alt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 use lexicographic tree to generate the candidate patterns</a:t>
            </a:r>
            <a:endParaRPr lang="en-US" altLang="zh-CN" dirty="0"/>
          </a:p>
          <a:p>
            <a:r>
              <a:rPr lang="en-US" altLang="zh-CN" dirty="0" smtClean="0"/>
              <a:t>Prune conditions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he conditions proposed by </a:t>
            </a:r>
            <a:r>
              <a:rPr lang="en-US" altLang="zh-CN" dirty="0" err="1" smtClean="0"/>
              <a:t>Xiaonan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en-US" altLang="zh-CN" dirty="0"/>
          </a:p>
          <a:p>
            <a:pPr lvl="2"/>
            <a:r>
              <a:rPr lang="en-US" altLang="zh-CN" dirty="0" smtClean="0"/>
              <a:t>Non-Minimal Distinguishing Pruning</a:t>
            </a:r>
          </a:p>
          <a:p>
            <a:pPr lvl="2"/>
            <a:r>
              <a:rPr lang="en-US" altLang="zh-CN" dirty="0" smtClean="0"/>
              <a:t>Max-Prefix Infrequency Pruning</a:t>
            </a:r>
          </a:p>
          <a:p>
            <a:pPr lvl="1"/>
            <a:r>
              <a:rPr lang="en-US" altLang="zh-CN" dirty="0" smtClean="0"/>
              <a:t>We generate the </a:t>
            </a:r>
            <a:r>
              <a:rPr lang="en-US" altLang="zh-CN" i="1" dirty="0" smtClean="0"/>
              <a:t>post-element set</a:t>
            </a:r>
            <a:r>
              <a:rPr lang="en-US" altLang="zh-CN" dirty="0" smtClean="0"/>
              <a:t> means that the possible elements following an element </a:t>
            </a:r>
            <a:r>
              <a:rPr lang="en-US" altLang="zh-CN" i="1" dirty="0" smtClean="0"/>
              <a:t>E </a:t>
            </a:r>
            <a:r>
              <a:rPr lang="en-US" altLang="zh-CN" dirty="0" smtClean="0"/>
              <a:t>defined by </a:t>
            </a:r>
            <a:r>
              <a:rPr lang="en-US" altLang="zh-CN" i="1" dirty="0" smtClean="0"/>
              <a:t>post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). the post-element set </a:t>
            </a:r>
            <a:r>
              <a:rPr lang="en-US" altLang="zh-CN" dirty="0"/>
              <a:t>Ω</a:t>
            </a:r>
            <a:r>
              <a:rPr lang="en-US" altLang="zh-CN" dirty="0" smtClean="0"/>
              <a:t> satisfies the conditions:</a:t>
            </a:r>
          </a:p>
          <a:p>
            <a:pPr lvl="2"/>
            <a:r>
              <a:rPr lang="en-US" altLang="zh-CN" i="1" dirty="0" smtClean="0"/>
              <a:t>For every element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zh-CN" altLang="zh-CN" i="1" dirty="0"/>
              <a:t>∈</a:t>
            </a:r>
            <a:r>
              <a:rPr lang="en-US" altLang="zh-CN" i="1" dirty="0" smtClean="0"/>
              <a:t> Ω, </a:t>
            </a:r>
            <a:r>
              <a:rPr lang="en-US" altLang="zh-CN" i="1" dirty="0" err="1" smtClean="0"/>
              <a:t>EE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en-US" altLang="zh-CN" i="1" dirty="0" smtClean="0"/>
              <a:t>satisfies the gap constrain </a:t>
            </a:r>
            <a:r>
              <a:rPr lang="en-US" altLang="zh-CN" i="1" dirty="0"/>
              <a:t>γ</a:t>
            </a:r>
            <a:r>
              <a:rPr lang="en-US" altLang="zh-CN" i="1" dirty="0" smtClean="0"/>
              <a:t> and support(</a:t>
            </a:r>
            <a:r>
              <a:rPr lang="en-US" altLang="zh-CN" i="1" dirty="0" err="1"/>
              <a:t>EE</a:t>
            </a:r>
            <a:r>
              <a:rPr lang="en-US" altLang="zh-CN" i="1" baseline="-25000" dirty="0" err="1"/>
              <a:t>i</a:t>
            </a:r>
            <a:r>
              <a:rPr lang="en-US" altLang="zh-CN" i="1" dirty="0" smtClean="0"/>
              <a:t>) &gt; α</a:t>
            </a:r>
          </a:p>
          <a:p>
            <a:pPr lvl="2"/>
            <a:r>
              <a:rPr lang="en-US" altLang="zh-CN" i="1" dirty="0" smtClean="0"/>
              <a:t>Especially, according to the minimal pruning, we remove the element that support(</a:t>
            </a:r>
            <a:r>
              <a:rPr lang="en-US" altLang="zh-CN" i="1" dirty="0" err="1" smtClean="0"/>
              <a:t>EE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/>
              <a:t>) </a:t>
            </a:r>
            <a:r>
              <a:rPr lang="en-US" altLang="zh-CN" i="1" dirty="0" smtClean="0"/>
              <a:t>&lt; β, which is the 2-len patterns.</a:t>
            </a:r>
          </a:p>
          <a:p>
            <a:pPr lvl="1"/>
            <a:r>
              <a:rPr lang="en-US" altLang="zh-CN" dirty="0" smtClean="0"/>
              <a:t>the post-element set calculated when we generate the 2-len</a:t>
            </a:r>
            <a:br>
              <a:rPr lang="en-US" altLang="zh-CN" dirty="0" smtClean="0"/>
            </a:br>
            <a:r>
              <a:rPr lang="en-US" altLang="zh-CN" dirty="0" smtClean="0"/>
              <a:t>candidate patterns and we do not need additional time</a:t>
            </a:r>
            <a:endParaRPr lang="en-US" altLang="zh-CN" dirty="0"/>
          </a:p>
        </p:txBody>
      </p:sp>
      <p:grpSp>
        <p:nvGrpSpPr>
          <p:cNvPr id="39" name="组合 38"/>
          <p:cNvGrpSpPr/>
          <p:nvPr/>
        </p:nvGrpSpPr>
        <p:grpSpPr>
          <a:xfrm>
            <a:off x="8915704" y="5013797"/>
            <a:ext cx="3089500" cy="1672258"/>
            <a:chOff x="3439572" y="2419350"/>
            <a:chExt cx="3089500" cy="1672258"/>
          </a:xfrm>
        </p:grpSpPr>
        <p:sp>
          <p:nvSpPr>
            <p:cNvPr id="4" name="文本框 3"/>
            <p:cNvSpPr txBox="1"/>
            <p:nvPr/>
          </p:nvSpPr>
          <p:spPr>
            <a:xfrm>
              <a:off x="4979369" y="241935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{ }</a:t>
              </a:r>
              <a:endParaRPr lang="zh-CN" altLang="en-US" dirty="0" smtClean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26409" y="3118366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08353" y="311972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50894" y="3118366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>
              <a:stCxn id="5" idx="0"/>
              <a:endCxn id="4" idx="2"/>
            </p:cNvCxnSpPr>
            <p:nvPr/>
          </p:nvCxnSpPr>
          <p:spPr>
            <a:xfrm flipV="1">
              <a:off x="4427746" y="2788682"/>
              <a:ext cx="742541" cy="329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0"/>
              <a:endCxn id="4" idx="2"/>
            </p:cNvCxnSpPr>
            <p:nvPr/>
          </p:nvCxnSpPr>
          <p:spPr>
            <a:xfrm flipH="1" flipV="1">
              <a:off x="5170287" y="2788682"/>
              <a:ext cx="39403" cy="331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0"/>
              <a:endCxn id="4" idx="2"/>
            </p:cNvCxnSpPr>
            <p:nvPr/>
          </p:nvCxnSpPr>
          <p:spPr>
            <a:xfrm flipH="1" flipV="1">
              <a:off x="5170287" y="2788682"/>
              <a:ext cx="781944" cy="329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439572" y="372227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097366" y="372227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/>
            <p:cNvCxnSpPr>
              <a:stCxn id="5" idx="2"/>
              <a:endCxn id="21" idx="0"/>
            </p:cNvCxnSpPr>
            <p:nvPr/>
          </p:nvCxnSpPr>
          <p:spPr>
            <a:xfrm flipH="1">
              <a:off x="3749914" y="3487698"/>
              <a:ext cx="677832" cy="234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2"/>
              <a:endCxn id="22" idx="0"/>
            </p:cNvCxnSpPr>
            <p:nvPr/>
          </p:nvCxnSpPr>
          <p:spPr>
            <a:xfrm flipH="1">
              <a:off x="4407708" y="3487698"/>
              <a:ext cx="20038" cy="234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718049" y="372227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>
              <a:stCxn id="5" idx="2"/>
              <a:endCxn id="32" idx="0"/>
            </p:cNvCxnSpPr>
            <p:nvPr/>
          </p:nvCxnSpPr>
          <p:spPr>
            <a:xfrm>
              <a:off x="4427746" y="3487698"/>
              <a:ext cx="600645" cy="234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6139222" y="308764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36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example, if the gap γ = [0,1], </a:t>
            </a:r>
            <a:r>
              <a:rPr lang="en-US" altLang="zh-CN" i="1" dirty="0" smtClean="0"/>
              <a:t>α = </a:t>
            </a:r>
            <a:r>
              <a:rPr lang="en-US" altLang="zh-CN" dirty="0" smtClean="0"/>
              <a:t>2/3 and </a:t>
            </a:r>
            <a:r>
              <a:rPr lang="en-US" altLang="zh-CN" i="1" dirty="0" smtClean="0"/>
              <a:t>β </a:t>
            </a:r>
            <a:r>
              <a:rPr lang="en-US" altLang="zh-CN" dirty="0" smtClean="0"/>
              <a:t>= 1/2</a:t>
            </a:r>
          </a:p>
          <a:p>
            <a:pPr lvl="1"/>
            <a:r>
              <a:rPr lang="en-US" altLang="zh-CN" dirty="0"/>
              <a:t>γ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condition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post</a:t>
            </a:r>
            <a:r>
              <a:rPr lang="en-US" altLang="zh-CN" dirty="0" smtClean="0"/>
              <a:t>(A, </a:t>
            </a:r>
            <a:r>
              <a:rPr lang="en-US" altLang="zh-CN" dirty="0"/>
              <a:t>γ</a:t>
            </a:r>
            <a:r>
              <a:rPr lang="en-US" altLang="zh-CN" dirty="0" smtClean="0"/>
              <a:t>) = {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C</a:t>
            </a:r>
            <a:r>
              <a:rPr lang="en-US" altLang="zh-CN" dirty="0"/>
              <a:t>}</a:t>
            </a:r>
            <a:endParaRPr lang="en-US" altLang="zh-CN" dirty="0" smtClean="0"/>
          </a:p>
          <a:p>
            <a:pPr lvl="1"/>
            <a:r>
              <a:rPr lang="en-US" altLang="zh-CN" i="1" dirty="0"/>
              <a:t>α</a:t>
            </a:r>
            <a:r>
              <a:rPr lang="en-US" altLang="zh-CN" i="1" dirty="0" smtClean="0"/>
              <a:t> condition</a:t>
            </a:r>
            <a:r>
              <a:rPr lang="en-US" altLang="zh-CN" dirty="0" smtClean="0"/>
              <a:t>: </a:t>
            </a:r>
            <a:r>
              <a:rPr lang="en-US" altLang="zh-CN" i="1" dirty="0"/>
              <a:t>post</a:t>
            </a:r>
            <a:r>
              <a:rPr lang="en-US" altLang="zh-CN" dirty="0"/>
              <a:t>(A, </a:t>
            </a:r>
            <a:r>
              <a:rPr lang="en-US" altLang="zh-CN" dirty="0" smtClean="0"/>
              <a:t>γ, </a:t>
            </a:r>
            <a:r>
              <a:rPr lang="en-US" altLang="zh-CN" i="1" dirty="0"/>
              <a:t>α</a:t>
            </a:r>
            <a:r>
              <a:rPr lang="en-US" altLang="zh-CN" dirty="0" smtClean="0"/>
              <a:t>) = {</a:t>
            </a:r>
            <a:r>
              <a:rPr lang="en-US" altLang="zh-CN" i="1" dirty="0" smtClean="0"/>
              <a:t>B</a:t>
            </a:r>
            <a:r>
              <a:rPr lang="en-US" altLang="zh-CN" dirty="0"/>
              <a:t>, </a:t>
            </a:r>
            <a:r>
              <a:rPr lang="en-US" altLang="zh-CN" i="1" dirty="0" smtClean="0"/>
              <a:t>C</a:t>
            </a:r>
            <a:r>
              <a:rPr lang="en-US" altLang="zh-CN" dirty="0"/>
              <a:t>}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β / minimal condition: </a:t>
            </a:r>
            <a:r>
              <a:rPr lang="en-US" altLang="zh-CN" i="1" dirty="0"/>
              <a:t>post</a:t>
            </a:r>
            <a:r>
              <a:rPr lang="en-US" altLang="zh-CN" dirty="0"/>
              <a:t>(A, γ, </a:t>
            </a:r>
            <a:r>
              <a:rPr lang="en-US" altLang="zh-CN" i="1" dirty="0"/>
              <a:t>β</a:t>
            </a:r>
            <a:r>
              <a:rPr lang="en-US" altLang="zh-CN" dirty="0" smtClean="0"/>
              <a:t>) </a:t>
            </a:r>
            <a:r>
              <a:rPr lang="en-US" altLang="zh-CN" dirty="0"/>
              <a:t>= 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B</a:t>
            </a: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en-US" altLang="zh-CN" dirty="0" smtClean="0"/>
              <a:t>So we can get the </a:t>
            </a:r>
            <a:r>
              <a:rPr lang="en-US" altLang="zh-CN" i="1" dirty="0" smtClean="0"/>
              <a:t>post-element set </a:t>
            </a:r>
          </a:p>
          <a:p>
            <a:pPr lvl="1"/>
            <a:r>
              <a:rPr lang="en-US" altLang="zh-CN" i="1" dirty="0" smtClean="0"/>
              <a:t>post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 = {</a:t>
            </a:r>
            <a:r>
              <a:rPr lang="en-US" altLang="zh-CN" i="1" dirty="0" smtClean="0"/>
              <a:t>B</a:t>
            </a:r>
            <a:r>
              <a:rPr lang="en-US" altLang="zh-CN" dirty="0"/>
              <a:t>}</a:t>
            </a:r>
            <a:endParaRPr lang="en-US" altLang="zh-CN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9126234" y="258016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 }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574823" y="33020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39225" y="340839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17281" y="33272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5" idx="0"/>
            <a:endCxn id="4" idx="2"/>
          </p:cNvCxnSpPr>
          <p:nvPr/>
        </p:nvCxnSpPr>
        <p:spPr>
          <a:xfrm flipV="1">
            <a:off x="7737688" y="2949498"/>
            <a:ext cx="1579464" cy="35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4" idx="2"/>
          </p:cNvCxnSpPr>
          <p:nvPr/>
        </p:nvCxnSpPr>
        <p:spPr>
          <a:xfrm flipH="1" flipV="1">
            <a:off x="9317152" y="2949498"/>
            <a:ext cx="184938" cy="458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  <a:endCxn id="4" idx="2"/>
          </p:cNvCxnSpPr>
          <p:nvPr/>
        </p:nvCxnSpPr>
        <p:spPr>
          <a:xfrm flipH="1" flipV="1">
            <a:off x="9317152" y="2949498"/>
            <a:ext cx="1969406" cy="37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787986" y="39059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45780" y="39059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>
            <a:stCxn id="5" idx="2"/>
            <a:endCxn id="21" idx="0"/>
          </p:cNvCxnSpPr>
          <p:nvPr/>
        </p:nvCxnSpPr>
        <p:spPr>
          <a:xfrm flipH="1">
            <a:off x="7021383" y="3671388"/>
            <a:ext cx="716305" cy="23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22" idx="0"/>
          </p:cNvCxnSpPr>
          <p:nvPr/>
        </p:nvCxnSpPr>
        <p:spPr>
          <a:xfrm flipH="1">
            <a:off x="7679177" y="3671388"/>
            <a:ext cx="58511" cy="23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066463" y="39059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>
            <a:stCxn id="5" idx="2"/>
            <a:endCxn id="32" idx="0"/>
          </p:cNvCxnSpPr>
          <p:nvPr/>
        </p:nvCxnSpPr>
        <p:spPr>
          <a:xfrm>
            <a:off x="7737688" y="3671388"/>
            <a:ext cx="568584" cy="23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74" y="5257399"/>
            <a:ext cx="5949950" cy="128016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566390" y="39644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224184" y="39644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8799787" y="3729871"/>
            <a:ext cx="716305" cy="23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40" idx="0"/>
          </p:cNvCxnSpPr>
          <p:nvPr/>
        </p:nvCxnSpPr>
        <p:spPr>
          <a:xfrm flipH="1">
            <a:off x="9457581" y="3729871"/>
            <a:ext cx="58511" cy="23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844867" y="396444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>
            <a:endCxn id="43" idx="0"/>
          </p:cNvCxnSpPr>
          <p:nvPr/>
        </p:nvCxnSpPr>
        <p:spPr>
          <a:xfrm>
            <a:off x="9516092" y="3729871"/>
            <a:ext cx="568584" cy="23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336856" y="39424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994650" y="39424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10570253" y="3707889"/>
            <a:ext cx="716305" cy="23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51" idx="0"/>
          </p:cNvCxnSpPr>
          <p:nvPr/>
        </p:nvCxnSpPr>
        <p:spPr>
          <a:xfrm flipH="1">
            <a:off x="11234459" y="3707889"/>
            <a:ext cx="52100" cy="23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1615333" y="394246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/>
          <p:cNvCxnSpPr>
            <a:endCxn id="54" idx="0"/>
          </p:cNvCxnSpPr>
          <p:nvPr/>
        </p:nvCxnSpPr>
        <p:spPr>
          <a:xfrm>
            <a:off x="11286558" y="3707889"/>
            <a:ext cx="574997" cy="23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425325" y="48115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37" idx="2"/>
            <a:endCxn id="30" idx="0"/>
          </p:cNvCxnSpPr>
          <p:nvPr/>
        </p:nvCxnSpPr>
        <p:spPr>
          <a:xfrm flipH="1">
            <a:off x="8729255" y="4333781"/>
            <a:ext cx="70532" cy="47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167506" y="4809860"/>
            <a:ext cx="64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/>
          <p:cNvCxnSpPr>
            <a:stCxn id="50" idx="2"/>
            <a:endCxn id="35" idx="0"/>
          </p:cNvCxnSpPr>
          <p:nvPr/>
        </p:nvCxnSpPr>
        <p:spPr>
          <a:xfrm flipH="1">
            <a:off x="10491990" y="4311799"/>
            <a:ext cx="84675" cy="498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7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Procedure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33969"/>
              </p:ext>
            </p:extLst>
          </p:nvPr>
        </p:nvGraphicFramePr>
        <p:xfrm>
          <a:off x="965200" y="1338944"/>
          <a:ext cx="8128000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 class of sequence,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another class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sequence, 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similarity matrix,  </a:t>
                      </a:r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ε: </a:t>
                      </a: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 threshold, </a:t>
                      </a:r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α: </a:t>
                      </a: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support for </a:t>
                      </a:r>
                      <a:r>
                        <a:rPr lang="en-US" altLang="zh-CN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maximal</a:t>
                      </a: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neg. </a:t>
                      </a:r>
                    </a:p>
                    <a:p>
                      <a:r>
                        <a:rPr lang="en-US" altLang="zh-CN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altLang="zh-CN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contrast patterns</a:t>
                      </a:r>
                      <a:endParaRPr lang="zh-CN" alt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</a:t>
                      </a:r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=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similaritysets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m, ε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 //get the similarity set from similarity matrix</a:t>
                      </a:r>
                      <a:endParaRPr lang="en-US" altLang="zh-C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 Construct the candidate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pattern from 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 for 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Counting the support;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check the contrast patterns satisfy sup(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&gt; </a:t>
                      </a:r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</a:t>
                      </a: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sup(</a:t>
                      </a:r>
                      <a:r>
                        <a:rPr lang="en-US" altLang="zh-CN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&lt; </a:t>
                      </a:r>
                      <a:r>
                        <a:rPr lang="en-US" altLang="zh-CN" sz="180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β;</a:t>
                      </a:r>
                      <a:endParaRPr lang="en-US" altLang="zh-CN" i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 return contrast patterns;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2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1107</Words>
  <Application>Microsoft Office PowerPoint</Application>
  <PresentationFormat>宽屏</PresentationFormat>
  <Paragraphs>131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公式</vt:lpstr>
      <vt:lpstr>Definition</vt:lpstr>
      <vt:lpstr>Pattern construction</vt:lpstr>
      <vt:lpstr>Frequent Pattern</vt:lpstr>
      <vt:lpstr>Contrast pattern</vt:lpstr>
      <vt:lpstr>Similarity Set Generation</vt:lpstr>
      <vt:lpstr>SimSet BitSet Procedure</vt:lpstr>
      <vt:lpstr>Candidate Patterns</vt:lpstr>
      <vt:lpstr>Candidate Patterns</vt:lpstr>
      <vt:lpstr>Procedure</vt:lpstr>
      <vt:lpstr>Challenge</vt:lpstr>
      <vt:lpstr>Topic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Sealyn</dc:creator>
  <cp:lastModifiedBy>Sealyn</cp:lastModifiedBy>
  <cp:revision>180</cp:revision>
  <dcterms:created xsi:type="dcterms:W3CDTF">2016-04-15T08:19:46Z</dcterms:created>
  <dcterms:modified xsi:type="dcterms:W3CDTF">2016-05-18T08:27:42Z</dcterms:modified>
</cp:coreProperties>
</file>