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4"/>
  </p:sldMasterIdLst>
  <p:notesMasterIdLst>
    <p:notesMasterId r:id="rId18"/>
  </p:notesMasterIdLst>
  <p:sldIdLst>
    <p:sldId id="361" r:id="rId5"/>
    <p:sldId id="362" r:id="rId6"/>
    <p:sldId id="351" r:id="rId7"/>
    <p:sldId id="257" r:id="rId8"/>
    <p:sldId id="350" r:id="rId9"/>
    <p:sldId id="363" r:id="rId10"/>
    <p:sldId id="285" r:id="rId11"/>
    <p:sldId id="358" r:id="rId12"/>
    <p:sldId id="364" r:id="rId13"/>
    <p:sldId id="344" r:id="rId14"/>
    <p:sldId id="360" r:id="rId15"/>
    <p:sldId id="359" r:id="rId16"/>
    <p:sldId id="34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5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34" autoAdjust="0"/>
  </p:normalViewPr>
  <p:slideViewPr>
    <p:cSldViewPr snapToGrid="0">
      <p:cViewPr varScale="1">
        <p:scale>
          <a:sx n="78" d="100"/>
          <a:sy n="78" d="100"/>
        </p:scale>
        <p:origin x="715" y="67"/>
      </p:cViewPr>
      <p:guideLst>
        <p:guide pos="3840"/>
        <p:guide orient="horz" pos="2568"/>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IN"/>
              <a:t>GRAPH OF PERFORMANCE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spPr>
            <a:solidFill>
              <a:srgbClr val="C00000"/>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064"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Sheet1!$H$1:$J$1</c:f>
              <c:strCache>
                <c:ptCount val="3"/>
                <c:pt idx="0">
                  <c:v>positive (+1)</c:v>
                </c:pt>
                <c:pt idx="1">
                  <c:v>neutral (0)</c:v>
                </c:pt>
                <c:pt idx="2">
                  <c:v>negative (-1)</c:v>
                </c:pt>
              </c:strCache>
            </c:strRef>
          </c:cat>
          <c:val>
            <c:numRef>
              <c:f>Sheet1!$H$2:$J$2</c:f>
              <c:numCache>
                <c:formatCode>General</c:formatCode>
                <c:ptCount val="3"/>
                <c:pt idx="0">
                  <c:v>95</c:v>
                </c:pt>
                <c:pt idx="1">
                  <c:v>60</c:v>
                </c:pt>
                <c:pt idx="2">
                  <c:v>79</c:v>
                </c:pt>
              </c:numCache>
            </c:numRef>
          </c:val>
          <c:extLst>
            <c:ext xmlns:c16="http://schemas.microsoft.com/office/drawing/2014/chart" uri="{C3380CC4-5D6E-409C-BE32-E72D297353CC}">
              <c16:uniqueId val="{00000003-FD79-4FA4-9C3B-0D903EECA16F}"/>
            </c:ext>
          </c:extLst>
        </c:ser>
        <c:dLbls>
          <c:showLegendKey val="0"/>
          <c:showVal val="1"/>
          <c:showCatName val="0"/>
          <c:showSerName val="0"/>
          <c:showPercent val="0"/>
          <c:showBubbleSize val="0"/>
        </c:dLbls>
        <c:gapWidth val="79"/>
        <c:shape val="box"/>
        <c:axId val="1401818528"/>
        <c:axId val="1257288640"/>
        <c:axId val="0"/>
      </c:bar3DChart>
      <c:catAx>
        <c:axId val="1401818528"/>
        <c:scaling>
          <c:orientation val="minMax"/>
        </c:scaling>
        <c:delete val="1"/>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IN" dirty="0"/>
                  <a:t>ALGORITHMS</a:t>
                </a:r>
              </a:p>
            </c:rich>
          </c:tx>
          <c:layout>
            <c:manualLayout>
              <c:xMode val="edge"/>
              <c:yMode val="edge"/>
              <c:x val="0.39925676629131035"/>
              <c:y val="0.94930316783776503"/>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257288640"/>
        <c:crosses val="autoZero"/>
        <c:auto val="1"/>
        <c:lblAlgn val="ctr"/>
        <c:lblOffset val="100"/>
        <c:noMultiLvlLbl val="0"/>
      </c:catAx>
      <c:valAx>
        <c:axId val="1257288640"/>
        <c:scaling>
          <c:orientation val="minMax"/>
        </c:scaling>
        <c:delete val="1"/>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IN"/>
                  <a:t>Performance</a:t>
                </a:r>
              </a:p>
            </c:rich>
          </c:tx>
          <c:layout>
            <c:manualLayout>
              <c:xMode val="edge"/>
              <c:yMode val="edge"/>
              <c:x val="2.0548641097282196E-2"/>
              <c:y val="0.39469730949847287"/>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4018185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064" b="1"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086365-1DE3-4206-8631-568DB8EFC2CA}" type="datetimeFigureOut">
              <a:rPr lang="en-US" smtClean="0"/>
              <a:t>9/17/2024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7E557C-9E66-43F1-9F87-179A985BA47D}" type="slidenum">
              <a:rPr lang="en-US" smtClean="0"/>
              <a:t>‹#›</a:t>
            </a:fld>
            <a:endParaRPr lang="en-US" dirty="0"/>
          </a:p>
        </p:txBody>
      </p:sp>
    </p:spTree>
    <p:extLst>
      <p:ext uri="{BB962C8B-B14F-4D97-AF65-F5344CB8AC3E}">
        <p14:creationId xmlns:p14="http://schemas.microsoft.com/office/powerpoint/2010/main" val="1293213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7E557C-9E66-43F1-9F87-179A985BA47D}" type="slidenum">
              <a:rPr lang="en-US" smtClean="0"/>
              <a:t>10</a:t>
            </a:fld>
            <a:endParaRPr lang="en-US" dirty="0"/>
          </a:p>
        </p:txBody>
      </p:sp>
    </p:spTree>
    <p:extLst>
      <p:ext uri="{BB962C8B-B14F-4D97-AF65-F5344CB8AC3E}">
        <p14:creationId xmlns:p14="http://schemas.microsoft.com/office/powerpoint/2010/main" val="1897312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7E557C-9E66-43F1-9F87-179A985BA47D}" type="slidenum">
              <a:rPr lang="en-US" smtClean="0"/>
              <a:t>11</a:t>
            </a:fld>
            <a:endParaRPr lang="en-US" dirty="0"/>
          </a:p>
        </p:txBody>
      </p:sp>
    </p:spTree>
    <p:extLst>
      <p:ext uri="{BB962C8B-B14F-4D97-AF65-F5344CB8AC3E}">
        <p14:creationId xmlns:p14="http://schemas.microsoft.com/office/powerpoint/2010/main" val="1381997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dirty="0"/>
              <a:t>Click to edit Master subtitle style</a:t>
            </a:r>
          </a:p>
        </p:txBody>
      </p:sp>
    </p:spTree>
    <p:extLst>
      <p:ext uri="{BB962C8B-B14F-4D97-AF65-F5344CB8AC3E}">
        <p14:creationId xmlns:p14="http://schemas.microsoft.com/office/powerpoint/2010/main" val="1723584344"/>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a:xfrm>
            <a:off x="1097280" y="2343884"/>
            <a:ext cx="10058400" cy="376089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1289304"/>
          </a:xfrm>
          <a:prstGeom prst="rect">
            <a:avLst/>
          </a:prstGeom>
        </p:spPr>
        <p:txBody>
          <a:bodyPr vert="horz" lIns="91440" tIns="45720" rIns="91440" bIns="45720" rtlCol="0" anchor="ctr">
            <a:normAutofit/>
          </a:bodyPr>
          <a:lstStyle>
            <a:lvl1pPr>
              <a:defRPr cap="all" baseline="0"/>
            </a:lvl1pPr>
          </a:lstStyle>
          <a:p>
            <a:r>
              <a:rPr lang="en-US" noProof="0" dirty="0"/>
              <a:t>CLICK TO EDIT MASTER TITLE STYLE</a:t>
            </a:r>
          </a:p>
        </p:txBody>
      </p:sp>
    </p:spTree>
    <p:extLst>
      <p:ext uri="{BB962C8B-B14F-4D97-AF65-F5344CB8AC3E}">
        <p14:creationId xmlns:p14="http://schemas.microsoft.com/office/powerpoint/2010/main" val="3432407088"/>
      </p:ext>
    </p:extLst>
  </p:cSld>
  <p:clrMapOvr>
    <a:masterClrMapping/>
  </p:clrMapOvr>
  <p:transition spd="slow">
    <p:wipe/>
  </p:transition>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Vidow">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hasCustomPrompt="1"/>
          </p:nvPr>
        </p:nvSpPr>
        <p:spPr>
          <a:xfrm>
            <a:off x="1097280" y="2459736"/>
            <a:ext cx="9912096" cy="3760891"/>
          </a:xfrm>
          <a:solidFill>
            <a:schemeClr val="bg1"/>
          </a:solid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dirty="0"/>
              <a:t>Click to add video</a:t>
            </a:r>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1289304"/>
          </a:xfrm>
          <a:prstGeom prst="rect">
            <a:avLst/>
          </a:prstGeom>
        </p:spPr>
        <p:txBody>
          <a:bodyPr vert="horz" lIns="91440" tIns="45720" rIns="91440" bIns="45720" rtlCol="0" anchor="ctr">
            <a:normAutofit/>
          </a:bodyPr>
          <a:lstStyle>
            <a:lvl1pPr>
              <a:defRPr cap="all" baseline="0"/>
            </a:lvl1pPr>
          </a:lstStyle>
          <a:p>
            <a:r>
              <a:rPr lang="en-US" noProof="0" dirty="0"/>
              <a:t>CLICK TO EDIT MASTER TITLE STYLE</a:t>
            </a:r>
          </a:p>
        </p:txBody>
      </p:sp>
    </p:spTree>
    <p:extLst>
      <p:ext uri="{BB962C8B-B14F-4D97-AF65-F5344CB8AC3E}">
        <p14:creationId xmlns:p14="http://schemas.microsoft.com/office/powerpoint/2010/main" val="2664583233"/>
      </p:ext>
    </p:extLst>
  </p:cSld>
  <p:clrMapOvr>
    <a:masterClrMapping/>
  </p:clrMapOvr>
  <p:transition spd="slow">
    <p:wipe/>
  </p:transition>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2163331"/>
            <a:ext cx="2919413" cy="2919413"/>
          </a:xfrm>
          <a:solidFill>
            <a:srgbClr val="EDEFF7"/>
          </a:solidFill>
        </p:spPr>
        <p:txBody>
          <a:bodyPr anchor="ctr"/>
          <a:lstStyle>
            <a:lvl1pPr algn="ctr">
              <a:defRPr/>
            </a:lvl1pPr>
          </a:lstStyle>
          <a:p>
            <a:r>
              <a:rPr lang="en-US" noProof="0" dirty="0"/>
              <a:t>Click icon to add picture</a:t>
            </a:r>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2163331"/>
            <a:ext cx="2919413" cy="2919413"/>
          </a:xfrm>
          <a:solidFill>
            <a:srgbClr val="EDEFF7"/>
          </a:solidFill>
        </p:spPr>
        <p:txBody>
          <a:bodyPr anchor="ctr"/>
          <a:lstStyle>
            <a:lvl1pPr algn="ctr">
              <a:defRPr/>
            </a:lvl1pPr>
          </a:lstStyle>
          <a:p>
            <a:r>
              <a:rPr lang="en-US" noProof="0" dirty="0"/>
              <a:t>Click icon to add picture</a:t>
            </a:r>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2163331"/>
            <a:ext cx="2919413" cy="2919413"/>
          </a:xfrm>
          <a:solidFill>
            <a:srgbClr val="EDEFF7"/>
          </a:solidFill>
        </p:spPr>
        <p:txBody>
          <a:bodyPr anchor="ctr"/>
          <a:lstStyle>
            <a:lvl1pPr algn="ctr">
              <a:defRPr/>
            </a:lvl1pPr>
          </a:lstStyle>
          <a:p>
            <a:r>
              <a:rPr lang="en-US" noProof="0" dirty="0"/>
              <a:t>Click icon to add picture</a:t>
            </a:r>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1268337"/>
            <a:ext cx="10058400" cy="587584"/>
          </a:xfrm>
          <a:prstGeom prst="rect">
            <a:avLst/>
          </a:prstGeom>
        </p:spPr>
        <p:txBody>
          <a:bodyPr vert="horz" lIns="91440" tIns="45720" rIns="91440" bIns="45720" rtlCol="0" anchor="ctr">
            <a:normAutofit/>
          </a:bodyPr>
          <a:lstStyle>
            <a:lvl1pPr>
              <a:defRPr cap="all" baseline="0"/>
            </a:lvl1pPr>
          </a:lstStyle>
          <a:p>
            <a:r>
              <a:rPr lang="en-US" noProof="0" dirty="0"/>
              <a:t>CLICK TO EDIT MASTER TITLE STYLE</a:t>
            </a:r>
          </a:p>
        </p:txBody>
      </p:sp>
    </p:spTree>
    <p:extLst>
      <p:ext uri="{BB962C8B-B14F-4D97-AF65-F5344CB8AC3E}">
        <p14:creationId xmlns:p14="http://schemas.microsoft.com/office/powerpoint/2010/main" val="1418890711"/>
      </p:ext>
    </p:extLst>
  </p:cSld>
  <p:clrMapOvr>
    <a:masterClrMapping/>
  </p:clrMapOvr>
  <p:transition spd="slow">
    <p:wipe/>
  </p:transition>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dirty="0"/>
              <a:t>Click icon to add picture</a:t>
            </a:r>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097280" y="942870"/>
            <a:ext cx="4157296" cy="1292750"/>
          </a:xfrm>
          <a:prstGeom prst="rect">
            <a:avLst/>
          </a:prstGeom>
        </p:spPr>
        <p:txBody>
          <a:bodyPr vert="horz" lIns="91440" tIns="45720" rIns="91440" bIns="45720" rtlCol="0" anchor="ctr">
            <a:normAutofit/>
          </a:bodyPr>
          <a:lstStyle>
            <a:lvl1pPr>
              <a:defRPr cap="all" baseline="0"/>
            </a:lvl1pPr>
          </a:lstStyle>
          <a:p>
            <a:r>
              <a:rPr lang="en-US" noProof="0" dirty="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097280"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701714163"/>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9/17/2024</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dirty="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dirty="0"/>
              <a:t>Quote Goes Here</a:t>
            </a:r>
          </a:p>
        </p:txBody>
      </p:sp>
    </p:spTree>
    <p:extLst>
      <p:ext uri="{BB962C8B-B14F-4D97-AF65-F5344CB8AC3E}">
        <p14:creationId xmlns:p14="http://schemas.microsoft.com/office/powerpoint/2010/main" val="4184935720"/>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9/17/2024</a:t>
            </a:fld>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lnSpc>
                <a:spcPts val="2000"/>
              </a:lnSpc>
              <a:buClr>
                <a:schemeClr val="tx1"/>
              </a:buClr>
              <a:buFont typeface="+mj-lt"/>
              <a:buAutoNum type="arabicPeriod"/>
              <a:defRPr sz="1600">
                <a:solidFill>
                  <a:schemeClr val="tx1"/>
                </a:solidFill>
              </a:defRPr>
            </a:lvl1pPr>
            <a:lvl2pPr marL="544068" indent="-342900">
              <a:lnSpc>
                <a:spcPts val="2000"/>
              </a:lnSpc>
              <a:buClr>
                <a:schemeClr val="tx1"/>
              </a:buClr>
              <a:buFont typeface="+mj-lt"/>
              <a:buAutoNum type="arabicPeriod"/>
              <a:defRPr sz="1600">
                <a:solidFill>
                  <a:schemeClr val="tx1"/>
                </a:solidFill>
              </a:defRPr>
            </a:lvl2pPr>
            <a:lvl3pPr marL="612648" indent="-228600">
              <a:lnSpc>
                <a:spcPts val="2000"/>
              </a:lnSpc>
              <a:buClr>
                <a:schemeClr val="tx1"/>
              </a:buClr>
              <a:buFont typeface="+mj-lt"/>
              <a:buAutoNum type="arabicPeriod"/>
              <a:defRPr sz="1600">
                <a:solidFill>
                  <a:schemeClr val="tx1"/>
                </a:solidFill>
              </a:defRPr>
            </a:lvl3pPr>
            <a:lvl4pPr marL="795528" indent="-228600">
              <a:lnSpc>
                <a:spcPts val="2000"/>
              </a:lnSpc>
              <a:buClr>
                <a:schemeClr val="tx1"/>
              </a:buClr>
              <a:buFont typeface="+mj-lt"/>
              <a:buAutoNum type="arabicPeriod"/>
              <a:defRPr sz="1600">
                <a:solidFill>
                  <a:schemeClr val="tx1"/>
                </a:solidFill>
              </a:defRPr>
            </a:lvl4pPr>
            <a:lvl5pPr marL="978408" indent="-228600">
              <a:lnSpc>
                <a:spcPts val="2000"/>
              </a:lnSpc>
              <a:buClr>
                <a:schemeClr val="tx1"/>
              </a:buClr>
              <a:buFont typeface="+mj-lt"/>
              <a:buAutoNum type="arabicPeriod"/>
              <a:defRPr sz="1600">
                <a:solidFill>
                  <a:schemeClr val="tx1"/>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079185374"/>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1283833"/>
            <a:ext cx="5711810" cy="587584"/>
          </a:xfrm>
          <a:prstGeom prst="rect">
            <a:avLst/>
          </a:prstGeom>
        </p:spPr>
        <p:txBody>
          <a:bodyPr vert="horz" lIns="91440" tIns="45720" rIns="91440" bIns="45720" rtlCol="0" anchor="ctr">
            <a:normAutofit/>
          </a:bodyPr>
          <a:lstStyle/>
          <a:p>
            <a:r>
              <a:rPr lang="en-US" noProof="0" dirty="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2286000"/>
            <a:ext cx="5711810" cy="3630168"/>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30936"/>
            <a:ext cx="4589130" cy="5586984"/>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transition spd="slow">
    <p:wipe/>
  </p:transition>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30936"/>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4046387602"/>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dirty="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9/17/2024</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93" r:id="rId3"/>
    <p:sldLayoutId id="2147483688" r:id="rId4"/>
    <p:sldLayoutId id="2147483692" r:id="rId5"/>
    <p:sldLayoutId id="2147483691" r:id="rId6"/>
    <p:sldLayoutId id="2147483690" r:id="rId7"/>
    <p:sldLayoutId id="2147483689" r:id="rId8"/>
    <p:sldLayoutId id="2147483683" r:id="rId9"/>
  </p:sldLayoutIdLst>
  <p:transition spd="slow">
    <p:wipe/>
  </p:transition>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0A0F84C-EFDB-00C3-9C5B-554201256D22}"/>
              </a:ext>
            </a:extLst>
          </p:cNvPr>
          <p:cNvPicPr>
            <a:picLocks noChangeAspect="1"/>
          </p:cNvPicPr>
          <p:nvPr/>
        </p:nvPicPr>
        <p:blipFill>
          <a:blip r:embed="rId2"/>
          <a:stretch>
            <a:fillRect/>
          </a:stretch>
        </p:blipFill>
        <p:spPr>
          <a:xfrm>
            <a:off x="569868" y="648929"/>
            <a:ext cx="1249680" cy="1219200"/>
          </a:xfrm>
          <a:prstGeom prst="rect">
            <a:avLst/>
          </a:prstGeom>
        </p:spPr>
      </p:pic>
      <p:sp>
        <p:nvSpPr>
          <p:cNvPr id="9" name="Title 3">
            <a:extLst>
              <a:ext uri="{FF2B5EF4-FFF2-40B4-BE49-F238E27FC236}">
                <a16:creationId xmlns:a16="http://schemas.microsoft.com/office/drawing/2014/main" id="{4C596922-A971-796F-1D33-98EA4C46752D}"/>
              </a:ext>
            </a:extLst>
          </p:cNvPr>
          <p:cNvSpPr txBox="1">
            <a:spLocks/>
          </p:cNvSpPr>
          <p:nvPr/>
        </p:nvSpPr>
        <p:spPr>
          <a:xfrm>
            <a:off x="2055522" y="845187"/>
            <a:ext cx="8552904" cy="57164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8000" kern="1200" cap="all" spc="-50" baseline="0">
                <a:solidFill>
                  <a:schemeClr val="tx1">
                    <a:lumMod val="85000"/>
                    <a:lumOff val="15000"/>
                  </a:schemeClr>
                </a:solidFill>
                <a:latin typeface="+mj-lt"/>
                <a:ea typeface="+mj-ea"/>
                <a:cs typeface="+mj-cs"/>
              </a:defRPr>
            </a:lvl1pPr>
          </a:lstStyle>
          <a:p>
            <a:r>
              <a:rPr lang="en-US" sz="3200" u="sng" dirty="0">
                <a:latin typeface="Algerian" panose="04020705040A02060702" pitchFamily="82" charset="0"/>
              </a:rPr>
              <a:t>Jntuh university college of engineering</a:t>
            </a:r>
          </a:p>
        </p:txBody>
      </p:sp>
      <p:sp>
        <p:nvSpPr>
          <p:cNvPr id="10" name="Title 3">
            <a:extLst>
              <a:ext uri="{FF2B5EF4-FFF2-40B4-BE49-F238E27FC236}">
                <a16:creationId xmlns:a16="http://schemas.microsoft.com/office/drawing/2014/main" id="{5FC6D97C-C122-97D2-E158-C78DFFA57F70}"/>
              </a:ext>
            </a:extLst>
          </p:cNvPr>
          <p:cNvSpPr txBox="1">
            <a:spLocks/>
          </p:cNvSpPr>
          <p:nvPr/>
        </p:nvSpPr>
        <p:spPr>
          <a:xfrm>
            <a:off x="2419317" y="1339156"/>
            <a:ext cx="8032374" cy="44382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8000" kern="1200" cap="all" spc="-50" baseline="0">
                <a:solidFill>
                  <a:schemeClr val="tx1">
                    <a:lumMod val="85000"/>
                    <a:lumOff val="15000"/>
                  </a:schemeClr>
                </a:solidFill>
                <a:latin typeface="+mj-lt"/>
                <a:ea typeface="+mj-ea"/>
                <a:cs typeface="+mj-cs"/>
              </a:defRPr>
            </a:lvl1pPr>
          </a:lstStyle>
          <a:p>
            <a:r>
              <a:rPr lang="en-US" sz="2400" dirty="0">
                <a:latin typeface="Aptos Display" panose="020B0004020202020204" pitchFamily="34" charset="0"/>
              </a:rPr>
              <a:t>Department of computer science and engineering</a:t>
            </a:r>
          </a:p>
        </p:txBody>
      </p:sp>
      <p:sp>
        <p:nvSpPr>
          <p:cNvPr id="11" name="Title 3">
            <a:extLst>
              <a:ext uri="{FF2B5EF4-FFF2-40B4-BE49-F238E27FC236}">
                <a16:creationId xmlns:a16="http://schemas.microsoft.com/office/drawing/2014/main" id="{FBD83209-B500-266F-9C48-9223B1DF3B59}"/>
              </a:ext>
            </a:extLst>
          </p:cNvPr>
          <p:cNvSpPr txBox="1">
            <a:spLocks/>
          </p:cNvSpPr>
          <p:nvPr/>
        </p:nvSpPr>
        <p:spPr>
          <a:xfrm>
            <a:off x="6991026" y="4313706"/>
            <a:ext cx="3460665" cy="43959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8000" kern="1200" cap="all" spc="-50" baseline="0">
                <a:solidFill>
                  <a:schemeClr val="tx1">
                    <a:lumMod val="85000"/>
                    <a:lumOff val="15000"/>
                  </a:schemeClr>
                </a:solidFill>
                <a:latin typeface="+mj-lt"/>
                <a:ea typeface="+mj-ea"/>
                <a:cs typeface="+mj-cs"/>
              </a:defRPr>
            </a:lvl1pPr>
          </a:lstStyle>
          <a:p>
            <a:r>
              <a:rPr lang="en-US" sz="2400" b="1" u="sng" dirty="0">
                <a:latin typeface="Aptos Narrow" panose="020B0004020202020204" pitchFamily="34" charset="0"/>
              </a:rPr>
              <a:t>Presentation by</a:t>
            </a:r>
            <a:r>
              <a:rPr lang="en-US" sz="2400" u="sng" dirty="0">
                <a:latin typeface="Aptos Narrow" panose="020B0004020202020204" pitchFamily="34" charset="0"/>
              </a:rPr>
              <a:t>:</a:t>
            </a:r>
          </a:p>
        </p:txBody>
      </p:sp>
      <p:sp>
        <p:nvSpPr>
          <p:cNvPr id="12" name="Title 3">
            <a:extLst>
              <a:ext uri="{FF2B5EF4-FFF2-40B4-BE49-F238E27FC236}">
                <a16:creationId xmlns:a16="http://schemas.microsoft.com/office/drawing/2014/main" id="{1D1F7FC2-5312-AB59-5291-F340F04CF01A}"/>
              </a:ext>
            </a:extLst>
          </p:cNvPr>
          <p:cNvSpPr txBox="1">
            <a:spLocks/>
          </p:cNvSpPr>
          <p:nvPr/>
        </p:nvSpPr>
        <p:spPr>
          <a:xfrm>
            <a:off x="6991026" y="4313706"/>
            <a:ext cx="4055515" cy="141328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8000" kern="1200" cap="all" spc="-50" baseline="0">
                <a:solidFill>
                  <a:schemeClr val="tx1">
                    <a:lumMod val="85000"/>
                    <a:lumOff val="15000"/>
                  </a:schemeClr>
                </a:solidFill>
                <a:latin typeface="+mj-lt"/>
                <a:ea typeface="+mj-ea"/>
                <a:cs typeface="+mj-cs"/>
              </a:defRPr>
            </a:lvl1pPr>
          </a:lstStyle>
          <a:p>
            <a:r>
              <a:rPr lang="en-US" sz="2000" dirty="0" err="1">
                <a:latin typeface="Aptos Narrow" panose="020B0004020202020204" pitchFamily="34" charset="0"/>
                <a:ea typeface="Calibri Light" panose="020F0302020204030204" pitchFamily="34" charset="0"/>
                <a:cs typeface="Calibri Light" panose="020F0302020204030204" pitchFamily="34" charset="0"/>
              </a:rPr>
              <a:t>n.t.Varshith</a:t>
            </a:r>
            <a:r>
              <a:rPr lang="en-US" sz="2000" dirty="0">
                <a:latin typeface="Aptos Narrow" panose="020B0004020202020204" pitchFamily="34" charset="0"/>
                <a:ea typeface="Calibri Light" panose="020F0302020204030204" pitchFamily="34" charset="0"/>
                <a:cs typeface="Calibri Light" panose="020F0302020204030204" pitchFamily="34" charset="0"/>
              </a:rPr>
              <a:t> </a:t>
            </a:r>
            <a:r>
              <a:rPr lang="en-US" sz="2000" dirty="0" err="1">
                <a:latin typeface="Aptos Narrow" panose="020B0004020202020204" pitchFamily="34" charset="0"/>
                <a:ea typeface="Calibri Light" panose="020F0302020204030204" pitchFamily="34" charset="0"/>
                <a:cs typeface="Calibri Light" panose="020F0302020204030204" pitchFamily="34" charset="0"/>
              </a:rPr>
              <a:t>sagar</a:t>
            </a:r>
            <a:r>
              <a:rPr lang="en-US" sz="2000" dirty="0">
                <a:latin typeface="Aptos Narrow" panose="020B0004020202020204" pitchFamily="34" charset="0"/>
                <a:ea typeface="Calibri Light" panose="020F0302020204030204" pitchFamily="34" charset="0"/>
                <a:cs typeface="Calibri Light" panose="020F0302020204030204" pitchFamily="34" charset="0"/>
              </a:rPr>
              <a:t> (21011M2105)</a:t>
            </a:r>
          </a:p>
          <a:p>
            <a:r>
              <a:rPr lang="en-US" sz="2000" dirty="0" err="1">
                <a:latin typeface="Aptos Narrow" panose="020B0004020202020204" pitchFamily="34" charset="0"/>
                <a:ea typeface="Calibri Light" panose="020F0302020204030204" pitchFamily="34" charset="0"/>
                <a:cs typeface="Calibri Light" panose="020F0302020204030204" pitchFamily="34" charset="0"/>
              </a:rPr>
              <a:t>p.Praharsh</a:t>
            </a:r>
            <a:r>
              <a:rPr lang="en-US" sz="2000" dirty="0">
                <a:latin typeface="Aptos Narrow" panose="020B0004020202020204" pitchFamily="34" charset="0"/>
                <a:ea typeface="Calibri Light" panose="020F0302020204030204" pitchFamily="34" charset="0"/>
                <a:cs typeface="Calibri Light" panose="020F0302020204030204" pitchFamily="34" charset="0"/>
              </a:rPr>
              <a:t> (21011M2113)</a:t>
            </a:r>
          </a:p>
          <a:p>
            <a:r>
              <a:rPr lang="en-US" sz="2000" dirty="0" err="1">
                <a:latin typeface="Aptos Narrow" panose="020B0004020202020204" pitchFamily="34" charset="0"/>
                <a:ea typeface="Calibri Light" panose="020F0302020204030204" pitchFamily="34" charset="0"/>
                <a:cs typeface="Calibri Light" panose="020F0302020204030204" pitchFamily="34" charset="0"/>
              </a:rPr>
              <a:t>p.Thanu</a:t>
            </a:r>
            <a:r>
              <a:rPr lang="en-US" sz="2000" dirty="0">
                <a:latin typeface="Aptos Narrow" panose="020B0004020202020204" pitchFamily="34" charset="0"/>
                <a:ea typeface="Calibri Light" panose="020F0302020204030204" pitchFamily="34" charset="0"/>
                <a:cs typeface="Calibri Light" panose="020F0302020204030204" pitchFamily="34" charset="0"/>
              </a:rPr>
              <a:t> </a:t>
            </a:r>
            <a:r>
              <a:rPr lang="en-US" sz="2000" dirty="0" err="1">
                <a:latin typeface="Aptos Narrow" panose="020B0004020202020204" pitchFamily="34" charset="0"/>
                <a:ea typeface="Calibri Light" panose="020F0302020204030204" pitchFamily="34" charset="0"/>
                <a:cs typeface="Calibri Light" panose="020F0302020204030204" pitchFamily="34" charset="0"/>
              </a:rPr>
              <a:t>reddy</a:t>
            </a:r>
            <a:r>
              <a:rPr lang="en-US" sz="2000" dirty="0">
                <a:latin typeface="Aptos Narrow" panose="020B0004020202020204" pitchFamily="34" charset="0"/>
                <a:ea typeface="Calibri Light" panose="020F0302020204030204" pitchFamily="34" charset="0"/>
                <a:cs typeface="Calibri Light" panose="020F0302020204030204" pitchFamily="34" charset="0"/>
              </a:rPr>
              <a:t> (21011M2209)</a:t>
            </a:r>
          </a:p>
        </p:txBody>
      </p:sp>
      <p:sp>
        <p:nvSpPr>
          <p:cNvPr id="2" name="Title 3">
            <a:extLst>
              <a:ext uri="{FF2B5EF4-FFF2-40B4-BE49-F238E27FC236}">
                <a16:creationId xmlns:a16="http://schemas.microsoft.com/office/drawing/2014/main" id="{943EE45E-ED61-71AE-D7EF-D0767274863B}"/>
              </a:ext>
            </a:extLst>
          </p:cNvPr>
          <p:cNvSpPr txBox="1">
            <a:spLocks/>
          </p:cNvSpPr>
          <p:nvPr/>
        </p:nvSpPr>
        <p:spPr>
          <a:xfrm>
            <a:off x="1414258" y="4313706"/>
            <a:ext cx="3460665" cy="43959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8000" kern="1200" cap="all" spc="-50" baseline="0">
                <a:solidFill>
                  <a:schemeClr val="tx1">
                    <a:lumMod val="85000"/>
                    <a:lumOff val="15000"/>
                  </a:schemeClr>
                </a:solidFill>
                <a:latin typeface="+mj-lt"/>
                <a:ea typeface="+mj-ea"/>
                <a:cs typeface="+mj-cs"/>
              </a:defRPr>
            </a:lvl1pPr>
          </a:lstStyle>
          <a:p>
            <a:r>
              <a:rPr lang="en-US" sz="2400" b="1" u="sng" dirty="0">
                <a:latin typeface="Aptos Narrow" panose="020B0004020202020204" pitchFamily="34" charset="0"/>
              </a:rPr>
              <a:t>Team supervisor/guide</a:t>
            </a:r>
            <a:r>
              <a:rPr lang="en-US" sz="2400" u="sng" dirty="0">
                <a:latin typeface="Aptos Narrow" panose="020B0004020202020204" pitchFamily="34" charset="0"/>
              </a:rPr>
              <a:t>:</a:t>
            </a:r>
          </a:p>
        </p:txBody>
      </p:sp>
      <p:sp>
        <p:nvSpPr>
          <p:cNvPr id="5" name="TextBox 4">
            <a:extLst>
              <a:ext uri="{FF2B5EF4-FFF2-40B4-BE49-F238E27FC236}">
                <a16:creationId xmlns:a16="http://schemas.microsoft.com/office/drawing/2014/main" id="{483F1B10-6AC2-55B3-D06E-F8985D25F9A0}"/>
              </a:ext>
            </a:extLst>
          </p:cNvPr>
          <p:cNvSpPr txBox="1"/>
          <p:nvPr/>
        </p:nvSpPr>
        <p:spPr>
          <a:xfrm>
            <a:off x="1414258" y="4753304"/>
            <a:ext cx="4981918" cy="1292662"/>
          </a:xfrm>
          <a:prstGeom prst="rect">
            <a:avLst/>
          </a:prstGeom>
          <a:noFill/>
        </p:spPr>
        <p:txBody>
          <a:bodyPr wrap="square" rtlCol="0">
            <a:spAutoFit/>
          </a:bodyPr>
          <a:lstStyle/>
          <a:p>
            <a:r>
              <a:rPr lang="en-IN" sz="2000" dirty="0" err="1">
                <a:latin typeface="Aptos Narrow" panose="020B0004020202020204" pitchFamily="34" charset="0"/>
              </a:rPr>
              <a:t>Dr.K.Shahu</a:t>
            </a:r>
            <a:r>
              <a:rPr lang="en-IN" sz="2000" dirty="0">
                <a:latin typeface="Aptos Narrow" panose="020B0004020202020204" pitchFamily="34" charset="0"/>
              </a:rPr>
              <a:t> </a:t>
            </a:r>
            <a:r>
              <a:rPr lang="en-IN" sz="2000" dirty="0" err="1">
                <a:latin typeface="Aptos Narrow" panose="020B0004020202020204" pitchFamily="34" charset="0"/>
              </a:rPr>
              <a:t>Chatrapati</a:t>
            </a:r>
            <a:endParaRPr lang="en-IN" sz="2000" dirty="0">
              <a:latin typeface="Aptos Narrow" panose="020B0004020202020204" pitchFamily="34" charset="0"/>
            </a:endParaRPr>
          </a:p>
          <a:p>
            <a:r>
              <a:rPr lang="en-US" sz="2000" dirty="0">
                <a:latin typeface="Aptos Narrow" panose="020B0004020202020204" pitchFamily="34" charset="0"/>
              </a:rPr>
              <a:t>Professor &amp; Addl. Controller of Examinations (on deputation at JNTUH- HYDERABAD)</a:t>
            </a:r>
            <a:endParaRPr lang="en-IN" sz="2000" dirty="0">
              <a:latin typeface="Aptos Narrow" panose="020B0004020202020204" pitchFamily="34" charset="0"/>
            </a:endParaRPr>
          </a:p>
          <a:p>
            <a:endParaRPr lang="en-IN" dirty="0"/>
          </a:p>
        </p:txBody>
      </p:sp>
      <p:sp>
        <p:nvSpPr>
          <p:cNvPr id="3" name="Rectangle 2">
            <a:extLst>
              <a:ext uri="{FF2B5EF4-FFF2-40B4-BE49-F238E27FC236}">
                <a16:creationId xmlns:a16="http://schemas.microsoft.com/office/drawing/2014/main" id="{4B6F122D-F513-C6B4-1710-DCEAF0D5D704}"/>
              </a:ext>
            </a:extLst>
          </p:cNvPr>
          <p:cNvSpPr/>
          <p:nvPr/>
        </p:nvSpPr>
        <p:spPr>
          <a:xfrm>
            <a:off x="1976284" y="2441546"/>
            <a:ext cx="8632142" cy="1209368"/>
          </a:xfrm>
          <a:prstGeom prst="rect">
            <a:avLst/>
          </a:prstGeom>
          <a:solidFill>
            <a:schemeClr val="accent6">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a:xfrm>
            <a:off x="2315787" y="2452409"/>
            <a:ext cx="8032375" cy="1119108"/>
          </a:xfrm>
        </p:spPr>
        <p:txBody>
          <a:bodyPr anchor="b">
            <a:noAutofit/>
          </a:bodyPr>
          <a:lstStyle/>
          <a:p>
            <a:r>
              <a:rPr lang="en-US" sz="3200" dirty="0">
                <a:latin typeface="Aptos Display" panose="020B0004020202020204" pitchFamily="34" charset="0"/>
              </a:rPr>
              <a:t>Intelligent intrusion detection system   using enhanced deep neural networks</a:t>
            </a:r>
          </a:p>
        </p:txBody>
      </p:sp>
    </p:spTree>
    <p:extLst>
      <p:ext uri="{BB962C8B-B14F-4D97-AF65-F5344CB8AC3E}">
        <p14:creationId xmlns:p14="http://schemas.microsoft.com/office/powerpoint/2010/main" val="255255887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2E9F2-C620-4FC8-8F0A-A41F3E18EE1C}"/>
              </a:ext>
            </a:extLst>
          </p:cNvPr>
          <p:cNvSpPr>
            <a:spLocks noGrp="1"/>
          </p:cNvSpPr>
          <p:nvPr>
            <p:ph type="title"/>
          </p:nvPr>
        </p:nvSpPr>
        <p:spPr>
          <a:xfrm>
            <a:off x="822960" y="391669"/>
            <a:ext cx="10058400" cy="1289304"/>
          </a:xfrm>
        </p:spPr>
        <p:txBody>
          <a:bodyPr/>
          <a:lstStyle/>
          <a:p>
            <a:r>
              <a:rPr lang="en-US" u="sng" dirty="0"/>
              <a:t>EXPECTED OUTCOME</a:t>
            </a:r>
          </a:p>
        </p:txBody>
      </p:sp>
      <p:pic>
        <p:nvPicPr>
          <p:cNvPr id="4" name="Picture 3">
            <a:extLst>
              <a:ext uri="{FF2B5EF4-FFF2-40B4-BE49-F238E27FC236}">
                <a16:creationId xmlns:a16="http://schemas.microsoft.com/office/drawing/2014/main" id="{629A17F3-636E-647B-C3A6-536E6083A8AD}"/>
              </a:ext>
            </a:extLst>
          </p:cNvPr>
          <p:cNvPicPr>
            <a:picLocks noChangeAspect="1"/>
          </p:cNvPicPr>
          <p:nvPr/>
        </p:nvPicPr>
        <p:blipFill>
          <a:blip r:embed="rId3"/>
          <a:stretch>
            <a:fillRect/>
          </a:stretch>
        </p:blipFill>
        <p:spPr>
          <a:xfrm>
            <a:off x="2452370" y="1547546"/>
            <a:ext cx="6569710" cy="4131893"/>
          </a:xfrm>
          <a:prstGeom prst="rect">
            <a:avLst/>
          </a:prstGeom>
        </p:spPr>
      </p:pic>
      <p:pic>
        <p:nvPicPr>
          <p:cNvPr id="6" name="Picture 5">
            <a:extLst>
              <a:ext uri="{FF2B5EF4-FFF2-40B4-BE49-F238E27FC236}">
                <a16:creationId xmlns:a16="http://schemas.microsoft.com/office/drawing/2014/main" id="{1B86CD5F-77FE-744B-3365-BFE0761DE1B4}"/>
              </a:ext>
            </a:extLst>
          </p:cNvPr>
          <p:cNvPicPr>
            <a:picLocks noChangeAspect="1"/>
          </p:cNvPicPr>
          <p:nvPr/>
        </p:nvPicPr>
        <p:blipFill>
          <a:blip r:embed="rId3"/>
          <a:srcRect l="-13306" t="5728" r="66532" b="85112"/>
          <a:stretch/>
        </p:blipFill>
        <p:spPr>
          <a:xfrm>
            <a:off x="4943856" y="2836849"/>
            <a:ext cx="3492070" cy="279731"/>
          </a:xfrm>
          <a:prstGeom prst="rect">
            <a:avLst/>
          </a:prstGeom>
        </p:spPr>
      </p:pic>
    </p:spTree>
    <p:extLst>
      <p:ext uri="{BB962C8B-B14F-4D97-AF65-F5344CB8AC3E}">
        <p14:creationId xmlns:p14="http://schemas.microsoft.com/office/powerpoint/2010/main" val="349449374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2A9127C0-EA99-B9FB-7F53-1E93433B1CE9}"/>
              </a:ext>
            </a:extLst>
          </p:cNvPr>
          <p:cNvGraphicFramePr>
            <a:graphicFrameLocks/>
          </p:cNvGraphicFramePr>
          <p:nvPr>
            <p:extLst>
              <p:ext uri="{D42A27DB-BD31-4B8C-83A1-F6EECF244321}">
                <p14:modId xmlns:p14="http://schemas.microsoft.com/office/powerpoint/2010/main" val="1276970245"/>
              </p:ext>
            </p:extLst>
          </p:nvPr>
        </p:nvGraphicFramePr>
        <p:xfrm>
          <a:off x="2552700" y="1226288"/>
          <a:ext cx="7086600" cy="4427752"/>
        </p:xfrm>
        <a:graphic>
          <a:graphicData uri="http://schemas.openxmlformats.org/drawingml/2006/chart">
            <c:chart xmlns:c="http://schemas.openxmlformats.org/drawingml/2006/chart" xmlns:r="http://schemas.openxmlformats.org/officeDocument/2006/relationships" r:id="rId3"/>
          </a:graphicData>
        </a:graphic>
      </p:graphicFrame>
      <p:sp>
        <p:nvSpPr>
          <p:cNvPr id="7" name="Content Placeholder 2">
            <a:extLst>
              <a:ext uri="{FF2B5EF4-FFF2-40B4-BE49-F238E27FC236}">
                <a16:creationId xmlns:a16="http://schemas.microsoft.com/office/drawing/2014/main" id="{FFC89DF4-DEDE-44DD-B868-1B5A04052FC4}"/>
              </a:ext>
            </a:extLst>
          </p:cNvPr>
          <p:cNvSpPr txBox="1">
            <a:spLocks/>
          </p:cNvSpPr>
          <p:nvPr/>
        </p:nvSpPr>
        <p:spPr>
          <a:xfrm>
            <a:off x="6951161" y="5151120"/>
            <a:ext cx="2263140" cy="236220"/>
          </a:xfrm>
          <a:prstGeom prst="rect">
            <a:avLst/>
          </a:prstGeom>
        </p:spPr>
        <p:txBody>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050" dirty="0"/>
              <a:t>RANDOM FOREST ACCURACY</a:t>
            </a:r>
          </a:p>
        </p:txBody>
      </p:sp>
      <p:sp>
        <p:nvSpPr>
          <p:cNvPr id="8" name="Content Placeholder 2">
            <a:extLst>
              <a:ext uri="{FF2B5EF4-FFF2-40B4-BE49-F238E27FC236}">
                <a16:creationId xmlns:a16="http://schemas.microsoft.com/office/drawing/2014/main" id="{E24C1D80-A76B-5C41-6A3F-0C8E1678E515}"/>
              </a:ext>
            </a:extLst>
          </p:cNvPr>
          <p:cNvSpPr txBox="1">
            <a:spLocks/>
          </p:cNvSpPr>
          <p:nvPr/>
        </p:nvSpPr>
        <p:spPr>
          <a:xfrm>
            <a:off x="5417820" y="5151120"/>
            <a:ext cx="1363980" cy="236220"/>
          </a:xfrm>
          <a:prstGeom prst="rect">
            <a:avLst/>
          </a:prstGeom>
        </p:spPr>
        <p:txBody>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050" dirty="0"/>
              <a:t>SVM ACCURACY</a:t>
            </a:r>
          </a:p>
        </p:txBody>
      </p:sp>
      <p:sp>
        <p:nvSpPr>
          <p:cNvPr id="9" name="Content Placeholder 2">
            <a:extLst>
              <a:ext uri="{FF2B5EF4-FFF2-40B4-BE49-F238E27FC236}">
                <a16:creationId xmlns:a16="http://schemas.microsoft.com/office/drawing/2014/main" id="{21541EEB-8D6B-2CBC-5153-A716D8E6725C}"/>
              </a:ext>
            </a:extLst>
          </p:cNvPr>
          <p:cNvSpPr txBox="1">
            <a:spLocks/>
          </p:cNvSpPr>
          <p:nvPr/>
        </p:nvSpPr>
        <p:spPr>
          <a:xfrm>
            <a:off x="3557803" y="5151120"/>
            <a:ext cx="1363980" cy="236220"/>
          </a:xfrm>
          <a:prstGeom prst="rect">
            <a:avLst/>
          </a:prstGeom>
        </p:spPr>
        <p:txBody>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050" dirty="0"/>
              <a:t>DNN ACCURACY</a:t>
            </a:r>
          </a:p>
        </p:txBody>
      </p:sp>
    </p:spTree>
    <p:extLst>
      <p:ext uri="{BB962C8B-B14F-4D97-AF65-F5344CB8AC3E}">
        <p14:creationId xmlns:p14="http://schemas.microsoft.com/office/powerpoint/2010/main" val="117883071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B6C6BD0-EDC9-7C44-A414-B66D25E34B52}"/>
              </a:ext>
            </a:extLst>
          </p:cNvPr>
          <p:cNvSpPr>
            <a:spLocks noGrp="1"/>
          </p:cNvSpPr>
          <p:nvPr>
            <p:ph type="title"/>
          </p:nvPr>
        </p:nvSpPr>
        <p:spPr>
          <a:xfrm>
            <a:off x="796338" y="514608"/>
            <a:ext cx="10058400" cy="1289304"/>
          </a:xfrm>
        </p:spPr>
        <p:txBody>
          <a:bodyPr/>
          <a:lstStyle/>
          <a:p>
            <a:r>
              <a:rPr lang="en-US" u="sng" dirty="0"/>
              <a:t>Conclusion </a:t>
            </a:r>
          </a:p>
        </p:txBody>
      </p:sp>
      <p:sp>
        <p:nvSpPr>
          <p:cNvPr id="3" name="TextBox 2">
            <a:extLst>
              <a:ext uri="{FF2B5EF4-FFF2-40B4-BE49-F238E27FC236}">
                <a16:creationId xmlns:a16="http://schemas.microsoft.com/office/drawing/2014/main" id="{B7A4DEA0-7F85-7DAA-2808-E8E5F131F5C3}"/>
              </a:ext>
            </a:extLst>
          </p:cNvPr>
          <p:cNvSpPr txBox="1"/>
          <p:nvPr/>
        </p:nvSpPr>
        <p:spPr>
          <a:xfrm>
            <a:off x="796338" y="1803912"/>
            <a:ext cx="10599323" cy="3785652"/>
          </a:xfrm>
          <a:prstGeom prst="rect">
            <a:avLst/>
          </a:prstGeom>
          <a:noFill/>
        </p:spPr>
        <p:txBody>
          <a:bodyPr wrap="square">
            <a:spAutoFit/>
          </a:bodyPr>
          <a:lstStyle/>
          <a:p>
            <a:pPr algn="just"/>
            <a:r>
              <a:rPr lang="en-US" sz="2400" dirty="0"/>
              <a:t>We proposed a hybrid intrusion detection alert system using a highly scalable framework on commodity hardware server which has the capability to analyze the network and host-level activities. The framework employed distributed deep learning model with DNNs for handling and analyzing very large scale data in real time. The DNN model was chosen by comprehensively evaluating their performance in comparison to classical machine learning classifiers on various benchmark IDS datasets. In addition, we collected host-based and network-based features in real-time and employed the proposed DNN model for detecting attacks and intrusions</a:t>
            </a:r>
          </a:p>
        </p:txBody>
      </p:sp>
    </p:spTree>
    <p:extLst>
      <p:ext uri="{BB962C8B-B14F-4D97-AF65-F5344CB8AC3E}">
        <p14:creationId xmlns:p14="http://schemas.microsoft.com/office/powerpoint/2010/main" val="183467085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3100-3076-4726-B6E8-AE7CD2CCFA3F}"/>
              </a:ext>
            </a:extLst>
          </p:cNvPr>
          <p:cNvSpPr>
            <a:spLocks noGrp="1"/>
          </p:cNvSpPr>
          <p:nvPr>
            <p:ph type="title"/>
          </p:nvPr>
        </p:nvSpPr>
        <p:spPr>
          <a:xfrm>
            <a:off x="4379125" y="2916819"/>
            <a:ext cx="2681432" cy="627927"/>
          </a:xfrm>
        </p:spPr>
        <p:txBody>
          <a:bodyPr/>
          <a:lstStyle/>
          <a:p>
            <a:r>
              <a:rPr lang="en-US" dirty="0"/>
              <a:t>THANK YOU</a:t>
            </a:r>
          </a:p>
        </p:txBody>
      </p:sp>
      <p:sp>
        <p:nvSpPr>
          <p:cNvPr id="20" name="Text Placeholder 19">
            <a:extLst>
              <a:ext uri="{FF2B5EF4-FFF2-40B4-BE49-F238E27FC236}">
                <a16:creationId xmlns:a16="http://schemas.microsoft.com/office/drawing/2014/main" id="{5AEC0676-36E0-374F-8480-880FE68CC821}"/>
              </a:ext>
            </a:extLst>
          </p:cNvPr>
          <p:cNvSpPr>
            <a:spLocks noGrp="1"/>
          </p:cNvSpPr>
          <p:nvPr>
            <p:ph type="body" sz="half" idx="2"/>
          </p:nvPr>
        </p:nvSpPr>
        <p:spPr>
          <a:xfrm>
            <a:off x="4646674" y="3900669"/>
            <a:ext cx="2146333" cy="370390"/>
          </a:xfrm>
        </p:spPr>
        <p:txBody>
          <a:bodyPr>
            <a:noAutofit/>
          </a:bodyPr>
          <a:lstStyle/>
          <a:p>
            <a:pPr>
              <a:lnSpc>
                <a:spcPts val="2000"/>
              </a:lnSpc>
            </a:pPr>
            <a:r>
              <a:rPr lang="en-US" dirty="0"/>
              <a:t>ANY QUESTIONS?</a:t>
            </a:r>
          </a:p>
        </p:txBody>
      </p:sp>
    </p:spTree>
    <p:extLst>
      <p:ext uri="{BB962C8B-B14F-4D97-AF65-F5344CB8AC3E}">
        <p14:creationId xmlns:p14="http://schemas.microsoft.com/office/powerpoint/2010/main" val="3512217245"/>
      </p:ext>
    </p:extLst>
  </p:cSld>
  <p:clrMapOvr>
    <a:masterClrMapping/>
  </p:clrMapOvr>
  <mc:AlternateContent xmlns:mc="http://schemas.openxmlformats.org/markup-compatibility/2006">
    <mc:Choice xmlns:p14="http://schemas.microsoft.com/office/powerpoint/2010/main" Requires="p14">
      <p:transition spd="slow" p14:dur="900">
        <p14:flythrough dir="out" hasBounce="1"/>
        <p:sndAc>
          <p:stSnd>
            <p:snd r:embed="rId2" name="laser.wav"/>
          </p:stSnd>
        </p:sndAc>
      </p:transition>
    </mc:Choice>
    <mc:Fallback>
      <p:transition spd="slow">
        <p:fade/>
        <p:sndAc>
          <p:stSnd>
            <p:snd r:embed="rId2" name="laser.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91F52C-47D7-432A-87D0-D88597D07D07}"/>
              </a:ext>
            </a:extLst>
          </p:cNvPr>
          <p:cNvSpPr>
            <a:spLocks noGrp="1"/>
          </p:cNvSpPr>
          <p:nvPr>
            <p:ph type="title"/>
          </p:nvPr>
        </p:nvSpPr>
        <p:spPr>
          <a:xfrm>
            <a:off x="1066800" y="480755"/>
            <a:ext cx="10058400" cy="1289304"/>
          </a:xfrm>
        </p:spPr>
        <p:txBody>
          <a:bodyPr/>
          <a:lstStyle/>
          <a:p>
            <a:r>
              <a:rPr lang="en-US" u="sng" dirty="0"/>
              <a:t>Table of contents</a:t>
            </a:r>
          </a:p>
        </p:txBody>
      </p:sp>
      <p:sp>
        <p:nvSpPr>
          <p:cNvPr id="2" name="Content Placeholder 1">
            <a:extLst>
              <a:ext uri="{FF2B5EF4-FFF2-40B4-BE49-F238E27FC236}">
                <a16:creationId xmlns:a16="http://schemas.microsoft.com/office/drawing/2014/main" id="{1517D772-EB16-4FBD-9504-365672A1530A}"/>
              </a:ext>
            </a:extLst>
          </p:cNvPr>
          <p:cNvSpPr>
            <a:spLocks noGrp="1"/>
          </p:cNvSpPr>
          <p:nvPr>
            <p:ph idx="1"/>
          </p:nvPr>
        </p:nvSpPr>
        <p:spPr>
          <a:xfrm>
            <a:off x="1155290" y="1839606"/>
            <a:ext cx="10058400" cy="3760891"/>
          </a:xfrm>
        </p:spPr>
        <p:txBody>
          <a:bodyPr>
            <a:normAutofit fontScale="92500" lnSpcReduction="20000"/>
          </a:bodyPr>
          <a:lstStyle/>
          <a:p>
            <a:r>
              <a:rPr lang="en-US" dirty="0"/>
              <a:t>1.Introduction</a:t>
            </a:r>
          </a:p>
          <a:p>
            <a:r>
              <a:rPr lang="en-US" dirty="0"/>
              <a:t>2.Project Abstract</a:t>
            </a:r>
          </a:p>
          <a:p>
            <a:r>
              <a:rPr lang="en-US" dirty="0"/>
              <a:t>3.Existing Model</a:t>
            </a:r>
          </a:p>
          <a:p>
            <a:r>
              <a:rPr lang="en-US" dirty="0"/>
              <a:t>4.Proposed Solution</a:t>
            </a:r>
          </a:p>
          <a:p>
            <a:r>
              <a:rPr lang="en-US" dirty="0"/>
              <a:t>5.Algorithms Used</a:t>
            </a:r>
          </a:p>
          <a:p>
            <a:r>
              <a:rPr lang="en-US" dirty="0"/>
              <a:t>6.Dataset and Libraries Used</a:t>
            </a:r>
          </a:p>
          <a:p>
            <a:r>
              <a:rPr lang="en-US" dirty="0"/>
              <a:t>7.Implementation Plan</a:t>
            </a:r>
          </a:p>
          <a:p>
            <a:r>
              <a:rPr lang="en-US" dirty="0"/>
              <a:t>8.Expected Outcome</a:t>
            </a:r>
          </a:p>
          <a:p>
            <a:r>
              <a:rPr lang="en-US" dirty="0"/>
              <a:t>9.Conclusion</a:t>
            </a:r>
          </a:p>
        </p:txBody>
      </p:sp>
      <p:pic>
        <p:nvPicPr>
          <p:cNvPr id="5" name="Picture 4">
            <a:extLst>
              <a:ext uri="{FF2B5EF4-FFF2-40B4-BE49-F238E27FC236}">
                <a16:creationId xmlns:a16="http://schemas.microsoft.com/office/drawing/2014/main" id="{63D06613-955B-3177-40CC-F9DEDD1C1AB6}"/>
              </a:ext>
            </a:extLst>
          </p:cNvPr>
          <p:cNvPicPr>
            <a:picLocks noChangeAspect="1"/>
          </p:cNvPicPr>
          <p:nvPr/>
        </p:nvPicPr>
        <p:blipFill>
          <a:blip r:embed="rId2"/>
          <a:stretch>
            <a:fillRect/>
          </a:stretch>
        </p:blipFill>
        <p:spPr>
          <a:xfrm>
            <a:off x="6184490" y="860403"/>
            <a:ext cx="5137194" cy="5137194"/>
          </a:xfrm>
          <a:prstGeom prst="rect">
            <a:avLst/>
          </a:prstGeom>
        </p:spPr>
      </p:pic>
    </p:spTree>
    <p:extLst>
      <p:ext uri="{BB962C8B-B14F-4D97-AF65-F5344CB8AC3E}">
        <p14:creationId xmlns:p14="http://schemas.microsoft.com/office/powerpoint/2010/main" val="1000442667"/>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91F52C-47D7-432A-87D0-D88597D07D07}"/>
              </a:ext>
            </a:extLst>
          </p:cNvPr>
          <p:cNvSpPr>
            <a:spLocks noGrp="1"/>
          </p:cNvSpPr>
          <p:nvPr>
            <p:ph type="title"/>
          </p:nvPr>
        </p:nvSpPr>
        <p:spPr>
          <a:xfrm>
            <a:off x="1066800" y="442870"/>
            <a:ext cx="10058400" cy="1289304"/>
          </a:xfrm>
        </p:spPr>
        <p:txBody>
          <a:bodyPr/>
          <a:lstStyle/>
          <a:p>
            <a:r>
              <a:rPr lang="en-US" u="sng" dirty="0"/>
              <a:t>Introduction</a:t>
            </a:r>
          </a:p>
        </p:txBody>
      </p:sp>
      <p:sp>
        <p:nvSpPr>
          <p:cNvPr id="2" name="Content Placeholder 1">
            <a:extLst>
              <a:ext uri="{FF2B5EF4-FFF2-40B4-BE49-F238E27FC236}">
                <a16:creationId xmlns:a16="http://schemas.microsoft.com/office/drawing/2014/main" id="{1517D772-EB16-4FBD-9504-365672A1530A}"/>
              </a:ext>
            </a:extLst>
          </p:cNvPr>
          <p:cNvSpPr>
            <a:spLocks noGrp="1"/>
          </p:cNvSpPr>
          <p:nvPr>
            <p:ph idx="1"/>
          </p:nvPr>
        </p:nvSpPr>
        <p:spPr>
          <a:xfrm>
            <a:off x="1066800" y="1423644"/>
            <a:ext cx="10058400" cy="4790004"/>
          </a:xfrm>
        </p:spPr>
        <p:txBody>
          <a:bodyPr>
            <a:normAutofit fontScale="92500" lnSpcReduction="20000"/>
          </a:bodyPr>
          <a:lstStyle/>
          <a:p>
            <a:pPr algn="just"/>
            <a:r>
              <a:rPr lang="en-US" dirty="0"/>
              <a:t>ICT systems and networks use data from users to prevent attacks, which can be manual or machine-generated. As cyberattacks evolve, so do security risks. Intrusion detection systems (IDS) are proactive methods to detect and classify intrusions, attacks, and security policy violations in real time.</a:t>
            </a:r>
          </a:p>
          <a:p>
            <a:pPr algn="just"/>
            <a:r>
              <a:rPr lang="en-US" dirty="0"/>
              <a:t>Intrusion detection systems can be categorized into network-based intrusion detection systems (NIDS) and host-based intrusion detection systems (HIDS). Both types help protect against known attack sources.</a:t>
            </a:r>
          </a:p>
          <a:p>
            <a:pPr algn="just"/>
            <a:r>
              <a:rPr lang="en-US" dirty="0"/>
              <a:t>Different applications of intrusion detection systems:</a:t>
            </a:r>
          </a:p>
          <a:p>
            <a:pPr algn="just"/>
            <a:r>
              <a:rPr lang="en-US" dirty="0"/>
              <a:t>1.Network traffic processing</a:t>
            </a:r>
          </a:p>
          <a:p>
            <a:pPr algn="just"/>
            <a:r>
              <a:rPr lang="en-US" dirty="0"/>
              <a:t>2.Prevention system</a:t>
            </a:r>
          </a:p>
          <a:p>
            <a:pPr algn="just"/>
            <a:r>
              <a:rPr lang="en-US" dirty="0"/>
              <a:t>3.Threat classification</a:t>
            </a:r>
          </a:p>
          <a:p>
            <a:pPr algn="just"/>
            <a:r>
              <a:rPr lang="en-US" dirty="0"/>
              <a:t>4.Signature matching</a:t>
            </a:r>
          </a:p>
          <a:p>
            <a:pPr algn="just"/>
            <a:r>
              <a:rPr lang="en-US" dirty="0"/>
              <a:t>5.Anomaly detection</a:t>
            </a:r>
          </a:p>
          <a:p>
            <a:pPr algn="just"/>
            <a:r>
              <a:rPr lang="en-US" dirty="0"/>
              <a:t>6.Threat reporting</a:t>
            </a:r>
          </a:p>
        </p:txBody>
      </p:sp>
      <p:pic>
        <p:nvPicPr>
          <p:cNvPr id="5" name="Picture 4">
            <a:extLst>
              <a:ext uri="{FF2B5EF4-FFF2-40B4-BE49-F238E27FC236}">
                <a16:creationId xmlns:a16="http://schemas.microsoft.com/office/drawing/2014/main" id="{88F821ED-8A9E-04C8-160A-EB3921207E42}"/>
              </a:ext>
            </a:extLst>
          </p:cNvPr>
          <p:cNvPicPr>
            <a:picLocks noChangeAspect="1"/>
          </p:cNvPicPr>
          <p:nvPr/>
        </p:nvPicPr>
        <p:blipFill>
          <a:blip r:embed="rId2"/>
          <a:stretch>
            <a:fillRect/>
          </a:stretch>
        </p:blipFill>
        <p:spPr>
          <a:xfrm>
            <a:off x="7393858" y="3073531"/>
            <a:ext cx="2930013" cy="3071630"/>
          </a:xfrm>
          <a:prstGeom prst="rect">
            <a:avLst/>
          </a:prstGeom>
        </p:spPr>
      </p:pic>
    </p:spTree>
    <p:extLst>
      <p:ext uri="{BB962C8B-B14F-4D97-AF65-F5344CB8AC3E}">
        <p14:creationId xmlns:p14="http://schemas.microsoft.com/office/powerpoint/2010/main" val="232378208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a:xfrm>
            <a:off x="963562" y="854123"/>
            <a:ext cx="3273158" cy="587584"/>
          </a:xfrm>
        </p:spPr>
        <p:txBody>
          <a:bodyPr>
            <a:normAutofit fontScale="90000"/>
          </a:bodyPr>
          <a:lstStyle/>
          <a:p>
            <a:r>
              <a:rPr lang="en-US" u="sng" dirty="0">
                <a:solidFill>
                  <a:schemeClr val="tx1"/>
                </a:solidFill>
              </a:rPr>
              <a:t>PROJECT Abstract</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a:xfrm>
            <a:off x="1155290" y="1320089"/>
            <a:ext cx="9881419" cy="4683788"/>
          </a:xfrm>
        </p:spPr>
        <p:txBody>
          <a:bodyPr>
            <a:normAutofit/>
          </a:bodyPr>
          <a:lstStyle/>
          <a:p>
            <a:pPr marL="0" indent="0" algn="just">
              <a:buNone/>
            </a:pPr>
            <a:r>
              <a:rPr lang="en-US" sz="2000" dirty="0"/>
              <a:t>As cyberattacks become more sophisticated, the need for advanced security measures continues to grow. This project focuses on improving Intrusion Detection Systems (IDS) to better identify and prevent network intrusions. By utilizing machine learning techniques and analyzing network traffic data, the project aims to develop an efficient and scalable system capable of detecting both known and unknown threats in real-time. The proposed system will be tested using benchmark datasets and evaluated based on performance metrics such as accuracy, precision, and recall. </a:t>
            </a:r>
          </a:p>
          <a:p>
            <a:pPr marL="0" indent="0" algn="just">
              <a:buNone/>
            </a:pPr>
            <a:r>
              <a:rPr lang="en-US" sz="2000" dirty="0"/>
              <a:t>Key challenges addressed include minimizing false positives and adapting to novel attack patterns. The system leverages deep learning to process large datasets and detect subtle anomalies that traditional methods might miss. Additionally, the project emphasizes the importance of real-time monitoring to ensure prompt responses to potential threats. This approach will contribute to enhancing overall network security and resilience against evolving cyber threats.</a:t>
            </a:r>
          </a:p>
        </p:txBody>
      </p:sp>
    </p:spTree>
    <p:extLst>
      <p:ext uri="{BB962C8B-B14F-4D97-AF65-F5344CB8AC3E}">
        <p14:creationId xmlns:p14="http://schemas.microsoft.com/office/powerpoint/2010/main" val="227689873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8">
            <a:extLst>
              <a:ext uri="{FF2B5EF4-FFF2-40B4-BE49-F238E27FC236}">
                <a16:creationId xmlns:a16="http://schemas.microsoft.com/office/drawing/2014/main" id="{F29B7636-A44E-A9A7-F039-8D66F68120DA}"/>
              </a:ext>
            </a:extLst>
          </p:cNvPr>
          <p:cNvSpPr txBox="1">
            <a:spLocks/>
          </p:cNvSpPr>
          <p:nvPr/>
        </p:nvSpPr>
        <p:spPr>
          <a:xfrm>
            <a:off x="742993" y="801489"/>
            <a:ext cx="4754880" cy="587584"/>
          </a:xfrm>
          <a:prstGeom prst="rect">
            <a:avLst/>
          </a:prstGeom>
        </p:spPr>
        <p:txBody>
          <a:bodyPr vert="horz" lIns="91440" tIns="45720" rIns="91440" bIns="45720" rtlCol="0" anchor="ctr">
            <a:noAutofit/>
          </a:bodyPr>
          <a:lstStyle>
            <a:lvl1pPr algn="r" defTabSz="914400" rtl="0" eaLnBrk="1" latinLnBrk="0" hangingPunct="1">
              <a:lnSpc>
                <a:spcPct val="90000"/>
              </a:lnSpc>
              <a:spcBef>
                <a:spcPct val="0"/>
              </a:spcBef>
              <a:buNone/>
              <a:defRPr sz="4800" kern="1200" cap="all" spc="-50" baseline="0">
                <a:solidFill>
                  <a:schemeClr val="tx1">
                    <a:lumMod val="75000"/>
                    <a:lumOff val="25000"/>
                  </a:schemeClr>
                </a:solidFill>
                <a:latin typeface="+mj-lt"/>
                <a:ea typeface="+mj-ea"/>
                <a:cs typeface="+mj-cs"/>
              </a:defRPr>
            </a:lvl1pPr>
          </a:lstStyle>
          <a:p>
            <a:pPr algn="l"/>
            <a:r>
              <a:rPr lang="en-US" sz="3600" u="sng" dirty="0">
                <a:solidFill>
                  <a:schemeClr val="tx1"/>
                </a:solidFill>
              </a:rPr>
              <a:t>EXISTING MODEL</a:t>
            </a:r>
          </a:p>
        </p:txBody>
      </p:sp>
      <p:sp>
        <p:nvSpPr>
          <p:cNvPr id="11" name="Content Placeholder 16">
            <a:extLst>
              <a:ext uri="{FF2B5EF4-FFF2-40B4-BE49-F238E27FC236}">
                <a16:creationId xmlns:a16="http://schemas.microsoft.com/office/drawing/2014/main" id="{493C7A67-3120-4842-027B-89E9FE52C84B}"/>
              </a:ext>
            </a:extLst>
          </p:cNvPr>
          <p:cNvSpPr>
            <a:spLocks noGrp="1"/>
          </p:cNvSpPr>
          <p:nvPr>
            <p:ph sz="half" idx="2"/>
          </p:nvPr>
        </p:nvSpPr>
        <p:spPr>
          <a:xfrm>
            <a:off x="721973" y="1576130"/>
            <a:ext cx="6055360" cy="4116854"/>
          </a:xfrm>
        </p:spPr>
        <p:txBody>
          <a:bodyPr>
            <a:normAutofit lnSpcReduction="10000"/>
          </a:bodyPr>
          <a:lstStyle/>
          <a:p>
            <a:pPr marL="0" indent="0" algn="just">
              <a:buNone/>
            </a:pPr>
            <a:endParaRPr lang="en-US" dirty="0"/>
          </a:p>
          <a:p>
            <a:pPr marL="0" indent="0" algn="just">
              <a:buNone/>
            </a:pPr>
            <a:r>
              <a:rPr lang="en-US" dirty="0"/>
              <a:t>Older versions of Intelligent Intrusion Detection Systems (IDS) using enhanced neural networks face several challenges. They often lack scalability, struggling to efficiently manage large-scale networks and high traffic volumes. Additionally, these systems have difficulty detecting novel or zero-day attacks, as they rely heavily on predefined rules and patterns, making them less adaptable to emerging threats. High false positive rates are also common, overwhelming administrators with unnecessary alerts. Moreover, slow detection and response times leave networks vulnerable to real-time attacks, while encrypted traffic often goes unanalyzed, reducing their effectiveness. Lastly, these systems are resource-intensive, requiring significant computational power, which can lead to performance bottlenecks and increased costs.</a:t>
            </a:r>
          </a:p>
          <a:p>
            <a:pPr algn="just">
              <a:buFont typeface="+mj-lt"/>
              <a:buAutoNum type="arabicPeriod"/>
            </a:pPr>
            <a:endParaRPr lang="en-US" dirty="0"/>
          </a:p>
        </p:txBody>
      </p:sp>
      <p:pic>
        <p:nvPicPr>
          <p:cNvPr id="14" name="Picture 13">
            <a:extLst>
              <a:ext uri="{FF2B5EF4-FFF2-40B4-BE49-F238E27FC236}">
                <a16:creationId xmlns:a16="http://schemas.microsoft.com/office/drawing/2014/main" id="{C3F9F609-E5D4-7BF0-D615-8E15B98A275A}"/>
              </a:ext>
            </a:extLst>
          </p:cNvPr>
          <p:cNvPicPr>
            <a:picLocks noChangeAspect="1"/>
          </p:cNvPicPr>
          <p:nvPr/>
        </p:nvPicPr>
        <p:blipFill>
          <a:blip r:embed="rId2">
            <a:alphaModFix amt="85000"/>
          </a:blip>
          <a:srcRect t="2" b="7613"/>
          <a:stretch/>
        </p:blipFill>
        <p:spPr>
          <a:xfrm>
            <a:off x="6905043" y="1165016"/>
            <a:ext cx="4636717" cy="4527968"/>
          </a:xfrm>
          <a:prstGeom prst="rect">
            <a:avLst/>
          </a:prstGeom>
        </p:spPr>
      </p:pic>
    </p:spTree>
    <p:extLst>
      <p:ext uri="{BB962C8B-B14F-4D97-AF65-F5344CB8AC3E}">
        <p14:creationId xmlns:p14="http://schemas.microsoft.com/office/powerpoint/2010/main" val="97197670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p:txBody>
          <a:bodyPr/>
          <a:lstStyle/>
          <a:p>
            <a:r>
              <a:rPr lang="en-US" u="sng" dirty="0"/>
              <a:t>Proposed solution</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1233948" y="2445795"/>
            <a:ext cx="9724104" cy="2995141"/>
          </a:xfrm>
        </p:spPr>
        <p:txBody>
          <a:bodyPr>
            <a:noAutofit/>
          </a:bodyPr>
          <a:lstStyle/>
          <a:p>
            <a:pPr algn="just">
              <a:lnSpc>
                <a:spcPts val="2000"/>
              </a:lnSpc>
            </a:pPr>
            <a:r>
              <a:rPr lang="en-US" sz="2000" dirty="0"/>
              <a:t>The proposed solution integrates Deep Neural Networks (DNN), Random Forest, and Support Vector Machine (SVM) to enhance Intrusion Detection System (IDS) capabilities. These algorithms are applied to the NSL-KDD dataset, ensuring comprehensive testing for effective cyber-attack detection, with performance evaluated using accuracy, precision, recall, and F1-score. The project also introduces the Scale-Hybrid-IDS-</a:t>
            </a:r>
            <a:r>
              <a:rPr lang="en-US" sz="2000" dirty="0" err="1"/>
              <a:t>AlertNet</a:t>
            </a:r>
            <a:r>
              <a:rPr lang="en-US" sz="2000" dirty="0"/>
              <a:t> (SHIA) framework, which combines deep learning and traditional machine learning for real-time monitoring and proactive alerts. This approach improves anomaly detection, reduces false positives, and provides robust protection against emerging cyber threats.</a:t>
            </a:r>
          </a:p>
        </p:txBody>
      </p:sp>
    </p:spTree>
    <p:extLst>
      <p:ext uri="{BB962C8B-B14F-4D97-AF65-F5344CB8AC3E}">
        <p14:creationId xmlns:p14="http://schemas.microsoft.com/office/powerpoint/2010/main" val="157566624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B6C6BD0-EDC9-7C44-A414-B66D25E34B52}"/>
              </a:ext>
            </a:extLst>
          </p:cNvPr>
          <p:cNvSpPr>
            <a:spLocks noGrp="1"/>
          </p:cNvSpPr>
          <p:nvPr>
            <p:ph type="title"/>
          </p:nvPr>
        </p:nvSpPr>
        <p:spPr>
          <a:xfrm>
            <a:off x="812800" y="332718"/>
            <a:ext cx="10058400" cy="1289304"/>
          </a:xfrm>
        </p:spPr>
        <p:txBody>
          <a:bodyPr/>
          <a:lstStyle/>
          <a:p>
            <a:r>
              <a:rPr lang="en-US" u="sng" dirty="0"/>
              <a:t>Algorithms used</a:t>
            </a:r>
          </a:p>
        </p:txBody>
      </p:sp>
      <p:sp>
        <p:nvSpPr>
          <p:cNvPr id="16" name="TextBox 15">
            <a:extLst>
              <a:ext uri="{FF2B5EF4-FFF2-40B4-BE49-F238E27FC236}">
                <a16:creationId xmlns:a16="http://schemas.microsoft.com/office/drawing/2014/main" id="{CA4FBD56-AC36-6E28-A6A7-74AB6EF36028}"/>
              </a:ext>
            </a:extLst>
          </p:cNvPr>
          <p:cNvSpPr txBox="1"/>
          <p:nvPr/>
        </p:nvSpPr>
        <p:spPr>
          <a:xfrm>
            <a:off x="812800" y="1204748"/>
            <a:ext cx="10647680" cy="5078313"/>
          </a:xfrm>
          <a:prstGeom prst="rect">
            <a:avLst/>
          </a:prstGeom>
          <a:noFill/>
        </p:spPr>
        <p:txBody>
          <a:bodyPr wrap="square">
            <a:spAutoFit/>
          </a:bodyPr>
          <a:lstStyle/>
          <a:p>
            <a:pPr algn="just"/>
            <a:r>
              <a:rPr lang="en-US" sz="2000" b="1" dirty="0"/>
              <a:t>Support Vector Machine (SVM)</a:t>
            </a:r>
            <a:endParaRPr lang="en-US" sz="2000" dirty="0"/>
          </a:p>
          <a:p>
            <a:pPr algn="just"/>
            <a:r>
              <a:rPr lang="en-US" sz="2000" dirty="0"/>
              <a:t>SVM is a popular supervised learning algorithm used mainly for classification. It creates the optimal hyperplane that separates different classes in n-dimensional space. The hyperplane is determined by the extreme points called support vectors, which are crucial for accurate classification.</a:t>
            </a:r>
          </a:p>
          <a:p>
            <a:pPr algn="just"/>
            <a:r>
              <a:rPr lang="en-US" sz="2000" b="1" dirty="0"/>
              <a:t>Random Forest</a:t>
            </a:r>
          </a:p>
          <a:p>
            <a:pPr algn="just"/>
            <a:r>
              <a:rPr lang="en-US" sz="2000" dirty="0"/>
              <a:t>Random Forest is an ensemble learning method that combines multiple decision trees to enhance classification and regression tasks. By averaging the predictions of numerous trees, it improves accuracy and reduces overfitting. Each tree in the forest votes on the final prediction, leading to robust and reliable outcomes.</a:t>
            </a:r>
          </a:p>
          <a:p>
            <a:pPr algn="just"/>
            <a:r>
              <a:rPr lang="en-US" sz="2000" b="1" dirty="0"/>
              <a:t>Deep Neural Network (DNN)</a:t>
            </a:r>
            <a:endParaRPr lang="en-US" sz="2000" dirty="0"/>
          </a:p>
          <a:p>
            <a:pPr algn="just">
              <a:buFont typeface="Arial" panose="020B0604020202020204" pitchFamily="34" charset="0"/>
              <a:buChar char="•"/>
            </a:pPr>
            <a:r>
              <a:rPr lang="en-US" sz="2000" dirty="0"/>
              <a:t>DNNs, or deep nets, are neural networks with multiple layers that process data through complex mathematical models. They excel in handling large datasets and improving accuracy in classification tasks. DNNs, also known as Feed Forward Neural Networks (FFNNs), only process data in the forward direction and require substantial data for effective </a:t>
            </a:r>
            <a:r>
              <a:rPr lang="en-US" sz="2400" dirty="0"/>
              <a:t>training.</a:t>
            </a:r>
          </a:p>
        </p:txBody>
      </p:sp>
    </p:spTree>
    <p:extLst>
      <p:ext uri="{BB962C8B-B14F-4D97-AF65-F5344CB8AC3E}">
        <p14:creationId xmlns:p14="http://schemas.microsoft.com/office/powerpoint/2010/main" val="164038927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B6C6BD0-EDC9-7C44-A414-B66D25E34B52}"/>
              </a:ext>
            </a:extLst>
          </p:cNvPr>
          <p:cNvSpPr>
            <a:spLocks noGrp="1"/>
          </p:cNvSpPr>
          <p:nvPr>
            <p:ph type="title"/>
          </p:nvPr>
        </p:nvSpPr>
        <p:spPr>
          <a:xfrm>
            <a:off x="812800" y="414551"/>
            <a:ext cx="10058400" cy="1289304"/>
          </a:xfrm>
        </p:spPr>
        <p:txBody>
          <a:bodyPr/>
          <a:lstStyle/>
          <a:p>
            <a:r>
              <a:rPr lang="en-US" u="sng" dirty="0"/>
              <a:t>Dataset and libraries used</a:t>
            </a:r>
          </a:p>
        </p:txBody>
      </p:sp>
      <p:sp>
        <p:nvSpPr>
          <p:cNvPr id="5" name="TextBox 4">
            <a:extLst>
              <a:ext uri="{FF2B5EF4-FFF2-40B4-BE49-F238E27FC236}">
                <a16:creationId xmlns:a16="http://schemas.microsoft.com/office/drawing/2014/main" id="{B3DFBA0C-C57D-00A0-6BD8-E2C44F97C08B}"/>
              </a:ext>
            </a:extLst>
          </p:cNvPr>
          <p:cNvSpPr txBox="1"/>
          <p:nvPr/>
        </p:nvSpPr>
        <p:spPr>
          <a:xfrm>
            <a:off x="894080" y="1279722"/>
            <a:ext cx="9977120" cy="5016758"/>
          </a:xfrm>
          <a:prstGeom prst="rect">
            <a:avLst/>
          </a:prstGeom>
          <a:noFill/>
        </p:spPr>
        <p:txBody>
          <a:bodyPr wrap="square">
            <a:spAutoFit/>
          </a:bodyPr>
          <a:lstStyle/>
          <a:p>
            <a:r>
              <a:rPr lang="en-US" sz="2000" dirty="0"/>
              <a:t>The </a:t>
            </a:r>
            <a:r>
              <a:rPr lang="en-US" sz="2000" b="1" dirty="0"/>
              <a:t>NSL-KDD</a:t>
            </a:r>
            <a:r>
              <a:rPr lang="en-US" sz="2000" dirty="0"/>
              <a:t> data set is a well-known benchmark in the research of Intrusion Detection techniques A lot of work is going on for the improvement of intrusion detection strategies while the research on the data used for training and testing the detection model is equally of prime concern because better data quality can improve offline intrusion detection.</a:t>
            </a:r>
          </a:p>
          <a:p>
            <a:endParaRPr lang="en-US" sz="2000" dirty="0"/>
          </a:p>
          <a:p>
            <a:r>
              <a:rPr lang="en-US" sz="2000" b="1" dirty="0"/>
              <a:t>TensorFlow</a:t>
            </a:r>
            <a:r>
              <a:rPr lang="en-US" sz="2000" dirty="0"/>
              <a:t> is an end-to-end open-source platform for machine learning. It has a comprehensive, flexible ecosystem of tools, libraries, and community resources that lets researchers push the state-of-the-art in ML and gives developers the ability to easily build and deploy ML-powered applications. </a:t>
            </a:r>
          </a:p>
          <a:p>
            <a:endParaRPr lang="en-US" sz="2000" dirty="0"/>
          </a:p>
          <a:p>
            <a:r>
              <a:rPr lang="en-US" sz="2000" b="1" dirty="0" err="1"/>
              <a:t>Keras</a:t>
            </a:r>
            <a:r>
              <a:rPr lang="en-US" sz="2000" dirty="0"/>
              <a:t> runs on top of open-source machine libraries like TensorFlow, Theano, or Cognitive Toolkit (CNTK). Theano is a Python library used for fast numerical computation tasks. CNTK is a deep learning framework developed by Microsoft. It uses libraries such as Python, C#, C++, or standalone machine learning toolkits.</a:t>
            </a:r>
            <a:endParaRPr lang="en-IN" sz="2000" dirty="0"/>
          </a:p>
        </p:txBody>
      </p:sp>
    </p:spTree>
    <p:extLst>
      <p:ext uri="{BB962C8B-B14F-4D97-AF65-F5344CB8AC3E}">
        <p14:creationId xmlns:p14="http://schemas.microsoft.com/office/powerpoint/2010/main" val="133610161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709052" y="424501"/>
            <a:ext cx="5711810" cy="1289304"/>
          </a:xfrm>
        </p:spPr>
        <p:txBody>
          <a:bodyPr/>
          <a:lstStyle/>
          <a:p>
            <a:r>
              <a:rPr lang="en-US" u="sng" dirty="0"/>
              <a:t>IMPLEMENTATION PLAN</a:t>
            </a:r>
          </a:p>
        </p:txBody>
      </p:sp>
      <p:sp>
        <p:nvSpPr>
          <p:cNvPr id="3" name="Content Placeholder 2">
            <a:extLst>
              <a:ext uri="{FF2B5EF4-FFF2-40B4-BE49-F238E27FC236}">
                <a16:creationId xmlns:a16="http://schemas.microsoft.com/office/drawing/2014/main" id="{79497D95-D925-3641-A715-DB7630E983B0}"/>
              </a:ext>
            </a:extLst>
          </p:cNvPr>
          <p:cNvSpPr>
            <a:spLocks noGrp="1"/>
          </p:cNvSpPr>
          <p:nvPr>
            <p:ph sz="half" idx="2"/>
          </p:nvPr>
        </p:nvSpPr>
        <p:spPr>
          <a:xfrm>
            <a:off x="929741" y="1551008"/>
            <a:ext cx="10471321" cy="4558399"/>
          </a:xfrm>
        </p:spPr>
        <p:txBody>
          <a:bodyPr>
            <a:normAutofit/>
          </a:bodyPr>
          <a:lstStyle/>
          <a:p>
            <a:pPr marL="0" indent="0" algn="just">
              <a:buNone/>
            </a:pPr>
            <a:r>
              <a:rPr lang="en-US" sz="2000" dirty="0"/>
              <a:t>The System Design Document describes the system requirements, operating environment, system and subsystem architecture, files, and database design, input formats, output layouts, human-machine interfaces, detailed design, processing logic, and external interfaces. This application has six modules which are listed in the following.</a:t>
            </a:r>
          </a:p>
          <a:p>
            <a:pPr marL="342900" indent="-342900" algn="just">
              <a:buAutoNum type="arabicPeriod"/>
            </a:pPr>
            <a:r>
              <a:rPr lang="en-US" sz="2000" dirty="0"/>
              <a:t>Upload NSL-KDD dataset</a:t>
            </a:r>
          </a:p>
          <a:p>
            <a:pPr marL="342900" indent="-342900" algn="just">
              <a:buAutoNum type="arabicPeriod"/>
            </a:pPr>
            <a:r>
              <a:rPr lang="en-US" sz="2000" dirty="0"/>
              <a:t>Pre-process dataset</a:t>
            </a:r>
          </a:p>
          <a:p>
            <a:pPr marL="342900" indent="-342900" algn="just">
              <a:buAutoNum type="arabicPeriod"/>
            </a:pPr>
            <a:r>
              <a:rPr lang="en-US" sz="2000" dirty="0"/>
              <a:t>A Generate training model</a:t>
            </a:r>
          </a:p>
          <a:p>
            <a:pPr marL="342900" indent="-342900" algn="just">
              <a:buAutoNum type="arabicPeriod"/>
            </a:pPr>
            <a:r>
              <a:rPr lang="en-US" sz="2000" dirty="0"/>
              <a:t>Support Vector Machine Algorithm</a:t>
            </a:r>
          </a:p>
          <a:p>
            <a:pPr marL="342900" indent="-342900" algn="just">
              <a:buAutoNum type="arabicPeriod"/>
            </a:pPr>
            <a:r>
              <a:rPr lang="en-US" sz="2000" dirty="0"/>
              <a:t>Random Forest Algorithm</a:t>
            </a:r>
          </a:p>
          <a:p>
            <a:pPr marL="342900" indent="-342900" algn="just">
              <a:buAutoNum type="arabicPeriod"/>
            </a:pPr>
            <a:r>
              <a:rPr lang="en-US" sz="2000" dirty="0"/>
              <a:t>Deep Neural Network Algorithm</a:t>
            </a:r>
          </a:p>
        </p:txBody>
      </p:sp>
      <p:pic>
        <p:nvPicPr>
          <p:cNvPr id="7" name="Picture 6">
            <a:extLst>
              <a:ext uri="{FF2B5EF4-FFF2-40B4-BE49-F238E27FC236}">
                <a16:creationId xmlns:a16="http://schemas.microsoft.com/office/drawing/2014/main" id="{B303B881-6AD1-1B54-E648-6E2FA475EE1A}"/>
              </a:ext>
            </a:extLst>
          </p:cNvPr>
          <p:cNvPicPr>
            <a:picLocks noChangeAspect="1"/>
          </p:cNvPicPr>
          <p:nvPr/>
        </p:nvPicPr>
        <p:blipFill>
          <a:blip r:embed="rId2"/>
          <a:stretch>
            <a:fillRect/>
          </a:stretch>
        </p:blipFill>
        <p:spPr>
          <a:xfrm>
            <a:off x="6653049" y="2935283"/>
            <a:ext cx="4748014" cy="3174124"/>
          </a:xfrm>
          <a:prstGeom prst="rect">
            <a:avLst/>
          </a:prstGeom>
        </p:spPr>
      </p:pic>
    </p:spTree>
    <p:extLst>
      <p:ext uri="{BB962C8B-B14F-4D97-AF65-F5344CB8AC3E}">
        <p14:creationId xmlns:p14="http://schemas.microsoft.com/office/powerpoint/2010/main" val="4106443301"/>
      </p:ext>
    </p:extLst>
  </p:cSld>
  <p:clrMapOvr>
    <a:masterClrMapping/>
  </p:clrMapOvr>
  <p:transition spd="slow">
    <p:wipe/>
  </p:transition>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Sales Pitch" id="{BA0280BF-E6B4-464B-BF28-F0D2A23065D1}" vid="{A1F0DEB3-06CD-4A85-8D08-B66BE056CE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96C458A-6CC1-4FEE-AC7F-D0ABFD0DD393}">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D056C4-A927-4BAC-8BD5-4F73ED8EFD72}">
  <ds:schemaRefs>
    <ds:schemaRef ds:uri="http://schemas.microsoft.com/sharepoint/v3/contenttype/forms"/>
  </ds:schemaRefs>
</ds:datastoreItem>
</file>

<file path=customXml/itemProps2.xml><?xml version="1.0" encoding="utf-8"?>
<ds:datastoreItem xmlns:ds="http://schemas.openxmlformats.org/officeDocument/2006/customXml" ds:itemID="{BFDE7DE8-0743-4BE4-AE4C-DC7F07012C0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FB4A24C-CCE9-4740-BAFA-219F1C86C7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Copy version (1)</Template>
  <TotalTime>0</TotalTime>
  <Words>1151</Words>
  <Application>Microsoft Office PowerPoint</Application>
  <PresentationFormat>Widescreen</PresentationFormat>
  <Paragraphs>72</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Algerian</vt:lpstr>
      <vt:lpstr>Aptos Display</vt:lpstr>
      <vt:lpstr>Aptos Narrow</vt:lpstr>
      <vt:lpstr>Arial</vt:lpstr>
      <vt:lpstr>Calibri</vt:lpstr>
      <vt:lpstr>Century Gothic</vt:lpstr>
      <vt:lpstr>RetrospectVTI</vt:lpstr>
      <vt:lpstr>Intelligent intrusion detection system   using enhanced deep neural networks</vt:lpstr>
      <vt:lpstr>Table of contents</vt:lpstr>
      <vt:lpstr>Introduction</vt:lpstr>
      <vt:lpstr>PROJECT Abstract</vt:lpstr>
      <vt:lpstr>PowerPoint Presentation</vt:lpstr>
      <vt:lpstr>Proposed solution</vt:lpstr>
      <vt:lpstr>Algorithms used</vt:lpstr>
      <vt:lpstr>Dataset and libraries used</vt:lpstr>
      <vt:lpstr>IMPLEMENTATION PLAN</vt:lpstr>
      <vt:lpstr>EXPECTED OUTCOME</vt:lpstr>
      <vt:lpstr>PowerPoint Presentation</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2020-09-22T16:52:13Z</dcterms:created>
  <dcterms:modified xsi:type="dcterms:W3CDTF">2024-09-17T16:34:03Z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