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02577A0-3810-46A9-A466-536C19873B87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25/08/2021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DD7FCF-2CC5-46BC-893D-9AA02709110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7E8C428-6051-4C5D-A84B-B6F9F9924032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25/08/2021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3E64E9-DCAA-4169-9F2E-DEB3586D1AA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ieeexplore.ieee.org/stamp/stamp.jsp?tp=&amp;arnumber=279181" TargetMode="External"/><Relationship Id="rId2" Type="http://schemas.openxmlformats.org/officeDocument/2006/relationships/hyperlink" Target="https://penseeartificielle.fr/comprendre-lstm-gru-fonctionnement-schema/" TargetMode="External"/><Relationship Id="rId3" Type="http://schemas.openxmlformats.org/officeDocument/2006/relationships/hyperlink" Target="https://medium.com/smileinnovation/lstm-intelligence-artificielle-9d302c723eda" TargetMode="External"/><Relationship Id="rId4" Type="http://schemas.openxmlformats.org/officeDocument/2006/relationships/hyperlink" Target="https://machinelearningmastery.com/gentle-introduction-long-short-term-memory-networks-experts/" TargetMode="External"/><Relationship Id="rId5" Type="http://schemas.openxmlformats.org/officeDocument/2006/relationships/hyperlink" Target="https://towardsdatascience.com/illustrated-guide-to-lstms-and-gru-s-a-step-by-step-explanation-44e9eb85bf21" TargetMode="Externa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295280" y="1122480"/>
            <a:ext cx="96008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Les réseaux de neurones LSTM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Long-short term memory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Règle le problème du </a:t>
            </a:r>
            <a:r>
              <a:rPr b="0" i="1" lang="fr-FR" sz="4400" spc="-1" strike="noStrike">
                <a:solidFill>
                  <a:srgbClr val="000000"/>
                </a:solidFill>
                <a:latin typeface="Calibri Light"/>
              </a:rPr>
              <a:t>vanishing gradient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503000" y="3167640"/>
            <a:ext cx="1544040" cy="1001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86" name="CustomShape 3"/>
          <p:cNvSpPr/>
          <p:nvPr/>
        </p:nvSpPr>
        <p:spPr>
          <a:xfrm flipV="1">
            <a:off x="2754000" y="264528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3047400" y="3668400"/>
            <a:ext cx="32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 flipV="1">
            <a:off x="1828800" y="416916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1513080" y="4688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2438280" y="2060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b050"/>
                </a:solidFill>
                <a:latin typeface="Calibri"/>
              </a:rPr>
              <a:t>s</a:t>
            </a:r>
            <a:r>
              <a:rPr b="0" lang="fr-FR" sz="3200" spc="-1" strike="noStrike" baseline="-25000">
                <a:solidFill>
                  <a:srgbClr val="00b050"/>
                </a:solidFill>
                <a:latin typeface="Calibri"/>
              </a:rPr>
              <a:t>1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3363120" y="3167640"/>
            <a:ext cx="1544040" cy="1001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92" name="CustomShape 9"/>
          <p:cNvSpPr/>
          <p:nvPr/>
        </p:nvSpPr>
        <p:spPr>
          <a:xfrm flipV="1">
            <a:off x="4614120" y="264528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4907160" y="3668400"/>
            <a:ext cx="32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1"/>
          <p:cNvSpPr/>
          <p:nvPr/>
        </p:nvSpPr>
        <p:spPr>
          <a:xfrm flipV="1">
            <a:off x="3688920" y="416916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3373200" y="4688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4298400" y="2060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b050"/>
                </a:solidFill>
                <a:latin typeface="Calibri"/>
              </a:rPr>
              <a:t>s</a:t>
            </a:r>
            <a:r>
              <a:rPr b="0" lang="fr-FR" sz="3200" spc="-1" strike="noStrike" baseline="-25000">
                <a:solidFill>
                  <a:srgbClr val="00b050"/>
                </a:solidFill>
                <a:latin typeface="Calibri"/>
              </a:rPr>
              <a:t>2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5220720" y="3167640"/>
            <a:ext cx="1544040" cy="1001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98" name="CustomShape 15"/>
          <p:cNvSpPr/>
          <p:nvPr/>
        </p:nvSpPr>
        <p:spPr>
          <a:xfrm flipV="1">
            <a:off x="6471720" y="264528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6"/>
          <p:cNvSpPr/>
          <p:nvPr/>
        </p:nvSpPr>
        <p:spPr>
          <a:xfrm>
            <a:off x="6764760" y="3668400"/>
            <a:ext cx="32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 flipV="1">
            <a:off x="5546520" y="416916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8"/>
          <p:cNvSpPr/>
          <p:nvPr/>
        </p:nvSpPr>
        <p:spPr>
          <a:xfrm>
            <a:off x="5230800" y="4688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2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6156000" y="2060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b050"/>
                </a:solidFill>
                <a:latin typeface="Calibri"/>
              </a:rPr>
              <a:t>s</a:t>
            </a:r>
            <a:r>
              <a:rPr b="0" lang="fr-FR" sz="3200" spc="-1" strike="noStrike" baseline="-25000">
                <a:solidFill>
                  <a:srgbClr val="00b050"/>
                </a:solidFill>
                <a:latin typeface="Calibri"/>
              </a:rPr>
              <a:t>3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3" name="CustomShape 20"/>
          <p:cNvSpPr/>
          <p:nvPr/>
        </p:nvSpPr>
        <p:spPr>
          <a:xfrm>
            <a:off x="7076160" y="3167640"/>
            <a:ext cx="1544040" cy="1001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04" name="CustomShape 21"/>
          <p:cNvSpPr/>
          <p:nvPr/>
        </p:nvSpPr>
        <p:spPr>
          <a:xfrm flipV="1">
            <a:off x="8327160" y="264528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8620560" y="3668400"/>
            <a:ext cx="32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3"/>
          <p:cNvSpPr/>
          <p:nvPr/>
        </p:nvSpPr>
        <p:spPr>
          <a:xfrm flipV="1">
            <a:off x="7401960" y="416916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7086240" y="4688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2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8" name="CustomShape 25"/>
          <p:cNvSpPr/>
          <p:nvPr/>
        </p:nvSpPr>
        <p:spPr>
          <a:xfrm>
            <a:off x="8011440" y="2060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b050"/>
                </a:solidFill>
                <a:latin typeface="Calibri"/>
              </a:rPr>
              <a:t>s</a:t>
            </a:r>
            <a:r>
              <a:rPr b="0" lang="fr-FR" sz="3200" spc="-1" strike="noStrike" baseline="-25000">
                <a:solidFill>
                  <a:srgbClr val="00b050"/>
                </a:solidFill>
                <a:latin typeface="Calibri"/>
              </a:rPr>
              <a:t>4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8946360" y="3167640"/>
            <a:ext cx="1544040" cy="1001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10" name="CustomShape 27"/>
          <p:cNvSpPr/>
          <p:nvPr/>
        </p:nvSpPr>
        <p:spPr>
          <a:xfrm flipV="1">
            <a:off x="10197360" y="264528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8"/>
          <p:cNvSpPr/>
          <p:nvPr/>
        </p:nvSpPr>
        <p:spPr>
          <a:xfrm>
            <a:off x="10490400" y="3668400"/>
            <a:ext cx="32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9"/>
          <p:cNvSpPr/>
          <p:nvPr/>
        </p:nvSpPr>
        <p:spPr>
          <a:xfrm flipV="1">
            <a:off x="9272160" y="416916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0"/>
          <p:cNvSpPr/>
          <p:nvPr/>
        </p:nvSpPr>
        <p:spPr>
          <a:xfrm>
            <a:off x="8956440" y="4688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2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14" name="CustomShape 31"/>
          <p:cNvSpPr/>
          <p:nvPr/>
        </p:nvSpPr>
        <p:spPr>
          <a:xfrm>
            <a:off x="9881640" y="2060280"/>
            <a:ext cx="6310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0000"/>
                </a:solidFill>
                <a:latin typeface="Calibri"/>
              </a:rPr>
              <a:t>s</a:t>
            </a:r>
            <a:r>
              <a:rPr b="0" lang="fr-FR" sz="3200" spc="-1" strike="noStrike" baseline="-25000">
                <a:solidFill>
                  <a:srgbClr val="ff0000"/>
                </a:solidFill>
                <a:latin typeface="Calibri"/>
              </a:rPr>
              <a:t>5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15" name="CustomShape 32"/>
          <p:cNvSpPr/>
          <p:nvPr/>
        </p:nvSpPr>
        <p:spPr>
          <a:xfrm>
            <a:off x="2275200" y="3227400"/>
            <a:ext cx="7832880" cy="399240"/>
          </a:xfrm>
          <a:prstGeom prst="leftArrow">
            <a:avLst>
              <a:gd name="adj1" fmla="val 50000"/>
              <a:gd name="adj2" fmla="val 109914"/>
            </a:avLst>
          </a:prstGeom>
          <a:gradFill rotWithShape="0">
            <a:gsLst>
              <a:gs pos="0">
                <a:srgbClr val="ff0000">
                  <a:alpha val="19000"/>
                </a:srgbClr>
              </a:gs>
              <a:gs pos="100000">
                <a:srgbClr val="ff0000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9900000" y="3125880"/>
            <a:ext cx="399240" cy="399240"/>
          </a:xfrm>
          <a:prstGeom prst="pie">
            <a:avLst>
              <a:gd name="adj1" fmla="val 0"/>
              <a:gd name="adj2" fmla="val 54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4"/>
          <p:cNvSpPr/>
          <p:nvPr/>
        </p:nvSpPr>
        <p:spPr>
          <a:xfrm>
            <a:off x="10094760" y="2912760"/>
            <a:ext cx="204480" cy="414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Espace réservé du contenu 4" descr=""/>
          <p:cNvPicPr/>
          <p:nvPr/>
        </p:nvPicPr>
        <p:blipFill>
          <a:blip r:embed="rId1"/>
          <a:stretch/>
        </p:blipFill>
        <p:spPr>
          <a:xfrm>
            <a:off x="2917800" y="1926360"/>
            <a:ext cx="6355800" cy="4350960"/>
          </a:xfrm>
          <a:prstGeom prst="rect">
            <a:avLst/>
          </a:prstGeom>
          <a:ln>
            <a:noFill/>
          </a:ln>
        </p:spPr>
      </p:pic>
      <p:grpSp>
        <p:nvGrpSpPr>
          <p:cNvPr id="119" name="Group 1"/>
          <p:cNvGrpSpPr/>
          <p:nvPr/>
        </p:nvGrpSpPr>
        <p:grpSpPr>
          <a:xfrm>
            <a:off x="3409920" y="2044440"/>
            <a:ext cx="5460480" cy="3003480"/>
            <a:chOff x="3409920" y="2044440"/>
            <a:chExt cx="5460480" cy="3003480"/>
          </a:xfrm>
        </p:grpSpPr>
        <p:sp>
          <p:nvSpPr>
            <p:cNvPr id="120" name="CustomShape 2"/>
            <p:cNvSpPr/>
            <p:nvPr/>
          </p:nvSpPr>
          <p:spPr>
            <a:xfrm>
              <a:off x="3409920" y="2698920"/>
              <a:ext cx="659880" cy="16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3"/>
            <p:cNvSpPr/>
            <p:nvPr/>
          </p:nvSpPr>
          <p:spPr>
            <a:xfrm>
              <a:off x="8210520" y="2619360"/>
              <a:ext cx="659880" cy="16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7686720" y="2044440"/>
              <a:ext cx="659880" cy="4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5"/>
            <p:cNvSpPr/>
            <p:nvPr/>
          </p:nvSpPr>
          <p:spPr>
            <a:xfrm>
              <a:off x="3740040" y="4591080"/>
              <a:ext cx="659880" cy="4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4" name="TextShape 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Structure d’un réseau LSTM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8145000" y="3966840"/>
            <a:ext cx="1644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hidden state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7809480" y="2146680"/>
            <a:ext cx="1794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output vector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7" name="Line 9"/>
          <p:cNvSpPr/>
          <p:nvPr/>
        </p:nvSpPr>
        <p:spPr>
          <a:xfrm>
            <a:off x="4400280" y="1751040"/>
            <a:ext cx="360" cy="3068640"/>
          </a:xfrm>
          <a:prstGeom prst="line">
            <a:avLst/>
          </a:prstGeom>
          <a:ln w="572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0"/>
          <p:cNvSpPr/>
          <p:nvPr/>
        </p:nvSpPr>
        <p:spPr>
          <a:xfrm>
            <a:off x="7782480" y="1751040"/>
            <a:ext cx="360" cy="3068640"/>
          </a:xfrm>
          <a:prstGeom prst="line">
            <a:avLst/>
          </a:prstGeom>
          <a:ln w="572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3075480" y="1681200"/>
            <a:ext cx="158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Temps t-1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7533720" y="1704960"/>
            <a:ext cx="158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Temps t-1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2493720" y="3975480"/>
            <a:ext cx="1644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hidden state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2743200" y="2722680"/>
            <a:ext cx="13946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cell state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(mémoire)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8169120" y="2722680"/>
            <a:ext cx="14346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cell state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(mémoire)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2624760" y="4524120"/>
            <a:ext cx="1644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Input vector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Espace réservé du contenu 4" descr=""/>
          <p:cNvPicPr/>
          <p:nvPr/>
        </p:nvPicPr>
        <p:blipFill>
          <a:blip r:embed="rId1"/>
          <a:stretch/>
        </p:blipFill>
        <p:spPr>
          <a:xfrm>
            <a:off x="2917800" y="1926360"/>
            <a:ext cx="6355800" cy="4350960"/>
          </a:xfrm>
          <a:prstGeom prst="rect">
            <a:avLst/>
          </a:prstGeom>
          <a:ln>
            <a:noFill/>
          </a:ln>
        </p:spPr>
      </p:pic>
      <p:grpSp>
        <p:nvGrpSpPr>
          <p:cNvPr id="136" name="Group 1"/>
          <p:cNvGrpSpPr/>
          <p:nvPr/>
        </p:nvGrpSpPr>
        <p:grpSpPr>
          <a:xfrm>
            <a:off x="3409920" y="2044440"/>
            <a:ext cx="5460480" cy="3003480"/>
            <a:chOff x="3409920" y="2044440"/>
            <a:chExt cx="5460480" cy="3003480"/>
          </a:xfrm>
        </p:grpSpPr>
        <p:sp>
          <p:nvSpPr>
            <p:cNvPr id="137" name="CustomShape 2"/>
            <p:cNvSpPr/>
            <p:nvPr/>
          </p:nvSpPr>
          <p:spPr>
            <a:xfrm>
              <a:off x="3409920" y="2698920"/>
              <a:ext cx="659880" cy="16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8210520" y="2619360"/>
              <a:ext cx="659880" cy="16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7686720" y="2044440"/>
              <a:ext cx="659880" cy="4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3740040" y="4591080"/>
              <a:ext cx="659880" cy="4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1" name="TextShape 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Structure d’un réseau LSTM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8145000" y="3966840"/>
            <a:ext cx="1644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hidden state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7809480" y="2146680"/>
            <a:ext cx="1794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output vector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2493720" y="3975480"/>
            <a:ext cx="1644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hidden state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2797560" y="2722680"/>
            <a:ext cx="13402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cell state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(mémoire)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8169120" y="2722680"/>
            <a:ext cx="13100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cell state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(mémoire)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2624760" y="4524120"/>
            <a:ext cx="1644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Input vector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4598280" y="2722680"/>
            <a:ext cx="578160" cy="124380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4"/>
          <p:cNvSpPr/>
          <p:nvPr/>
        </p:nvSpPr>
        <p:spPr>
          <a:xfrm>
            <a:off x="5257080" y="2722320"/>
            <a:ext cx="1310040" cy="124380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5"/>
          <p:cNvSpPr/>
          <p:nvPr/>
        </p:nvSpPr>
        <p:spPr>
          <a:xfrm rot="16200000">
            <a:off x="6485400" y="3216240"/>
            <a:ext cx="1152000" cy="1211760"/>
          </a:xfrm>
          <a:prstGeom prst="corner">
            <a:avLst>
              <a:gd name="adj1" fmla="val 52127"/>
              <a:gd name="adj2" fmla="val 37755"/>
            </a:avLst>
          </a:prstGeom>
          <a:noFill/>
          <a:ln w="57240">
            <a:solidFill>
              <a:srgbClr val="ff0000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6"/>
          <p:cNvSpPr/>
          <p:nvPr/>
        </p:nvSpPr>
        <p:spPr>
          <a:xfrm>
            <a:off x="4363200" y="1970640"/>
            <a:ext cx="10566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</a:rPr>
              <a:t>FORGET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</a:rPr>
              <a:t>GATE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5355360" y="1970640"/>
            <a:ext cx="10566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</a:rPr>
              <a:t>INPUT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</a:rPr>
              <a:t>GATE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3" name="CustomShape 18"/>
          <p:cNvSpPr/>
          <p:nvPr/>
        </p:nvSpPr>
        <p:spPr>
          <a:xfrm>
            <a:off x="6412320" y="4364280"/>
            <a:ext cx="13694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</a:rPr>
              <a:t>OUTPUT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0000"/>
                </a:solidFill>
                <a:latin typeface="Calibri"/>
              </a:rPr>
              <a:t>GATE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Les trois différentes portes (gates)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Porte de l’oubli (forget gate)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Sachant ce qu’on a en mémoire, l’état caché passé et le vecteur d’entrée actuel, quelles sont les informations que l’on peut oublier ?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Porte d’entrée (input gate)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Sachant ce qu’on a gardé en mémoire, l’état caché passé et le vecteur d’entrée actuel, quelles sont les nouvelles informations qu’il serait judicieux d’apprendre ?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Porte de sortie (output gate)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Sachant ce qu’on a gardé en mémoire et appris, l’état caché passé et le vecteur d’entrée actuel, que doit-on garder en état caché (en vecteur de sortie) ?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Sources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67880" y="2304000"/>
            <a:ext cx="10656000" cy="28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- </a:t>
            </a:r>
            <a:r>
              <a:rPr b="0" lang="fr-FR" sz="1800" spc="-1" strike="noStrike">
                <a:latin typeface="Arial"/>
                <a:hlinkClick r:id="rId1"/>
              </a:rPr>
              <a:t>https://ieeexplore.ieee.org/stamp/stamp.jsp?tp=&amp;arnumber=279181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- </a:t>
            </a:r>
            <a:r>
              <a:rPr b="0" lang="fr-FR" sz="1800" spc="-1" strike="noStrike">
                <a:latin typeface="Arial"/>
                <a:hlinkClick r:id="rId2"/>
              </a:rPr>
              <a:t>https://penseeartificielle.fr/comprendre-lstm-gru-fonctionnement-schema/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  <a:ea typeface="AR PL SungtiL GB"/>
              </a:rPr>
              <a:t>- </a:t>
            </a:r>
            <a:r>
              <a:rPr b="0" lang="fr-FR" sz="1800" spc="-1" strike="noStrike">
                <a:latin typeface="Arial"/>
                <a:hlinkClick r:id="rId3"/>
              </a:rPr>
              <a:t>https://medium.com/smileinnovation/lstm-intelligence-artificielle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- </a:t>
            </a:r>
            <a:r>
              <a:rPr b="0" lang="fr-FR" sz="1800" spc="-1" strike="noStrike">
                <a:latin typeface="Arial"/>
                <a:hlinkClick r:id="rId4"/>
              </a:rPr>
              <a:t>https://machinelearningmastery.com/gentle-introduction-long-short-term-memory-networks-experts/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- </a:t>
            </a:r>
            <a:r>
              <a:rPr b="0" lang="fr-FR" sz="1800" spc="-1" strike="noStrike">
                <a:latin typeface="Arial"/>
                <a:hlinkClick r:id="rId5"/>
              </a:rPr>
              <a:t>https://towardsdatascience.com/illustrated-guide-to-lstms-and-gru-s-a-step-by-step-explanation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2021-08-17T18:54:33Z</dcterms:created>
  <dc:creator>Paul Thebault</dc:creator>
  <dc:description/>
  <dc:language>fr-FR</dc:language>
  <cp:lastModifiedBy/>
  <dcterms:modified xsi:type="dcterms:W3CDTF">2021-08-25T08:56:43Z</dcterms:modified>
  <cp:revision>2</cp:revision>
  <dc:subject/>
  <dc:title>Les réseaux de neurones LTSM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