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0" r:id="rId2"/>
    <p:sldId id="261" r:id="rId3"/>
    <p:sldId id="257" r:id="rId4"/>
    <p:sldId id="262" r:id="rId5"/>
    <p:sldId id="263" r:id="rId6"/>
    <p:sldId id="264" r:id="rId7"/>
    <p:sldId id="265" r:id="rId8"/>
    <p:sldId id="266" r:id="rId9"/>
    <p:sldId id="267"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13"/>
    <p:restoredTop sz="94829"/>
  </p:normalViewPr>
  <p:slideViewPr>
    <p:cSldViewPr snapToGrid="0">
      <p:cViewPr>
        <p:scale>
          <a:sx n="100" d="100"/>
          <a:sy n="100" d="100"/>
        </p:scale>
        <p:origin x="2144" y="1192"/>
      </p:cViewPr>
      <p:guideLst/>
    </p:cSldViewPr>
  </p:slideViewPr>
  <p:notesTextViewPr>
    <p:cViewPr>
      <p:scale>
        <a:sx n="1" d="1"/>
        <a:sy n="1" d="1"/>
      </p:scale>
      <p:origin x="0" y="0"/>
    </p:cViewPr>
  </p:notesTextViewPr>
  <p:notesViewPr>
    <p:cSldViewPr snapToGrid="0">
      <p:cViewPr varScale="1">
        <p:scale>
          <a:sx n="121" d="100"/>
          <a:sy n="121" d="100"/>
        </p:scale>
        <p:origin x="39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08281-6E58-804D-84D0-5BE735FAC65B}" type="datetimeFigureOut">
              <a:rPr lang="en-US" smtClean="0"/>
              <a:t>5/12/23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52EB1-6338-F848-9FB3-D6F0FC2809B0}" type="slidenum">
              <a:rPr lang="en-US" smtClean="0"/>
              <a:t>‹#›</a:t>
            </a:fld>
            <a:endParaRPr lang="en-US"/>
          </a:p>
        </p:txBody>
      </p:sp>
    </p:spTree>
    <p:extLst>
      <p:ext uri="{BB962C8B-B14F-4D97-AF65-F5344CB8AC3E}">
        <p14:creationId xmlns:p14="http://schemas.microsoft.com/office/powerpoint/2010/main" val="228505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752EB1-6338-F848-9FB3-D6F0FC2809B0}" type="slidenum">
              <a:rPr lang="en-US" smtClean="0"/>
              <a:t>4</a:t>
            </a:fld>
            <a:endParaRPr lang="en-US"/>
          </a:p>
        </p:txBody>
      </p:sp>
    </p:spTree>
    <p:extLst>
      <p:ext uri="{BB962C8B-B14F-4D97-AF65-F5344CB8AC3E}">
        <p14:creationId xmlns:p14="http://schemas.microsoft.com/office/powerpoint/2010/main" val="6138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752EB1-6338-F848-9FB3-D6F0FC2809B0}" type="slidenum">
              <a:rPr lang="en-US" smtClean="0"/>
              <a:t>7</a:t>
            </a:fld>
            <a:endParaRPr lang="en-US"/>
          </a:p>
        </p:txBody>
      </p:sp>
    </p:spTree>
    <p:extLst>
      <p:ext uri="{BB962C8B-B14F-4D97-AF65-F5344CB8AC3E}">
        <p14:creationId xmlns:p14="http://schemas.microsoft.com/office/powerpoint/2010/main" val="154296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752EB1-6338-F848-9FB3-D6F0FC2809B0}" type="slidenum">
              <a:rPr lang="en-US" smtClean="0"/>
              <a:t>8</a:t>
            </a:fld>
            <a:endParaRPr lang="en-US"/>
          </a:p>
        </p:txBody>
      </p:sp>
    </p:spTree>
    <p:extLst>
      <p:ext uri="{BB962C8B-B14F-4D97-AF65-F5344CB8AC3E}">
        <p14:creationId xmlns:p14="http://schemas.microsoft.com/office/powerpoint/2010/main" val="153791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752EB1-6338-F848-9FB3-D6F0FC2809B0}" type="slidenum">
              <a:rPr lang="en-US" smtClean="0"/>
              <a:t>9</a:t>
            </a:fld>
            <a:endParaRPr lang="en-US"/>
          </a:p>
        </p:txBody>
      </p:sp>
    </p:spTree>
    <p:extLst>
      <p:ext uri="{BB962C8B-B14F-4D97-AF65-F5344CB8AC3E}">
        <p14:creationId xmlns:p14="http://schemas.microsoft.com/office/powerpoint/2010/main" val="127207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752EB1-6338-F848-9FB3-D6F0FC2809B0}" type="slidenum">
              <a:rPr lang="en-US" smtClean="0"/>
              <a:t>10</a:t>
            </a:fld>
            <a:endParaRPr lang="en-US"/>
          </a:p>
        </p:txBody>
      </p:sp>
    </p:spTree>
    <p:extLst>
      <p:ext uri="{BB962C8B-B14F-4D97-AF65-F5344CB8AC3E}">
        <p14:creationId xmlns:p14="http://schemas.microsoft.com/office/powerpoint/2010/main" val="252697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752EB1-6338-F848-9FB3-D6F0FC2809B0}" type="slidenum">
              <a:rPr lang="en-US" smtClean="0"/>
              <a:t>11</a:t>
            </a:fld>
            <a:endParaRPr lang="en-US"/>
          </a:p>
        </p:txBody>
      </p:sp>
    </p:spTree>
    <p:extLst>
      <p:ext uri="{BB962C8B-B14F-4D97-AF65-F5344CB8AC3E}">
        <p14:creationId xmlns:p14="http://schemas.microsoft.com/office/powerpoint/2010/main" val="261918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752EB1-6338-F848-9FB3-D6F0FC2809B0}" type="slidenum">
              <a:rPr lang="en-US" smtClean="0"/>
              <a:t>12</a:t>
            </a:fld>
            <a:endParaRPr lang="en-US"/>
          </a:p>
        </p:txBody>
      </p:sp>
    </p:spTree>
    <p:extLst>
      <p:ext uri="{BB962C8B-B14F-4D97-AF65-F5344CB8AC3E}">
        <p14:creationId xmlns:p14="http://schemas.microsoft.com/office/powerpoint/2010/main" val="62581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FAA88-EFAA-134D-B696-BE71E92A3335}"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384703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FAA88-EFAA-134D-B696-BE71E92A3335}"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63847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FAA88-EFAA-134D-B696-BE71E92A3335}"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138884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FAA88-EFAA-134D-B696-BE71E92A3335}"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2912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FAA88-EFAA-134D-B696-BE71E92A3335}"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141347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FAA88-EFAA-134D-B696-BE71E92A3335}"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150735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FAA88-EFAA-134D-B696-BE71E92A3335}" type="datetimeFigureOut">
              <a:rPr lang="en-US" smtClean="0"/>
              <a:t>5/12/23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155072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FAA88-EFAA-134D-B696-BE71E92A3335}" type="datetimeFigureOut">
              <a:rPr lang="en-US" smtClean="0"/>
              <a:t>5/12/23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2072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FAA88-EFAA-134D-B696-BE71E92A3335}" type="datetimeFigureOut">
              <a:rPr lang="en-US" smtClean="0"/>
              <a:t>5/12/23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151957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FAA88-EFAA-134D-B696-BE71E92A3335}"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200127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FAA88-EFAA-134D-B696-BE71E92A3335}"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5E8A-68F8-AC4A-AEFB-B3F30CA04706}" type="slidenum">
              <a:rPr lang="en-US" smtClean="0"/>
              <a:t>‹#›</a:t>
            </a:fld>
            <a:endParaRPr lang="en-US"/>
          </a:p>
        </p:txBody>
      </p:sp>
    </p:spTree>
    <p:extLst>
      <p:ext uri="{BB962C8B-B14F-4D97-AF65-F5344CB8AC3E}">
        <p14:creationId xmlns:p14="http://schemas.microsoft.com/office/powerpoint/2010/main" val="261055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FAA88-EFAA-134D-B696-BE71E92A3335}" type="datetimeFigureOut">
              <a:rPr lang="en-US" smtClean="0"/>
              <a:t>5/12/23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55E8A-68F8-AC4A-AEFB-B3F30CA04706}" type="slidenum">
              <a:rPr lang="en-US" smtClean="0"/>
              <a:t>‹#›</a:t>
            </a:fld>
            <a:endParaRPr lang="en-US"/>
          </a:p>
        </p:txBody>
      </p:sp>
    </p:spTree>
    <p:extLst>
      <p:ext uri="{BB962C8B-B14F-4D97-AF65-F5344CB8AC3E}">
        <p14:creationId xmlns:p14="http://schemas.microsoft.com/office/powerpoint/2010/main" val="1156400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Hand holding tree">
            <a:extLst>
              <a:ext uri="{FF2B5EF4-FFF2-40B4-BE49-F238E27FC236}">
                <a16:creationId xmlns:a16="http://schemas.microsoft.com/office/drawing/2014/main" id="{23420912-8C74-DD35-472E-2D88C37E4485}"/>
              </a:ext>
            </a:extLst>
          </p:cNvPr>
          <p:cNvPicPr>
            <a:picLocks noChangeAspect="1"/>
          </p:cNvPicPr>
          <p:nvPr/>
        </p:nvPicPr>
        <p:blipFill rotWithShape="1">
          <a:blip r:embed="rId2"/>
          <a:srcRect t="10580" b="5465"/>
          <a:stretch/>
        </p:blipFill>
        <p:spPr>
          <a:xfrm>
            <a:off x="20" y="10"/>
            <a:ext cx="12191980" cy="6857990"/>
          </a:xfrm>
          <a:prstGeom prst="rect">
            <a:avLst/>
          </a:prstGeom>
        </p:spPr>
      </p:pic>
      <p:pic>
        <p:nvPicPr>
          <p:cNvPr id="8" name="Picture 7" descr="A hand holding a tree&#10;&#10;Description automatically generated with medium confidence">
            <a:extLst>
              <a:ext uri="{FF2B5EF4-FFF2-40B4-BE49-F238E27FC236}">
                <a16:creationId xmlns:a16="http://schemas.microsoft.com/office/drawing/2014/main" id="{5BB58916-9236-AABC-BC50-D120B1C6BF6F}"/>
              </a:ext>
            </a:extLst>
          </p:cNvPr>
          <p:cNvPicPr>
            <a:picLocks noChangeAspect="1"/>
          </p:cNvPicPr>
          <p:nvPr/>
        </p:nvPicPr>
        <p:blipFill>
          <a:blip r:embed="rId3"/>
          <a:stretch>
            <a:fillRect/>
          </a:stretch>
        </p:blipFill>
        <p:spPr>
          <a:xfrm>
            <a:off x="188536" y="103303"/>
            <a:ext cx="499621" cy="733020"/>
          </a:xfrm>
          <a:prstGeom prst="rect">
            <a:avLst/>
          </a:prstGeom>
        </p:spPr>
      </p:pic>
      <p:sp>
        <p:nvSpPr>
          <p:cNvPr id="10" name="TextBox 9">
            <a:extLst>
              <a:ext uri="{FF2B5EF4-FFF2-40B4-BE49-F238E27FC236}">
                <a16:creationId xmlns:a16="http://schemas.microsoft.com/office/drawing/2014/main" id="{8D129A1A-BECF-F468-A543-61EAB44D4E14}"/>
              </a:ext>
            </a:extLst>
          </p:cNvPr>
          <p:cNvSpPr txBox="1"/>
          <p:nvPr/>
        </p:nvSpPr>
        <p:spPr>
          <a:xfrm>
            <a:off x="438346" y="2899600"/>
            <a:ext cx="5407843" cy="1938992"/>
          </a:xfrm>
          <a:prstGeom prst="rect">
            <a:avLst/>
          </a:prstGeom>
          <a:noFill/>
        </p:spPr>
        <p:txBody>
          <a:bodyPr wrap="square" rtlCol="0">
            <a:spAutoFit/>
          </a:bodyPr>
          <a:lstStyle/>
          <a:p>
            <a:r>
              <a:rPr lang="en-US" sz="6000" b="1" dirty="0">
                <a:latin typeface="Arial Black" panose="020B0604020202020204" pitchFamily="34" charset="0"/>
                <a:cs typeface="Arial Black" panose="020B0604020202020204" pitchFamily="34" charset="0"/>
              </a:rPr>
              <a:t>WILLSON FINANCIAL</a:t>
            </a:r>
          </a:p>
        </p:txBody>
      </p:sp>
      <p:sp>
        <p:nvSpPr>
          <p:cNvPr id="11" name="TextBox 10">
            <a:extLst>
              <a:ext uri="{FF2B5EF4-FFF2-40B4-BE49-F238E27FC236}">
                <a16:creationId xmlns:a16="http://schemas.microsoft.com/office/drawing/2014/main" id="{0883D160-8A90-443C-11B5-6E0827189F58}"/>
              </a:ext>
            </a:extLst>
          </p:cNvPr>
          <p:cNvSpPr txBox="1"/>
          <p:nvPr/>
        </p:nvSpPr>
        <p:spPr>
          <a:xfrm>
            <a:off x="688157" y="5245768"/>
            <a:ext cx="3659254" cy="1477328"/>
          </a:xfrm>
          <a:prstGeom prst="rect">
            <a:avLst/>
          </a:prstGeom>
          <a:noFill/>
        </p:spPr>
        <p:txBody>
          <a:bodyPr wrap="square" rtlCol="0">
            <a:spAutoFit/>
          </a:bodyPr>
          <a:lstStyle/>
          <a:p>
            <a:r>
              <a:rPr lang="en-US" dirty="0"/>
              <a:t>GROUP 3:</a:t>
            </a:r>
          </a:p>
          <a:p>
            <a:r>
              <a:rPr lang="en-US" dirty="0"/>
              <a:t>PRAVEEN THEERTHAGIRI</a:t>
            </a:r>
          </a:p>
          <a:p>
            <a:r>
              <a:rPr lang="en-US" dirty="0"/>
              <a:t>LOREN ALVAREZ</a:t>
            </a:r>
          </a:p>
          <a:p>
            <a:r>
              <a:rPr lang="en-US" dirty="0"/>
              <a:t>MODULE 11.2</a:t>
            </a:r>
          </a:p>
          <a:p>
            <a:r>
              <a:rPr lang="en-US" dirty="0"/>
              <a:t>DATABASE DEVELOPMENT AND USE</a:t>
            </a:r>
          </a:p>
        </p:txBody>
      </p:sp>
    </p:spTree>
    <p:extLst>
      <p:ext uri="{BB962C8B-B14F-4D97-AF65-F5344CB8AC3E}">
        <p14:creationId xmlns:p14="http://schemas.microsoft.com/office/powerpoint/2010/main" val="225332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a:off x="4910641" y="625641"/>
            <a:ext cx="2085473"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284CEF-2639-43CE-4285-25115A722893}"/>
              </a:ext>
            </a:extLst>
          </p:cNvPr>
          <p:cNvSpPr txBox="1"/>
          <p:nvPr/>
        </p:nvSpPr>
        <p:spPr>
          <a:xfrm>
            <a:off x="-8386506" y="394809"/>
            <a:ext cx="6621875"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Asset Value Report</a:t>
            </a:r>
            <a:r>
              <a:rPr lang="en-US" sz="2400" dirty="0">
                <a:effectLst/>
              </a:rPr>
              <a:t> </a:t>
            </a:r>
            <a:endParaRPr lang="en-US" sz="2400" dirty="0"/>
          </a:p>
        </p:txBody>
      </p:sp>
      <p:sp>
        <p:nvSpPr>
          <p:cNvPr id="3" name="TextBox 2">
            <a:extLst>
              <a:ext uri="{FF2B5EF4-FFF2-40B4-BE49-F238E27FC236}">
                <a16:creationId xmlns:a16="http://schemas.microsoft.com/office/drawing/2014/main" id="{DFD7DDED-64AF-05E0-D7F7-06C7CD134EEF}"/>
              </a:ext>
            </a:extLst>
          </p:cNvPr>
          <p:cNvSpPr txBox="1"/>
          <p:nvPr/>
        </p:nvSpPr>
        <p:spPr>
          <a:xfrm>
            <a:off x="170619" y="-2285072"/>
            <a:ext cx="5113918"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TRANSACTION COUNT REPORT</a:t>
            </a:r>
            <a:endParaRPr lang="en-US" sz="2400" dirty="0">
              <a:latin typeface="Roboto" pitchFamily="2" charset="0"/>
              <a:ea typeface="Roboto" pitchFamily="2" charset="0"/>
            </a:endParaRPr>
          </a:p>
        </p:txBody>
      </p:sp>
      <p:sp>
        <p:nvSpPr>
          <p:cNvPr id="11" name="TextBox 10">
            <a:extLst>
              <a:ext uri="{FF2B5EF4-FFF2-40B4-BE49-F238E27FC236}">
                <a16:creationId xmlns:a16="http://schemas.microsoft.com/office/drawing/2014/main" id="{28467149-49E1-A1DE-BFFD-E3359E23949B}"/>
              </a:ext>
            </a:extLst>
          </p:cNvPr>
          <p:cNvSpPr txBox="1"/>
          <p:nvPr/>
        </p:nvSpPr>
        <p:spPr>
          <a:xfrm>
            <a:off x="18178378" y="625641"/>
            <a:ext cx="4520989" cy="5514458"/>
          </a:xfrm>
          <a:prstGeom prst="rect">
            <a:avLst/>
          </a:prstGeom>
          <a:noFill/>
        </p:spPr>
        <p:txBody>
          <a:bodyPr wrap="square">
            <a:spAutoFit/>
          </a:bodyPr>
          <a:lstStyle/>
          <a:p>
            <a:pPr marL="457200" marR="0" algn="just">
              <a:lnSpc>
                <a:spcPct val="199000"/>
              </a:lnSpc>
              <a:spcBef>
                <a:spcPts val="0"/>
              </a:spcBef>
              <a:spcAft>
                <a:spcPts val="800"/>
              </a:spcAft>
            </a:pPr>
            <a:r>
              <a:rPr lang="en-US" sz="2000" dirty="0">
                <a:effectLst/>
                <a:latin typeface="Roboto" pitchFamily="2" charset="0"/>
                <a:ea typeface="Roboto" pitchFamily="2" charset="0"/>
                <a:cs typeface="Roboto" pitchFamily="2" charset="0"/>
              </a:rPr>
              <a:t>This report shows the number of clients with a high number (more than 10 a month) of transactions. This will help in identifying the clients that require more attention and resources and deciding if the current billing structure is able to generate enough revenue from such clients.</a:t>
            </a:r>
            <a:endParaRPr lang="en-US"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730B313D-ED55-EEA6-E447-D30843E79816}"/>
              </a:ext>
            </a:extLst>
          </p:cNvPr>
          <p:cNvSpPr txBox="1"/>
          <p:nvPr/>
        </p:nvSpPr>
        <p:spPr>
          <a:xfrm>
            <a:off x="4910641" y="163976"/>
            <a:ext cx="2085473" cy="461665"/>
          </a:xfrm>
          <a:prstGeom prst="rect">
            <a:avLst/>
          </a:prstGeom>
          <a:noFill/>
        </p:spPr>
        <p:txBody>
          <a:bodyPr wrap="square" rtlCol="0">
            <a:spAutoFit/>
          </a:bodyPr>
          <a:lstStyle/>
          <a:p>
            <a:r>
              <a:rPr lang="en-US" sz="2400" dirty="0"/>
              <a:t>ASSUMPTIONS</a:t>
            </a:r>
          </a:p>
        </p:txBody>
      </p:sp>
      <p:sp>
        <p:nvSpPr>
          <p:cNvPr id="8" name="TextBox 7">
            <a:extLst>
              <a:ext uri="{FF2B5EF4-FFF2-40B4-BE49-F238E27FC236}">
                <a16:creationId xmlns:a16="http://schemas.microsoft.com/office/drawing/2014/main" id="{BB0E21C8-E2CD-0E4A-3E4A-BE03CCBF5046}"/>
              </a:ext>
            </a:extLst>
          </p:cNvPr>
          <p:cNvSpPr txBox="1"/>
          <p:nvPr/>
        </p:nvSpPr>
        <p:spPr>
          <a:xfrm>
            <a:off x="1395663" y="1721653"/>
            <a:ext cx="9400674" cy="37343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Roboto" pitchFamily="2" charset="0"/>
                <a:ea typeface="Roboto" pitchFamily="2" charset="0"/>
              </a:rPr>
              <a:t>For the purpose of each report we made the assumption that all clients of </a:t>
            </a:r>
            <a:r>
              <a:rPr lang="en-US" sz="2000" dirty="0" err="1">
                <a:latin typeface="Roboto" pitchFamily="2" charset="0"/>
                <a:ea typeface="Roboto" pitchFamily="2" charset="0"/>
              </a:rPr>
              <a:t>Willson</a:t>
            </a:r>
            <a:r>
              <a:rPr lang="en-US" sz="2000" dirty="0">
                <a:latin typeface="Roboto" pitchFamily="2" charset="0"/>
                <a:ea typeface="Roboto" pitchFamily="2" charset="0"/>
              </a:rPr>
              <a:t> Financial are SEC compliant.</a:t>
            </a:r>
          </a:p>
          <a:p>
            <a:pPr>
              <a:lnSpc>
                <a:spcPct val="150000"/>
              </a:lnSpc>
            </a:pPr>
            <a:endParaRPr lang="en-US" sz="2000" dirty="0">
              <a:latin typeface="Roboto" pitchFamily="2" charset="0"/>
              <a:ea typeface="Roboto" pitchFamily="2" charset="0"/>
            </a:endParaRPr>
          </a:p>
          <a:p>
            <a:pPr marL="342900" indent="-342900">
              <a:lnSpc>
                <a:spcPct val="150000"/>
              </a:lnSpc>
              <a:buFont typeface="Arial" panose="020B0604020202020204" pitchFamily="34" charset="0"/>
              <a:buChar char="•"/>
            </a:pPr>
            <a:r>
              <a:rPr lang="en-US" sz="2000" b="0" i="0" u="none" strike="noStrike" dirty="0">
                <a:solidFill>
                  <a:srgbClr val="FFFFFF"/>
                </a:solidFill>
                <a:effectLst/>
                <a:latin typeface="Roboto" pitchFamily="2" charset="0"/>
                <a:ea typeface="Roboto" pitchFamily="2" charset="0"/>
              </a:rPr>
              <a:t>Based on the information provided in the Case Study, it's reasonable to assume that </a:t>
            </a:r>
            <a:r>
              <a:rPr lang="en-US" sz="2000" b="0" i="0" u="none" strike="noStrike" dirty="0" err="1">
                <a:solidFill>
                  <a:srgbClr val="FFFFFF"/>
                </a:solidFill>
                <a:effectLst/>
                <a:latin typeface="Roboto" pitchFamily="2" charset="0"/>
                <a:ea typeface="Roboto" pitchFamily="2" charset="0"/>
              </a:rPr>
              <a:t>Willson</a:t>
            </a:r>
            <a:r>
              <a:rPr lang="en-US" sz="2000" b="0" i="0" u="none" strike="noStrike" dirty="0">
                <a:solidFill>
                  <a:srgbClr val="FFFFFF"/>
                </a:solidFill>
                <a:effectLst/>
                <a:latin typeface="Roboto" pitchFamily="2" charset="0"/>
                <a:ea typeface="Roboto" pitchFamily="2" charset="0"/>
              </a:rPr>
              <a:t> Financial does handle billing for its clients, and therefore, it may need to store billing information in its database. However, the specific details of what billing information should be stored and how it should be structured were not provided, hence we did not create/use a Billing table.</a:t>
            </a:r>
            <a:endParaRPr lang="en-US" sz="2000" dirty="0">
              <a:latin typeface="Roboto" pitchFamily="2" charset="0"/>
              <a:ea typeface="Roboto" pitchFamily="2" charset="0"/>
            </a:endParaRPr>
          </a:p>
        </p:txBody>
      </p:sp>
      <p:pic>
        <p:nvPicPr>
          <p:cNvPr id="5" name="Picture 4" descr="A screenshot of a computer&#10;&#10;Description automatically generated">
            <a:extLst>
              <a:ext uri="{FF2B5EF4-FFF2-40B4-BE49-F238E27FC236}">
                <a16:creationId xmlns:a16="http://schemas.microsoft.com/office/drawing/2014/main" id="{F130D39B-2D6F-7AF8-A3B5-751316913736}"/>
              </a:ext>
            </a:extLst>
          </p:cNvPr>
          <p:cNvPicPr>
            <a:picLocks noChangeAspect="1"/>
          </p:cNvPicPr>
          <p:nvPr/>
        </p:nvPicPr>
        <p:blipFill rotWithShape="1">
          <a:blip r:embed="rId3"/>
          <a:srcRect r="40360"/>
          <a:stretch/>
        </p:blipFill>
        <p:spPr>
          <a:xfrm>
            <a:off x="-13394069" y="856474"/>
            <a:ext cx="5359400" cy="6034318"/>
          </a:xfrm>
          <a:prstGeom prst="rect">
            <a:avLst/>
          </a:prstGeom>
        </p:spPr>
      </p:pic>
    </p:spTree>
    <p:extLst>
      <p:ext uri="{BB962C8B-B14F-4D97-AF65-F5344CB8AC3E}">
        <p14:creationId xmlns:p14="http://schemas.microsoft.com/office/powerpoint/2010/main" val="333288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a:off x="4883888" y="547555"/>
            <a:ext cx="225366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284CEF-2639-43CE-4285-25115A722893}"/>
              </a:ext>
            </a:extLst>
          </p:cNvPr>
          <p:cNvSpPr txBox="1"/>
          <p:nvPr/>
        </p:nvSpPr>
        <p:spPr>
          <a:xfrm>
            <a:off x="-8386506" y="394809"/>
            <a:ext cx="6621875"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Asset Value Report</a:t>
            </a:r>
            <a:r>
              <a:rPr lang="en-US" sz="2400" dirty="0">
                <a:effectLst/>
              </a:rPr>
              <a:t> </a:t>
            </a:r>
            <a:endParaRPr lang="en-US" sz="2400" dirty="0"/>
          </a:p>
        </p:txBody>
      </p:sp>
      <p:sp>
        <p:nvSpPr>
          <p:cNvPr id="2" name="TextBox 1">
            <a:extLst>
              <a:ext uri="{FF2B5EF4-FFF2-40B4-BE49-F238E27FC236}">
                <a16:creationId xmlns:a16="http://schemas.microsoft.com/office/drawing/2014/main" id="{730B313D-ED55-EEA6-E447-D30843E79816}"/>
              </a:ext>
            </a:extLst>
          </p:cNvPr>
          <p:cNvSpPr txBox="1"/>
          <p:nvPr/>
        </p:nvSpPr>
        <p:spPr>
          <a:xfrm>
            <a:off x="4768764" y="-1929106"/>
            <a:ext cx="2085473" cy="461665"/>
          </a:xfrm>
          <a:prstGeom prst="rect">
            <a:avLst/>
          </a:prstGeom>
          <a:noFill/>
        </p:spPr>
        <p:txBody>
          <a:bodyPr wrap="square" rtlCol="0">
            <a:spAutoFit/>
          </a:bodyPr>
          <a:lstStyle/>
          <a:p>
            <a:r>
              <a:rPr lang="en-US" sz="2400" dirty="0"/>
              <a:t>ASSUMPTIONS</a:t>
            </a:r>
          </a:p>
        </p:txBody>
      </p:sp>
      <p:sp>
        <p:nvSpPr>
          <p:cNvPr id="8" name="TextBox 7">
            <a:extLst>
              <a:ext uri="{FF2B5EF4-FFF2-40B4-BE49-F238E27FC236}">
                <a16:creationId xmlns:a16="http://schemas.microsoft.com/office/drawing/2014/main" id="{BB0E21C8-E2CD-0E4A-3E4A-BE03CCBF5046}"/>
              </a:ext>
            </a:extLst>
          </p:cNvPr>
          <p:cNvSpPr txBox="1"/>
          <p:nvPr/>
        </p:nvSpPr>
        <p:spPr>
          <a:xfrm>
            <a:off x="1395663" y="10966864"/>
            <a:ext cx="9400674" cy="37343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Roboto" pitchFamily="2" charset="0"/>
                <a:ea typeface="Roboto" pitchFamily="2" charset="0"/>
              </a:rPr>
              <a:t>For the purpose of each report we made the assumption that all clients of </a:t>
            </a:r>
            <a:r>
              <a:rPr lang="en-US" sz="2000" dirty="0" err="1">
                <a:latin typeface="Roboto" pitchFamily="2" charset="0"/>
                <a:ea typeface="Roboto" pitchFamily="2" charset="0"/>
              </a:rPr>
              <a:t>Willson</a:t>
            </a:r>
            <a:r>
              <a:rPr lang="en-US" sz="2000" dirty="0">
                <a:latin typeface="Roboto" pitchFamily="2" charset="0"/>
                <a:ea typeface="Roboto" pitchFamily="2" charset="0"/>
              </a:rPr>
              <a:t> Financial are SEC compliant.</a:t>
            </a:r>
          </a:p>
          <a:p>
            <a:pPr>
              <a:lnSpc>
                <a:spcPct val="150000"/>
              </a:lnSpc>
            </a:pPr>
            <a:endParaRPr lang="en-US" sz="2000" dirty="0">
              <a:latin typeface="Roboto" pitchFamily="2" charset="0"/>
              <a:ea typeface="Roboto" pitchFamily="2" charset="0"/>
            </a:endParaRPr>
          </a:p>
          <a:p>
            <a:pPr marL="342900" indent="-342900">
              <a:lnSpc>
                <a:spcPct val="150000"/>
              </a:lnSpc>
              <a:buFont typeface="Arial" panose="020B0604020202020204" pitchFamily="34" charset="0"/>
              <a:buChar char="•"/>
            </a:pPr>
            <a:r>
              <a:rPr lang="en-US" sz="2000" b="0" i="0" u="none" strike="noStrike" dirty="0">
                <a:solidFill>
                  <a:srgbClr val="FFFFFF"/>
                </a:solidFill>
                <a:effectLst/>
                <a:latin typeface="Roboto" pitchFamily="2" charset="0"/>
                <a:ea typeface="Roboto" pitchFamily="2" charset="0"/>
              </a:rPr>
              <a:t>Based on the information provided in the Case Study, it's reasonable to assume that </a:t>
            </a:r>
            <a:r>
              <a:rPr lang="en-US" sz="2000" b="0" i="0" u="none" strike="noStrike" dirty="0" err="1">
                <a:solidFill>
                  <a:srgbClr val="FFFFFF"/>
                </a:solidFill>
                <a:effectLst/>
                <a:latin typeface="Roboto" pitchFamily="2" charset="0"/>
                <a:ea typeface="Roboto" pitchFamily="2" charset="0"/>
              </a:rPr>
              <a:t>Willson</a:t>
            </a:r>
            <a:r>
              <a:rPr lang="en-US" sz="2000" b="0" i="0" u="none" strike="noStrike" dirty="0">
                <a:solidFill>
                  <a:srgbClr val="FFFFFF"/>
                </a:solidFill>
                <a:effectLst/>
                <a:latin typeface="Roboto" pitchFamily="2" charset="0"/>
                <a:ea typeface="Roboto" pitchFamily="2" charset="0"/>
              </a:rPr>
              <a:t> Financial does handle billing for its clients, and therefore, it may need to store billing information in its database. However, the specific details of what billing information should be stored and how it should be structured were not provided, hence we did not create/use a Billing table.</a:t>
            </a:r>
            <a:endParaRPr lang="en-US" sz="2000" dirty="0">
              <a:latin typeface="Roboto" pitchFamily="2" charset="0"/>
              <a:ea typeface="Roboto" pitchFamily="2" charset="0"/>
            </a:endParaRPr>
          </a:p>
        </p:txBody>
      </p:sp>
      <p:sp>
        <p:nvSpPr>
          <p:cNvPr id="5" name="TextBox 4">
            <a:extLst>
              <a:ext uri="{FF2B5EF4-FFF2-40B4-BE49-F238E27FC236}">
                <a16:creationId xmlns:a16="http://schemas.microsoft.com/office/drawing/2014/main" id="{D232697D-55D3-75DD-4421-77C2B32DF390}"/>
              </a:ext>
            </a:extLst>
          </p:cNvPr>
          <p:cNvSpPr txBox="1"/>
          <p:nvPr/>
        </p:nvSpPr>
        <p:spPr>
          <a:xfrm>
            <a:off x="4868966" y="1"/>
            <a:ext cx="2268587" cy="553998"/>
          </a:xfrm>
          <a:prstGeom prst="rect">
            <a:avLst/>
          </a:prstGeom>
          <a:noFill/>
        </p:spPr>
        <p:txBody>
          <a:bodyPr wrap="square" rtlCol="0">
            <a:spAutoFit/>
          </a:bodyPr>
          <a:lstStyle/>
          <a:p>
            <a:r>
              <a:rPr lang="en-US" sz="3000" dirty="0"/>
              <a:t>CONCLUSION</a:t>
            </a:r>
          </a:p>
        </p:txBody>
      </p:sp>
      <p:sp>
        <p:nvSpPr>
          <p:cNvPr id="9" name="TextBox 8">
            <a:extLst>
              <a:ext uri="{FF2B5EF4-FFF2-40B4-BE49-F238E27FC236}">
                <a16:creationId xmlns:a16="http://schemas.microsoft.com/office/drawing/2014/main" id="{FD56403D-EF50-A800-5A7C-9FCDC83D763A}"/>
              </a:ext>
            </a:extLst>
          </p:cNvPr>
          <p:cNvSpPr txBox="1"/>
          <p:nvPr/>
        </p:nvSpPr>
        <p:spPr>
          <a:xfrm>
            <a:off x="1043700" y="2076862"/>
            <a:ext cx="10334847" cy="2800767"/>
          </a:xfrm>
          <a:prstGeom prst="rect">
            <a:avLst/>
          </a:prstGeom>
          <a:noFill/>
        </p:spPr>
        <p:txBody>
          <a:bodyPr wrap="square">
            <a:spAutoFit/>
          </a:bodyPr>
          <a:lstStyle/>
          <a:p>
            <a:pPr algn="ctr" rtl="0" fontAlgn="base">
              <a:lnSpc>
                <a:spcPct val="150000"/>
              </a:lnSpc>
            </a:pPr>
            <a:r>
              <a:rPr lang="en-US" sz="2400" b="0" i="0" u="none" strike="noStrike" dirty="0">
                <a:solidFill>
                  <a:srgbClr val="FFFFFF"/>
                </a:solidFill>
                <a:effectLst/>
                <a:latin typeface="Roboto" pitchFamily="2" charset="0"/>
                <a:ea typeface="Roboto" pitchFamily="2" charset="0"/>
              </a:rPr>
              <a:t>As per the ERD, the database and the reports that we have generated will help provide information to </a:t>
            </a:r>
            <a:r>
              <a:rPr lang="en-US" sz="2400" b="0" i="0" u="none" strike="noStrike" dirty="0" err="1">
                <a:solidFill>
                  <a:srgbClr val="FFFFFF"/>
                </a:solidFill>
                <a:effectLst/>
                <a:latin typeface="Roboto" pitchFamily="2" charset="0"/>
                <a:ea typeface="Roboto" pitchFamily="2" charset="0"/>
              </a:rPr>
              <a:t>Willson</a:t>
            </a:r>
            <a:r>
              <a:rPr lang="en-US" sz="2400" b="0" i="0" u="none" strike="noStrike" dirty="0">
                <a:solidFill>
                  <a:srgbClr val="FFFFFF"/>
                </a:solidFill>
                <a:effectLst/>
                <a:latin typeface="Roboto" pitchFamily="2" charset="0"/>
                <a:ea typeface="Roboto" pitchFamily="2" charset="0"/>
              </a:rPr>
              <a:t> Financial for them to decide whether they need to change the billing process or not to make sure the customers were getting the best service possible, while keeping the business profitable.</a:t>
            </a:r>
            <a:r>
              <a:rPr lang="en-US" sz="2400" b="0" i="0" dirty="0">
                <a:solidFill>
                  <a:srgbClr val="FFFFFF"/>
                </a:solidFill>
                <a:effectLst/>
                <a:latin typeface="Roboto" pitchFamily="2" charset="0"/>
                <a:ea typeface="Roboto" pitchFamily="2" charset="0"/>
              </a:rPr>
              <a:t>​</a:t>
            </a:r>
          </a:p>
        </p:txBody>
      </p:sp>
    </p:spTree>
    <p:extLst>
      <p:ext uri="{BB962C8B-B14F-4D97-AF65-F5344CB8AC3E}">
        <p14:creationId xmlns:p14="http://schemas.microsoft.com/office/powerpoint/2010/main" val="2396154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Hand holding tree">
            <a:extLst>
              <a:ext uri="{FF2B5EF4-FFF2-40B4-BE49-F238E27FC236}">
                <a16:creationId xmlns:a16="http://schemas.microsoft.com/office/drawing/2014/main" id="{A668E225-6846-E940-3736-31187F820353}"/>
              </a:ext>
            </a:extLst>
          </p:cNvPr>
          <p:cNvPicPr>
            <a:picLocks noChangeAspect="1"/>
          </p:cNvPicPr>
          <p:nvPr/>
        </p:nvPicPr>
        <p:blipFill rotWithShape="1">
          <a:blip r:embed="rId3"/>
          <a:srcRect l="2999" r="2" b="2"/>
          <a:stretch/>
        </p:blipFill>
        <p:spPr>
          <a:xfrm>
            <a:off x="860112" y="-7621"/>
            <a:ext cx="10219014" cy="6839799"/>
          </a:xfrm>
          <a:prstGeom prst="rect">
            <a:avLst/>
          </a:prstGeom>
        </p:spPr>
      </p:pic>
      <p:grpSp>
        <p:nvGrpSpPr>
          <p:cNvPr id="31" name="Group 30">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32" name="Freeform: Shape 31">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Freeform: Shape 34">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6" name="Freeform: Shape 35">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a:off x="17316672" y="625641"/>
            <a:ext cx="225366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284CEF-2639-43CE-4285-25115A722893}"/>
              </a:ext>
            </a:extLst>
          </p:cNvPr>
          <p:cNvSpPr txBox="1"/>
          <p:nvPr/>
        </p:nvSpPr>
        <p:spPr>
          <a:xfrm>
            <a:off x="-8386506" y="394809"/>
            <a:ext cx="6621875" cy="461665"/>
          </a:xfrm>
          <a:prstGeom prst="rect">
            <a:avLst/>
          </a:prstGeom>
          <a:noFill/>
        </p:spPr>
        <p:txBody>
          <a:bodyPr wrap="square">
            <a:spAutoFit/>
          </a:bodyPr>
          <a:lstStyle/>
          <a:p>
            <a:pPr>
              <a:spcAft>
                <a:spcPts val="600"/>
              </a:spcAft>
            </a:pPr>
            <a:r>
              <a:rPr lang="en-US" sz="2400" b="1" dirty="0">
                <a:effectLst/>
                <a:latin typeface="Roboto" pitchFamily="2" charset="0"/>
                <a:ea typeface="Roboto" pitchFamily="2" charset="0"/>
                <a:cs typeface="Roboto" pitchFamily="2" charset="0"/>
              </a:rPr>
              <a:t>Asset Value Report</a:t>
            </a:r>
            <a:r>
              <a:rPr lang="en-US" sz="2400" dirty="0">
                <a:effectLst/>
              </a:rPr>
              <a:t> </a:t>
            </a:r>
            <a:endParaRPr lang="en-US" sz="2400"/>
          </a:p>
        </p:txBody>
      </p:sp>
      <p:sp>
        <p:nvSpPr>
          <p:cNvPr id="5" name="TextBox 4">
            <a:extLst>
              <a:ext uri="{FF2B5EF4-FFF2-40B4-BE49-F238E27FC236}">
                <a16:creationId xmlns:a16="http://schemas.microsoft.com/office/drawing/2014/main" id="{D232697D-55D3-75DD-4421-77C2B32DF390}"/>
              </a:ext>
            </a:extLst>
          </p:cNvPr>
          <p:cNvSpPr txBox="1"/>
          <p:nvPr/>
        </p:nvSpPr>
        <p:spPr>
          <a:xfrm>
            <a:off x="16999172" y="71643"/>
            <a:ext cx="2268587" cy="553998"/>
          </a:xfrm>
          <a:prstGeom prst="rect">
            <a:avLst/>
          </a:prstGeom>
          <a:noFill/>
        </p:spPr>
        <p:txBody>
          <a:bodyPr wrap="square" rtlCol="0">
            <a:spAutoFit/>
          </a:bodyPr>
          <a:lstStyle/>
          <a:p>
            <a:pPr>
              <a:spcAft>
                <a:spcPts val="600"/>
              </a:spcAft>
            </a:pPr>
            <a:r>
              <a:rPr lang="en-US" sz="3000" dirty="0"/>
              <a:t>CONCLUSION</a:t>
            </a:r>
          </a:p>
        </p:txBody>
      </p:sp>
      <p:sp>
        <p:nvSpPr>
          <p:cNvPr id="13" name="TextBox 12">
            <a:extLst>
              <a:ext uri="{FF2B5EF4-FFF2-40B4-BE49-F238E27FC236}">
                <a16:creationId xmlns:a16="http://schemas.microsoft.com/office/drawing/2014/main" id="{E0A1ADE8-13BB-37A1-4ED9-AB7E3688A4E1}"/>
              </a:ext>
            </a:extLst>
          </p:cNvPr>
          <p:cNvSpPr txBox="1"/>
          <p:nvPr/>
        </p:nvSpPr>
        <p:spPr>
          <a:xfrm>
            <a:off x="834947" y="2296633"/>
            <a:ext cx="3806456" cy="1323439"/>
          </a:xfrm>
          <a:prstGeom prst="rect">
            <a:avLst/>
          </a:prstGeom>
          <a:noFill/>
        </p:spPr>
        <p:txBody>
          <a:bodyPr wrap="square" rtlCol="0">
            <a:spAutoFit/>
          </a:bodyPr>
          <a:lstStyle/>
          <a:p>
            <a:r>
              <a:rPr lang="en-US" sz="8000" dirty="0">
                <a:latin typeface="Roboto" pitchFamily="2" charset="0"/>
                <a:ea typeface="Roboto" pitchFamily="2" charset="0"/>
              </a:rPr>
              <a:t>THANK</a:t>
            </a:r>
          </a:p>
        </p:txBody>
      </p:sp>
      <p:sp>
        <p:nvSpPr>
          <p:cNvPr id="14" name="TextBox 13">
            <a:extLst>
              <a:ext uri="{FF2B5EF4-FFF2-40B4-BE49-F238E27FC236}">
                <a16:creationId xmlns:a16="http://schemas.microsoft.com/office/drawing/2014/main" id="{AE723A8C-D08A-EF1C-945C-93F3097DE530}"/>
              </a:ext>
            </a:extLst>
          </p:cNvPr>
          <p:cNvSpPr txBox="1"/>
          <p:nvPr/>
        </p:nvSpPr>
        <p:spPr>
          <a:xfrm>
            <a:off x="8797190" y="2296633"/>
            <a:ext cx="2701611" cy="1323439"/>
          </a:xfrm>
          <a:prstGeom prst="rect">
            <a:avLst/>
          </a:prstGeom>
          <a:noFill/>
        </p:spPr>
        <p:txBody>
          <a:bodyPr wrap="square" rtlCol="0">
            <a:spAutoFit/>
          </a:bodyPr>
          <a:lstStyle/>
          <a:p>
            <a:r>
              <a:rPr lang="en-US" sz="8000" dirty="0">
                <a:latin typeface="Roboto" pitchFamily="2" charset="0"/>
                <a:ea typeface="Roboto" pitchFamily="2" charset="0"/>
              </a:rPr>
              <a:t>YOU!</a:t>
            </a:r>
          </a:p>
        </p:txBody>
      </p:sp>
      <p:sp>
        <p:nvSpPr>
          <p:cNvPr id="16" name="TextBox 15">
            <a:extLst>
              <a:ext uri="{FF2B5EF4-FFF2-40B4-BE49-F238E27FC236}">
                <a16:creationId xmlns:a16="http://schemas.microsoft.com/office/drawing/2014/main" id="{473AA347-DCDB-25BA-1D24-E5615CDBFD0B}"/>
              </a:ext>
            </a:extLst>
          </p:cNvPr>
          <p:cNvSpPr txBox="1"/>
          <p:nvPr/>
        </p:nvSpPr>
        <p:spPr>
          <a:xfrm>
            <a:off x="85060" y="6719777"/>
            <a:ext cx="184731" cy="369332"/>
          </a:xfrm>
          <a:prstGeom prst="rect">
            <a:avLst/>
          </a:prstGeom>
          <a:noFill/>
        </p:spPr>
        <p:txBody>
          <a:bodyPr wrap="none" rtlCol="0">
            <a:spAutoFit/>
          </a:bodyPr>
          <a:lstStyle/>
          <a:p>
            <a:endParaRPr lang="en-US" dirty="0"/>
          </a:p>
        </p:txBody>
      </p:sp>
      <p:sp>
        <p:nvSpPr>
          <p:cNvPr id="17" name="TextBox 16">
            <a:extLst>
              <a:ext uri="{FF2B5EF4-FFF2-40B4-BE49-F238E27FC236}">
                <a16:creationId xmlns:a16="http://schemas.microsoft.com/office/drawing/2014/main" id="{A12F88A2-D1F5-F246-8241-0E43EB36C864}"/>
              </a:ext>
            </a:extLst>
          </p:cNvPr>
          <p:cNvSpPr txBox="1"/>
          <p:nvPr/>
        </p:nvSpPr>
        <p:spPr>
          <a:xfrm>
            <a:off x="-15629476" y="2434234"/>
            <a:ext cx="10334847" cy="2800767"/>
          </a:xfrm>
          <a:prstGeom prst="rect">
            <a:avLst/>
          </a:prstGeom>
          <a:noFill/>
        </p:spPr>
        <p:txBody>
          <a:bodyPr wrap="square">
            <a:spAutoFit/>
          </a:bodyPr>
          <a:lstStyle/>
          <a:p>
            <a:pPr algn="ctr" rtl="0" fontAlgn="base">
              <a:lnSpc>
                <a:spcPct val="150000"/>
              </a:lnSpc>
            </a:pPr>
            <a:r>
              <a:rPr lang="en-US" sz="2400" b="0" i="0" u="none" strike="noStrike" dirty="0">
                <a:solidFill>
                  <a:srgbClr val="FFFFFF"/>
                </a:solidFill>
                <a:effectLst/>
                <a:latin typeface="Roboto" pitchFamily="2" charset="0"/>
                <a:ea typeface="Roboto" pitchFamily="2" charset="0"/>
              </a:rPr>
              <a:t>As per the ERD, the database and the reports that we have generated will help provide information to </a:t>
            </a:r>
            <a:r>
              <a:rPr lang="en-US" sz="2400" b="0" i="0" u="none" strike="noStrike" dirty="0" err="1">
                <a:solidFill>
                  <a:srgbClr val="FFFFFF"/>
                </a:solidFill>
                <a:effectLst/>
                <a:latin typeface="Roboto" pitchFamily="2" charset="0"/>
                <a:ea typeface="Roboto" pitchFamily="2" charset="0"/>
              </a:rPr>
              <a:t>Willson</a:t>
            </a:r>
            <a:r>
              <a:rPr lang="en-US" sz="2400" b="0" i="0" u="none" strike="noStrike" dirty="0">
                <a:solidFill>
                  <a:srgbClr val="FFFFFF"/>
                </a:solidFill>
                <a:effectLst/>
                <a:latin typeface="Roboto" pitchFamily="2" charset="0"/>
                <a:ea typeface="Roboto" pitchFamily="2" charset="0"/>
              </a:rPr>
              <a:t> Financial for them to decide whether they need to change the billing process or not to make sure the customers were getting the best service possible, while keeping the business profitable.</a:t>
            </a:r>
            <a:r>
              <a:rPr lang="en-US" sz="2400" b="0" i="0" dirty="0">
                <a:solidFill>
                  <a:srgbClr val="FFFFFF"/>
                </a:solidFill>
                <a:effectLst/>
                <a:latin typeface="Roboto" pitchFamily="2" charset="0"/>
                <a:ea typeface="Roboto" pitchFamily="2" charset="0"/>
              </a:rPr>
              <a:t>​</a:t>
            </a:r>
          </a:p>
        </p:txBody>
      </p:sp>
    </p:spTree>
    <p:extLst>
      <p:ext uri="{BB962C8B-B14F-4D97-AF65-F5344CB8AC3E}">
        <p14:creationId xmlns:p14="http://schemas.microsoft.com/office/powerpoint/2010/main" val="123121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50000" fill="hold" nodeType="afterEffect">
                                  <p:stCondLst>
                                    <p:cond delay="0"/>
                                  </p:stCondLst>
                                  <p:childTnLst>
                                    <p:animScale>
                                      <p:cBhvr>
                                        <p:cTn id="6" dur="2000" fill="hold"/>
                                        <p:tgtEl>
                                          <p:spTgt spid="11"/>
                                        </p:tgtEl>
                                      </p:cBhvr>
                                      <p:by x="130000" y="130000"/>
                                    </p:animScale>
                                  </p:childTnLst>
                                </p:cTn>
                              </p:par>
                            </p:childTnLst>
                          </p:cTn>
                        </p:par>
                        <p:par>
                          <p:cTn id="7" fill="hold">
                            <p:stCondLst>
                              <p:cond delay="2000"/>
                            </p:stCondLst>
                            <p:childTnLst>
                              <p:par>
                                <p:cTn id="8" presetID="1" presetClass="entr" presetSubtype="0"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Hand holding tree">
            <a:extLst>
              <a:ext uri="{FF2B5EF4-FFF2-40B4-BE49-F238E27FC236}">
                <a16:creationId xmlns:a16="http://schemas.microsoft.com/office/drawing/2014/main" id="{23420912-8C74-DD35-472E-2D88C37E4485}"/>
              </a:ext>
            </a:extLst>
          </p:cNvPr>
          <p:cNvPicPr>
            <a:picLocks noChangeAspect="1"/>
          </p:cNvPicPr>
          <p:nvPr/>
        </p:nvPicPr>
        <p:blipFill rotWithShape="1">
          <a:blip r:embed="rId2"/>
          <a:srcRect t="10580" b="5465"/>
          <a:stretch/>
        </p:blipFill>
        <p:spPr>
          <a:xfrm>
            <a:off x="20" y="10"/>
            <a:ext cx="12191980" cy="6857990"/>
          </a:xfrm>
          <a:prstGeom prst="rect">
            <a:avLst/>
          </a:prstGeom>
        </p:spPr>
      </p:pic>
      <p:pic>
        <p:nvPicPr>
          <p:cNvPr id="8" name="Picture 7" descr="A hand holding a tree&#10;&#10;Description automatically generated with medium confidence">
            <a:extLst>
              <a:ext uri="{FF2B5EF4-FFF2-40B4-BE49-F238E27FC236}">
                <a16:creationId xmlns:a16="http://schemas.microsoft.com/office/drawing/2014/main" id="{5BB58916-9236-AABC-BC50-D120B1C6BF6F}"/>
              </a:ext>
            </a:extLst>
          </p:cNvPr>
          <p:cNvPicPr>
            <a:picLocks noChangeAspect="1"/>
          </p:cNvPicPr>
          <p:nvPr/>
        </p:nvPicPr>
        <p:blipFill>
          <a:blip r:embed="rId3"/>
          <a:stretch>
            <a:fillRect/>
          </a:stretch>
        </p:blipFill>
        <p:spPr>
          <a:xfrm>
            <a:off x="188534" y="-917691"/>
            <a:ext cx="499621" cy="733020"/>
          </a:xfrm>
          <a:prstGeom prst="rect">
            <a:avLst/>
          </a:prstGeom>
        </p:spPr>
      </p:pic>
      <p:sp>
        <p:nvSpPr>
          <p:cNvPr id="3" name="Rectangle 2">
            <a:extLst>
              <a:ext uri="{FF2B5EF4-FFF2-40B4-BE49-F238E27FC236}">
                <a16:creationId xmlns:a16="http://schemas.microsoft.com/office/drawing/2014/main" id="{65BF82DC-A25B-FC28-8C9B-BA2BEDF8A1DC}"/>
              </a:ext>
            </a:extLst>
          </p:cNvPr>
          <p:cNvSpPr/>
          <p:nvPr/>
        </p:nvSpPr>
        <p:spPr>
          <a:xfrm>
            <a:off x="0" y="10"/>
            <a:ext cx="12192000" cy="6857990"/>
          </a:xfrm>
          <a:prstGeom prst="rect">
            <a:avLst/>
          </a:prstGeom>
          <a:solidFill>
            <a:schemeClr val="dk1">
              <a:alpha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25884C8-F990-4A1C-565C-748C134F02D5}"/>
              </a:ext>
            </a:extLst>
          </p:cNvPr>
          <p:cNvSpPr txBox="1"/>
          <p:nvPr/>
        </p:nvSpPr>
        <p:spPr>
          <a:xfrm>
            <a:off x="1677971" y="367645"/>
            <a:ext cx="9078013" cy="1785104"/>
          </a:xfrm>
          <a:prstGeom prst="rect">
            <a:avLst/>
          </a:prstGeom>
          <a:noFill/>
        </p:spPr>
        <p:txBody>
          <a:bodyPr wrap="square" rtlCol="0">
            <a:spAutoFit/>
          </a:bodyPr>
          <a:lstStyle/>
          <a:p>
            <a:pPr algn="ctr"/>
            <a:r>
              <a:rPr lang="en-US" sz="11000" dirty="0">
                <a:latin typeface="Congenial" panose="020F0502020204030204" pitchFamily="34" charset="0"/>
              </a:rPr>
              <a:t>Welcome</a:t>
            </a:r>
          </a:p>
        </p:txBody>
      </p:sp>
      <p:sp>
        <p:nvSpPr>
          <p:cNvPr id="6" name="TextBox 5">
            <a:extLst>
              <a:ext uri="{FF2B5EF4-FFF2-40B4-BE49-F238E27FC236}">
                <a16:creationId xmlns:a16="http://schemas.microsoft.com/office/drawing/2014/main" id="{E9C8A09F-7CCE-EB37-E201-D4D8AC49CE57}"/>
              </a:ext>
            </a:extLst>
          </p:cNvPr>
          <p:cNvSpPr txBox="1"/>
          <p:nvPr/>
        </p:nvSpPr>
        <p:spPr>
          <a:xfrm>
            <a:off x="2073897" y="2152749"/>
            <a:ext cx="9398524" cy="2727670"/>
          </a:xfrm>
          <a:prstGeom prst="rect">
            <a:avLst/>
          </a:prstGeom>
          <a:noFill/>
        </p:spPr>
        <p:txBody>
          <a:bodyPr wrap="square" rtlCol="0">
            <a:spAutoFit/>
          </a:bodyPr>
          <a:lstStyle/>
          <a:p>
            <a:pPr algn="ctr">
              <a:lnSpc>
                <a:spcPct val="200000"/>
              </a:lnSpc>
            </a:pPr>
            <a:r>
              <a:rPr lang="en-US" sz="3000" dirty="0">
                <a:latin typeface="Roboto" pitchFamily="2" charset="0"/>
                <a:ea typeface="Roboto" pitchFamily="2" charset="0"/>
              </a:rPr>
              <a:t>Hello, we are Praveen </a:t>
            </a:r>
            <a:r>
              <a:rPr lang="en-US" sz="3000" dirty="0" err="1">
                <a:latin typeface="Roboto" pitchFamily="2" charset="0"/>
                <a:ea typeface="Roboto" pitchFamily="2" charset="0"/>
              </a:rPr>
              <a:t>Theerthagiri</a:t>
            </a:r>
            <a:r>
              <a:rPr lang="en-US" sz="3000" dirty="0">
                <a:latin typeface="Roboto" pitchFamily="2" charset="0"/>
                <a:ea typeface="Roboto" pitchFamily="2" charset="0"/>
              </a:rPr>
              <a:t> and Loren Alvarez. For our presentation we chose the </a:t>
            </a:r>
            <a:r>
              <a:rPr lang="en-US" sz="3000" dirty="0" err="1">
                <a:latin typeface="Roboto" pitchFamily="2" charset="0"/>
                <a:ea typeface="Roboto" pitchFamily="2" charset="0"/>
              </a:rPr>
              <a:t>Willson</a:t>
            </a:r>
            <a:r>
              <a:rPr lang="en-US" sz="3000" dirty="0">
                <a:latin typeface="Roboto" pitchFamily="2" charset="0"/>
                <a:ea typeface="Roboto" pitchFamily="2" charset="0"/>
              </a:rPr>
              <a:t> Financial Case Study.</a:t>
            </a:r>
          </a:p>
        </p:txBody>
      </p:sp>
      <p:sp>
        <p:nvSpPr>
          <p:cNvPr id="10" name="TextBox 9">
            <a:extLst>
              <a:ext uri="{FF2B5EF4-FFF2-40B4-BE49-F238E27FC236}">
                <a16:creationId xmlns:a16="http://schemas.microsoft.com/office/drawing/2014/main" id="{03446898-DA5E-4A13-042E-F3AF4E257EBD}"/>
              </a:ext>
            </a:extLst>
          </p:cNvPr>
          <p:cNvSpPr txBox="1"/>
          <p:nvPr/>
        </p:nvSpPr>
        <p:spPr>
          <a:xfrm>
            <a:off x="-9101500" y="5380672"/>
            <a:ext cx="3659254" cy="1477328"/>
          </a:xfrm>
          <a:prstGeom prst="rect">
            <a:avLst/>
          </a:prstGeom>
          <a:noFill/>
        </p:spPr>
        <p:txBody>
          <a:bodyPr wrap="square" rtlCol="0">
            <a:spAutoFit/>
          </a:bodyPr>
          <a:lstStyle/>
          <a:p>
            <a:r>
              <a:rPr lang="en-US" dirty="0"/>
              <a:t>GROUP 3:</a:t>
            </a:r>
          </a:p>
          <a:p>
            <a:r>
              <a:rPr lang="en-US" dirty="0"/>
              <a:t>PRAVEEN THEERTHAGIRI</a:t>
            </a:r>
          </a:p>
          <a:p>
            <a:r>
              <a:rPr lang="en-US" dirty="0"/>
              <a:t>LOREN ALVAREZ</a:t>
            </a:r>
          </a:p>
          <a:p>
            <a:r>
              <a:rPr lang="en-US" dirty="0"/>
              <a:t>MODULE 11.2</a:t>
            </a:r>
          </a:p>
          <a:p>
            <a:r>
              <a:rPr lang="en-US" dirty="0"/>
              <a:t>DATABASE DEVELOPMENT AND USE</a:t>
            </a:r>
          </a:p>
        </p:txBody>
      </p:sp>
      <p:sp>
        <p:nvSpPr>
          <p:cNvPr id="11" name="TextBox 10">
            <a:extLst>
              <a:ext uri="{FF2B5EF4-FFF2-40B4-BE49-F238E27FC236}">
                <a16:creationId xmlns:a16="http://schemas.microsoft.com/office/drawing/2014/main" id="{C914FACE-B3F4-348B-1D16-877D790540BA}"/>
              </a:ext>
            </a:extLst>
          </p:cNvPr>
          <p:cNvSpPr txBox="1"/>
          <p:nvPr/>
        </p:nvSpPr>
        <p:spPr>
          <a:xfrm>
            <a:off x="-10530355" y="2686870"/>
            <a:ext cx="5407843" cy="1938992"/>
          </a:xfrm>
          <a:prstGeom prst="rect">
            <a:avLst/>
          </a:prstGeom>
          <a:noFill/>
        </p:spPr>
        <p:txBody>
          <a:bodyPr wrap="square" rtlCol="0">
            <a:spAutoFit/>
          </a:bodyPr>
          <a:lstStyle/>
          <a:p>
            <a:r>
              <a:rPr lang="en-US" sz="6000" b="1" dirty="0">
                <a:latin typeface="Arial Black" panose="020B0604020202020204" pitchFamily="34" charset="0"/>
                <a:cs typeface="Arial Black" panose="020B0604020202020204" pitchFamily="34" charset="0"/>
              </a:rPr>
              <a:t>WILLSON FINANCIAL</a:t>
            </a:r>
          </a:p>
        </p:txBody>
      </p:sp>
      <p:sp>
        <p:nvSpPr>
          <p:cNvPr id="2" name="TextBox 1">
            <a:extLst>
              <a:ext uri="{FF2B5EF4-FFF2-40B4-BE49-F238E27FC236}">
                <a16:creationId xmlns:a16="http://schemas.microsoft.com/office/drawing/2014/main" id="{82658061-B6E4-FB73-C413-EE3778CCE96A}"/>
              </a:ext>
            </a:extLst>
          </p:cNvPr>
          <p:cNvSpPr txBox="1"/>
          <p:nvPr/>
        </p:nvSpPr>
        <p:spPr>
          <a:xfrm>
            <a:off x="2255613" y="8420345"/>
            <a:ext cx="7922728" cy="3373359"/>
          </a:xfrm>
          <a:prstGeom prst="rect">
            <a:avLst/>
          </a:prstGeom>
          <a:noFill/>
        </p:spPr>
        <p:txBody>
          <a:bodyPr wrap="square" rtlCol="0">
            <a:spAutoFit/>
          </a:bodyPr>
          <a:lstStyle/>
          <a:p>
            <a:pPr algn="ctr">
              <a:lnSpc>
                <a:spcPct val="150000"/>
              </a:lnSpc>
            </a:pPr>
            <a:r>
              <a:rPr lang="en-US" dirty="0"/>
              <a:t>Founded by Jake and Ned </a:t>
            </a:r>
            <a:r>
              <a:rPr lang="en-US" dirty="0" err="1"/>
              <a:t>Willson</a:t>
            </a:r>
            <a:r>
              <a:rPr lang="en-US" dirty="0"/>
              <a:t>, </a:t>
            </a:r>
            <a:r>
              <a:rPr lang="en-US" dirty="0" err="1"/>
              <a:t>Willson</a:t>
            </a:r>
            <a:r>
              <a:rPr lang="en-US" dirty="0"/>
              <a:t> financial has strived to bring excellent Financial Management and Advising Services to Southern New Mexico’s farmers, ranchers and retirees. </a:t>
            </a:r>
            <a:r>
              <a:rPr lang="en-US" dirty="0" err="1"/>
              <a:t>Willson</a:t>
            </a:r>
            <a:r>
              <a:rPr lang="en-US" dirty="0"/>
              <a:t> financial counts with CFA licensing and is compliant with SEC regulations. As the company has grown in the last year, Jake and Ned have decided it is time to assess the client list, their assets and their billing process. </a:t>
            </a:r>
          </a:p>
          <a:p>
            <a:pPr algn="ctr">
              <a:lnSpc>
                <a:spcPct val="150000"/>
              </a:lnSpc>
            </a:pPr>
            <a:endParaRPr lang="en-US" dirty="0"/>
          </a:p>
          <a:p>
            <a:pPr algn="ctr">
              <a:lnSpc>
                <a:spcPct val="150000"/>
              </a:lnSpc>
            </a:pPr>
            <a:r>
              <a:rPr lang="en-US" dirty="0"/>
              <a:t>The goal of this project is to analyze their current client list, assets, and billing structure to improve customer service and maintain profitability.</a:t>
            </a:r>
          </a:p>
        </p:txBody>
      </p:sp>
    </p:spTree>
    <p:extLst>
      <p:ext uri="{BB962C8B-B14F-4D97-AF65-F5344CB8AC3E}">
        <p14:creationId xmlns:p14="http://schemas.microsoft.com/office/powerpoint/2010/main" val="1514969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 presetClass="entr" presetSubtype="0" fill="hold" nodeType="afterEffect">
                                  <p:stCondLst>
                                    <p:cond delay="0"/>
                                  </p:stCondLst>
                                  <p:iterate type="wd">
                                    <p:tmAbs val="0"/>
                                  </p:iterate>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par>
                          <p:cTn id="12" fill="hold">
                            <p:stCondLst>
                              <p:cond delay="1000"/>
                            </p:stCondLst>
                            <p:childTnLst>
                              <p:par>
                                <p:cTn id="13" presetID="2" presetClass="entr" presetSubtype="12" decel="50000" fill="hold" grpId="0" nodeType="afterEffect">
                                  <p:stCondLst>
                                    <p:cond delay="0"/>
                                  </p:stCondLst>
                                  <p:iterate type="wd">
                                    <p:tmPct val="0"/>
                                  </p:iterate>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1" repeatCount="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uiExpand="1" bldLvl="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F81409-066B-70B9-7E2C-A8F07348EB12}"/>
              </a:ext>
            </a:extLst>
          </p:cNvPr>
          <p:cNvSpPr/>
          <p:nvPr/>
        </p:nvSpPr>
        <p:spPr>
          <a:xfrm>
            <a:off x="0" y="94828"/>
            <a:ext cx="12191997" cy="676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nd holding tree">
            <a:extLst>
              <a:ext uri="{FF2B5EF4-FFF2-40B4-BE49-F238E27FC236}">
                <a16:creationId xmlns:a16="http://schemas.microsoft.com/office/drawing/2014/main" id="{90B9C70E-DF4F-8176-F2BB-34B7CDE87FEA}"/>
              </a:ext>
            </a:extLst>
          </p:cNvPr>
          <p:cNvPicPr>
            <a:picLocks noChangeAspect="1"/>
          </p:cNvPicPr>
          <p:nvPr/>
        </p:nvPicPr>
        <p:blipFill rotWithShape="1">
          <a:blip r:embed="rId2"/>
          <a:srcRect l="1046" t="8749" r="-1046" b="6183"/>
          <a:stretch/>
        </p:blipFill>
        <p:spPr>
          <a:xfrm>
            <a:off x="-3" y="-222061"/>
            <a:ext cx="12415104" cy="7080061"/>
          </a:xfrm>
          <a:prstGeom prst="rect">
            <a:avLst/>
          </a:prstGeom>
        </p:spPr>
      </p:pic>
      <p:sp>
        <p:nvSpPr>
          <p:cNvPr id="8" name="Rectangle 7">
            <a:extLst>
              <a:ext uri="{FF2B5EF4-FFF2-40B4-BE49-F238E27FC236}">
                <a16:creationId xmlns:a16="http://schemas.microsoft.com/office/drawing/2014/main" id="{8616934D-3C8E-8B5F-D355-BE6CEF59B821}"/>
              </a:ext>
            </a:extLst>
          </p:cNvPr>
          <p:cNvSpPr/>
          <p:nvPr/>
        </p:nvSpPr>
        <p:spPr>
          <a:xfrm>
            <a:off x="-472500" y="-222061"/>
            <a:ext cx="13136996" cy="7131096"/>
          </a:xfrm>
          <a:prstGeom prst="rect">
            <a:avLst/>
          </a:prstGeom>
          <a:solidFill>
            <a:schemeClr val="bg1">
              <a:alpha val="621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470DB24-0D20-88A1-D130-E9AE32C1EB8F}"/>
              </a:ext>
            </a:extLst>
          </p:cNvPr>
          <p:cNvSpPr txBox="1"/>
          <p:nvPr/>
        </p:nvSpPr>
        <p:spPr>
          <a:xfrm>
            <a:off x="2134634" y="1254000"/>
            <a:ext cx="7922728" cy="3785652"/>
          </a:xfrm>
          <a:prstGeom prst="rect">
            <a:avLst/>
          </a:prstGeom>
          <a:noFill/>
        </p:spPr>
        <p:txBody>
          <a:bodyPr wrap="square" rtlCol="0">
            <a:spAutoFit/>
          </a:bodyPr>
          <a:lstStyle/>
          <a:p>
            <a:pPr algn="ctr">
              <a:lnSpc>
                <a:spcPct val="150000"/>
              </a:lnSpc>
            </a:pPr>
            <a:r>
              <a:rPr lang="en-US" dirty="0">
                <a:latin typeface="Roboto" pitchFamily="2" charset="0"/>
                <a:ea typeface="Roboto" pitchFamily="2" charset="0"/>
              </a:rPr>
              <a:t>Founded by Jake and Ned </a:t>
            </a:r>
            <a:r>
              <a:rPr lang="en-US" dirty="0" err="1">
                <a:latin typeface="Roboto" pitchFamily="2" charset="0"/>
                <a:ea typeface="Roboto" pitchFamily="2" charset="0"/>
              </a:rPr>
              <a:t>Willson</a:t>
            </a:r>
            <a:r>
              <a:rPr lang="en-US" dirty="0">
                <a:latin typeface="Roboto" pitchFamily="2" charset="0"/>
                <a:ea typeface="Roboto" pitchFamily="2" charset="0"/>
              </a:rPr>
              <a:t>, </a:t>
            </a:r>
            <a:r>
              <a:rPr lang="en-US" dirty="0" err="1">
                <a:latin typeface="Roboto" pitchFamily="2" charset="0"/>
                <a:ea typeface="Roboto" pitchFamily="2" charset="0"/>
              </a:rPr>
              <a:t>Willson</a:t>
            </a:r>
            <a:r>
              <a:rPr lang="en-US" dirty="0">
                <a:latin typeface="Roboto" pitchFamily="2" charset="0"/>
                <a:ea typeface="Roboto" pitchFamily="2" charset="0"/>
              </a:rPr>
              <a:t> financial has strived to bring excellent Financial Management and Advising Services to Southern New Mexico’s farmers, ranchers and retirees. </a:t>
            </a:r>
            <a:r>
              <a:rPr lang="en-US" dirty="0" err="1">
                <a:latin typeface="Roboto" pitchFamily="2" charset="0"/>
                <a:ea typeface="Roboto" pitchFamily="2" charset="0"/>
              </a:rPr>
              <a:t>Willson</a:t>
            </a:r>
            <a:r>
              <a:rPr lang="en-US" dirty="0">
                <a:latin typeface="Roboto" pitchFamily="2" charset="0"/>
                <a:ea typeface="Roboto" pitchFamily="2" charset="0"/>
              </a:rPr>
              <a:t> financial counts with CFA licensing and is compliant with SEC regulations. As the company has grown in the last year, Jake and Ned have decided it is time to assess the client list, their assets and their billing process. </a:t>
            </a:r>
          </a:p>
          <a:p>
            <a:pPr algn="ctr">
              <a:lnSpc>
                <a:spcPct val="150000"/>
              </a:lnSpc>
            </a:pPr>
            <a:endParaRPr lang="en-US" dirty="0">
              <a:latin typeface="Roboto" pitchFamily="2" charset="0"/>
              <a:ea typeface="Roboto" pitchFamily="2" charset="0"/>
            </a:endParaRPr>
          </a:p>
          <a:p>
            <a:pPr algn="ctr">
              <a:lnSpc>
                <a:spcPct val="150000"/>
              </a:lnSpc>
            </a:pPr>
            <a:r>
              <a:rPr lang="en-US" dirty="0">
                <a:latin typeface="Roboto" pitchFamily="2" charset="0"/>
                <a:ea typeface="Roboto" pitchFamily="2" charset="0"/>
              </a:rPr>
              <a:t>The goal of this project is to analyze their current client list, assets, and billing structure to improve customer service and maintain profitability.</a:t>
            </a:r>
          </a:p>
        </p:txBody>
      </p:sp>
      <p:sp>
        <p:nvSpPr>
          <p:cNvPr id="12" name="TextBox 11">
            <a:extLst>
              <a:ext uri="{FF2B5EF4-FFF2-40B4-BE49-F238E27FC236}">
                <a16:creationId xmlns:a16="http://schemas.microsoft.com/office/drawing/2014/main" id="{E7D7B188-97A9-5E3A-8682-BB377EB99E7E}"/>
              </a:ext>
            </a:extLst>
          </p:cNvPr>
          <p:cNvSpPr txBox="1"/>
          <p:nvPr/>
        </p:nvSpPr>
        <p:spPr>
          <a:xfrm>
            <a:off x="301656" y="8557255"/>
            <a:ext cx="11811785" cy="2382191"/>
          </a:xfrm>
          <a:prstGeom prst="rect">
            <a:avLst/>
          </a:prstGeom>
          <a:noFill/>
        </p:spPr>
        <p:txBody>
          <a:bodyPr wrap="square">
            <a:spAutoFit/>
          </a:bodyPr>
          <a:lstStyle/>
          <a:p>
            <a:pPr algn="ctr">
              <a:lnSpc>
                <a:spcPct val="200000"/>
              </a:lnSpc>
            </a:pPr>
            <a:r>
              <a:rPr lang="en-US" sz="4000" dirty="0"/>
              <a:t>THE QUESTIONS THAT NEED TO BE ANSWERED IN ORDER TO DETERMINE THIS ARE:</a:t>
            </a:r>
          </a:p>
        </p:txBody>
      </p:sp>
    </p:spTree>
    <p:extLst>
      <p:ext uri="{BB962C8B-B14F-4D97-AF65-F5344CB8AC3E}">
        <p14:creationId xmlns:p14="http://schemas.microsoft.com/office/powerpoint/2010/main" val="2158063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ldLvl="2"/>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F81409-066B-70B9-7E2C-A8F07348EB12}"/>
              </a:ext>
            </a:extLst>
          </p:cNvPr>
          <p:cNvSpPr/>
          <p:nvPr/>
        </p:nvSpPr>
        <p:spPr>
          <a:xfrm>
            <a:off x="0" y="94828"/>
            <a:ext cx="12191997" cy="676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nd holding tree">
            <a:extLst>
              <a:ext uri="{FF2B5EF4-FFF2-40B4-BE49-F238E27FC236}">
                <a16:creationId xmlns:a16="http://schemas.microsoft.com/office/drawing/2014/main" id="{90B9C70E-DF4F-8176-F2BB-34B7CDE87FEA}"/>
              </a:ext>
            </a:extLst>
          </p:cNvPr>
          <p:cNvPicPr>
            <a:picLocks noChangeAspect="1"/>
          </p:cNvPicPr>
          <p:nvPr/>
        </p:nvPicPr>
        <p:blipFill rotWithShape="1">
          <a:blip r:embed="rId3"/>
          <a:srcRect l="1046" t="8749" r="-1046" b="6183"/>
          <a:stretch/>
        </p:blipFill>
        <p:spPr>
          <a:xfrm>
            <a:off x="-3" y="-222061"/>
            <a:ext cx="12415104" cy="7080061"/>
          </a:xfrm>
          <a:prstGeom prst="rect">
            <a:avLst/>
          </a:prstGeom>
        </p:spPr>
      </p:pic>
      <p:sp>
        <p:nvSpPr>
          <p:cNvPr id="8" name="Rectangle 7">
            <a:extLst>
              <a:ext uri="{FF2B5EF4-FFF2-40B4-BE49-F238E27FC236}">
                <a16:creationId xmlns:a16="http://schemas.microsoft.com/office/drawing/2014/main" id="{8616934D-3C8E-8B5F-D355-BE6CEF59B821}"/>
              </a:ext>
            </a:extLst>
          </p:cNvPr>
          <p:cNvSpPr/>
          <p:nvPr/>
        </p:nvSpPr>
        <p:spPr>
          <a:xfrm>
            <a:off x="-144381" y="-222061"/>
            <a:ext cx="12703859" cy="7131097"/>
          </a:xfrm>
          <a:prstGeom prst="rect">
            <a:avLst/>
          </a:prstGeom>
          <a:solidFill>
            <a:schemeClr val="bg1">
              <a:alpha val="621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407EB8F-690B-04C2-0098-9EFDB8B708F9}"/>
              </a:ext>
            </a:extLst>
          </p:cNvPr>
          <p:cNvSpPr txBox="1"/>
          <p:nvPr/>
        </p:nvSpPr>
        <p:spPr>
          <a:xfrm>
            <a:off x="263951" y="1100208"/>
            <a:ext cx="11811785" cy="2382191"/>
          </a:xfrm>
          <a:prstGeom prst="rect">
            <a:avLst/>
          </a:prstGeom>
          <a:noFill/>
        </p:spPr>
        <p:txBody>
          <a:bodyPr wrap="square">
            <a:spAutoFit/>
          </a:bodyPr>
          <a:lstStyle/>
          <a:p>
            <a:pPr algn="ctr">
              <a:lnSpc>
                <a:spcPct val="200000"/>
              </a:lnSpc>
            </a:pPr>
            <a:r>
              <a:rPr lang="en-US" sz="4000" dirty="0">
                <a:latin typeface="Roboto" pitchFamily="2" charset="0"/>
                <a:ea typeface="Roboto" pitchFamily="2" charset="0"/>
              </a:rPr>
              <a:t>THE QUESTIONS THAT NEED TO BE ANSWERED IN ORDER TO DETERMINE THIS ARE:</a:t>
            </a:r>
          </a:p>
        </p:txBody>
      </p:sp>
      <p:sp>
        <p:nvSpPr>
          <p:cNvPr id="2" name="TextBox 1">
            <a:extLst>
              <a:ext uri="{FF2B5EF4-FFF2-40B4-BE49-F238E27FC236}">
                <a16:creationId xmlns:a16="http://schemas.microsoft.com/office/drawing/2014/main" id="{629925C3-988B-AED5-0332-6DD51F2B5257}"/>
              </a:ext>
            </a:extLst>
          </p:cNvPr>
          <p:cNvSpPr txBox="1"/>
          <p:nvPr/>
        </p:nvSpPr>
        <p:spPr>
          <a:xfrm>
            <a:off x="1730597" y="-7741144"/>
            <a:ext cx="7922728" cy="3373359"/>
          </a:xfrm>
          <a:prstGeom prst="rect">
            <a:avLst/>
          </a:prstGeom>
          <a:noFill/>
        </p:spPr>
        <p:txBody>
          <a:bodyPr wrap="square" rtlCol="0">
            <a:spAutoFit/>
          </a:bodyPr>
          <a:lstStyle/>
          <a:p>
            <a:pPr algn="ctr">
              <a:lnSpc>
                <a:spcPct val="150000"/>
              </a:lnSpc>
            </a:pPr>
            <a:r>
              <a:rPr lang="en-US" dirty="0"/>
              <a:t>Founded by Jake and Ned </a:t>
            </a:r>
            <a:r>
              <a:rPr lang="en-US" dirty="0" err="1"/>
              <a:t>Willson</a:t>
            </a:r>
            <a:r>
              <a:rPr lang="en-US" dirty="0"/>
              <a:t>, </a:t>
            </a:r>
            <a:r>
              <a:rPr lang="en-US" dirty="0" err="1"/>
              <a:t>Willson</a:t>
            </a:r>
            <a:r>
              <a:rPr lang="en-US" dirty="0"/>
              <a:t> financial has strived to bring excellent Financial Management and Advising Services to Southern New Mexico’s farmers, ranchers and retirees. </a:t>
            </a:r>
            <a:r>
              <a:rPr lang="en-US" dirty="0" err="1"/>
              <a:t>Willson</a:t>
            </a:r>
            <a:r>
              <a:rPr lang="en-US" dirty="0"/>
              <a:t> financial counts with CFA licensing and is compliant with SEC regulations. As the company has grown in the last year, Jake and Ned have decided it is time to assess the client list, their assets and their billing process. </a:t>
            </a:r>
          </a:p>
          <a:p>
            <a:pPr algn="ctr">
              <a:lnSpc>
                <a:spcPct val="150000"/>
              </a:lnSpc>
            </a:pPr>
            <a:endParaRPr lang="en-US" dirty="0"/>
          </a:p>
          <a:p>
            <a:pPr algn="ctr">
              <a:lnSpc>
                <a:spcPct val="150000"/>
              </a:lnSpc>
            </a:pPr>
            <a:r>
              <a:rPr lang="en-US" dirty="0"/>
              <a:t>The goal of this project is to analyze their current client list, assets, and billing structure to improve customer service and maintain profitability.</a:t>
            </a:r>
          </a:p>
        </p:txBody>
      </p:sp>
    </p:spTree>
    <p:extLst>
      <p:ext uri="{BB962C8B-B14F-4D97-AF65-F5344CB8AC3E}">
        <p14:creationId xmlns:p14="http://schemas.microsoft.com/office/powerpoint/2010/main" val="1297399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F81409-066B-70B9-7E2C-A8F07348EB12}"/>
              </a:ext>
            </a:extLst>
          </p:cNvPr>
          <p:cNvSpPr/>
          <p:nvPr/>
        </p:nvSpPr>
        <p:spPr>
          <a:xfrm>
            <a:off x="0" y="94828"/>
            <a:ext cx="12191997" cy="676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nd holding tree">
            <a:extLst>
              <a:ext uri="{FF2B5EF4-FFF2-40B4-BE49-F238E27FC236}">
                <a16:creationId xmlns:a16="http://schemas.microsoft.com/office/drawing/2014/main" id="{90B9C70E-DF4F-8176-F2BB-34B7CDE87FEA}"/>
              </a:ext>
            </a:extLst>
          </p:cNvPr>
          <p:cNvPicPr>
            <a:picLocks noChangeAspect="1"/>
          </p:cNvPicPr>
          <p:nvPr/>
        </p:nvPicPr>
        <p:blipFill rotWithShape="1">
          <a:blip r:embed="rId2"/>
          <a:srcRect l="1046" t="8749" r="-1046" b="6183"/>
          <a:stretch/>
        </p:blipFill>
        <p:spPr>
          <a:xfrm>
            <a:off x="-3" y="-222061"/>
            <a:ext cx="12415104" cy="7080061"/>
          </a:xfrm>
          <a:prstGeom prst="rect">
            <a:avLst/>
          </a:prstGeom>
        </p:spPr>
      </p:pic>
      <p:sp>
        <p:nvSpPr>
          <p:cNvPr id="8" name="Rectangle 7">
            <a:extLst>
              <a:ext uri="{FF2B5EF4-FFF2-40B4-BE49-F238E27FC236}">
                <a16:creationId xmlns:a16="http://schemas.microsoft.com/office/drawing/2014/main" id="{8616934D-3C8E-8B5F-D355-BE6CEF59B821}"/>
              </a:ext>
            </a:extLst>
          </p:cNvPr>
          <p:cNvSpPr/>
          <p:nvPr/>
        </p:nvSpPr>
        <p:spPr>
          <a:xfrm>
            <a:off x="-288758" y="-247579"/>
            <a:ext cx="12703859" cy="7131097"/>
          </a:xfrm>
          <a:prstGeom prst="rect">
            <a:avLst/>
          </a:prstGeom>
          <a:solidFill>
            <a:schemeClr val="bg1">
              <a:alpha val="621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407EB8F-690B-04C2-0098-9EFDB8B708F9}"/>
              </a:ext>
            </a:extLst>
          </p:cNvPr>
          <p:cNvSpPr txBox="1"/>
          <p:nvPr/>
        </p:nvSpPr>
        <p:spPr>
          <a:xfrm>
            <a:off x="-136099" y="-5900013"/>
            <a:ext cx="11811785" cy="2382191"/>
          </a:xfrm>
          <a:prstGeom prst="rect">
            <a:avLst/>
          </a:prstGeom>
          <a:noFill/>
        </p:spPr>
        <p:txBody>
          <a:bodyPr wrap="square">
            <a:spAutoFit/>
          </a:bodyPr>
          <a:lstStyle/>
          <a:p>
            <a:pPr algn="ctr">
              <a:lnSpc>
                <a:spcPct val="200000"/>
              </a:lnSpc>
            </a:pPr>
            <a:r>
              <a:rPr lang="en-US" sz="4000" dirty="0"/>
              <a:t>THE QUESTIONS THAT NEED TO BE ANSWERED IN ORDER TO DETERMINE THIS ARE:</a:t>
            </a:r>
          </a:p>
        </p:txBody>
      </p:sp>
      <p:grpSp>
        <p:nvGrpSpPr>
          <p:cNvPr id="10" name="Group 9">
            <a:extLst>
              <a:ext uri="{FF2B5EF4-FFF2-40B4-BE49-F238E27FC236}">
                <a16:creationId xmlns:a16="http://schemas.microsoft.com/office/drawing/2014/main" id="{97CD0C78-4B17-C6F6-34A1-EC2D63934552}"/>
              </a:ext>
            </a:extLst>
          </p:cNvPr>
          <p:cNvGrpSpPr/>
          <p:nvPr/>
        </p:nvGrpSpPr>
        <p:grpSpPr>
          <a:xfrm>
            <a:off x="2471025" y="412049"/>
            <a:ext cx="7375091" cy="573572"/>
            <a:chOff x="2545237" y="4411602"/>
            <a:chExt cx="7375091" cy="573572"/>
          </a:xfrm>
        </p:grpSpPr>
        <p:sp useBgFill="1">
          <p:nvSpPr>
            <p:cNvPr id="12" name="Rectangle 11">
              <a:extLst>
                <a:ext uri="{FF2B5EF4-FFF2-40B4-BE49-F238E27FC236}">
                  <a16:creationId xmlns:a16="http://schemas.microsoft.com/office/drawing/2014/main" id="{54946204-01B5-0A10-5F4E-6B6C5B0A01A4}"/>
                </a:ext>
              </a:extLst>
            </p:cNvPr>
            <p:cNvSpPr/>
            <p:nvPr/>
          </p:nvSpPr>
          <p:spPr>
            <a:xfrm>
              <a:off x="2556173" y="4428285"/>
              <a:ext cx="7284425" cy="556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1EDA61-89EA-22CC-ECAE-45C5F38DC721}"/>
                </a:ext>
              </a:extLst>
            </p:cNvPr>
            <p:cNvSpPr txBox="1"/>
            <p:nvPr/>
          </p:nvSpPr>
          <p:spPr>
            <a:xfrm>
              <a:off x="2545237" y="4411602"/>
              <a:ext cx="7375091" cy="461665"/>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How many clients have been added for each of the past six months? </a:t>
              </a:r>
            </a:p>
          </p:txBody>
        </p:sp>
      </p:grpSp>
      <p:grpSp>
        <p:nvGrpSpPr>
          <p:cNvPr id="18" name="Group 17">
            <a:extLst>
              <a:ext uri="{FF2B5EF4-FFF2-40B4-BE49-F238E27FC236}">
                <a16:creationId xmlns:a16="http://schemas.microsoft.com/office/drawing/2014/main" id="{2B1198C0-B084-1425-3193-ED36CB7C793A}"/>
              </a:ext>
            </a:extLst>
          </p:cNvPr>
          <p:cNvGrpSpPr/>
          <p:nvPr/>
        </p:nvGrpSpPr>
        <p:grpSpPr>
          <a:xfrm>
            <a:off x="2363772" y="2293478"/>
            <a:ext cx="7979190" cy="617968"/>
            <a:chOff x="2234153" y="2985622"/>
            <a:chExt cx="7979190" cy="617968"/>
          </a:xfrm>
        </p:grpSpPr>
        <p:sp useBgFill="1">
          <p:nvSpPr>
            <p:cNvPr id="19" name="Rectangle 18">
              <a:extLst>
                <a:ext uri="{FF2B5EF4-FFF2-40B4-BE49-F238E27FC236}">
                  <a16:creationId xmlns:a16="http://schemas.microsoft.com/office/drawing/2014/main" id="{5241D9ED-E0E8-A5A6-3940-414E606231D4}"/>
                </a:ext>
              </a:extLst>
            </p:cNvPr>
            <p:cNvSpPr/>
            <p:nvPr/>
          </p:nvSpPr>
          <p:spPr>
            <a:xfrm>
              <a:off x="2234153" y="3020752"/>
              <a:ext cx="7975076" cy="582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D46A0A0-E62C-965F-1C83-29568724E0A1}"/>
                </a:ext>
              </a:extLst>
            </p:cNvPr>
            <p:cNvSpPr txBox="1"/>
            <p:nvPr/>
          </p:nvSpPr>
          <p:spPr>
            <a:xfrm>
              <a:off x="2252408" y="2985622"/>
              <a:ext cx="7960935" cy="461665"/>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What is the average amount of assets (in currency) for the entire client list? </a:t>
              </a:r>
            </a:p>
          </p:txBody>
        </p:sp>
      </p:grpSp>
      <p:grpSp>
        <p:nvGrpSpPr>
          <p:cNvPr id="21" name="Group 20">
            <a:extLst>
              <a:ext uri="{FF2B5EF4-FFF2-40B4-BE49-F238E27FC236}">
                <a16:creationId xmlns:a16="http://schemas.microsoft.com/office/drawing/2014/main" id="{97B2FEC7-6FF2-10A5-065A-904637F5713B}"/>
              </a:ext>
            </a:extLst>
          </p:cNvPr>
          <p:cNvGrpSpPr/>
          <p:nvPr/>
        </p:nvGrpSpPr>
        <p:grpSpPr>
          <a:xfrm>
            <a:off x="2575576" y="4439772"/>
            <a:ext cx="7555582" cy="976702"/>
            <a:chOff x="2620652" y="4617623"/>
            <a:chExt cx="7555582" cy="976702"/>
          </a:xfrm>
        </p:grpSpPr>
        <p:sp useBgFill="1">
          <p:nvSpPr>
            <p:cNvPr id="22" name="Rectangle 21">
              <a:extLst>
                <a:ext uri="{FF2B5EF4-FFF2-40B4-BE49-F238E27FC236}">
                  <a16:creationId xmlns:a16="http://schemas.microsoft.com/office/drawing/2014/main" id="{C34F3BA2-7670-F040-C489-C0DC684BE313}"/>
                </a:ext>
              </a:extLst>
            </p:cNvPr>
            <p:cNvSpPr/>
            <p:nvPr/>
          </p:nvSpPr>
          <p:spPr>
            <a:xfrm>
              <a:off x="2620652" y="4622565"/>
              <a:ext cx="7447176" cy="97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29814B-D77E-0BF0-DAAC-F74C60CA1E14}"/>
                </a:ext>
              </a:extLst>
            </p:cNvPr>
            <p:cNvSpPr txBox="1"/>
            <p:nvPr/>
          </p:nvSpPr>
          <p:spPr>
            <a:xfrm>
              <a:off x="2620652" y="4617623"/>
              <a:ext cx="7555582" cy="877163"/>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How many clients have a high number (more than 10 a month) of transactions?</a:t>
              </a:r>
              <a:endParaRPr lang="en-US" dirty="0">
                <a:latin typeface="Roboto" pitchFamily="2" charset="0"/>
                <a:ea typeface="Roboto" pitchFamily="2" charset="0"/>
                <a:cs typeface="Arial" panose="020B0604020202020204" pitchFamily="34" charset="0"/>
              </a:endParaRPr>
            </a:p>
          </p:txBody>
        </p:sp>
      </p:grpSp>
      <p:pic>
        <p:nvPicPr>
          <p:cNvPr id="24" name="image14.png">
            <a:extLst>
              <a:ext uri="{FF2B5EF4-FFF2-40B4-BE49-F238E27FC236}">
                <a16:creationId xmlns:a16="http://schemas.microsoft.com/office/drawing/2014/main" id="{8A9A6376-A3F2-D92D-C81A-C07EE5263DE0}"/>
              </a:ext>
            </a:extLst>
          </p:cNvPr>
          <p:cNvPicPr/>
          <p:nvPr/>
        </p:nvPicPr>
        <p:blipFill>
          <a:blip r:embed="rId3"/>
          <a:srcRect/>
          <a:stretch>
            <a:fillRect/>
          </a:stretch>
        </p:blipFill>
        <p:spPr>
          <a:xfrm>
            <a:off x="254176" y="8799068"/>
            <a:ext cx="11421510" cy="5698018"/>
          </a:xfrm>
          <a:prstGeom prst="rect">
            <a:avLst/>
          </a:prstGeom>
          <a:ln/>
        </p:spPr>
      </p:pic>
    </p:spTree>
    <p:extLst>
      <p:ext uri="{BB962C8B-B14F-4D97-AF65-F5344CB8AC3E}">
        <p14:creationId xmlns:p14="http://schemas.microsoft.com/office/powerpoint/2010/main" val="40404218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50000" fill="hold" nodeType="afterEffect">
                                  <p:stCondLst>
                                    <p:cond delay="10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00" fill="hold"/>
                                        <p:tgtEl>
                                          <p:spTgt spid="18"/>
                                        </p:tgtEl>
                                        <p:attrNameLst>
                                          <p:attrName>ppt_x</p:attrName>
                                        </p:attrNameLst>
                                      </p:cBhvr>
                                      <p:tavLst>
                                        <p:tav tm="0">
                                          <p:val>
                                            <p:strVal val="#ppt_x"/>
                                          </p:val>
                                        </p:tav>
                                        <p:tav tm="100000">
                                          <p:val>
                                            <p:strVal val="#ppt_x"/>
                                          </p:val>
                                        </p:tav>
                                      </p:tavLst>
                                    </p:anim>
                                    <p:anim calcmode="lin" valueType="num">
                                      <p:cBhvr additive="base">
                                        <p:cTn id="13" dur="10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decel="50000" fill="hold" nodeType="afterEffect">
                                  <p:stCondLst>
                                    <p:cond delay="100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EE7ADA-067C-DCE1-8D8D-9F088066680A}"/>
              </a:ext>
            </a:extLst>
          </p:cNvPr>
          <p:cNvSpPr txBox="1"/>
          <p:nvPr/>
        </p:nvSpPr>
        <p:spPr>
          <a:xfrm>
            <a:off x="859599" y="8468767"/>
            <a:ext cx="11142483" cy="1200329"/>
          </a:xfrm>
          <a:prstGeom prst="rect">
            <a:avLst/>
          </a:prstGeom>
          <a:noFill/>
        </p:spPr>
        <p:txBody>
          <a:bodyPr wrap="square" rtlCol="0">
            <a:spAutoFit/>
          </a:bodyPr>
          <a:lstStyle/>
          <a:p>
            <a:endParaRPr lang="en-US" dirty="0"/>
          </a:p>
          <a:p>
            <a:r>
              <a:rPr lang="en-US" dirty="0"/>
              <a:t> How many clients have been added for each of the past six months? </a:t>
            </a:r>
          </a:p>
          <a:p>
            <a:r>
              <a:rPr lang="en-US" dirty="0"/>
              <a:t>What is the average amount of assets (in currency) for the entire client list? </a:t>
            </a:r>
          </a:p>
          <a:p>
            <a:r>
              <a:rPr lang="en-US" dirty="0"/>
              <a:t>How many clients have a high number (more than 10 a month) of transactions?</a:t>
            </a:r>
          </a:p>
        </p:txBody>
      </p:sp>
      <p:grpSp>
        <p:nvGrpSpPr>
          <p:cNvPr id="10" name="Group 9">
            <a:extLst>
              <a:ext uri="{FF2B5EF4-FFF2-40B4-BE49-F238E27FC236}">
                <a16:creationId xmlns:a16="http://schemas.microsoft.com/office/drawing/2014/main" id="{97CD0C78-4B17-C6F6-34A1-EC2D63934552}"/>
              </a:ext>
            </a:extLst>
          </p:cNvPr>
          <p:cNvGrpSpPr/>
          <p:nvPr/>
        </p:nvGrpSpPr>
        <p:grpSpPr>
          <a:xfrm>
            <a:off x="-15411471" y="678807"/>
            <a:ext cx="7375091" cy="573572"/>
            <a:chOff x="2545237" y="4411602"/>
            <a:chExt cx="7375091" cy="573572"/>
          </a:xfrm>
        </p:grpSpPr>
        <p:sp useBgFill="1">
          <p:nvSpPr>
            <p:cNvPr id="12" name="Rectangle 11">
              <a:extLst>
                <a:ext uri="{FF2B5EF4-FFF2-40B4-BE49-F238E27FC236}">
                  <a16:creationId xmlns:a16="http://schemas.microsoft.com/office/drawing/2014/main" id="{54946204-01B5-0A10-5F4E-6B6C5B0A01A4}"/>
                </a:ext>
              </a:extLst>
            </p:cNvPr>
            <p:cNvSpPr/>
            <p:nvPr/>
          </p:nvSpPr>
          <p:spPr>
            <a:xfrm>
              <a:off x="2556173" y="4428285"/>
              <a:ext cx="7284425" cy="556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1EDA61-89EA-22CC-ECAE-45C5F38DC721}"/>
                </a:ext>
              </a:extLst>
            </p:cNvPr>
            <p:cNvSpPr txBox="1"/>
            <p:nvPr/>
          </p:nvSpPr>
          <p:spPr>
            <a:xfrm>
              <a:off x="2545237" y="4411602"/>
              <a:ext cx="7375091" cy="461665"/>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How many clients have been added for each of the past six months? </a:t>
              </a:r>
            </a:p>
          </p:txBody>
        </p:sp>
      </p:grpSp>
      <p:grpSp>
        <p:nvGrpSpPr>
          <p:cNvPr id="18" name="Group 17">
            <a:extLst>
              <a:ext uri="{FF2B5EF4-FFF2-40B4-BE49-F238E27FC236}">
                <a16:creationId xmlns:a16="http://schemas.microsoft.com/office/drawing/2014/main" id="{2B1198C0-B084-1425-3193-ED36CB7C793A}"/>
              </a:ext>
            </a:extLst>
          </p:cNvPr>
          <p:cNvGrpSpPr/>
          <p:nvPr/>
        </p:nvGrpSpPr>
        <p:grpSpPr>
          <a:xfrm>
            <a:off x="22077418" y="2124428"/>
            <a:ext cx="7979190" cy="617968"/>
            <a:chOff x="2234153" y="2985622"/>
            <a:chExt cx="7979190" cy="617968"/>
          </a:xfrm>
        </p:grpSpPr>
        <p:sp useBgFill="1">
          <p:nvSpPr>
            <p:cNvPr id="19" name="Rectangle 18">
              <a:extLst>
                <a:ext uri="{FF2B5EF4-FFF2-40B4-BE49-F238E27FC236}">
                  <a16:creationId xmlns:a16="http://schemas.microsoft.com/office/drawing/2014/main" id="{5241D9ED-E0E8-A5A6-3940-414E606231D4}"/>
                </a:ext>
              </a:extLst>
            </p:cNvPr>
            <p:cNvSpPr/>
            <p:nvPr/>
          </p:nvSpPr>
          <p:spPr>
            <a:xfrm>
              <a:off x="2234153" y="3020752"/>
              <a:ext cx="7975076" cy="582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D46A0A0-E62C-965F-1C83-29568724E0A1}"/>
                </a:ext>
              </a:extLst>
            </p:cNvPr>
            <p:cNvSpPr txBox="1"/>
            <p:nvPr/>
          </p:nvSpPr>
          <p:spPr>
            <a:xfrm>
              <a:off x="2252408" y="2985622"/>
              <a:ext cx="7960935" cy="461665"/>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What is the average amount of assets (in currency) for the entire client list? </a:t>
              </a:r>
            </a:p>
          </p:txBody>
        </p:sp>
      </p:grpSp>
      <p:grpSp>
        <p:nvGrpSpPr>
          <p:cNvPr id="21" name="Group 20">
            <a:extLst>
              <a:ext uri="{FF2B5EF4-FFF2-40B4-BE49-F238E27FC236}">
                <a16:creationId xmlns:a16="http://schemas.microsoft.com/office/drawing/2014/main" id="{97B2FEC7-6FF2-10A5-065A-904637F5713B}"/>
              </a:ext>
            </a:extLst>
          </p:cNvPr>
          <p:cNvGrpSpPr/>
          <p:nvPr/>
        </p:nvGrpSpPr>
        <p:grpSpPr>
          <a:xfrm>
            <a:off x="-15831916" y="4684434"/>
            <a:ext cx="7555582" cy="976702"/>
            <a:chOff x="2620652" y="4617623"/>
            <a:chExt cx="7555582" cy="976702"/>
          </a:xfrm>
        </p:grpSpPr>
        <p:sp useBgFill="1">
          <p:nvSpPr>
            <p:cNvPr id="22" name="Rectangle 21">
              <a:extLst>
                <a:ext uri="{FF2B5EF4-FFF2-40B4-BE49-F238E27FC236}">
                  <a16:creationId xmlns:a16="http://schemas.microsoft.com/office/drawing/2014/main" id="{C34F3BA2-7670-F040-C489-C0DC684BE313}"/>
                </a:ext>
              </a:extLst>
            </p:cNvPr>
            <p:cNvSpPr/>
            <p:nvPr/>
          </p:nvSpPr>
          <p:spPr>
            <a:xfrm>
              <a:off x="2620652" y="4622565"/>
              <a:ext cx="7447176" cy="97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29814B-D77E-0BF0-DAAC-F74C60CA1E14}"/>
                </a:ext>
              </a:extLst>
            </p:cNvPr>
            <p:cNvSpPr txBox="1"/>
            <p:nvPr/>
          </p:nvSpPr>
          <p:spPr>
            <a:xfrm>
              <a:off x="2620652" y="4617623"/>
              <a:ext cx="7555582" cy="877163"/>
            </a:xfrm>
            <a:prstGeom prst="rect">
              <a:avLst/>
            </a:prstGeom>
            <a:noFill/>
          </p:spPr>
          <p:txBody>
            <a:bodyPr wrap="square">
              <a:spAutoFit/>
            </a:bodyPr>
            <a:lstStyle/>
            <a:p>
              <a:pPr algn="ctr">
                <a:lnSpc>
                  <a:spcPct val="150000"/>
                </a:lnSpc>
              </a:pPr>
              <a:r>
                <a:rPr lang="en-US" sz="1800" dirty="0">
                  <a:latin typeface="Roboto" pitchFamily="2" charset="0"/>
                  <a:ea typeface="Roboto" pitchFamily="2" charset="0"/>
                  <a:cs typeface="Arial" panose="020B0604020202020204" pitchFamily="34" charset="0"/>
                </a:rPr>
                <a:t>How many clients have a high number (more than 10 a month) of transactions?</a:t>
              </a:r>
              <a:endParaRPr lang="en-US" dirty="0">
                <a:latin typeface="Roboto" pitchFamily="2" charset="0"/>
                <a:ea typeface="Roboto" pitchFamily="2" charset="0"/>
                <a:cs typeface="Arial" panose="020B0604020202020204" pitchFamily="34" charset="0"/>
              </a:endParaRPr>
            </a:p>
          </p:txBody>
        </p:sp>
      </p:grpSp>
      <p:pic>
        <p:nvPicPr>
          <p:cNvPr id="2" name="image14.png">
            <a:extLst>
              <a:ext uri="{FF2B5EF4-FFF2-40B4-BE49-F238E27FC236}">
                <a16:creationId xmlns:a16="http://schemas.microsoft.com/office/drawing/2014/main" id="{96E00422-CD20-FC79-FE51-4D67CDB0BBAA}"/>
              </a:ext>
            </a:extLst>
          </p:cNvPr>
          <p:cNvPicPr/>
          <p:nvPr/>
        </p:nvPicPr>
        <p:blipFill>
          <a:blip r:embed="rId2"/>
          <a:srcRect/>
          <a:stretch>
            <a:fillRect/>
          </a:stretch>
        </p:blipFill>
        <p:spPr>
          <a:xfrm>
            <a:off x="302934" y="788671"/>
            <a:ext cx="11421510" cy="5698018"/>
          </a:xfrm>
          <a:prstGeom prst="rect">
            <a:avLst/>
          </a:prstGeom>
          <a:ln/>
        </p:spPr>
      </p:pic>
      <p:sp>
        <p:nvSpPr>
          <p:cNvPr id="6" name="TextBox 5">
            <a:extLst>
              <a:ext uri="{FF2B5EF4-FFF2-40B4-BE49-F238E27FC236}">
                <a16:creationId xmlns:a16="http://schemas.microsoft.com/office/drawing/2014/main" id="{0396ABDD-892D-E218-3A24-805BB0C5C828}"/>
              </a:ext>
            </a:extLst>
          </p:cNvPr>
          <p:cNvSpPr txBox="1"/>
          <p:nvPr/>
        </p:nvSpPr>
        <p:spPr>
          <a:xfrm>
            <a:off x="252466" y="-72640"/>
            <a:ext cx="2600325" cy="861774"/>
          </a:xfrm>
          <a:prstGeom prst="rect">
            <a:avLst/>
          </a:prstGeom>
          <a:noFill/>
        </p:spPr>
        <p:txBody>
          <a:bodyPr wrap="square" rtlCol="0">
            <a:spAutoFit/>
          </a:bodyPr>
          <a:lstStyle/>
          <a:p>
            <a:r>
              <a:rPr lang="en-US" sz="5000" dirty="0"/>
              <a:t>ERD</a:t>
            </a:r>
          </a:p>
        </p:txBody>
      </p:sp>
      <p:cxnSp>
        <p:nvCxnSpPr>
          <p:cNvPr id="24" name="Straight Connector 23">
            <a:extLst>
              <a:ext uri="{FF2B5EF4-FFF2-40B4-BE49-F238E27FC236}">
                <a16:creationId xmlns:a16="http://schemas.microsoft.com/office/drawing/2014/main" id="{78C923C2-F240-599E-E4C5-15FC8CC54A98}"/>
              </a:ext>
            </a:extLst>
          </p:cNvPr>
          <p:cNvCxnSpPr/>
          <p:nvPr/>
        </p:nvCxnSpPr>
        <p:spPr>
          <a:xfrm>
            <a:off x="308314" y="625642"/>
            <a:ext cx="1392149"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4CBF0FA-8331-6158-FA67-35F4D276D987}"/>
              </a:ext>
            </a:extLst>
          </p:cNvPr>
          <p:cNvSpPr txBox="1"/>
          <p:nvPr/>
        </p:nvSpPr>
        <p:spPr>
          <a:xfrm>
            <a:off x="252466" y="-3740294"/>
            <a:ext cx="4071181" cy="461665"/>
          </a:xfrm>
          <a:prstGeom prst="rect">
            <a:avLst/>
          </a:prstGeom>
          <a:noFill/>
        </p:spPr>
        <p:txBody>
          <a:bodyPr wrap="square" rtlCol="0">
            <a:spAutoFit/>
          </a:bodyPr>
          <a:lstStyle/>
          <a:p>
            <a:r>
              <a:rPr lang="en-US" sz="2400" dirty="0"/>
              <a:t>CLIENT GROWTH REPORT</a:t>
            </a:r>
          </a:p>
        </p:txBody>
      </p:sp>
      <p:sp>
        <p:nvSpPr>
          <p:cNvPr id="26" name="TextBox 25">
            <a:extLst>
              <a:ext uri="{FF2B5EF4-FFF2-40B4-BE49-F238E27FC236}">
                <a16:creationId xmlns:a16="http://schemas.microsoft.com/office/drawing/2014/main" id="{E77D36F3-779F-E35B-CFE1-42DE32BFFB14}"/>
              </a:ext>
            </a:extLst>
          </p:cNvPr>
          <p:cNvSpPr txBox="1"/>
          <p:nvPr/>
        </p:nvSpPr>
        <p:spPr>
          <a:xfrm>
            <a:off x="-11549601" y="1685215"/>
            <a:ext cx="3513221" cy="4198842"/>
          </a:xfrm>
          <a:prstGeom prst="rect">
            <a:avLst/>
          </a:prstGeom>
          <a:noFill/>
        </p:spPr>
        <p:txBody>
          <a:bodyPr wrap="square" rtlCol="0">
            <a:spAutoFit/>
          </a:bodyPr>
          <a:lstStyle/>
          <a:p>
            <a:pPr algn="just">
              <a:lnSpc>
                <a:spcPct val="150000"/>
              </a:lnSpc>
            </a:pPr>
            <a:r>
              <a:rPr lang="en-US" sz="2000" dirty="0">
                <a:effectLst/>
                <a:latin typeface="Roboto" pitchFamily="2" charset="0"/>
                <a:ea typeface="Roboto" pitchFamily="2" charset="0"/>
                <a:cs typeface="Roboto" pitchFamily="2" charset="0"/>
              </a:rPr>
              <a:t>This report </a:t>
            </a:r>
            <a:r>
              <a:rPr lang="en-US" sz="2000" dirty="0">
                <a:latin typeface="Roboto" pitchFamily="2" charset="0"/>
                <a:ea typeface="Roboto" pitchFamily="2" charset="0"/>
                <a:cs typeface="Roboto" pitchFamily="2" charset="0"/>
              </a:rPr>
              <a:t>shows </a:t>
            </a:r>
            <a:r>
              <a:rPr lang="en-US" sz="2000" dirty="0">
                <a:effectLst/>
                <a:latin typeface="Roboto" pitchFamily="2" charset="0"/>
                <a:ea typeface="Roboto" pitchFamily="2" charset="0"/>
                <a:cs typeface="Roboto" pitchFamily="2" charset="0"/>
              </a:rPr>
              <a:t>the number of clients added for each of the past six months. This will help in analyzing the trend of client acquisition and deciding if the current billing structure is able to attract new clients or if changes need to be made</a:t>
            </a:r>
            <a:r>
              <a:rPr lang="en-US" sz="2000" dirty="0">
                <a:latin typeface="Roboto" pitchFamily="2" charset="0"/>
                <a:ea typeface="Roboto" pitchFamily="2" charset="0"/>
                <a:cs typeface="Roboto" pitchFamily="2" charset="0"/>
              </a:rPr>
              <a:t>.</a:t>
            </a:r>
            <a:endParaRPr lang="en-US" sz="2000" dirty="0"/>
          </a:p>
        </p:txBody>
      </p:sp>
      <p:pic>
        <p:nvPicPr>
          <p:cNvPr id="3" name="Picture 2" descr="A screenshot of a computer&#10;&#10;Description automatically generated">
            <a:extLst>
              <a:ext uri="{FF2B5EF4-FFF2-40B4-BE49-F238E27FC236}">
                <a16:creationId xmlns:a16="http://schemas.microsoft.com/office/drawing/2014/main" id="{C594861E-0B0D-D6C2-868B-B45331D5E7A7}"/>
              </a:ext>
            </a:extLst>
          </p:cNvPr>
          <p:cNvPicPr>
            <a:picLocks noChangeAspect="1"/>
          </p:cNvPicPr>
          <p:nvPr/>
        </p:nvPicPr>
        <p:blipFill rotWithShape="1">
          <a:blip r:embed="rId3"/>
          <a:srcRect r="14706"/>
          <a:stretch/>
        </p:blipFill>
        <p:spPr>
          <a:xfrm>
            <a:off x="19926303" y="754963"/>
            <a:ext cx="6629398" cy="5731726"/>
          </a:xfrm>
          <a:prstGeom prst="rect">
            <a:avLst/>
          </a:prstGeom>
        </p:spPr>
      </p:pic>
    </p:spTree>
    <p:extLst>
      <p:ext uri="{BB962C8B-B14F-4D97-AF65-F5344CB8AC3E}">
        <p14:creationId xmlns:p14="http://schemas.microsoft.com/office/powerpoint/2010/main" val="2392804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50000" fill="hold" nodeType="afterEffect">
                                  <p:stCondLst>
                                    <p:cond delay="10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00" fill="hold"/>
                                        <p:tgtEl>
                                          <p:spTgt spid="18"/>
                                        </p:tgtEl>
                                        <p:attrNameLst>
                                          <p:attrName>ppt_x</p:attrName>
                                        </p:attrNameLst>
                                      </p:cBhvr>
                                      <p:tavLst>
                                        <p:tav tm="0">
                                          <p:val>
                                            <p:strVal val="#ppt_x"/>
                                          </p:val>
                                        </p:tav>
                                        <p:tav tm="100000">
                                          <p:val>
                                            <p:strVal val="#ppt_x"/>
                                          </p:val>
                                        </p:tav>
                                      </p:tavLst>
                                    </p:anim>
                                    <p:anim calcmode="lin" valueType="num">
                                      <p:cBhvr additive="base">
                                        <p:cTn id="13" dur="10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decel="50000" fill="hold" nodeType="afterEffect">
                                  <p:stCondLst>
                                    <p:cond delay="100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image14.png">
            <a:extLst>
              <a:ext uri="{FF2B5EF4-FFF2-40B4-BE49-F238E27FC236}">
                <a16:creationId xmlns:a16="http://schemas.microsoft.com/office/drawing/2014/main" id="{96E00422-CD20-FC79-FE51-4D67CDB0BBAA}"/>
              </a:ext>
            </a:extLst>
          </p:cNvPr>
          <p:cNvPicPr/>
          <p:nvPr/>
        </p:nvPicPr>
        <p:blipFill>
          <a:blip r:embed="rId3"/>
          <a:srcRect/>
          <a:stretch>
            <a:fillRect/>
          </a:stretch>
        </p:blipFill>
        <p:spPr>
          <a:xfrm>
            <a:off x="770490" y="10130658"/>
            <a:ext cx="11421510" cy="5698018"/>
          </a:xfrm>
          <a:prstGeom prst="rect">
            <a:avLst/>
          </a:prstGeom>
          <a:ln/>
        </p:spPr>
      </p:pic>
      <p:sp>
        <p:nvSpPr>
          <p:cNvPr id="6" name="TextBox 5">
            <a:extLst>
              <a:ext uri="{FF2B5EF4-FFF2-40B4-BE49-F238E27FC236}">
                <a16:creationId xmlns:a16="http://schemas.microsoft.com/office/drawing/2014/main" id="{0396ABDD-892D-E218-3A24-805BB0C5C828}"/>
              </a:ext>
            </a:extLst>
          </p:cNvPr>
          <p:cNvSpPr txBox="1"/>
          <p:nvPr/>
        </p:nvSpPr>
        <p:spPr>
          <a:xfrm>
            <a:off x="0" y="-2992303"/>
            <a:ext cx="2600325" cy="861774"/>
          </a:xfrm>
          <a:prstGeom prst="rect">
            <a:avLst/>
          </a:prstGeom>
          <a:noFill/>
        </p:spPr>
        <p:txBody>
          <a:bodyPr wrap="square" rtlCol="0">
            <a:spAutoFit/>
          </a:bodyPr>
          <a:lstStyle/>
          <a:p>
            <a:r>
              <a:rPr lang="en-US" sz="5000" dirty="0"/>
              <a:t>ERD</a:t>
            </a:r>
          </a:p>
        </p:txBody>
      </p:sp>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flipV="1">
            <a:off x="308314" y="622086"/>
            <a:ext cx="3333244" cy="35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B27E84-D06D-49F6-16DB-966E61EBF4F5}"/>
              </a:ext>
            </a:extLst>
          </p:cNvPr>
          <p:cNvSpPr txBox="1"/>
          <p:nvPr/>
        </p:nvSpPr>
        <p:spPr>
          <a:xfrm>
            <a:off x="308314" y="160421"/>
            <a:ext cx="4071181" cy="461665"/>
          </a:xfrm>
          <a:prstGeom prst="rect">
            <a:avLst/>
          </a:prstGeom>
          <a:noFill/>
        </p:spPr>
        <p:txBody>
          <a:bodyPr wrap="square" rtlCol="0">
            <a:spAutoFit/>
          </a:bodyPr>
          <a:lstStyle/>
          <a:p>
            <a:r>
              <a:rPr lang="en-US" sz="2400" dirty="0"/>
              <a:t>CLIENT GROWTH REPORT</a:t>
            </a:r>
          </a:p>
        </p:txBody>
      </p:sp>
      <p:sp>
        <p:nvSpPr>
          <p:cNvPr id="8" name="TextBox 7">
            <a:extLst>
              <a:ext uri="{FF2B5EF4-FFF2-40B4-BE49-F238E27FC236}">
                <a16:creationId xmlns:a16="http://schemas.microsoft.com/office/drawing/2014/main" id="{C1393053-1FB0-5E75-8F49-1C92A41D5718}"/>
              </a:ext>
            </a:extLst>
          </p:cNvPr>
          <p:cNvSpPr txBox="1"/>
          <p:nvPr/>
        </p:nvSpPr>
        <p:spPr>
          <a:xfrm>
            <a:off x="449179" y="1604211"/>
            <a:ext cx="3513221" cy="4198842"/>
          </a:xfrm>
          <a:prstGeom prst="rect">
            <a:avLst/>
          </a:prstGeom>
          <a:noFill/>
        </p:spPr>
        <p:txBody>
          <a:bodyPr wrap="square" rtlCol="0">
            <a:spAutoFit/>
          </a:bodyPr>
          <a:lstStyle/>
          <a:p>
            <a:pPr algn="just">
              <a:lnSpc>
                <a:spcPct val="150000"/>
              </a:lnSpc>
            </a:pPr>
            <a:r>
              <a:rPr lang="en-US" sz="2000" dirty="0">
                <a:effectLst/>
                <a:latin typeface="Roboto" pitchFamily="2" charset="0"/>
                <a:ea typeface="Roboto" pitchFamily="2" charset="0"/>
                <a:cs typeface="Roboto" pitchFamily="2" charset="0"/>
              </a:rPr>
              <a:t>This report </a:t>
            </a:r>
            <a:r>
              <a:rPr lang="en-US" sz="2000" dirty="0">
                <a:latin typeface="Roboto" pitchFamily="2" charset="0"/>
                <a:ea typeface="Roboto" pitchFamily="2" charset="0"/>
                <a:cs typeface="Roboto" pitchFamily="2" charset="0"/>
              </a:rPr>
              <a:t>shows </a:t>
            </a:r>
            <a:r>
              <a:rPr lang="en-US" sz="2000" dirty="0">
                <a:effectLst/>
                <a:latin typeface="Roboto" pitchFamily="2" charset="0"/>
                <a:ea typeface="Roboto" pitchFamily="2" charset="0"/>
                <a:cs typeface="Roboto" pitchFamily="2" charset="0"/>
              </a:rPr>
              <a:t>the number of clients added for each of the past six months. This will help in analyzing the trend of client acquisition and deciding if the current billing structure is able to attract new clients or if changes need to be made</a:t>
            </a:r>
            <a:r>
              <a:rPr lang="en-US" sz="2000" dirty="0">
                <a:latin typeface="Roboto" pitchFamily="2" charset="0"/>
                <a:ea typeface="Roboto" pitchFamily="2" charset="0"/>
                <a:cs typeface="Roboto" pitchFamily="2" charset="0"/>
              </a:rPr>
              <a:t>.</a:t>
            </a:r>
            <a:endParaRPr lang="en-US" sz="2000" dirty="0"/>
          </a:p>
        </p:txBody>
      </p:sp>
      <p:pic>
        <p:nvPicPr>
          <p:cNvPr id="4" name="Picture 3" descr="A screenshot of a computer&#10;&#10;Description automatically generated">
            <a:extLst>
              <a:ext uri="{FF2B5EF4-FFF2-40B4-BE49-F238E27FC236}">
                <a16:creationId xmlns:a16="http://schemas.microsoft.com/office/drawing/2014/main" id="{5B2139BD-2FD7-1CF7-D711-134E04C49BA2}"/>
              </a:ext>
            </a:extLst>
          </p:cNvPr>
          <p:cNvPicPr>
            <a:picLocks noChangeAspect="1"/>
          </p:cNvPicPr>
          <p:nvPr/>
        </p:nvPicPr>
        <p:blipFill rotWithShape="1">
          <a:blip r:embed="rId4"/>
          <a:srcRect r="14706"/>
          <a:stretch/>
        </p:blipFill>
        <p:spPr>
          <a:xfrm>
            <a:off x="4914903" y="622086"/>
            <a:ext cx="6629398" cy="5731726"/>
          </a:xfrm>
          <a:prstGeom prst="rect">
            <a:avLst/>
          </a:prstGeom>
        </p:spPr>
      </p:pic>
      <p:pic>
        <p:nvPicPr>
          <p:cNvPr id="5" name="Picture 4" descr="A black screen with white text&#10;&#10;Description automatically generated with low confidence">
            <a:extLst>
              <a:ext uri="{FF2B5EF4-FFF2-40B4-BE49-F238E27FC236}">
                <a16:creationId xmlns:a16="http://schemas.microsoft.com/office/drawing/2014/main" id="{F0C73789-B6C0-B080-09DD-6E1D55C6ADCA}"/>
              </a:ext>
            </a:extLst>
          </p:cNvPr>
          <p:cNvPicPr>
            <a:picLocks noChangeAspect="1"/>
          </p:cNvPicPr>
          <p:nvPr/>
        </p:nvPicPr>
        <p:blipFill rotWithShape="1">
          <a:blip r:embed="rId5"/>
          <a:srcRect l="1" r="31731"/>
          <a:stretch/>
        </p:blipFill>
        <p:spPr>
          <a:xfrm>
            <a:off x="2740025" y="10571675"/>
            <a:ext cx="8267567" cy="2407992"/>
          </a:xfrm>
          <a:prstGeom prst="rect">
            <a:avLst/>
          </a:prstGeom>
        </p:spPr>
      </p:pic>
    </p:spTree>
    <p:extLst>
      <p:ext uri="{BB962C8B-B14F-4D97-AF65-F5344CB8AC3E}">
        <p14:creationId xmlns:p14="http://schemas.microsoft.com/office/powerpoint/2010/main" val="20581570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a:off x="308314" y="625642"/>
            <a:ext cx="3285118"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B27E84-D06D-49F6-16DB-966E61EBF4F5}"/>
              </a:ext>
            </a:extLst>
          </p:cNvPr>
          <p:cNvSpPr txBox="1"/>
          <p:nvPr/>
        </p:nvSpPr>
        <p:spPr>
          <a:xfrm>
            <a:off x="0" y="-2358191"/>
            <a:ext cx="4071181" cy="461665"/>
          </a:xfrm>
          <a:prstGeom prst="rect">
            <a:avLst/>
          </a:prstGeom>
          <a:noFill/>
        </p:spPr>
        <p:txBody>
          <a:bodyPr wrap="square" rtlCol="0">
            <a:spAutoFit/>
          </a:bodyPr>
          <a:lstStyle/>
          <a:p>
            <a:r>
              <a:rPr lang="en-US" sz="2400" dirty="0"/>
              <a:t>CLIENT GROWTH REPORT</a:t>
            </a:r>
          </a:p>
        </p:txBody>
      </p:sp>
      <p:sp>
        <p:nvSpPr>
          <p:cNvPr id="8" name="TextBox 7">
            <a:extLst>
              <a:ext uri="{FF2B5EF4-FFF2-40B4-BE49-F238E27FC236}">
                <a16:creationId xmlns:a16="http://schemas.microsoft.com/office/drawing/2014/main" id="{C1393053-1FB0-5E75-8F49-1C92A41D5718}"/>
              </a:ext>
            </a:extLst>
          </p:cNvPr>
          <p:cNvSpPr txBox="1"/>
          <p:nvPr/>
        </p:nvSpPr>
        <p:spPr>
          <a:xfrm>
            <a:off x="-8740942" y="1329579"/>
            <a:ext cx="3513221" cy="4198842"/>
          </a:xfrm>
          <a:prstGeom prst="rect">
            <a:avLst/>
          </a:prstGeom>
          <a:noFill/>
        </p:spPr>
        <p:txBody>
          <a:bodyPr wrap="square" rtlCol="0">
            <a:spAutoFit/>
          </a:bodyPr>
          <a:lstStyle/>
          <a:p>
            <a:pPr algn="just">
              <a:lnSpc>
                <a:spcPct val="150000"/>
              </a:lnSpc>
            </a:pPr>
            <a:r>
              <a:rPr lang="en-US" sz="2000" dirty="0">
                <a:effectLst/>
                <a:latin typeface="Roboto" pitchFamily="2" charset="0"/>
                <a:ea typeface="Roboto" pitchFamily="2" charset="0"/>
                <a:cs typeface="Roboto" pitchFamily="2" charset="0"/>
              </a:rPr>
              <a:t>This report will show the number of clients added for each of the past six months. This will help in analyzing the trend of client acquisition and deciding if the current billing structure is able to attract new clients or if changes need to be made</a:t>
            </a:r>
            <a:r>
              <a:rPr lang="en-US" sz="2000" dirty="0">
                <a:latin typeface="Roboto" pitchFamily="2" charset="0"/>
                <a:ea typeface="Roboto" pitchFamily="2" charset="0"/>
                <a:cs typeface="Roboto" pitchFamily="2" charset="0"/>
              </a:rPr>
              <a:t>.</a:t>
            </a:r>
            <a:endParaRPr lang="en-US" sz="2000" dirty="0"/>
          </a:p>
        </p:txBody>
      </p:sp>
      <p:sp>
        <p:nvSpPr>
          <p:cNvPr id="4" name="TextBox 3">
            <a:extLst>
              <a:ext uri="{FF2B5EF4-FFF2-40B4-BE49-F238E27FC236}">
                <a16:creationId xmlns:a16="http://schemas.microsoft.com/office/drawing/2014/main" id="{D4284CEF-2639-43CE-4285-25115A722893}"/>
              </a:ext>
            </a:extLst>
          </p:cNvPr>
          <p:cNvSpPr txBox="1"/>
          <p:nvPr/>
        </p:nvSpPr>
        <p:spPr>
          <a:xfrm>
            <a:off x="308315" y="256310"/>
            <a:ext cx="6413328"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ASSET VALUE REPORT</a:t>
            </a:r>
            <a:endParaRPr lang="en-US" sz="2400" dirty="0"/>
          </a:p>
        </p:txBody>
      </p:sp>
      <p:sp>
        <p:nvSpPr>
          <p:cNvPr id="5" name="TextBox 4">
            <a:extLst>
              <a:ext uri="{FF2B5EF4-FFF2-40B4-BE49-F238E27FC236}">
                <a16:creationId xmlns:a16="http://schemas.microsoft.com/office/drawing/2014/main" id="{4F102F8B-A33D-9EFA-59DA-F5537937CB91}"/>
              </a:ext>
            </a:extLst>
          </p:cNvPr>
          <p:cNvSpPr txBox="1"/>
          <p:nvPr/>
        </p:nvSpPr>
        <p:spPr>
          <a:xfrm>
            <a:off x="0" y="4139904"/>
            <a:ext cx="12079705" cy="1839606"/>
          </a:xfrm>
          <a:prstGeom prst="rect">
            <a:avLst/>
          </a:prstGeom>
          <a:noFill/>
        </p:spPr>
        <p:txBody>
          <a:bodyPr wrap="square" rtlCol="0">
            <a:spAutoFit/>
          </a:bodyPr>
          <a:lstStyle/>
          <a:p>
            <a:pPr marL="457200" marR="0" algn="ctr">
              <a:lnSpc>
                <a:spcPct val="199000"/>
              </a:lnSpc>
              <a:spcBef>
                <a:spcPts val="0"/>
              </a:spcBef>
              <a:spcAft>
                <a:spcPts val="800"/>
              </a:spcAft>
            </a:pPr>
            <a:r>
              <a:rPr lang="en-US" sz="2000" dirty="0">
                <a:effectLst/>
                <a:latin typeface="Roboto" pitchFamily="2" charset="0"/>
                <a:ea typeface="Roboto" pitchFamily="2" charset="0"/>
                <a:cs typeface="Roboto" pitchFamily="2" charset="0"/>
              </a:rPr>
              <a:t>This report shows the average amount of assets (in currency) for the entire client list. This will help in identifying the distribution of assets among clients and deciding if the current billing structure is able to generate enough revenue from clients with high assets.</a:t>
            </a:r>
            <a:endParaRPr lang="en-US" sz="2000" dirty="0">
              <a:effectLst/>
              <a:latin typeface="Arial" panose="020B0604020202020204" pitchFamily="34" charset="0"/>
              <a:ea typeface="Arial" panose="020B0604020202020204" pitchFamily="34" charset="0"/>
            </a:endParaRPr>
          </a:p>
        </p:txBody>
      </p:sp>
      <p:pic>
        <p:nvPicPr>
          <p:cNvPr id="2" name="Picture 1" descr="A screenshot of a computer&#10;&#10;Description automatically generated">
            <a:extLst>
              <a:ext uri="{FF2B5EF4-FFF2-40B4-BE49-F238E27FC236}">
                <a16:creationId xmlns:a16="http://schemas.microsoft.com/office/drawing/2014/main" id="{EC690350-DB0B-6F06-3BCA-1E7F5DFC5113}"/>
              </a:ext>
            </a:extLst>
          </p:cNvPr>
          <p:cNvPicPr>
            <a:picLocks noChangeAspect="1"/>
          </p:cNvPicPr>
          <p:nvPr/>
        </p:nvPicPr>
        <p:blipFill rotWithShape="1">
          <a:blip r:embed="rId3"/>
          <a:srcRect r="14706"/>
          <a:stretch/>
        </p:blipFill>
        <p:spPr>
          <a:xfrm>
            <a:off x="17307426" y="256310"/>
            <a:ext cx="6629398" cy="5731726"/>
          </a:xfrm>
          <a:prstGeom prst="rect">
            <a:avLst/>
          </a:prstGeom>
        </p:spPr>
      </p:pic>
      <p:pic>
        <p:nvPicPr>
          <p:cNvPr id="6" name="Picture 5" descr="A black screen with white text&#10;&#10;Description automatically generated with low confidence">
            <a:extLst>
              <a:ext uri="{FF2B5EF4-FFF2-40B4-BE49-F238E27FC236}">
                <a16:creationId xmlns:a16="http://schemas.microsoft.com/office/drawing/2014/main" id="{BCAD69CA-AE29-1E85-F8C5-AA1BBFA4DFB2}"/>
              </a:ext>
            </a:extLst>
          </p:cNvPr>
          <p:cNvPicPr>
            <a:picLocks noChangeAspect="1"/>
          </p:cNvPicPr>
          <p:nvPr/>
        </p:nvPicPr>
        <p:blipFill rotWithShape="1">
          <a:blip r:embed="rId4"/>
          <a:srcRect l="1" r="31731"/>
          <a:stretch/>
        </p:blipFill>
        <p:spPr>
          <a:xfrm>
            <a:off x="2154103" y="1178777"/>
            <a:ext cx="8267567" cy="2407992"/>
          </a:xfrm>
          <a:prstGeom prst="rect">
            <a:avLst/>
          </a:prstGeom>
        </p:spPr>
      </p:pic>
    </p:spTree>
    <p:extLst>
      <p:ext uri="{BB962C8B-B14F-4D97-AF65-F5344CB8AC3E}">
        <p14:creationId xmlns:p14="http://schemas.microsoft.com/office/powerpoint/2010/main" val="3836277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8C923C2-F240-599E-E4C5-15FC8CC54A98}"/>
              </a:ext>
            </a:extLst>
          </p:cNvPr>
          <p:cNvCxnSpPr>
            <a:cxnSpLocks/>
          </p:cNvCxnSpPr>
          <p:nvPr/>
        </p:nvCxnSpPr>
        <p:spPr>
          <a:xfrm>
            <a:off x="308314" y="625642"/>
            <a:ext cx="442410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284CEF-2639-43CE-4285-25115A722893}"/>
              </a:ext>
            </a:extLst>
          </p:cNvPr>
          <p:cNvSpPr txBox="1"/>
          <p:nvPr/>
        </p:nvSpPr>
        <p:spPr>
          <a:xfrm>
            <a:off x="-8386506" y="394809"/>
            <a:ext cx="6621875"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Asset Value Report</a:t>
            </a:r>
            <a:r>
              <a:rPr lang="en-US" sz="2400" dirty="0">
                <a:effectLst/>
              </a:rPr>
              <a:t> </a:t>
            </a:r>
            <a:endParaRPr lang="en-US" sz="2400" dirty="0"/>
          </a:p>
        </p:txBody>
      </p:sp>
      <p:sp>
        <p:nvSpPr>
          <p:cNvPr id="5" name="TextBox 4">
            <a:extLst>
              <a:ext uri="{FF2B5EF4-FFF2-40B4-BE49-F238E27FC236}">
                <a16:creationId xmlns:a16="http://schemas.microsoft.com/office/drawing/2014/main" id="{4F102F8B-A33D-9EFA-59DA-F5537937CB91}"/>
              </a:ext>
            </a:extLst>
          </p:cNvPr>
          <p:cNvSpPr txBox="1"/>
          <p:nvPr/>
        </p:nvSpPr>
        <p:spPr>
          <a:xfrm>
            <a:off x="112295" y="9016705"/>
            <a:ext cx="12079705" cy="1839606"/>
          </a:xfrm>
          <a:prstGeom prst="rect">
            <a:avLst/>
          </a:prstGeom>
          <a:noFill/>
        </p:spPr>
        <p:txBody>
          <a:bodyPr wrap="square" rtlCol="0">
            <a:spAutoFit/>
          </a:bodyPr>
          <a:lstStyle/>
          <a:p>
            <a:pPr marL="457200" marR="0" algn="ctr">
              <a:lnSpc>
                <a:spcPct val="199000"/>
              </a:lnSpc>
              <a:spcBef>
                <a:spcPts val="0"/>
              </a:spcBef>
              <a:spcAft>
                <a:spcPts val="800"/>
              </a:spcAft>
            </a:pPr>
            <a:r>
              <a:rPr lang="en-US" sz="2000" dirty="0">
                <a:effectLst/>
                <a:latin typeface="Roboto" pitchFamily="2" charset="0"/>
                <a:ea typeface="Roboto" pitchFamily="2" charset="0"/>
                <a:cs typeface="Roboto" pitchFamily="2" charset="0"/>
              </a:rPr>
              <a:t>This report shows the average amount of assets (in currency) for the entire client list. This will help in identifying the distribution of assets among clients and deciding if the current billing structure is able to generate enough revenue from clients with high assets.</a:t>
            </a:r>
            <a:endParaRPr lang="en-US" sz="20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DFD7DDED-64AF-05E0-D7F7-06C7CD134EEF}"/>
              </a:ext>
            </a:extLst>
          </p:cNvPr>
          <p:cNvSpPr txBox="1"/>
          <p:nvPr/>
        </p:nvSpPr>
        <p:spPr>
          <a:xfrm>
            <a:off x="308314" y="210143"/>
            <a:ext cx="5113918" cy="461665"/>
          </a:xfrm>
          <a:prstGeom prst="rect">
            <a:avLst/>
          </a:prstGeom>
          <a:noFill/>
        </p:spPr>
        <p:txBody>
          <a:bodyPr wrap="square">
            <a:spAutoFit/>
          </a:bodyPr>
          <a:lstStyle/>
          <a:p>
            <a:r>
              <a:rPr lang="en-US" sz="2400" b="1" dirty="0">
                <a:effectLst/>
                <a:latin typeface="Roboto" pitchFamily="2" charset="0"/>
                <a:ea typeface="Roboto" pitchFamily="2" charset="0"/>
                <a:cs typeface="Roboto" pitchFamily="2" charset="0"/>
              </a:rPr>
              <a:t>TRANSACTION COUNT REPORT</a:t>
            </a:r>
            <a:endParaRPr lang="en-US" sz="2400" dirty="0">
              <a:latin typeface="Roboto" pitchFamily="2" charset="0"/>
              <a:ea typeface="Roboto" pitchFamily="2" charset="0"/>
            </a:endParaRPr>
          </a:p>
        </p:txBody>
      </p:sp>
      <p:sp>
        <p:nvSpPr>
          <p:cNvPr id="11" name="TextBox 10">
            <a:extLst>
              <a:ext uri="{FF2B5EF4-FFF2-40B4-BE49-F238E27FC236}">
                <a16:creationId xmlns:a16="http://schemas.microsoft.com/office/drawing/2014/main" id="{28467149-49E1-A1DE-BFFD-E3359E23949B}"/>
              </a:ext>
            </a:extLst>
          </p:cNvPr>
          <p:cNvSpPr txBox="1"/>
          <p:nvPr/>
        </p:nvSpPr>
        <p:spPr>
          <a:xfrm>
            <a:off x="6994358" y="728574"/>
            <a:ext cx="4520989" cy="5514458"/>
          </a:xfrm>
          <a:prstGeom prst="rect">
            <a:avLst/>
          </a:prstGeom>
          <a:noFill/>
        </p:spPr>
        <p:txBody>
          <a:bodyPr wrap="square">
            <a:spAutoFit/>
          </a:bodyPr>
          <a:lstStyle/>
          <a:p>
            <a:pPr marL="457200" marR="0" algn="just">
              <a:lnSpc>
                <a:spcPct val="199000"/>
              </a:lnSpc>
              <a:spcBef>
                <a:spcPts val="0"/>
              </a:spcBef>
              <a:spcAft>
                <a:spcPts val="800"/>
              </a:spcAft>
            </a:pPr>
            <a:r>
              <a:rPr lang="en-US" sz="2000" dirty="0">
                <a:effectLst/>
                <a:latin typeface="Roboto" pitchFamily="2" charset="0"/>
                <a:ea typeface="Roboto" pitchFamily="2" charset="0"/>
                <a:cs typeface="Roboto" pitchFamily="2" charset="0"/>
              </a:rPr>
              <a:t>This report shows the number of clients with a high number (more than 10 a month) of transactions. This will help in identifying the clients that require more attention and resources and deciding if the current billing structure is able to generate enough revenue from such clients.</a:t>
            </a:r>
            <a:endParaRPr lang="en-US" dirty="0">
              <a:effectLst/>
              <a:latin typeface="Arial" panose="020B0604020202020204" pitchFamily="34" charset="0"/>
              <a:ea typeface="Arial" panose="020B0604020202020204" pitchFamily="34" charset="0"/>
            </a:endParaRPr>
          </a:p>
        </p:txBody>
      </p:sp>
      <p:pic>
        <p:nvPicPr>
          <p:cNvPr id="2" name="Picture 1" descr="A black screen with white text&#10;&#10;Description automatically generated with low confidence">
            <a:extLst>
              <a:ext uri="{FF2B5EF4-FFF2-40B4-BE49-F238E27FC236}">
                <a16:creationId xmlns:a16="http://schemas.microsoft.com/office/drawing/2014/main" id="{9A3974FD-C9F1-B358-97FA-9DB78F62816A}"/>
              </a:ext>
            </a:extLst>
          </p:cNvPr>
          <p:cNvPicPr>
            <a:picLocks noChangeAspect="1"/>
          </p:cNvPicPr>
          <p:nvPr/>
        </p:nvPicPr>
        <p:blipFill rotWithShape="1">
          <a:blip r:embed="rId3"/>
          <a:srcRect l="1" r="31731"/>
          <a:stretch/>
        </p:blipFill>
        <p:spPr>
          <a:xfrm>
            <a:off x="1962216" y="-4830086"/>
            <a:ext cx="8267567" cy="240799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79E4F65-94D6-4942-CDF8-23447C638450}"/>
              </a:ext>
            </a:extLst>
          </p:cNvPr>
          <p:cNvPicPr>
            <a:picLocks noChangeAspect="1"/>
          </p:cNvPicPr>
          <p:nvPr/>
        </p:nvPicPr>
        <p:blipFill rotWithShape="1">
          <a:blip r:embed="rId4"/>
          <a:srcRect r="40360"/>
          <a:stretch/>
        </p:blipFill>
        <p:spPr>
          <a:xfrm>
            <a:off x="676653" y="728574"/>
            <a:ext cx="5359400" cy="6034318"/>
          </a:xfrm>
          <a:prstGeom prst="rect">
            <a:avLst/>
          </a:prstGeom>
        </p:spPr>
      </p:pic>
    </p:spTree>
    <p:extLst>
      <p:ext uri="{BB962C8B-B14F-4D97-AF65-F5344CB8AC3E}">
        <p14:creationId xmlns:p14="http://schemas.microsoft.com/office/powerpoint/2010/main" val="3888006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1525</TotalTime>
  <Words>1210</Words>
  <Application>Microsoft Macintosh PowerPoint</Application>
  <PresentationFormat>Widescreen</PresentationFormat>
  <Paragraphs>76</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Congenial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A</dc:creator>
  <cp:lastModifiedBy>L A</cp:lastModifiedBy>
  <cp:revision>6</cp:revision>
  <dcterms:created xsi:type="dcterms:W3CDTF">2023-05-06T04:20:12Z</dcterms:created>
  <dcterms:modified xsi:type="dcterms:W3CDTF">2023-05-13T04:16:01Z</dcterms:modified>
</cp:coreProperties>
</file>