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75924" r:id="rId2"/>
    <p:sldId id="2147375928" r:id="rId3"/>
    <p:sldId id="2147375925" r:id="rId4"/>
    <p:sldId id="2147375926" r:id="rId5"/>
  </p:sldIdLst>
  <p:sldSz cx="12192000" cy="6858000"/>
  <p:notesSz cx="6858000" cy="9144000"/>
  <p:custDataLst>
    <p:tags r:id="rId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3FFAA-438C-496A-A354-CD21D8E61741}" v="15" dt="2023-01-26T17:19:5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C7BD324-AD50-4E4D-A9BD-923CF956CD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6461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C7BD324-AD50-4E4D-A9BD-923CF956C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>
            <a:extLst>
              <a:ext uri="{FF2B5EF4-FFF2-40B4-BE49-F238E27FC236}">
                <a16:creationId xmlns:a16="http://schemas.microsoft.com/office/drawing/2014/main" id="{B1C6EAC4-852F-55D5-EFD9-65BD119743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31" t="43137" r="8431" b="43137"/>
          <a:stretch/>
        </p:blipFill>
        <p:spPr>
          <a:xfrm>
            <a:off x="10147287" y="313065"/>
            <a:ext cx="1738517" cy="287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2FABA-2F95-F541-9BC7-25D5CF44B15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72C30CF-EAFB-4865-842A-CF63050091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9421" y="6494479"/>
            <a:ext cx="9939207" cy="276999"/>
          </a:xfrm>
        </p:spPr>
        <p:txBody>
          <a:bodyPr anchor="b">
            <a:noAutofit/>
          </a:bodyPr>
          <a:lstStyle>
            <a:lvl1pPr marL="0" indent="0" rtl="0">
              <a:spcBef>
                <a:spcPts val="0"/>
              </a:spcBef>
              <a:buNone/>
              <a:defRPr kumimoji="0" lang="en-US" sz="9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low Semi Condensed" panose="00000506000000000000" pitchFamily="2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Barlow Semi Condensed" panose="00000506000000000000" pitchFamily="2" charset="0"/>
                <a:ea typeface="+mn-ea"/>
                <a:cs typeface="+mn-cs"/>
              </a:defRPr>
            </a:lvl2pPr>
            <a:lvl3pPr marL="914400" indent="0">
              <a:buNone/>
              <a:defRPr lang="en-US" sz="1600" b="1" kern="1200" dirty="0" smtClean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3pPr>
            <a:lvl4pPr marL="1371600" indent="0">
              <a:buNone/>
              <a:defRPr lang="en-US" sz="1600" b="1" kern="1200" dirty="0" smtClean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4pPr>
            <a:lvl5pPr marL="1828800" indent="0">
              <a:buNone/>
              <a:defRPr lang="en-US" sz="1600" b="1" kern="1200" dirty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Fonte:</a:t>
            </a:r>
            <a:endParaRPr lang="pt-BR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8869664-DDD1-4F0A-955C-5352D462864F}"/>
              </a:ext>
            </a:extLst>
          </p:cNvPr>
          <p:cNvSpPr txBox="1">
            <a:spLocks/>
          </p:cNvSpPr>
          <p:nvPr/>
        </p:nvSpPr>
        <p:spPr>
          <a:xfrm>
            <a:off x="11220668" y="6556034"/>
            <a:ext cx="237244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 rtl="0"/>
            <a:fld id="{42C328C1-A84F-4A39-A664-DBA00541A8C6}" type="slidenum">
              <a:rPr kumimoji="0" lang="pt-BR" sz="1400" b="1" i="0" u="none" strike="noStrike" kern="1200" cap="none" spc="0" normalizeH="0" baseline="0" smtClean="0">
                <a:ln>
                  <a:noFill/>
                </a:ln>
                <a:solidFill>
                  <a:srgbClr val="821B27"/>
                </a:solidFill>
                <a:effectLst/>
                <a:uLnTx/>
                <a:uFillTx/>
                <a:latin typeface="Barlow Black" pitchFamily="2" charset="77"/>
                <a:ea typeface="+mn-ea"/>
                <a:cs typeface="+mn-cs"/>
              </a:rPr>
              <a:pPr lvl="0" algn="r" rtl="0"/>
              <a:t>‹nº›</a:t>
            </a:fld>
            <a:endParaRPr kumimoji="0" lang="pt-BR" sz="1400" b="1" i="0" u="none" strike="noStrike" kern="1200" cap="none" spc="0" normalizeH="0" baseline="0" dirty="0">
              <a:ln>
                <a:noFill/>
              </a:ln>
              <a:solidFill>
                <a:srgbClr val="821B27"/>
              </a:solidFill>
              <a:effectLst/>
              <a:uLnTx/>
              <a:uFillTx/>
              <a:latin typeface="Barlow Black" pitchFamily="2" charset="77"/>
              <a:ea typeface="+mn-ea"/>
              <a:cs typeface="+mn-cs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F4C0572-6C5A-407C-9B07-9D5728C72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164" y="451750"/>
            <a:ext cx="8283368" cy="914400"/>
          </a:xfrm>
        </p:spPr>
        <p:txBody>
          <a:bodyPr>
            <a:normAutofit/>
          </a:bodyPr>
          <a:lstStyle>
            <a:lvl1pPr marL="0" indent="0" rtl="0">
              <a:spcBef>
                <a:spcPts val="0"/>
              </a:spcBef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821B27"/>
                </a:solidFill>
                <a:effectLst/>
                <a:uLnTx/>
                <a:uFillTx/>
                <a:latin typeface="Barlow ExtraBold" panose="00000900000000000000" pitchFamily="2" charset="0"/>
                <a:ea typeface="+mn-ea"/>
                <a:cs typeface="+mn-cs"/>
              </a:defRPr>
            </a:lvl1pPr>
            <a:lvl2pPr marL="0" indent="0" rtl="0">
              <a:spcBef>
                <a:spcPts val="0"/>
              </a:spcBef>
              <a:buNone/>
              <a:defRPr lang="en-US" sz="1800" b="1" kern="1200" dirty="0" smtClean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2pPr>
            <a:lvl3pPr marL="914400" indent="0">
              <a:buNone/>
              <a:defRPr lang="en-US" sz="1600" b="1" kern="1200" dirty="0" smtClean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3pPr>
            <a:lvl4pPr marL="1371600" indent="0">
              <a:buNone/>
              <a:defRPr lang="en-US" sz="1600" b="1" kern="1200" dirty="0" smtClean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4pPr>
            <a:lvl5pPr marL="1828800" indent="0">
              <a:buNone/>
              <a:defRPr lang="en-US" sz="1600" b="1" kern="1200" dirty="0">
                <a:solidFill>
                  <a:prstClr val="black"/>
                </a:solidFill>
                <a:latin typeface="Barlow Thin" pitchFamily="2" charset="77"/>
                <a:ea typeface="+mn-ea"/>
                <a:cs typeface="+mn-cs"/>
              </a:defRPr>
            </a:lvl5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  <a:p>
            <a:pPr lvl="1"/>
            <a:r>
              <a:rPr lang="pt-BR" noProof="0" dirty="0" err="1"/>
              <a:t>Second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BE61A5A-6195-CC19-BB50-539576C061BF}"/>
              </a:ext>
            </a:extLst>
          </p:cNvPr>
          <p:cNvSpPr/>
          <p:nvPr userDrawn="1"/>
        </p:nvSpPr>
        <p:spPr>
          <a:xfrm>
            <a:off x="9073662" y="128727"/>
            <a:ext cx="2812143" cy="737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641390-20BE-3181-FD2C-BFC8263ADB3C}"/>
              </a:ext>
            </a:extLst>
          </p:cNvPr>
          <p:cNvSpPr txBox="1"/>
          <p:nvPr userDrawn="1"/>
        </p:nvSpPr>
        <p:spPr>
          <a:xfrm>
            <a:off x="6342081" y="1806"/>
            <a:ext cx="5596405" cy="277200"/>
          </a:xfrm>
          <a:prstGeom prst="rect">
            <a:avLst/>
          </a:prstGeom>
          <a:solidFill>
            <a:srgbClr val="FAE6E8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/>
              <a:t>Material confidencial e de propriedade do Open Finance Brasil – utilização, reprodução e publicação proibidas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3393F-7335-116E-9604-E788AD382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31" t="43137" r="8431" b="43137"/>
          <a:stretch/>
        </p:blipFill>
        <p:spPr>
          <a:xfrm>
            <a:off x="9939057" y="405927"/>
            <a:ext cx="2099148" cy="3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889A5D8D-5D33-4C39-8C8E-22C7BFDF438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8348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8" name="Objeto 7" hidden="1">
                        <a:extLst>
                          <a:ext uri="{FF2B5EF4-FFF2-40B4-BE49-F238E27FC236}">
                            <a16:creationId xmlns:a16="http://schemas.microsoft.com/office/drawing/2014/main" id="{889A5D8D-5D33-4C39-8C8E-22C7BFDF4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47DE-4E5E-2849-8896-E3AB67F5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ABA50-853B-8F47-ACE3-1822EDE0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8ED3-7EE9-A84A-B231-A7CE23673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</a:defRPr>
            </a:lvl1pPr>
          </a:lstStyle>
          <a:p>
            <a:fld id="{717F3DC1-2F36-424C-8BEB-9185E211F307}" type="datetimeFigureOut">
              <a:rPr lang="pt-BR" smtClean="0"/>
              <a:pPr/>
              <a:t>30/01/2023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020A-F9E4-A142-A6ED-9CE2ABED0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57F9-2E31-0A4F-8138-06A6CCC3C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</a:defRPr>
            </a:lvl1pPr>
          </a:lstStyle>
          <a:p>
            <a:fld id="{39143108-47E6-9940-956D-5D9DCF795B0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Barlow" panose="00000500000000000000" pitchFamily="2" charset="0"/>
        <a:buChar char="–"/>
        <a:defRPr sz="24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▫"/>
        <a:defRPr sz="20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657F38-5C0C-417C-8759-F0E807A51C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Fonte: Squad Sandbox, OIDF, Raidiam, Secretariado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C86C0-64AE-45BE-AB68-7DF252EFB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ORIENTAÇÕES SOBRE AS CERTIFICAÇÕES (1/4)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95DCEC0-7C08-4603-8A95-0855057865CA}"/>
              </a:ext>
            </a:extLst>
          </p:cNvPr>
          <p:cNvGrpSpPr/>
          <p:nvPr/>
        </p:nvGrpSpPr>
        <p:grpSpPr>
          <a:xfrm>
            <a:off x="177112" y="1264340"/>
            <a:ext cx="12014888" cy="4994395"/>
            <a:chOff x="177112" y="1264340"/>
            <a:chExt cx="2645626" cy="4994395"/>
          </a:xfrm>
        </p:grpSpPr>
        <p:sp>
          <p:nvSpPr>
            <p:cNvPr id="4" name="Retângulo 26">
              <a:extLst>
                <a:ext uri="{FF2B5EF4-FFF2-40B4-BE49-F238E27FC236}">
                  <a16:creationId xmlns:a16="http://schemas.microsoft.com/office/drawing/2014/main" id="{BDA71E76-A93F-40FC-877C-DB8C1F4D6C07}"/>
                </a:ext>
              </a:extLst>
            </p:cNvPr>
            <p:cNvSpPr>
              <a:spLocks/>
            </p:cNvSpPr>
            <p:nvPr/>
          </p:nvSpPr>
          <p:spPr>
            <a:xfrm>
              <a:off x="177112" y="1264340"/>
              <a:ext cx="2645626" cy="4939008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4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 Condensed"/>
                <a:ea typeface="+mn-ea"/>
                <a:cs typeface="+mn-cs"/>
              </a:endParaRPr>
            </a:p>
          </p:txBody>
        </p:sp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32A75DF4-265B-4139-9A53-54EA4EBCB34A}"/>
                </a:ext>
              </a:extLst>
            </p:cNvPr>
            <p:cNvSpPr txBox="1">
              <a:spLocks/>
            </p:cNvSpPr>
            <p:nvPr/>
          </p:nvSpPr>
          <p:spPr>
            <a:xfrm>
              <a:off x="249588" y="1411060"/>
              <a:ext cx="247501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42411" lvl="0" indent="-342411" defTabSz="894078" eaLnBrk="0" hangingPunct="0">
                <a:buClr>
                  <a:schemeClr val="tx2"/>
                </a:buClr>
                <a:defRPr>
                  <a:latin typeface="+mn-lt"/>
                  <a:ea typeface="+mn-ea"/>
                </a:defRPr>
              </a:lvl1pPr>
              <a:lvl2pPr marL="193401" lvl="1" indent="-191815" defTabSz="894078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+mn-ea"/>
                </a:defRPr>
              </a:lvl2pPr>
              <a:lvl3pPr marL="456545" lvl="2" indent="-261566" defTabSz="894078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+mn-ea"/>
                </a:defRPr>
              </a:lvl3pPr>
              <a:lvl4pPr marL="613491" lvl="3" indent="-155355" defTabSz="894078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+mn-ea"/>
                </a:defRPr>
              </a:lvl4pPr>
              <a:lvl5pPr marL="745065" lvl="4" indent="-129990" defTabSz="894078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5pPr>
              <a:lvl6pPr marL="1201615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6pPr>
              <a:lvl7pPr marL="1658166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7pPr>
              <a:lvl8pPr marL="2114716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8pPr>
              <a:lvl9pPr marL="2571267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9pPr>
            </a:lstStyle>
            <a:p>
              <a:pPr marL="1586" marR="0" lvl="1" indent="0" algn="l" defTabSz="89407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Pct val="125000"/>
                <a:buFont typeface="Arial" charset="0"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21B27"/>
                  </a:solidFill>
                  <a:effectLst/>
                  <a:uLnTx/>
                  <a:uFillTx/>
                  <a:latin typeface="Barlow Black" panose="00000A00000000000000" pitchFamily="2" charset="0"/>
                  <a:ea typeface="+mn-ea"/>
                  <a:cs typeface="Arial"/>
                </a:rPr>
                <a:t>Orientações gerais</a:t>
              </a:r>
            </a:p>
          </p:txBody>
        </p:sp>
        <p:sp>
          <p:nvSpPr>
            <p:cNvPr id="6" name="CaixaDeTexto 1">
              <a:extLst>
                <a:ext uri="{FF2B5EF4-FFF2-40B4-BE49-F238E27FC236}">
                  <a16:creationId xmlns:a16="http://schemas.microsoft.com/office/drawing/2014/main" id="{3A86F515-280D-429C-A96D-27BD8BCEE537}"/>
                </a:ext>
              </a:extLst>
            </p:cNvPr>
            <p:cNvSpPr txBox="1"/>
            <p:nvPr/>
          </p:nvSpPr>
          <p:spPr bwMode="auto">
            <a:xfrm>
              <a:off x="259900" y="1780586"/>
              <a:ext cx="2464701" cy="447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0187" marR="0" lvl="1" indent="-2286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As certificações são obrigatórias para todos os participantes entrarem em produção em cada fase, conforme detalhado nas tabelas disponíveis a seguir</a:t>
              </a:r>
            </a:p>
            <a:p>
              <a:pPr marL="230187" marR="0" lvl="1" indent="-2286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endParaRPr lang="pt-BR" sz="1400" dirty="0">
                <a:solidFill>
                  <a:srgbClr val="071C25"/>
                </a:solidFill>
                <a:latin typeface="Barlow Semi Condensed"/>
              </a:endParaRPr>
            </a:p>
            <a:p>
              <a:pPr marL="230187" marR="0" lvl="1" indent="-2286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As certificações de segurança e funcionais são independentes e seguem políticas de (</a:t>
              </a:r>
              <a:r>
                <a:rPr lang="pt-BR" sz="1400" dirty="0" err="1">
                  <a:solidFill>
                    <a:srgbClr val="071C25"/>
                  </a:solidFill>
                  <a:latin typeface="Barlow Semi Condensed"/>
                </a:rPr>
                <a:t>re</a:t>
              </a: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)certificação diferentes</a:t>
              </a:r>
            </a:p>
            <a:p>
              <a:pPr marL="801687" lvl="2" indent="-342900" defTabSz="895350">
                <a:spcAft>
                  <a:spcPts val="300"/>
                </a:spcAft>
                <a:buSzPct val="100000"/>
                <a:buFont typeface="+mj-lt"/>
                <a:buAutoNum type="alphaLcParenR"/>
                <a:defRPr/>
              </a:pP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As certificações de segurança (FAPI e DCR) podem ser emitidas apenas uma vez para instituições que atuam tanto como Transmissoras quanto como Detentoras, mas a recomendação é que seja realizada como Detentora (usando API Payments)</a:t>
              </a:r>
            </a:p>
            <a:p>
              <a:pPr marL="230187" marR="0" lvl="1" indent="-2286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endParaRPr lang="pt-BR" sz="1400" dirty="0">
                <a:solidFill>
                  <a:srgbClr val="071C25"/>
                </a:solidFill>
                <a:latin typeface="Barlow Semi Condensed"/>
              </a:endParaRPr>
            </a:p>
            <a:p>
              <a:pPr marL="230187" marR="0" lvl="1" indent="-2286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+mj-lt"/>
                <a:buAutoNum type="arabicPeriod"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Prazos de processamento de certificação:</a:t>
              </a:r>
            </a:p>
            <a:p>
              <a:pPr marL="687387" marR="0" lvl="2" indent="-2286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+mj-lt"/>
                <a:buAutoNum type="alphaLcParenR"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Certificações de segurança: </a:t>
              </a: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o processamento dos pedidos de certificação são realizados em ordem de chegada. R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ecomendamos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 que o pedido de certificação seja submetido com 2 meses de antecedência, devido a limitações de capacidade de processamento da OIDF</a:t>
              </a:r>
            </a:p>
            <a:p>
              <a:pPr marL="687387" lvl="2" indent="-228600" defTabSz="895350">
                <a:spcAft>
                  <a:spcPts val="300"/>
                </a:spcAft>
                <a:buSzPct val="100000"/>
                <a:buFont typeface="+mj-lt"/>
                <a:buAutoNum type="alphaLcParenR"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Certificações funcionais: cronograma de certificação de cada fase/versionamento será divulgado individualmente. Para pedidos fora de períodos de certificação em massa, o SLA para processamento de certificação é de 3 dias</a:t>
              </a:r>
            </a:p>
            <a:p>
              <a:pPr marL="687387" lvl="2" indent="-228600" defTabSz="895350">
                <a:spcAft>
                  <a:spcPts val="300"/>
                </a:spcAft>
                <a:buSzPct val="100000"/>
                <a:buFont typeface="+mj-lt"/>
                <a:buAutoNum type="alphaLcParenR"/>
                <a:defRPr/>
              </a:pPr>
              <a:endParaRPr lang="pt-BR" sz="1400" dirty="0">
                <a:solidFill>
                  <a:srgbClr val="071C25"/>
                </a:solidFill>
                <a:latin typeface="Barlow Semi Condensed"/>
              </a:endParaRPr>
            </a:p>
            <a:p>
              <a:pPr marL="230187" lvl="1" indent="-228600" defTabSz="895350">
                <a:spcAft>
                  <a:spcPts val="300"/>
                </a:spcAft>
                <a:buSzPct val="100000"/>
                <a:buFont typeface="+mj-lt"/>
                <a:buAutoNum type="arabicPeriod"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Barlow Semi Condensed"/>
                  <a:ea typeface="+mn-ea"/>
                  <a:cs typeface="+mn-cs"/>
                </a:rPr>
                <a:t>Política de recertificação de segurança: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Todos as certificações terão validade de 12 meses, independentemente do tipo (FAPI, DCR, RP e, futuramente, CIBA)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Em caráter de exceção, para as certificações FAPI e DCR já emitidas até 27/06/2022, será considerado o prazo de expiração mais longo dentre as duas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Exemplo da exceção: Instituição com certificações realizadas: FAPI em 15/06/2021,DCR em 30/11/2021 e RP em 15/12/2022. Prazo para obter nova certificação: FAPI e DCR até 30/11/2022 e RP até 15/12/2022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rgbClr val="071C25"/>
                  </a:solidFill>
                  <a:latin typeface="Barlow Semi Condensed"/>
                </a:rPr>
                <a:t>Cada pagamento dá direito ao envio de uma única solicitação de certificação, que pode contemplar conjuntamente FAPI e DCR, com todos os perfis desejados (MTLS, Private Key, com ou sem PAR e JARM)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Barlow Semi Condense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9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657F38-5C0C-417C-8759-F0E807A51C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Fonte: Squad Sandbox, OIDF, Raidiam, Secretariado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C86C0-64AE-45BE-AB68-7DF252EFB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ORIENTAÇÕES SOBRE AS CERTIFICAÇÕES (2/4)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95DCEC0-7C08-4603-8A95-0855057865CA}"/>
              </a:ext>
            </a:extLst>
          </p:cNvPr>
          <p:cNvGrpSpPr/>
          <p:nvPr/>
        </p:nvGrpSpPr>
        <p:grpSpPr>
          <a:xfrm>
            <a:off x="177112" y="1264340"/>
            <a:ext cx="12014888" cy="4939008"/>
            <a:chOff x="177112" y="1264340"/>
            <a:chExt cx="2645626" cy="4939008"/>
          </a:xfrm>
        </p:grpSpPr>
        <p:sp>
          <p:nvSpPr>
            <p:cNvPr id="4" name="Retângulo 26">
              <a:extLst>
                <a:ext uri="{FF2B5EF4-FFF2-40B4-BE49-F238E27FC236}">
                  <a16:creationId xmlns:a16="http://schemas.microsoft.com/office/drawing/2014/main" id="{BDA71E76-A93F-40FC-877C-DB8C1F4D6C07}"/>
                </a:ext>
              </a:extLst>
            </p:cNvPr>
            <p:cNvSpPr>
              <a:spLocks/>
            </p:cNvSpPr>
            <p:nvPr/>
          </p:nvSpPr>
          <p:spPr>
            <a:xfrm>
              <a:off x="177112" y="1264340"/>
              <a:ext cx="2645626" cy="4939008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4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 Condensed"/>
                <a:ea typeface="+mn-ea"/>
                <a:cs typeface="+mn-cs"/>
              </a:endParaRPr>
            </a:p>
          </p:txBody>
        </p:sp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32A75DF4-265B-4139-9A53-54EA4EBCB34A}"/>
                </a:ext>
              </a:extLst>
            </p:cNvPr>
            <p:cNvSpPr txBox="1">
              <a:spLocks/>
            </p:cNvSpPr>
            <p:nvPr/>
          </p:nvSpPr>
          <p:spPr>
            <a:xfrm>
              <a:off x="249588" y="1411060"/>
              <a:ext cx="247501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42411" lvl="0" indent="-342411" defTabSz="894078" eaLnBrk="0" hangingPunct="0">
                <a:buClr>
                  <a:schemeClr val="tx2"/>
                </a:buClr>
                <a:defRPr>
                  <a:latin typeface="+mn-lt"/>
                  <a:ea typeface="+mn-ea"/>
                </a:defRPr>
              </a:lvl1pPr>
              <a:lvl2pPr marL="193401" lvl="1" indent="-191815" defTabSz="894078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+mn-ea"/>
                </a:defRPr>
              </a:lvl2pPr>
              <a:lvl3pPr marL="456545" lvl="2" indent="-261566" defTabSz="894078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+mn-ea"/>
                </a:defRPr>
              </a:lvl3pPr>
              <a:lvl4pPr marL="613491" lvl="3" indent="-155355" defTabSz="894078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+mn-ea"/>
                </a:defRPr>
              </a:lvl4pPr>
              <a:lvl5pPr marL="745065" lvl="4" indent="-129990" defTabSz="894078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5pPr>
              <a:lvl6pPr marL="1201615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6pPr>
              <a:lvl7pPr marL="1658166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7pPr>
              <a:lvl8pPr marL="2114716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8pPr>
              <a:lvl9pPr marL="2571267" indent="-129990" defTabSz="89407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+mn-ea"/>
                </a:defRPr>
              </a:lvl9pPr>
            </a:lstStyle>
            <a:p>
              <a:pPr marL="1586" marR="0" lvl="1" indent="0" algn="l" defTabSz="89407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Pct val="125000"/>
                <a:buFont typeface="Arial" charset="0"/>
                <a:buNone/>
                <a:tabLst/>
                <a:defRPr/>
              </a:pPr>
              <a:r>
                <a:rPr lang="pt-BR" sz="1600" b="1" dirty="0">
                  <a:solidFill>
                    <a:srgbClr val="821B27"/>
                  </a:solidFill>
                  <a:latin typeface="Barlow Black" panose="00000A00000000000000" pitchFamily="2" charset="0"/>
                  <a:cs typeface="Arial"/>
                </a:rPr>
                <a:t>Orientações para Relying Parties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21B27"/>
                </a:solidFill>
                <a:effectLst/>
                <a:uLnTx/>
                <a:uFillTx/>
                <a:latin typeface="Barlow Black" panose="00000A00000000000000" pitchFamily="2" charset="0"/>
                <a:ea typeface="+mn-ea"/>
                <a:cs typeface="Arial"/>
              </a:endParaRPr>
            </a:p>
          </p:txBody>
        </p:sp>
        <p:sp>
          <p:nvSpPr>
            <p:cNvPr id="6" name="CaixaDeTexto 1">
              <a:extLst>
                <a:ext uri="{FF2B5EF4-FFF2-40B4-BE49-F238E27FC236}">
                  <a16:creationId xmlns:a16="http://schemas.microsoft.com/office/drawing/2014/main" id="{3A86F515-280D-429C-A96D-27BD8BCEE537}"/>
                </a:ext>
              </a:extLst>
            </p:cNvPr>
            <p:cNvSpPr txBox="1"/>
            <p:nvPr/>
          </p:nvSpPr>
          <p:spPr bwMode="auto">
            <a:xfrm>
              <a:off x="259900" y="1667841"/>
              <a:ext cx="2523839" cy="443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Certificação de Segurança Relying Parties (RP) da Fase 3 (escopo </a:t>
              </a:r>
              <a:r>
                <a:rPr lang="pt-BR" sz="1600" dirty="0" err="1">
                  <a:solidFill>
                    <a:srgbClr val="071C25"/>
                  </a:solidFill>
                  <a:latin typeface="Barlow Semi Condensed"/>
                </a:rPr>
                <a:t>signed</a:t>
              </a: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) é válida para a Fase 2 (escopo </a:t>
              </a:r>
              <a:r>
                <a:rPr lang="pt-BR" sz="1600" dirty="0" err="1">
                  <a:solidFill>
                    <a:srgbClr val="071C25"/>
                  </a:solidFill>
                  <a:latin typeface="Barlow Semi Condensed"/>
                </a:rPr>
                <a:t>unsigned</a:t>
              </a: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), mas o contrário não é válido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pt-BR" sz="1600" dirty="0">
                <a:solidFill>
                  <a:srgbClr val="071C25"/>
                </a:solidFill>
                <a:latin typeface="Barlow Semi Condensed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Para a certificação RP, a obrigatoriedade de realizar os perfis é: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pt-BR" sz="1600" dirty="0">
                <a:solidFill>
                  <a:srgbClr val="071C25"/>
                </a:solidFill>
                <a:latin typeface="Barlow Semi Condensed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Iniciadoras de Pagamento (Fase 3 – mensagens assinadas):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Perfis de certificação obrigatórios: [Payments] BR-OB Adv. RP w/ MTLS e [Payments] BR-OB Adv. RP w/ Private Key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Perfis de certificação opcionais: [Payments] BR-OB Adv. RP w/ MTLS, JARM e [Payments] BR-OB Adv. RP w/ Private Key, JARM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Devem ser feitos caso a instituição deseje usar JARM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A certificação nesses perfis é válida para receptores de dados da Fase 2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  <a:defRPr/>
              </a:pPr>
              <a:endParaRPr lang="pt-BR" sz="1600" dirty="0">
                <a:solidFill>
                  <a:srgbClr val="071C25"/>
                </a:solidFill>
                <a:latin typeface="Barlow Semi Condensed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 Receptores de dados (Fase 2 – mensagens não assinadas):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Perfis de certificação obrigatórios: [</a:t>
              </a:r>
              <a:r>
                <a:rPr lang="pt-BR" sz="1600" dirty="0" err="1">
                  <a:solidFill>
                    <a:srgbClr val="071C25"/>
                  </a:solidFill>
                  <a:latin typeface="Barlow Semi Condensed"/>
                </a:rPr>
                <a:t>Accounts</a:t>
              </a: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] BR-OB Adv. RP w/ MTLS e [</a:t>
              </a:r>
              <a:r>
                <a:rPr lang="pt-BR" sz="1600" dirty="0" err="1">
                  <a:solidFill>
                    <a:srgbClr val="071C25"/>
                  </a:solidFill>
                  <a:latin typeface="Barlow Semi Condensed"/>
                </a:rPr>
                <a:t>Accounts</a:t>
              </a: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] BR-OB Adv. RP w/ Private Key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Perfis de certificação opcionais: [</a:t>
              </a:r>
              <a:r>
                <a:rPr lang="pt-BR" sz="1600" dirty="0" err="1">
                  <a:solidFill>
                    <a:srgbClr val="071C25"/>
                  </a:solidFill>
                  <a:latin typeface="Barlow Semi Condensed"/>
                </a:rPr>
                <a:t>Accounts</a:t>
              </a: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] BR-OB Adv. RP w/ MTLS, JARM e [</a:t>
              </a:r>
              <a:r>
                <a:rPr lang="pt-BR" sz="1600" dirty="0" err="1">
                  <a:solidFill>
                    <a:srgbClr val="071C25"/>
                  </a:solidFill>
                  <a:latin typeface="Barlow Semi Condensed"/>
                </a:rPr>
                <a:t>Accounts</a:t>
              </a: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] BR-OB Adv. RP w/ Private Key, JARM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Devem ser feitos caso a instituição deseje usar JARM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A certificação nesses perfis não é válida para iniciadores de pagamento da Fase 3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  <a:defRPr/>
              </a:pPr>
              <a:endParaRPr lang="pt-BR" sz="1600" dirty="0">
                <a:solidFill>
                  <a:srgbClr val="071C25"/>
                </a:solidFill>
                <a:latin typeface="Barlow Semi Condensed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sz="1600" dirty="0">
                  <a:solidFill>
                    <a:srgbClr val="071C25"/>
                  </a:solidFill>
                  <a:latin typeface="Barlow Semi Condensed"/>
                </a:rPr>
                <a:t>Cada pagamento dá direito ao envio de uma única solicitação de certificação, que pode contemplar todos os perfis obrigatórios e/ou opcionais.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 Condensed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89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657F38-5C0C-417C-8759-F0E807A51C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1: Mais detalhes na página 2</a:t>
            </a:r>
          </a:p>
          <a:p>
            <a:endParaRPr lang="pt-BR" dirty="0"/>
          </a:p>
          <a:p>
            <a:r>
              <a:rPr lang="pt-BR" dirty="0"/>
              <a:t>Fonte: Squad Sandbox, OIDF, Raidiam, Secretariado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C86C0-64AE-45BE-AB68-7DF252EFB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ORIENTAÇÕES SOBRE AS CERTIFICAÇÕES (3/4)</a:t>
            </a:r>
          </a:p>
        </p:txBody>
      </p:sp>
      <p:sp>
        <p:nvSpPr>
          <p:cNvPr id="4" name="Retângulo 26">
            <a:extLst>
              <a:ext uri="{FF2B5EF4-FFF2-40B4-BE49-F238E27FC236}">
                <a16:creationId xmlns:a16="http://schemas.microsoft.com/office/drawing/2014/main" id="{BDA71E76-A93F-40FC-877C-DB8C1F4D6C07}"/>
              </a:ext>
            </a:extLst>
          </p:cNvPr>
          <p:cNvSpPr>
            <a:spLocks/>
          </p:cNvSpPr>
          <p:nvPr/>
        </p:nvSpPr>
        <p:spPr>
          <a:xfrm>
            <a:off x="177112" y="1264340"/>
            <a:ext cx="12014888" cy="4939008"/>
          </a:xfrm>
          <a:prstGeom prst="rect">
            <a:avLst/>
          </a:prstGeom>
          <a:solidFill>
            <a:schemeClr val="bg2"/>
          </a:solidFill>
          <a:ln w="12700">
            <a:noFill/>
            <a:miter lim="4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rlow Semi Condensed"/>
              <a:ea typeface="+mn-ea"/>
              <a:cs typeface="+mn-cs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12126A3-67A9-4335-9404-852EBB670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66282"/>
              </p:ext>
            </p:extLst>
          </p:nvPr>
        </p:nvGraphicFramePr>
        <p:xfrm>
          <a:off x="384313" y="1365738"/>
          <a:ext cx="11304104" cy="483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241">
                  <a:extLst>
                    <a:ext uri="{9D8B030D-6E8A-4147-A177-3AD203B41FA5}">
                      <a16:colId xmlns:a16="http://schemas.microsoft.com/office/drawing/2014/main" val="946432786"/>
                    </a:ext>
                  </a:extLst>
                </a:gridCol>
                <a:gridCol w="1933519">
                  <a:extLst>
                    <a:ext uri="{9D8B030D-6E8A-4147-A177-3AD203B41FA5}">
                      <a16:colId xmlns:a16="http://schemas.microsoft.com/office/drawing/2014/main" val="307331249"/>
                    </a:ext>
                  </a:extLst>
                </a:gridCol>
                <a:gridCol w="1058979">
                  <a:extLst>
                    <a:ext uri="{9D8B030D-6E8A-4147-A177-3AD203B41FA5}">
                      <a16:colId xmlns:a16="http://schemas.microsoft.com/office/drawing/2014/main" val="1750244350"/>
                    </a:ext>
                  </a:extLst>
                </a:gridCol>
                <a:gridCol w="1834305">
                  <a:extLst>
                    <a:ext uri="{9D8B030D-6E8A-4147-A177-3AD203B41FA5}">
                      <a16:colId xmlns:a16="http://schemas.microsoft.com/office/drawing/2014/main" val="1928921302"/>
                    </a:ext>
                  </a:extLst>
                </a:gridCol>
                <a:gridCol w="2640784">
                  <a:extLst>
                    <a:ext uri="{9D8B030D-6E8A-4147-A177-3AD203B41FA5}">
                      <a16:colId xmlns:a16="http://schemas.microsoft.com/office/drawing/2014/main" val="2788774436"/>
                    </a:ext>
                  </a:extLst>
                </a:gridCol>
                <a:gridCol w="2323276">
                  <a:extLst>
                    <a:ext uri="{9D8B030D-6E8A-4147-A177-3AD203B41FA5}">
                      <a16:colId xmlns:a16="http://schemas.microsoft.com/office/drawing/2014/main" val="2347418352"/>
                    </a:ext>
                  </a:extLst>
                </a:gridCol>
              </a:tblGrid>
              <a:tr h="236421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Compartilhamento de dados (Fase 2)</a:t>
                      </a:r>
                    </a:p>
                  </a:txBody>
                  <a:tcPr marL="8255" marR="8255" marT="825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89866"/>
                  </a:ext>
                </a:extLst>
              </a:tr>
              <a:tr h="571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Tipo de certificação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Público-alvo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Fornecedor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limite para emissão da certificação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teste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Versão mínima aceita nos motores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32623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Certificação Funcional – v1.0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Transmissoras de Dados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Raidiam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effectLst/>
                        </a:rPr>
                        <a:t>Pré-condição para publicação das APIs da Fase 2 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Bloco “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Banking Brasil Functional Tests for Phase 1 - Open Data - API Version 1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4.1.39 build: 403469206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4258974904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Certificação Funcional – v2.0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Transmissoras de Dados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Raidiam</a:t>
                      </a: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Bloco “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Banking Brasil Functional Tests for Phase 1 - Open Data - API Version 2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4.1.43</a:t>
                      </a: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1536455020"/>
                  </a:ext>
                </a:extLst>
              </a:tr>
              <a:tr h="1800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Segurança módulos FAPI (Ex: mTLS / Private Key)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Transmissora de dados (OP)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OIDF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</a:rPr>
                        <a:t>Pré-condição para publicação das APIs da Fase 2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FAPI1-Advanced-Final: Authorization server test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Não há versão mínima do motor para o FAPI. A certificação deve ser realizada usando o teste ao lado.</a:t>
                      </a: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976989914"/>
                  </a:ext>
                </a:extLst>
              </a:tr>
              <a:tr h="614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Segurança módulos DCR/DCM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Transmissoras de Dados (OP)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OIDF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400" dirty="0">
                          <a:effectLst/>
                        </a:rPr>
                        <a:t>17/dez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FAPI1-Advanced-Final: Brazil Dynamic Client Registration Authorization server test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4.1.33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2370424663"/>
                  </a:ext>
                </a:extLst>
              </a:tr>
              <a:tr h="817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Segurança Relying Parties –Unsigned¹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Receptoras de Dados (RP)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OIDF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400" dirty="0">
                          <a:effectLst/>
                        </a:rPr>
                        <a:t>17/dez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FAPI1-Advanced-Final: Open Banking Brazil Relying Party (Client) Test Plan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</a:rPr>
                        <a:t>4.1.31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247798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4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657F38-5C0C-417C-8759-F0E807A51C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1: Os testes são cumulativos e incluem os escopos dos ciclos 1 e 3 (INIC, DICT, MANU, QRES e QRDN)</a:t>
            </a:r>
          </a:p>
          <a:p>
            <a:r>
              <a:rPr lang="pt-BR" dirty="0"/>
              <a:t>2. Mais detalhes na página 2</a:t>
            </a:r>
          </a:p>
          <a:p>
            <a:r>
              <a:rPr lang="pt-BR" dirty="0"/>
              <a:t>Fonte: Squad Sandbox, OIDF, Raidiam, Secretariado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C86C0-64AE-45BE-AB68-7DF252EFB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ORIENTAÇÕES SOBRE AS CERTIFICAÇÕES (4/4)</a:t>
            </a:r>
          </a:p>
        </p:txBody>
      </p:sp>
      <p:sp>
        <p:nvSpPr>
          <p:cNvPr id="4" name="Retângulo 26">
            <a:extLst>
              <a:ext uri="{FF2B5EF4-FFF2-40B4-BE49-F238E27FC236}">
                <a16:creationId xmlns:a16="http://schemas.microsoft.com/office/drawing/2014/main" id="{BDA71E76-A93F-40FC-877C-DB8C1F4D6C07}"/>
              </a:ext>
            </a:extLst>
          </p:cNvPr>
          <p:cNvSpPr>
            <a:spLocks/>
          </p:cNvSpPr>
          <p:nvPr/>
        </p:nvSpPr>
        <p:spPr>
          <a:xfrm>
            <a:off x="177112" y="1264340"/>
            <a:ext cx="12014888" cy="4939008"/>
          </a:xfrm>
          <a:prstGeom prst="rect">
            <a:avLst/>
          </a:prstGeom>
          <a:solidFill>
            <a:schemeClr val="bg2"/>
          </a:solidFill>
          <a:ln w="12700">
            <a:noFill/>
            <a:miter lim="400000"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rlow Semi Condensed"/>
              <a:ea typeface="+mn-ea"/>
              <a:cs typeface="+mn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EF4C69-5E8A-46A7-93E9-AA2C07AEF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12414"/>
              </p:ext>
            </p:extLst>
          </p:nvPr>
        </p:nvGraphicFramePr>
        <p:xfrm>
          <a:off x="410817" y="1376545"/>
          <a:ext cx="11604071" cy="4492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699">
                  <a:extLst>
                    <a:ext uri="{9D8B030D-6E8A-4147-A177-3AD203B41FA5}">
                      <a16:colId xmlns:a16="http://schemas.microsoft.com/office/drawing/2014/main" val="3575279020"/>
                    </a:ext>
                  </a:extLst>
                </a:gridCol>
                <a:gridCol w="1847524">
                  <a:extLst>
                    <a:ext uri="{9D8B030D-6E8A-4147-A177-3AD203B41FA5}">
                      <a16:colId xmlns:a16="http://schemas.microsoft.com/office/drawing/2014/main" val="3300076098"/>
                    </a:ext>
                  </a:extLst>
                </a:gridCol>
                <a:gridCol w="965859">
                  <a:extLst>
                    <a:ext uri="{9D8B030D-6E8A-4147-A177-3AD203B41FA5}">
                      <a16:colId xmlns:a16="http://schemas.microsoft.com/office/drawing/2014/main" val="762274608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84660442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31085286"/>
                    </a:ext>
                  </a:extLst>
                </a:gridCol>
                <a:gridCol w="2527989">
                  <a:extLst>
                    <a:ext uri="{9D8B030D-6E8A-4147-A177-3AD203B41FA5}">
                      <a16:colId xmlns:a16="http://schemas.microsoft.com/office/drawing/2014/main" val="2515413113"/>
                    </a:ext>
                  </a:extLst>
                </a:gridCol>
              </a:tblGrid>
              <a:tr h="183539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Iniciação de pagamento (Fase 3)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26617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Tipo de certificação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Público-alvo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Fornecedor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limite para emissão da certificação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teste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Versão mínima aceita nos motores</a:t>
                      </a:r>
                    </a:p>
                  </a:txBody>
                  <a:tcPr marL="8255" marR="8255" marT="825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154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Funcional – v2.0.0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Detentoras de Conta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Raidiam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Pré-condição para publicação da API Payments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Functional tests for payments API INIC, DICT, MANU, QRES and QRDN (T0/T1/T2) - Based on Swagger version: 2.0.0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5.0.8 build: b904a266 </a:t>
                      </a:r>
                      <a:endParaRPr lang="pt-BR" sz="1200" dirty="0">
                        <a:effectLst/>
                        <a:highlight>
                          <a:srgbClr val="FFFF00"/>
                        </a:highligh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709937062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Funcional – 3º Ciclo¹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Detentoras de Conta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Raidiam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Pré-condição para publicação da API Payments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Functional tests for payments API INIC, DICT, MANU, QRES and QRDN (T0/T1/T2) - Based on Swagger version: 1.2.0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4.1.40 build: 89609ffe</a:t>
                      </a: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3667508160"/>
                  </a:ext>
                </a:extLst>
              </a:tr>
              <a:tr h="1297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Segurança módulos FAPI (Ex: mTLS / Private Key)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Detentoras de Conta (OP)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OIDF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Pré-condição para publicação da API Payments</a:t>
                      </a: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FAPI1-Advanced-Final: Authorization server test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Instruções válidas para novos entrantes. Não é necessário recertificação para as instituições que já estão certificadas.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Não há versão mínima do motor para o FAPI. A certificação deve ser realizada usando o teste ao lado.</a:t>
                      </a: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3851862827"/>
                  </a:ext>
                </a:extLst>
              </a:tr>
              <a:tr h="557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Segurança módulos DCR/DCM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Detentoras de Conta (OP)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OIDF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FAPI1-Advanced-Final: Brazil Dynamic Client Registration Authorization server test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4.1.33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879762779"/>
                  </a:ext>
                </a:extLst>
              </a:tr>
              <a:tr h="557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Segurança Relying Parties – Signed²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Iniciadoras de Pagamento (RP)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OIDF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Pré-condição para atuação como Iniciadora de Transação de Pagamento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FAPI1-Advanced-Final: Open Banking Brazil Relying Party (Client) Test Plan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1200" dirty="0">
                          <a:effectLst/>
                          <a:latin typeface="+mn-lt"/>
                        </a:rPr>
                        <a:t>4.1.31</a:t>
                      </a:r>
                      <a:endParaRPr lang="pt-B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extLst>
                  <a:ext uri="{0D108BD9-81ED-4DB2-BD59-A6C34878D82A}">
                    <a16:rowId xmlns:a16="http://schemas.microsoft.com/office/drawing/2014/main" val="330151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05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1_Chicago-theme2">
  <a:themeElements>
    <a:clrScheme name="Chicago">
      <a:dk1>
        <a:sysClr val="windowText" lastClr="000000"/>
      </a:dk1>
      <a:lt1>
        <a:sysClr val="window" lastClr="FFFFFF"/>
      </a:lt1>
      <a:dk2>
        <a:srgbClr val="44546A"/>
      </a:dk2>
      <a:lt2>
        <a:srgbClr val="F2F2F2"/>
      </a:lt2>
      <a:accent1>
        <a:srgbClr val="821B27"/>
      </a:accent1>
      <a:accent2>
        <a:srgbClr val="8EDEDC"/>
      </a:accent2>
      <a:accent3>
        <a:srgbClr val="2D699F"/>
      </a:accent3>
      <a:accent4>
        <a:srgbClr val="FFC000"/>
      </a:accent4>
      <a:accent5>
        <a:srgbClr val="2AAB9C"/>
      </a:accent5>
      <a:accent6>
        <a:srgbClr val="DC592F"/>
      </a:accent6>
      <a:hlink>
        <a:srgbClr val="0563C1"/>
      </a:hlink>
      <a:folHlink>
        <a:srgbClr val="CECF3B"/>
      </a:folHlink>
    </a:clrScheme>
    <a:fontScheme name="Chicago">
      <a:majorFont>
        <a:latin typeface="Barlow"/>
        <a:ea typeface=""/>
        <a:cs typeface=""/>
      </a:majorFont>
      <a:minorFont>
        <a:latin typeface="Barlow Semi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ago-theme2" id="{4FF89C07-1EED-4B9D-9190-7BD8ADAB4AD7}" vid="{DEEA754C-6857-47EA-9939-2E68D482AD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14153</TotalTime>
  <Words>1069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Barlow</vt:lpstr>
      <vt:lpstr>Barlow Black</vt:lpstr>
      <vt:lpstr>Barlow ExtraBold</vt:lpstr>
      <vt:lpstr>Barlow Semi Condensed</vt:lpstr>
      <vt:lpstr>Barlow Thin</vt:lpstr>
      <vt:lpstr>Calibri</vt:lpstr>
      <vt:lpstr>Wingdings</vt:lpstr>
      <vt:lpstr>11_Chicago-theme2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Fabiane Vieira</dc:creator>
  <cp:lastModifiedBy>Beatriz Cleffs</cp:lastModifiedBy>
  <cp:revision>3</cp:revision>
  <dcterms:created xsi:type="dcterms:W3CDTF">2021-11-11T23:05:31Z</dcterms:created>
  <dcterms:modified xsi:type="dcterms:W3CDTF">2023-01-30T19:05:37Z</dcterms:modified>
</cp:coreProperties>
</file>