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59" r:id="rId6"/>
    <p:sldId id="260" r:id="rId7"/>
    <p:sldId id="25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7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9FB77-3C4B-43BA-93BA-9269EFC9C27E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17FA6646-2394-444B-8C50-D5CF8EAAF5C7}">
      <dgm:prSet/>
      <dgm:spPr/>
      <dgm:t>
        <a:bodyPr/>
        <a:lstStyle/>
        <a:p>
          <a:r>
            <a:rPr lang="en-US"/>
            <a:t>Total entries in dataframe were about halved</a:t>
          </a:r>
        </a:p>
      </dgm:t>
    </dgm:pt>
    <dgm:pt modelId="{1FB55C83-B28C-481E-A9CE-707974ACFC65}" type="parTrans" cxnId="{7687D076-DA94-4942-898D-7CD64A98C03D}">
      <dgm:prSet/>
      <dgm:spPr/>
      <dgm:t>
        <a:bodyPr/>
        <a:lstStyle/>
        <a:p>
          <a:endParaRPr lang="en-US"/>
        </a:p>
      </dgm:t>
    </dgm:pt>
    <dgm:pt modelId="{281B6DBD-E636-4208-BAFD-7E2FE9CF861B}" type="sibTrans" cxnId="{7687D076-DA94-4942-898D-7CD64A98C03D}">
      <dgm:prSet phldrT="01" phldr="0"/>
      <dgm:spPr/>
      <dgm:t>
        <a:bodyPr/>
        <a:lstStyle/>
        <a:p>
          <a:endParaRPr lang="en-US"/>
        </a:p>
      </dgm:t>
    </dgm:pt>
    <dgm:pt modelId="{661E7AE9-DF2D-4604-B710-83C698F5EEBA}">
      <dgm:prSet/>
      <dgm:spPr/>
      <dgm:t>
        <a:bodyPr/>
        <a:lstStyle/>
        <a:p>
          <a:r>
            <a:rPr lang="en-US"/>
            <a:t>Percentage of memory errors down to 29%</a:t>
          </a:r>
        </a:p>
      </dgm:t>
    </dgm:pt>
    <dgm:pt modelId="{488EE2B5-5D9D-4F76-8CC8-DA0D49E23E92}" type="parTrans" cxnId="{B683DA64-0804-4C7D-B44D-6AED8D9F3867}">
      <dgm:prSet/>
      <dgm:spPr/>
      <dgm:t>
        <a:bodyPr/>
        <a:lstStyle/>
        <a:p>
          <a:endParaRPr lang="en-US"/>
        </a:p>
      </dgm:t>
    </dgm:pt>
    <dgm:pt modelId="{BA53552C-F8AF-4322-976D-8756B66C57CA}" type="sibTrans" cxnId="{B683DA64-0804-4C7D-B44D-6AED8D9F3867}">
      <dgm:prSet phldrT="02" phldr="0"/>
      <dgm:spPr/>
      <dgm:t>
        <a:bodyPr/>
        <a:lstStyle/>
        <a:p>
          <a:endParaRPr lang="en-US"/>
        </a:p>
      </dgm:t>
    </dgm:pt>
    <dgm:pt modelId="{A1218481-2C45-432B-AA9F-8B58801D4401}">
      <dgm:prSet/>
      <dgm:spPr/>
      <dgm:t>
        <a:bodyPr/>
        <a:lstStyle/>
        <a:p>
          <a:r>
            <a:rPr lang="en-US" dirty="0"/>
            <a:t>Mean time between failure increased to 370 seconds</a:t>
          </a:r>
        </a:p>
      </dgm:t>
    </dgm:pt>
    <dgm:pt modelId="{6CA38FE1-58D3-4E12-853B-3DC658F4D18F}" type="parTrans" cxnId="{AE75FB3A-33D5-4D10-BA91-E4F9884D5CFA}">
      <dgm:prSet/>
      <dgm:spPr/>
      <dgm:t>
        <a:bodyPr/>
        <a:lstStyle/>
        <a:p>
          <a:endParaRPr lang="en-US"/>
        </a:p>
      </dgm:t>
    </dgm:pt>
    <dgm:pt modelId="{93301925-11E8-4134-B76D-A680B109DF1C}" type="sibTrans" cxnId="{AE75FB3A-33D5-4D10-BA91-E4F9884D5CFA}">
      <dgm:prSet phldrT="03" phldr="0"/>
      <dgm:spPr/>
      <dgm:t>
        <a:bodyPr/>
        <a:lstStyle/>
        <a:p>
          <a:endParaRPr lang="en-US"/>
        </a:p>
      </dgm:t>
    </dgm:pt>
    <dgm:pt modelId="{3F4A0E3E-10D4-4037-846D-A65E496A4F11}">
      <dgm:prSet/>
      <dgm:spPr/>
      <dgm:t>
        <a:bodyPr/>
        <a:lstStyle/>
        <a:p>
          <a:r>
            <a:rPr lang="en-US" dirty="0"/>
            <a:t>Memory error and bit error distributions slightly shifted</a:t>
          </a:r>
        </a:p>
      </dgm:t>
    </dgm:pt>
    <dgm:pt modelId="{D1BE373D-8845-46FC-9A93-E1902A95B69D}" type="parTrans" cxnId="{97E7C85E-ED43-42C5-97B8-4E874950E8AA}">
      <dgm:prSet/>
      <dgm:spPr/>
      <dgm:t>
        <a:bodyPr/>
        <a:lstStyle/>
        <a:p>
          <a:endParaRPr lang="en-US"/>
        </a:p>
      </dgm:t>
    </dgm:pt>
    <dgm:pt modelId="{0C92D59D-4C52-4F21-A2FC-6D42FD2B64A9}" type="sibTrans" cxnId="{97E7C85E-ED43-42C5-97B8-4E874950E8AA}">
      <dgm:prSet phldrT="04" phldr="0"/>
      <dgm:spPr/>
      <dgm:t>
        <a:bodyPr/>
        <a:lstStyle/>
        <a:p>
          <a:endParaRPr lang="en-US"/>
        </a:p>
      </dgm:t>
    </dgm:pt>
    <dgm:pt modelId="{F88B6A28-4C09-3746-ACEC-F9DE4A25724F}" type="pres">
      <dgm:prSet presAssocID="{B9B9FB77-3C4B-43BA-93BA-9269EFC9C2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AA916D-0BDA-7847-BBCD-2D915BD4C70D}" type="pres">
      <dgm:prSet presAssocID="{17FA6646-2394-444B-8C50-D5CF8EAAF5C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68E4B1-1CFC-D14E-9E91-840751F71C40}" type="pres">
      <dgm:prSet presAssocID="{281B6DBD-E636-4208-BAFD-7E2FE9CF861B}" presName="spacer" presStyleCnt="0"/>
      <dgm:spPr/>
    </dgm:pt>
    <dgm:pt modelId="{147C49D4-97A0-9245-895F-198E200A3C87}" type="pres">
      <dgm:prSet presAssocID="{661E7AE9-DF2D-4604-B710-83C698F5EEB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2110E0-4DDE-564B-94A9-5375DBA771CC}" type="pres">
      <dgm:prSet presAssocID="{BA53552C-F8AF-4322-976D-8756B66C57CA}" presName="spacer" presStyleCnt="0"/>
      <dgm:spPr/>
    </dgm:pt>
    <dgm:pt modelId="{A3C75DBA-AB29-4943-B8FD-CCF2C50C7655}" type="pres">
      <dgm:prSet presAssocID="{A1218481-2C45-432B-AA9F-8B58801D44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25C19-1C83-B74D-8593-2F08C7F8F69F}" type="pres">
      <dgm:prSet presAssocID="{93301925-11E8-4134-B76D-A680B109DF1C}" presName="spacer" presStyleCnt="0"/>
      <dgm:spPr/>
    </dgm:pt>
    <dgm:pt modelId="{514DCE8F-DBCD-784E-A886-9EB4EC3A4871}" type="pres">
      <dgm:prSet presAssocID="{3F4A0E3E-10D4-4037-846D-A65E496A4F1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615F42-9E2F-0C48-8907-8B4C41523A59}" type="presOf" srcId="{17FA6646-2394-444B-8C50-D5CF8EAAF5C7}" destId="{EEAA916D-0BDA-7847-BBCD-2D915BD4C70D}" srcOrd="0" destOrd="0" presId="urn:microsoft.com/office/officeart/2005/8/layout/vList2"/>
    <dgm:cxn modelId="{97E7C85E-ED43-42C5-97B8-4E874950E8AA}" srcId="{B9B9FB77-3C4B-43BA-93BA-9269EFC9C27E}" destId="{3F4A0E3E-10D4-4037-846D-A65E496A4F11}" srcOrd="3" destOrd="0" parTransId="{D1BE373D-8845-46FC-9A93-E1902A95B69D}" sibTransId="{0C92D59D-4C52-4F21-A2FC-6D42FD2B64A9}"/>
    <dgm:cxn modelId="{D19911AD-318A-F445-A1DD-E4602E54650C}" type="presOf" srcId="{661E7AE9-DF2D-4604-B710-83C698F5EEBA}" destId="{147C49D4-97A0-9245-895F-198E200A3C87}" srcOrd="0" destOrd="0" presId="urn:microsoft.com/office/officeart/2005/8/layout/vList2"/>
    <dgm:cxn modelId="{AF944EB5-C16E-684E-A57F-87A62804027C}" type="presOf" srcId="{3F4A0E3E-10D4-4037-846D-A65E496A4F11}" destId="{514DCE8F-DBCD-784E-A886-9EB4EC3A4871}" srcOrd="0" destOrd="0" presId="urn:microsoft.com/office/officeart/2005/8/layout/vList2"/>
    <dgm:cxn modelId="{B683DA64-0804-4C7D-B44D-6AED8D9F3867}" srcId="{B9B9FB77-3C4B-43BA-93BA-9269EFC9C27E}" destId="{661E7AE9-DF2D-4604-B710-83C698F5EEBA}" srcOrd="1" destOrd="0" parTransId="{488EE2B5-5D9D-4F76-8CC8-DA0D49E23E92}" sibTransId="{BA53552C-F8AF-4322-976D-8756B66C57CA}"/>
    <dgm:cxn modelId="{14E48951-442F-1D44-A46B-3D9E174B66A9}" type="presOf" srcId="{A1218481-2C45-432B-AA9F-8B58801D4401}" destId="{A3C75DBA-AB29-4943-B8FD-CCF2C50C7655}" srcOrd="0" destOrd="0" presId="urn:microsoft.com/office/officeart/2005/8/layout/vList2"/>
    <dgm:cxn modelId="{AE75FB3A-33D5-4D10-BA91-E4F9884D5CFA}" srcId="{B9B9FB77-3C4B-43BA-93BA-9269EFC9C27E}" destId="{A1218481-2C45-432B-AA9F-8B58801D4401}" srcOrd="2" destOrd="0" parTransId="{6CA38FE1-58D3-4E12-853B-3DC658F4D18F}" sibTransId="{93301925-11E8-4134-B76D-A680B109DF1C}"/>
    <dgm:cxn modelId="{2CD7312C-AFD0-C045-ABD5-0E4C9377A143}" type="presOf" srcId="{B9B9FB77-3C4B-43BA-93BA-9269EFC9C27E}" destId="{F88B6A28-4C09-3746-ACEC-F9DE4A25724F}" srcOrd="0" destOrd="0" presId="urn:microsoft.com/office/officeart/2005/8/layout/vList2"/>
    <dgm:cxn modelId="{7687D076-DA94-4942-898D-7CD64A98C03D}" srcId="{B9B9FB77-3C4B-43BA-93BA-9269EFC9C27E}" destId="{17FA6646-2394-444B-8C50-D5CF8EAAF5C7}" srcOrd="0" destOrd="0" parTransId="{1FB55C83-B28C-481E-A9CE-707974ACFC65}" sibTransId="{281B6DBD-E636-4208-BAFD-7E2FE9CF861B}"/>
    <dgm:cxn modelId="{77CEA9AC-334A-3343-99DE-2B6BAA4F4D5B}" type="presParOf" srcId="{F88B6A28-4C09-3746-ACEC-F9DE4A25724F}" destId="{EEAA916D-0BDA-7847-BBCD-2D915BD4C70D}" srcOrd="0" destOrd="0" presId="urn:microsoft.com/office/officeart/2005/8/layout/vList2"/>
    <dgm:cxn modelId="{733C10F9-0E73-9F47-84C9-8504C999B2A1}" type="presParOf" srcId="{F88B6A28-4C09-3746-ACEC-F9DE4A25724F}" destId="{4068E4B1-1CFC-D14E-9E91-840751F71C40}" srcOrd="1" destOrd="0" presId="urn:microsoft.com/office/officeart/2005/8/layout/vList2"/>
    <dgm:cxn modelId="{996229E2-44B0-3F4B-B6FA-8961BFDDAAB4}" type="presParOf" srcId="{F88B6A28-4C09-3746-ACEC-F9DE4A25724F}" destId="{147C49D4-97A0-9245-895F-198E200A3C87}" srcOrd="2" destOrd="0" presId="urn:microsoft.com/office/officeart/2005/8/layout/vList2"/>
    <dgm:cxn modelId="{6F77E7D6-2C2A-5148-829F-2D451A8157CD}" type="presParOf" srcId="{F88B6A28-4C09-3746-ACEC-F9DE4A25724F}" destId="{0B2110E0-4DDE-564B-94A9-5375DBA771CC}" srcOrd="3" destOrd="0" presId="urn:microsoft.com/office/officeart/2005/8/layout/vList2"/>
    <dgm:cxn modelId="{DAAB1922-AD0E-BE4A-9F99-B8F009CAAE30}" type="presParOf" srcId="{F88B6A28-4C09-3746-ACEC-F9DE4A25724F}" destId="{A3C75DBA-AB29-4943-B8FD-CCF2C50C7655}" srcOrd="4" destOrd="0" presId="urn:microsoft.com/office/officeart/2005/8/layout/vList2"/>
    <dgm:cxn modelId="{6868ACA8-5410-224D-A316-1EF2CFEFB5C2}" type="presParOf" srcId="{F88B6A28-4C09-3746-ACEC-F9DE4A25724F}" destId="{25925C19-1C83-B74D-8593-2F08C7F8F69F}" srcOrd="5" destOrd="0" presId="urn:microsoft.com/office/officeart/2005/8/layout/vList2"/>
    <dgm:cxn modelId="{6E67AB65-E68C-BA47-8901-11DF7AF47B92}" type="presParOf" srcId="{F88B6A28-4C09-3746-ACEC-F9DE4A25724F}" destId="{514DCE8F-DBCD-784E-A886-9EB4EC3A487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7A597A-64B9-4EA7-8FA9-894431A10779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BCDDF0DF-A2D3-44F6-916A-C006CA5C2855}">
      <dgm:prSet/>
      <dgm:spPr/>
      <dgm:t>
        <a:bodyPr/>
        <a:lstStyle/>
        <a:p>
          <a:r>
            <a:rPr lang="en-US"/>
            <a:t>Task 0 – Vikram &amp; Shaan</a:t>
          </a:r>
        </a:p>
      </dgm:t>
    </dgm:pt>
    <dgm:pt modelId="{602FECEC-A5AA-44A0-9509-62E323A3F5BC}" type="parTrans" cxnId="{EBFF4AD6-C8AD-4980-A231-09B78413429B}">
      <dgm:prSet/>
      <dgm:spPr/>
      <dgm:t>
        <a:bodyPr/>
        <a:lstStyle/>
        <a:p>
          <a:endParaRPr lang="en-US"/>
        </a:p>
      </dgm:t>
    </dgm:pt>
    <dgm:pt modelId="{E5C3368A-25CD-4163-B4BA-3CFAEEF525C9}" type="sibTrans" cxnId="{EBFF4AD6-C8AD-4980-A231-09B78413429B}">
      <dgm:prSet/>
      <dgm:spPr/>
      <dgm:t>
        <a:bodyPr/>
        <a:lstStyle/>
        <a:p>
          <a:endParaRPr lang="en-US"/>
        </a:p>
      </dgm:t>
    </dgm:pt>
    <dgm:pt modelId="{40F23D34-B6C6-40C5-AC94-A6396EB48B71}">
      <dgm:prSet/>
      <dgm:spPr/>
      <dgm:t>
        <a:bodyPr/>
        <a:lstStyle/>
        <a:p>
          <a:r>
            <a:rPr lang="en-US"/>
            <a:t>Task 1 – All</a:t>
          </a:r>
        </a:p>
      </dgm:t>
    </dgm:pt>
    <dgm:pt modelId="{D92E4C4F-15BC-43C6-A868-C8CAB509895D}" type="parTrans" cxnId="{4B347DB1-B5D3-4A54-B75B-49494FE26B7E}">
      <dgm:prSet/>
      <dgm:spPr/>
      <dgm:t>
        <a:bodyPr/>
        <a:lstStyle/>
        <a:p>
          <a:endParaRPr lang="en-US"/>
        </a:p>
      </dgm:t>
    </dgm:pt>
    <dgm:pt modelId="{BA22B09C-ADB4-4F07-8F82-BF98D7EC88D3}" type="sibTrans" cxnId="{4B347DB1-B5D3-4A54-B75B-49494FE26B7E}">
      <dgm:prSet/>
      <dgm:spPr/>
      <dgm:t>
        <a:bodyPr/>
        <a:lstStyle/>
        <a:p>
          <a:endParaRPr lang="en-US"/>
        </a:p>
      </dgm:t>
    </dgm:pt>
    <dgm:pt modelId="{5E9726A4-7CA4-456E-B655-979ED092D8AA}">
      <dgm:prSet/>
      <dgm:spPr/>
      <dgm:t>
        <a:bodyPr/>
        <a:lstStyle/>
        <a:p>
          <a:r>
            <a:rPr lang="en-US"/>
            <a:t>Task 2 – Vikram &amp; Shaan</a:t>
          </a:r>
        </a:p>
      </dgm:t>
    </dgm:pt>
    <dgm:pt modelId="{52C849CC-A79A-40B7-B11A-4D2CD7DED5DD}" type="parTrans" cxnId="{60EB03B3-020E-47C6-9A74-84FE30CAFA98}">
      <dgm:prSet/>
      <dgm:spPr/>
      <dgm:t>
        <a:bodyPr/>
        <a:lstStyle/>
        <a:p>
          <a:endParaRPr lang="en-US"/>
        </a:p>
      </dgm:t>
    </dgm:pt>
    <dgm:pt modelId="{20BDC22E-E933-4F4E-999F-AB120253621B}" type="sibTrans" cxnId="{60EB03B3-020E-47C6-9A74-84FE30CAFA98}">
      <dgm:prSet/>
      <dgm:spPr/>
      <dgm:t>
        <a:bodyPr/>
        <a:lstStyle/>
        <a:p>
          <a:endParaRPr lang="en-US"/>
        </a:p>
      </dgm:t>
    </dgm:pt>
    <dgm:pt modelId="{55D09317-4890-44B8-B0B5-8A293FE268FE}">
      <dgm:prSet/>
      <dgm:spPr/>
      <dgm:t>
        <a:bodyPr/>
        <a:lstStyle/>
        <a:p>
          <a:r>
            <a:rPr lang="en-US"/>
            <a:t>Task 3 – Vikram &amp; Shaan</a:t>
          </a:r>
        </a:p>
      </dgm:t>
    </dgm:pt>
    <dgm:pt modelId="{5286A827-5C24-4A12-A1D4-36435D375A53}" type="parTrans" cxnId="{7DE7BC72-A4D0-4FF5-8EC9-82874BEBDA8B}">
      <dgm:prSet/>
      <dgm:spPr/>
      <dgm:t>
        <a:bodyPr/>
        <a:lstStyle/>
        <a:p>
          <a:endParaRPr lang="en-US"/>
        </a:p>
      </dgm:t>
    </dgm:pt>
    <dgm:pt modelId="{D77D7B9A-633C-4C5F-911C-265E3596F8E0}" type="sibTrans" cxnId="{7DE7BC72-A4D0-4FF5-8EC9-82874BEBDA8B}">
      <dgm:prSet/>
      <dgm:spPr/>
      <dgm:t>
        <a:bodyPr/>
        <a:lstStyle/>
        <a:p>
          <a:endParaRPr lang="en-US"/>
        </a:p>
      </dgm:t>
    </dgm:pt>
    <dgm:pt modelId="{09A8707C-3CFB-4071-B4B9-F3DCE28FD360}">
      <dgm:prSet/>
      <dgm:spPr/>
      <dgm:t>
        <a:bodyPr/>
        <a:lstStyle/>
        <a:p>
          <a:r>
            <a:rPr lang="en-US"/>
            <a:t>Task 4 – Pradeep </a:t>
          </a:r>
        </a:p>
      </dgm:t>
    </dgm:pt>
    <dgm:pt modelId="{86542225-E9D6-4586-A34F-E81171111AD5}" type="parTrans" cxnId="{AA2D9902-FB67-4974-BE5F-E46EC7C87D00}">
      <dgm:prSet/>
      <dgm:spPr/>
      <dgm:t>
        <a:bodyPr/>
        <a:lstStyle/>
        <a:p>
          <a:endParaRPr lang="en-US"/>
        </a:p>
      </dgm:t>
    </dgm:pt>
    <dgm:pt modelId="{C32F958F-DCA5-4253-88BC-780AF285541A}" type="sibTrans" cxnId="{AA2D9902-FB67-4974-BE5F-E46EC7C87D00}">
      <dgm:prSet/>
      <dgm:spPr/>
      <dgm:t>
        <a:bodyPr/>
        <a:lstStyle/>
        <a:p>
          <a:endParaRPr lang="en-US"/>
        </a:p>
      </dgm:t>
    </dgm:pt>
    <dgm:pt modelId="{461286E9-756F-BB43-AD32-943853FD1ED3}" type="pres">
      <dgm:prSet presAssocID="{567A597A-64B9-4EA7-8FA9-894431A107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6E13E9-88E1-8D48-9A62-87C1379F6637}" type="pres">
      <dgm:prSet presAssocID="{BCDDF0DF-A2D3-44F6-916A-C006CA5C285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1AA37-A0F7-DE4F-938B-036CDBD6E116}" type="pres">
      <dgm:prSet presAssocID="{E5C3368A-25CD-4163-B4BA-3CFAEEF525C9}" presName="spacer" presStyleCnt="0"/>
      <dgm:spPr/>
    </dgm:pt>
    <dgm:pt modelId="{FA863CCF-3799-4F44-A460-239BDB2DE544}" type="pres">
      <dgm:prSet presAssocID="{40F23D34-B6C6-40C5-AC94-A6396EB48B7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F2338-A77D-0346-B8CD-6A1A84382857}" type="pres">
      <dgm:prSet presAssocID="{BA22B09C-ADB4-4F07-8F82-BF98D7EC88D3}" presName="spacer" presStyleCnt="0"/>
      <dgm:spPr/>
    </dgm:pt>
    <dgm:pt modelId="{9710E70D-CFCF-7C42-8646-FF070322540D}" type="pres">
      <dgm:prSet presAssocID="{5E9726A4-7CA4-456E-B655-979ED092D8A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A2E8-939D-A145-B4FF-A76E304E43DF}" type="pres">
      <dgm:prSet presAssocID="{20BDC22E-E933-4F4E-999F-AB120253621B}" presName="spacer" presStyleCnt="0"/>
      <dgm:spPr/>
    </dgm:pt>
    <dgm:pt modelId="{51D544C8-AED2-B043-BF59-3C462A03C592}" type="pres">
      <dgm:prSet presAssocID="{55D09317-4890-44B8-B0B5-8A293FE268F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3B073-DAC2-4F46-A337-349FC2E95D64}" type="pres">
      <dgm:prSet presAssocID="{D77D7B9A-633C-4C5F-911C-265E3596F8E0}" presName="spacer" presStyleCnt="0"/>
      <dgm:spPr/>
    </dgm:pt>
    <dgm:pt modelId="{3360624D-D76F-4E49-BA88-90F1D4E08C6F}" type="pres">
      <dgm:prSet presAssocID="{09A8707C-3CFB-4071-B4B9-F3DCE28FD36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F5EFA4-A4AE-CF4E-A386-7D454CAF0163}" type="presOf" srcId="{09A8707C-3CFB-4071-B4B9-F3DCE28FD360}" destId="{3360624D-D76F-4E49-BA88-90F1D4E08C6F}" srcOrd="0" destOrd="0" presId="urn:microsoft.com/office/officeart/2005/8/layout/vList2"/>
    <dgm:cxn modelId="{60EB03B3-020E-47C6-9A74-84FE30CAFA98}" srcId="{567A597A-64B9-4EA7-8FA9-894431A10779}" destId="{5E9726A4-7CA4-456E-B655-979ED092D8AA}" srcOrd="2" destOrd="0" parTransId="{52C849CC-A79A-40B7-B11A-4D2CD7DED5DD}" sibTransId="{20BDC22E-E933-4F4E-999F-AB120253621B}"/>
    <dgm:cxn modelId="{7DE7BC72-A4D0-4FF5-8EC9-82874BEBDA8B}" srcId="{567A597A-64B9-4EA7-8FA9-894431A10779}" destId="{55D09317-4890-44B8-B0B5-8A293FE268FE}" srcOrd="3" destOrd="0" parTransId="{5286A827-5C24-4A12-A1D4-36435D375A53}" sibTransId="{D77D7B9A-633C-4C5F-911C-265E3596F8E0}"/>
    <dgm:cxn modelId="{4B347DB1-B5D3-4A54-B75B-49494FE26B7E}" srcId="{567A597A-64B9-4EA7-8FA9-894431A10779}" destId="{40F23D34-B6C6-40C5-AC94-A6396EB48B71}" srcOrd="1" destOrd="0" parTransId="{D92E4C4F-15BC-43C6-A868-C8CAB509895D}" sibTransId="{BA22B09C-ADB4-4F07-8F82-BF98D7EC88D3}"/>
    <dgm:cxn modelId="{41EB755C-DF05-EC4E-887B-2647CEF0E962}" type="presOf" srcId="{55D09317-4890-44B8-B0B5-8A293FE268FE}" destId="{51D544C8-AED2-B043-BF59-3C462A03C592}" srcOrd="0" destOrd="0" presId="urn:microsoft.com/office/officeart/2005/8/layout/vList2"/>
    <dgm:cxn modelId="{7C6D63D7-C14A-574D-8B2B-A20FF8DDD4D6}" type="presOf" srcId="{BCDDF0DF-A2D3-44F6-916A-C006CA5C2855}" destId="{766E13E9-88E1-8D48-9A62-87C1379F6637}" srcOrd="0" destOrd="0" presId="urn:microsoft.com/office/officeart/2005/8/layout/vList2"/>
    <dgm:cxn modelId="{AA2D9902-FB67-4974-BE5F-E46EC7C87D00}" srcId="{567A597A-64B9-4EA7-8FA9-894431A10779}" destId="{09A8707C-3CFB-4071-B4B9-F3DCE28FD360}" srcOrd="4" destOrd="0" parTransId="{86542225-E9D6-4586-A34F-E81171111AD5}" sibTransId="{C32F958F-DCA5-4253-88BC-780AF285541A}"/>
    <dgm:cxn modelId="{EBFF4AD6-C8AD-4980-A231-09B78413429B}" srcId="{567A597A-64B9-4EA7-8FA9-894431A10779}" destId="{BCDDF0DF-A2D3-44F6-916A-C006CA5C2855}" srcOrd="0" destOrd="0" parTransId="{602FECEC-A5AA-44A0-9509-62E323A3F5BC}" sibTransId="{E5C3368A-25CD-4163-B4BA-3CFAEEF525C9}"/>
    <dgm:cxn modelId="{1AB270D9-E490-FA4E-A1B8-C5A29A577F81}" type="presOf" srcId="{567A597A-64B9-4EA7-8FA9-894431A10779}" destId="{461286E9-756F-BB43-AD32-943853FD1ED3}" srcOrd="0" destOrd="0" presId="urn:microsoft.com/office/officeart/2005/8/layout/vList2"/>
    <dgm:cxn modelId="{4B3168D5-39F9-5C4C-ADDD-453F7DCD6A2E}" type="presOf" srcId="{40F23D34-B6C6-40C5-AC94-A6396EB48B71}" destId="{FA863CCF-3799-4F44-A460-239BDB2DE544}" srcOrd="0" destOrd="0" presId="urn:microsoft.com/office/officeart/2005/8/layout/vList2"/>
    <dgm:cxn modelId="{8BEC261B-58D9-2140-A0BE-60A3B6B92720}" type="presOf" srcId="{5E9726A4-7CA4-456E-B655-979ED092D8AA}" destId="{9710E70D-CFCF-7C42-8646-FF070322540D}" srcOrd="0" destOrd="0" presId="urn:microsoft.com/office/officeart/2005/8/layout/vList2"/>
    <dgm:cxn modelId="{AC5A3E8C-F860-5840-B9B5-7F95FC0B55EB}" type="presParOf" srcId="{461286E9-756F-BB43-AD32-943853FD1ED3}" destId="{766E13E9-88E1-8D48-9A62-87C1379F6637}" srcOrd="0" destOrd="0" presId="urn:microsoft.com/office/officeart/2005/8/layout/vList2"/>
    <dgm:cxn modelId="{7E512D45-C850-9148-8669-00A98687D6C0}" type="presParOf" srcId="{461286E9-756F-BB43-AD32-943853FD1ED3}" destId="{34D1AA37-A0F7-DE4F-938B-036CDBD6E116}" srcOrd="1" destOrd="0" presId="urn:microsoft.com/office/officeart/2005/8/layout/vList2"/>
    <dgm:cxn modelId="{83DEC089-0644-EC4C-9C84-489F2C1831CF}" type="presParOf" srcId="{461286E9-756F-BB43-AD32-943853FD1ED3}" destId="{FA863CCF-3799-4F44-A460-239BDB2DE544}" srcOrd="2" destOrd="0" presId="urn:microsoft.com/office/officeart/2005/8/layout/vList2"/>
    <dgm:cxn modelId="{762C3875-C4E8-A942-BC9E-04A1310079F5}" type="presParOf" srcId="{461286E9-756F-BB43-AD32-943853FD1ED3}" destId="{8FEF2338-A77D-0346-B8CD-6A1A84382857}" srcOrd="3" destOrd="0" presId="urn:microsoft.com/office/officeart/2005/8/layout/vList2"/>
    <dgm:cxn modelId="{CAA96B9E-D720-FE49-810F-93DB232C5413}" type="presParOf" srcId="{461286E9-756F-BB43-AD32-943853FD1ED3}" destId="{9710E70D-CFCF-7C42-8646-FF070322540D}" srcOrd="4" destOrd="0" presId="urn:microsoft.com/office/officeart/2005/8/layout/vList2"/>
    <dgm:cxn modelId="{5ADBF4EB-C405-6D4C-A549-A0D879298941}" type="presParOf" srcId="{461286E9-756F-BB43-AD32-943853FD1ED3}" destId="{C590A2E8-939D-A145-B4FF-A76E304E43DF}" srcOrd="5" destOrd="0" presId="urn:microsoft.com/office/officeart/2005/8/layout/vList2"/>
    <dgm:cxn modelId="{85E078F4-9DD1-6A42-A1D6-FFC0ECEB668B}" type="presParOf" srcId="{461286E9-756F-BB43-AD32-943853FD1ED3}" destId="{51D544C8-AED2-B043-BF59-3C462A03C592}" srcOrd="6" destOrd="0" presId="urn:microsoft.com/office/officeart/2005/8/layout/vList2"/>
    <dgm:cxn modelId="{701F1BE3-F1CF-504F-9B8E-8D7C25503BA7}" type="presParOf" srcId="{461286E9-756F-BB43-AD32-943853FD1ED3}" destId="{BDA3B073-DAC2-4F46-A337-349FC2E95D64}" srcOrd="7" destOrd="0" presId="urn:microsoft.com/office/officeart/2005/8/layout/vList2"/>
    <dgm:cxn modelId="{6F520854-4EFC-7040-8440-883CE38E5621}" type="presParOf" srcId="{461286E9-756F-BB43-AD32-943853FD1ED3}" destId="{3360624D-D76F-4E49-BA88-90F1D4E08C6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A916D-0BDA-7847-BBCD-2D915BD4C70D}">
      <dsp:nvSpPr>
        <dsp:cNvPr id="0" name=""/>
        <dsp:cNvSpPr/>
      </dsp:nvSpPr>
      <dsp:spPr>
        <a:xfrm>
          <a:off x="0" y="56915"/>
          <a:ext cx="6797675" cy="131274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Total entries in dataframe were about halved</a:t>
          </a:r>
        </a:p>
      </dsp:txBody>
      <dsp:txXfrm>
        <a:off x="64083" y="120998"/>
        <a:ext cx="6669509" cy="1184574"/>
      </dsp:txXfrm>
    </dsp:sp>
    <dsp:sp modelId="{147C49D4-97A0-9245-895F-198E200A3C87}">
      <dsp:nvSpPr>
        <dsp:cNvPr id="0" name=""/>
        <dsp:cNvSpPr/>
      </dsp:nvSpPr>
      <dsp:spPr>
        <a:xfrm>
          <a:off x="0" y="1464695"/>
          <a:ext cx="6797675" cy="1312740"/>
        </a:xfrm>
        <a:prstGeom prst="roundRect">
          <a:avLst/>
        </a:prstGeom>
        <a:solidFill>
          <a:schemeClr val="accent3">
            <a:shade val="80000"/>
            <a:hueOff val="-88244"/>
            <a:satOff val="-7066"/>
            <a:lumOff val="104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Percentage of memory errors down to 29%</a:t>
          </a:r>
        </a:p>
      </dsp:txBody>
      <dsp:txXfrm>
        <a:off x="64083" y="1528778"/>
        <a:ext cx="6669509" cy="1184574"/>
      </dsp:txXfrm>
    </dsp:sp>
    <dsp:sp modelId="{A3C75DBA-AB29-4943-B8FD-CCF2C50C7655}">
      <dsp:nvSpPr>
        <dsp:cNvPr id="0" name=""/>
        <dsp:cNvSpPr/>
      </dsp:nvSpPr>
      <dsp:spPr>
        <a:xfrm>
          <a:off x="0" y="2872476"/>
          <a:ext cx="6797675" cy="1312740"/>
        </a:xfrm>
        <a:prstGeom prst="roundRect">
          <a:avLst/>
        </a:prstGeom>
        <a:solidFill>
          <a:schemeClr val="accent3">
            <a:shade val="80000"/>
            <a:hueOff val="-176489"/>
            <a:satOff val="-14131"/>
            <a:lumOff val="209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Mean time between failure increased to 370 seconds</a:t>
          </a:r>
        </a:p>
      </dsp:txBody>
      <dsp:txXfrm>
        <a:off x="64083" y="2936559"/>
        <a:ext cx="6669509" cy="1184574"/>
      </dsp:txXfrm>
    </dsp:sp>
    <dsp:sp modelId="{514DCE8F-DBCD-784E-A886-9EB4EC3A4871}">
      <dsp:nvSpPr>
        <dsp:cNvPr id="0" name=""/>
        <dsp:cNvSpPr/>
      </dsp:nvSpPr>
      <dsp:spPr>
        <a:xfrm>
          <a:off x="0" y="4280256"/>
          <a:ext cx="6797675" cy="1312740"/>
        </a:xfrm>
        <a:prstGeom prst="roundRect">
          <a:avLst/>
        </a:prstGeom>
        <a:solidFill>
          <a:schemeClr val="accent3">
            <a:shade val="80000"/>
            <a:hueOff val="-264733"/>
            <a:satOff val="-21197"/>
            <a:lumOff val="314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Memory error and bit error distributions slightly shifted</a:t>
          </a:r>
        </a:p>
      </dsp:txBody>
      <dsp:txXfrm>
        <a:off x="64083" y="4344339"/>
        <a:ext cx="6669509" cy="1184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E13E9-88E1-8D48-9A62-87C1379F6637}">
      <dsp:nvSpPr>
        <dsp:cNvPr id="0" name=""/>
        <dsp:cNvSpPr/>
      </dsp:nvSpPr>
      <dsp:spPr>
        <a:xfrm>
          <a:off x="0" y="64611"/>
          <a:ext cx="6797675" cy="1007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Task 0 – Vikram &amp; Shaan</a:t>
          </a:r>
        </a:p>
      </dsp:txBody>
      <dsp:txXfrm>
        <a:off x="49176" y="113787"/>
        <a:ext cx="6699323" cy="909018"/>
      </dsp:txXfrm>
    </dsp:sp>
    <dsp:sp modelId="{FA863CCF-3799-4F44-A460-239BDB2DE544}">
      <dsp:nvSpPr>
        <dsp:cNvPr id="0" name=""/>
        <dsp:cNvSpPr/>
      </dsp:nvSpPr>
      <dsp:spPr>
        <a:xfrm>
          <a:off x="0" y="1192941"/>
          <a:ext cx="6797675" cy="1007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Task 1 – All</a:t>
          </a:r>
        </a:p>
      </dsp:txBody>
      <dsp:txXfrm>
        <a:off x="49176" y="1242117"/>
        <a:ext cx="6699323" cy="909018"/>
      </dsp:txXfrm>
    </dsp:sp>
    <dsp:sp modelId="{9710E70D-CFCF-7C42-8646-FF070322540D}">
      <dsp:nvSpPr>
        <dsp:cNvPr id="0" name=""/>
        <dsp:cNvSpPr/>
      </dsp:nvSpPr>
      <dsp:spPr>
        <a:xfrm>
          <a:off x="0" y="2321271"/>
          <a:ext cx="6797675" cy="1007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Task 2 – Vikram &amp; Shaan</a:t>
          </a:r>
        </a:p>
      </dsp:txBody>
      <dsp:txXfrm>
        <a:off x="49176" y="2370447"/>
        <a:ext cx="6699323" cy="909018"/>
      </dsp:txXfrm>
    </dsp:sp>
    <dsp:sp modelId="{51D544C8-AED2-B043-BF59-3C462A03C592}">
      <dsp:nvSpPr>
        <dsp:cNvPr id="0" name=""/>
        <dsp:cNvSpPr/>
      </dsp:nvSpPr>
      <dsp:spPr>
        <a:xfrm>
          <a:off x="0" y="3449601"/>
          <a:ext cx="6797675" cy="1007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Task 3 – Vikram &amp; Shaan</a:t>
          </a:r>
        </a:p>
      </dsp:txBody>
      <dsp:txXfrm>
        <a:off x="49176" y="3498777"/>
        <a:ext cx="6699323" cy="909018"/>
      </dsp:txXfrm>
    </dsp:sp>
    <dsp:sp modelId="{3360624D-D76F-4E49-BA88-90F1D4E08C6F}">
      <dsp:nvSpPr>
        <dsp:cNvPr id="0" name=""/>
        <dsp:cNvSpPr/>
      </dsp:nvSpPr>
      <dsp:spPr>
        <a:xfrm>
          <a:off x="0" y="4577931"/>
          <a:ext cx="6797675" cy="1007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Task 4 – Pradeep </a:t>
          </a:r>
        </a:p>
      </dsp:txBody>
      <dsp:txXfrm>
        <a:off x="49176" y="4627107"/>
        <a:ext cx="6699323" cy="90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1652D-8D3E-1342-98D8-4F34C44C3DBF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26CFF-B9B8-B644-B4C5-BB502670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05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470-0FE3-0B4B-8713-D14C0BBEF494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39D-63A9-114E-9FC7-30DC77B241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470-0FE3-0B4B-8713-D14C0BBEF494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39D-63A9-114E-9FC7-30DC77B241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470-0FE3-0B4B-8713-D14C0BBEF494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39D-63A9-114E-9FC7-30DC77B241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470-0FE3-0B4B-8713-D14C0BBEF494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39D-63A9-114E-9FC7-30DC77B241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470-0FE3-0B4B-8713-D14C0BBEF494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39D-63A9-114E-9FC7-30DC77B241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470-0FE3-0B4B-8713-D14C0BBEF494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39D-63A9-114E-9FC7-30DC77B241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470-0FE3-0B4B-8713-D14C0BBEF494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39D-63A9-114E-9FC7-30DC77B241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470-0FE3-0B4B-8713-D14C0BBEF494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39D-63A9-114E-9FC7-30DC77B241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470-0FE3-0B4B-8713-D14C0BBEF494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39D-63A9-114E-9FC7-30DC77B241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44F470-0FE3-0B4B-8713-D14C0BBEF494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07039D-63A9-114E-9FC7-30DC77B241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470-0FE3-0B4B-8713-D14C0BBEF494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39D-63A9-114E-9FC7-30DC77B241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44F470-0FE3-0B4B-8713-D14C0BBEF494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07039D-63A9-114E-9FC7-30DC77B241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5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 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5: Shaan </a:t>
            </a:r>
            <a:r>
              <a:rPr lang="en-US" dirty="0" err="1" smtClean="0"/>
              <a:t>patel</a:t>
            </a:r>
            <a:r>
              <a:rPr lang="en-US" dirty="0" smtClean="0"/>
              <a:t>, </a:t>
            </a:r>
            <a:r>
              <a:rPr lang="en-US" dirty="0" err="1" smtClean="0"/>
              <a:t>vikram</a:t>
            </a:r>
            <a:r>
              <a:rPr lang="en-US" dirty="0" smtClean="0"/>
              <a:t> </a:t>
            </a:r>
            <a:r>
              <a:rPr lang="en-US" dirty="0" err="1" smtClean="0"/>
              <a:t>seshadri</a:t>
            </a:r>
            <a:r>
              <a:rPr lang="en-US" dirty="0" smtClean="0"/>
              <a:t>, </a:t>
            </a:r>
            <a:r>
              <a:rPr lang="en-US" dirty="0" err="1" smtClean="0"/>
              <a:t>pradeep</a:t>
            </a:r>
            <a:r>
              <a:rPr lang="en-US" dirty="0" smtClean="0"/>
              <a:t> </a:t>
            </a:r>
            <a:r>
              <a:rPr lang="en-US" dirty="0" err="1" smtClean="0"/>
              <a:t>thiagu</a:t>
            </a:r>
            <a:endParaRPr lang="en-US" dirty="0" smtClean="0"/>
          </a:p>
          <a:p>
            <a:r>
              <a:rPr lang="en-US" dirty="0" smtClean="0"/>
              <a:t>Dataset: July 2013-august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3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&amp;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78" y="5061334"/>
            <a:ext cx="61087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78" y="2391314"/>
            <a:ext cx="6680200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79" y="2021983"/>
            <a:ext cx="1018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Combine both datasets and then filter based on time specification. Subsequently, filter out bad data.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78" y="3396124"/>
            <a:ext cx="4521200" cy="1117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7279" y="2964218"/>
            <a:ext cx="32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Dataset summary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01647" y="4578055"/>
            <a:ext cx="522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MCE Information with MCE/Node box plot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78" y="3333550"/>
            <a:ext cx="4198431" cy="298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6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41" y="2490074"/>
            <a:ext cx="5041194" cy="2875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1860238"/>
            <a:ext cx="981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to MCE Distribution</a:t>
            </a:r>
            <a:r>
              <a:rPr lang="en-US" dirty="0"/>
              <a:t>-filtered for times lesser than 1000 sec (31 outliers). 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Follows exponential distribution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3719" y="2629447"/>
            <a:ext cx="220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CE, UC, DEF Errors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04" y="2998779"/>
            <a:ext cx="3048000" cy="774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3719" y="3958145"/>
            <a:ext cx="464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TBF = MTBF </a:t>
            </a:r>
            <a:r>
              <a:rPr lang="en-US" b="1" dirty="0"/>
              <a:t>for Uncorrectable Error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80" y="4450355"/>
            <a:ext cx="4711700" cy="215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97280" y="4846683"/>
            <a:ext cx="410699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FIT for uncorrectable errors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80" y="5238342"/>
            <a:ext cx="5740400" cy="254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80" y="5550453"/>
            <a:ext cx="48514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3492" y="1859792"/>
            <a:ext cx="77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Computed breakdown single/multiple bit errors for each node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3492" y="2156951"/>
            <a:ext cx="62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Frequency of multiple bit errors for each node type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43" y="2519897"/>
            <a:ext cx="2625633" cy="1869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25" y="2519638"/>
            <a:ext cx="2780933" cy="19590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41" y="2526283"/>
            <a:ext cx="2573574" cy="18502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3492" y="4337847"/>
            <a:ext cx="108519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Hypothesis test</a:t>
            </a:r>
          </a:p>
          <a:p>
            <a:r>
              <a:rPr lang="en-US" b="1" i="1" dirty="0" smtClean="0"/>
              <a:t>Null </a:t>
            </a:r>
            <a:r>
              <a:rPr lang="en-US" b="1" i="1" dirty="0"/>
              <a:t>Hypothesis: </a:t>
            </a:r>
            <a:r>
              <a:rPr lang="en-US" i="1" dirty="0" smtClean="0"/>
              <a:t>XE </a:t>
            </a:r>
            <a:r>
              <a:rPr lang="en-US" i="1" dirty="0"/>
              <a:t>nodes perform worse </a:t>
            </a:r>
            <a:r>
              <a:rPr lang="en-US" i="1" dirty="0" smtClean="0"/>
              <a:t>than XK </a:t>
            </a:r>
            <a:r>
              <a:rPr lang="en-US" i="1" dirty="0"/>
              <a:t>nodes =&gt; </a:t>
            </a:r>
            <a:r>
              <a:rPr lang="mr-IN" i="1" dirty="0" err="1" smtClean="0"/>
              <a:t>P</a:t>
            </a:r>
            <a:r>
              <a:rPr lang="mr-IN" i="1" dirty="0" smtClean="0"/>
              <a:t>(X</a:t>
            </a:r>
            <a:r>
              <a:rPr lang="en-US" i="1" dirty="0" smtClean="0"/>
              <a:t>E</a:t>
            </a:r>
            <a:r>
              <a:rPr lang="mr-IN" i="1" dirty="0" smtClean="0"/>
              <a:t>)</a:t>
            </a:r>
            <a:r>
              <a:rPr lang="en-US" i="1" dirty="0" smtClean="0"/>
              <a:t> </a:t>
            </a:r>
            <a:r>
              <a:rPr lang="mr-IN" i="1" dirty="0" smtClean="0"/>
              <a:t>-</a:t>
            </a:r>
            <a:r>
              <a:rPr lang="en-US" i="1" dirty="0" smtClean="0"/>
              <a:t> </a:t>
            </a:r>
            <a:r>
              <a:rPr lang="mr-IN" i="1" dirty="0" err="1" smtClean="0"/>
              <a:t>P</a:t>
            </a:r>
            <a:r>
              <a:rPr lang="mr-IN" i="1" dirty="0" smtClean="0"/>
              <a:t>(X</a:t>
            </a:r>
            <a:r>
              <a:rPr lang="en-US" i="1" dirty="0" smtClean="0"/>
              <a:t>K</a:t>
            </a:r>
            <a:r>
              <a:rPr lang="mr-IN" i="1" dirty="0" smtClean="0"/>
              <a:t>) </a:t>
            </a:r>
            <a:r>
              <a:rPr lang="mr-IN" i="1" dirty="0" smtClean="0"/>
              <a:t>&gt;= 0</a:t>
            </a:r>
            <a:endParaRPr lang="en-US" i="1" dirty="0"/>
          </a:p>
          <a:p>
            <a:r>
              <a:rPr lang="en-US" b="1" i="1" dirty="0"/>
              <a:t>Alternative Hypothesis: </a:t>
            </a:r>
            <a:r>
              <a:rPr lang="mr-IN" i="1" dirty="0" err="1" smtClean="0"/>
              <a:t>P</a:t>
            </a:r>
            <a:r>
              <a:rPr lang="mr-IN" i="1" dirty="0" smtClean="0"/>
              <a:t>(X</a:t>
            </a:r>
            <a:r>
              <a:rPr lang="en-US" i="1" dirty="0" smtClean="0"/>
              <a:t>E</a:t>
            </a:r>
            <a:r>
              <a:rPr lang="mr-IN" i="1" dirty="0" smtClean="0"/>
              <a:t>) </a:t>
            </a:r>
            <a:r>
              <a:rPr lang="mr-IN" i="1" dirty="0"/>
              <a:t>- </a:t>
            </a:r>
            <a:r>
              <a:rPr lang="mr-IN" i="1" dirty="0" err="1" smtClean="0"/>
              <a:t>P</a:t>
            </a:r>
            <a:r>
              <a:rPr lang="mr-IN" i="1" dirty="0" smtClean="0"/>
              <a:t>(</a:t>
            </a:r>
            <a:r>
              <a:rPr lang="en-US" i="1" dirty="0" smtClean="0"/>
              <a:t>XK</a:t>
            </a:r>
            <a:r>
              <a:rPr lang="mr-IN" i="1" dirty="0" smtClean="0"/>
              <a:t>) </a:t>
            </a:r>
            <a:r>
              <a:rPr lang="mr-IN" i="1" dirty="0"/>
              <a:t>&lt; 0</a:t>
            </a:r>
            <a:endParaRPr lang="en-US" i="1" dirty="0"/>
          </a:p>
          <a:p>
            <a:r>
              <a:rPr lang="en-US" b="1" i="1" dirty="0"/>
              <a:t>Significance Level </a:t>
            </a:r>
            <a:r>
              <a:rPr lang="en-US" i="1" dirty="0"/>
              <a:t>= </a:t>
            </a:r>
            <a:r>
              <a:rPr lang="en-US" i="1" dirty="0" smtClean="0"/>
              <a:t>0.05; </a:t>
            </a:r>
            <a:r>
              <a:rPr lang="en-US" b="1" i="1" dirty="0" smtClean="0"/>
              <a:t>Critical </a:t>
            </a:r>
            <a:r>
              <a:rPr lang="en-US" b="1" i="1" dirty="0"/>
              <a:t>Value</a:t>
            </a:r>
            <a:r>
              <a:rPr lang="en-US" i="1" dirty="0"/>
              <a:t> = -1.645</a:t>
            </a:r>
          </a:p>
          <a:p>
            <a:r>
              <a:rPr lang="is-IS" b="1" dirty="0" smtClean="0"/>
              <a:t>P</a:t>
            </a:r>
            <a:r>
              <a:rPr lang="is-IS" b="1" baseline="-25000" dirty="0" smtClean="0"/>
              <a:t>XE</a:t>
            </a:r>
            <a:r>
              <a:rPr lang="is-IS" b="1" dirty="0" smtClean="0"/>
              <a:t>: </a:t>
            </a:r>
            <a:r>
              <a:rPr lang="is-IS" dirty="0" smtClean="0"/>
              <a:t>0.00628033761684116	</a:t>
            </a:r>
            <a:r>
              <a:rPr lang="is-IS" b="1" dirty="0" smtClean="0"/>
              <a:t>P</a:t>
            </a:r>
            <a:r>
              <a:rPr lang="is-IS" b="1" baseline="-25000" dirty="0" smtClean="0"/>
              <a:t>XK</a:t>
            </a:r>
            <a:r>
              <a:rPr lang="is-IS" b="1" dirty="0" smtClean="0"/>
              <a:t>: </a:t>
            </a:r>
            <a:r>
              <a:rPr lang="is-IS" dirty="0"/>
              <a:t>8.417373458819002e-05</a:t>
            </a:r>
          </a:p>
          <a:p>
            <a:r>
              <a:rPr lang="is-IS" b="1" dirty="0" smtClean="0"/>
              <a:t>Z </a:t>
            </a:r>
            <a:r>
              <a:rPr lang="is-IS" b="1" dirty="0"/>
              <a:t>value: </a:t>
            </a:r>
            <a:r>
              <a:rPr lang="is-IS" dirty="0"/>
              <a:t>3.8519658260016754</a:t>
            </a:r>
          </a:p>
          <a:p>
            <a:r>
              <a:rPr lang="en-US" i="1" dirty="0"/>
              <a:t>Since our Z value is greater than -1.645, it supports the alternative hypothesis that </a:t>
            </a:r>
            <a:r>
              <a:rPr lang="en-US" b="1" i="1" dirty="0" smtClean="0"/>
              <a:t>XK </a:t>
            </a:r>
            <a:r>
              <a:rPr lang="en-US" b="1" i="1" dirty="0"/>
              <a:t>performs worse than </a:t>
            </a:r>
            <a:r>
              <a:rPr lang="en-US" b="1" i="1" dirty="0" smtClean="0"/>
              <a:t>XE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397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53" y="416240"/>
            <a:ext cx="479397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Knee Curve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(Window Sizes 0-200)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27" y="2259194"/>
            <a:ext cx="5054600" cy="3441700"/>
          </a:xfrm>
        </p:spPr>
      </p:pic>
      <p:grpSp>
        <p:nvGrpSpPr>
          <p:cNvPr id="3" name="Group 2"/>
          <p:cNvGrpSpPr/>
          <p:nvPr/>
        </p:nvGrpSpPr>
        <p:grpSpPr>
          <a:xfrm>
            <a:off x="7687755" y="4350726"/>
            <a:ext cx="3084252" cy="369332"/>
            <a:chOff x="4686329" y="4419138"/>
            <a:chExt cx="3084252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4877160" y="4419138"/>
              <a:ext cx="2893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Knee approximately at W=15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686329" y="4492486"/>
              <a:ext cx="190831" cy="2226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6" y="2131726"/>
            <a:ext cx="4974336" cy="25990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99727" y="4709735"/>
            <a:ext cx="208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Multithreaded Code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27568" y="1783474"/>
            <a:ext cx="262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Sliding Window Algorithm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7" y="5079067"/>
            <a:ext cx="4974336" cy="124365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53965" y="722820"/>
            <a:ext cx="4974337" cy="1018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Data Coalescing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9654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FB5993E2-C02B-4335-ABA5-D8EC465551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0B801A2-5622-4BE8-9AD2-C337A2CD00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7AF614F-5BC3-4086-99F5-B87C5847A0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Differences After Coalescing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11108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77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D98CB5-971A-014C-8B93-EAFCB6CA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6093"/>
          </a:xfrm>
        </p:spPr>
        <p:txBody>
          <a:bodyPr/>
          <a:lstStyle/>
          <a:p>
            <a:pPr algn="ctr"/>
            <a:r>
              <a:rPr lang="en-US" dirty="0"/>
              <a:t>BAYESIAN NETWORKS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6F6F7F3A-A4A5-A742-809E-7E0C22436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314412"/>
              </p:ext>
            </p:extLst>
          </p:nvPr>
        </p:nvGraphicFramePr>
        <p:xfrm>
          <a:off x="1097282" y="1465028"/>
          <a:ext cx="10058399" cy="18513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8676">
                  <a:extLst>
                    <a:ext uri="{9D8B030D-6E8A-4147-A177-3AD203B41FA5}">
                      <a16:colId xmlns:a16="http://schemas.microsoft.com/office/drawing/2014/main" xmlns="" val="4085951095"/>
                    </a:ext>
                  </a:extLst>
                </a:gridCol>
                <a:gridCol w="2932061">
                  <a:extLst>
                    <a:ext uri="{9D8B030D-6E8A-4147-A177-3AD203B41FA5}">
                      <a16:colId xmlns:a16="http://schemas.microsoft.com/office/drawing/2014/main" xmlns="" val="905033905"/>
                    </a:ext>
                  </a:extLst>
                </a:gridCol>
                <a:gridCol w="3704409">
                  <a:extLst>
                    <a:ext uri="{9D8B030D-6E8A-4147-A177-3AD203B41FA5}">
                      <a16:colId xmlns:a16="http://schemas.microsoft.com/office/drawing/2014/main" xmlns="" val="221414017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xmlns="" val="4145857789"/>
                    </a:ext>
                  </a:extLst>
                </a:gridCol>
              </a:tblGrid>
              <a:tr h="308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Hypothesis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Probability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Decision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79683764"/>
                  </a:ext>
                </a:extLst>
              </a:tr>
              <a:tr h="308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𝑃 (𝑀𝐶𝐸 = 𝐶| 𝐴𝑝𝑝 = 𝐹𝑎𝑖𝑙𝑒𝑑)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0.18984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89824182"/>
                  </a:ext>
                </a:extLst>
              </a:tr>
              <a:tr h="308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𝑃 (𝑀𝐶𝐸 = 𝑃 |𝐴𝑝𝑝 = 𝐹𝑎𝑖𝑙𝑒𝑑)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0.30146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68725570"/>
                  </a:ext>
                </a:extLst>
              </a:tr>
              <a:tr h="308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𝑃 (𝑀𝐶𝐸 = 𝑈 |𝐴𝑝𝑝 = 𝐹𝑎𝑖𝑙𝑒𝑑)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0.50869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92626710"/>
                  </a:ext>
                </a:extLst>
              </a:tr>
              <a:tr h="308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𝑃( 𝑂𝑆=𝑋 |𝐴𝑝𝑝=𝐹𝑎𝑖𝑙𝑒𝑑)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0.82058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H3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64429748"/>
                  </a:ext>
                </a:extLst>
              </a:tr>
              <a:tr h="308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𝑃 (𝑂𝑆=𝑅 | 𝐴𝑝𝑝=𝐹𝑎𝑖𝑙𝑒𝑑)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0.17941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025919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920E4F9-0DAE-9F43-8EA2-F8D4512F8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232930"/>
              </p:ext>
            </p:extLst>
          </p:nvPr>
        </p:nvGraphicFramePr>
        <p:xfrm>
          <a:off x="1097280" y="3588738"/>
          <a:ext cx="10058400" cy="2691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7131">
                  <a:extLst>
                    <a:ext uri="{9D8B030D-6E8A-4147-A177-3AD203B41FA5}">
                      <a16:colId xmlns:a16="http://schemas.microsoft.com/office/drawing/2014/main" xmlns="" val="3015938432"/>
                    </a:ext>
                  </a:extLst>
                </a:gridCol>
                <a:gridCol w="2800641">
                  <a:extLst>
                    <a:ext uri="{9D8B030D-6E8A-4147-A177-3AD203B41FA5}">
                      <a16:colId xmlns:a16="http://schemas.microsoft.com/office/drawing/2014/main" xmlns="" val="1761418409"/>
                    </a:ext>
                  </a:extLst>
                </a:gridCol>
                <a:gridCol w="3538370">
                  <a:extLst>
                    <a:ext uri="{9D8B030D-6E8A-4147-A177-3AD203B41FA5}">
                      <a16:colId xmlns:a16="http://schemas.microsoft.com/office/drawing/2014/main" xmlns="" val="1725123550"/>
                    </a:ext>
                  </a:extLst>
                </a:gridCol>
                <a:gridCol w="1342258">
                  <a:extLst>
                    <a:ext uri="{9D8B030D-6E8A-4147-A177-3AD203B41FA5}">
                      <a16:colId xmlns:a16="http://schemas.microsoft.com/office/drawing/2014/main" xmlns="" val="3880314590"/>
                    </a:ext>
                  </a:extLst>
                </a:gridCol>
              </a:tblGrid>
              <a:tr h="2940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none" strike="noStrike" dirty="0">
                          <a:effectLst/>
                        </a:rPr>
                        <a:t>MCE 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none" strike="noStrike" dirty="0">
                          <a:effectLst/>
                        </a:rPr>
                        <a:t>OS 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none" strike="noStrike" dirty="0">
                          <a:effectLst/>
                        </a:rPr>
                        <a:t>Running 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none" strike="noStrike" dirty="0">
                          <a:effectLst/>
                        </a:rPr>
                        <a:t>Failed 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68739610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5695447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 </a:t>
                      </a:r>
                      <a:endParaRPr lang="en-US" sz="19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X </a:t>
                      </a:r>
                      <a:endParaRPr lang="en-US" sz="19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 smtClean="0">
                          <a:effectLst/>
                        </a:rPr>
                        <a:t>0.0020303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0.0199698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2221379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 fontAlgn="b"/>
                      <a:endParaRPr lang="en-US" sz="19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9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6185567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P </a:t>
                      </a:r>
                      <a:endParaRPr lang="en-US" sz="19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 </a:t>
                      </a:r>
                      <a:endParaRPr lang="en-US" sz="19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 smtClean="0">
                          <a:effectLst/>
                        </a:rPr>
                        <a:t>0.0601128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0.0152872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3160144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 fontAlgn="b"/>
                      <a:endParaRPr lang="en-US" sz="19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9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68250656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U </a:t>
                      </a:r>
                      <a:endParaRPr lang="en-US" sz="19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 </a:t>
                      </a:r>
                      <a:endParaRPr lang="en-US" sz="19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 smtClean="0">
                          <a:effectLst/>
                        </a:rPr>
                        <a:t>0.0001275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0.0018724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44631840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 fontAlgn="b"/>
                      <a:endParaRPr lang="en-US" sz="19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9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38381498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U </a:t>
                      </a:r>
                      <a:endParaRPr lang="en-US" sz="19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X </a:t>
                      </a:r>
                      <a:endParaRPr lang="en-US" sz="19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 smtClean="0">
                          <a:effectLst/>
                        </a:rPr>
                        <a:t>0.0000154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0.1460847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856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69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FB5993E2-C02B-4335-ABA5-D8EC465551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0B801A2-5622-4BE8-9AD2-C337A2CD00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7AF614F-5BC3-4086-99F5-B87C5847A0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Division of Labor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86108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5831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313</Words>
  <Application>Microsoft Macintosh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ArialMT</vt:lpstr>
      <vt:lpstr>Calibri</vt:lpstr>
      <vt:lpstr>Calibri Light</vt:lpstr>
      <vt:lpstr>Mangal</vt:lpstr>
      <vt:lpstr>Arial</vt:lpstr>
      <vt:lpstr>Retrospect</vt:lpstr>
      <vt:lpstr>Mini Project 1</vt:lpstr>
      <vt:lpstr>Data Preprocessing &amp; Summary</vt:lpstr>
      <vt:lpstr>Task 1</vt:lpstr>
      <vt:lpstr>Task 2</vt:lpstr>
      <vt:lpstr>Knee Curve  (Window Sizes 0-200)</vt:lpstr>
      <vt:lpstr>Differences After Coalescing</vt:lpstr>
      <vt:lpstr>BAYESIAN NETWORKS</vt:lpstr>
      <vt:lpstr>Division of Labor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Seshadri, Vikram</dc:creator>
  <cp:lastModifiedBy>Seshadri, Vikram</cp:lastModifiedBy>
  <cp:revision>38</cp:revision>
  <dcterms:created xsi:type="dcterms:W3CDTF">2018-02-21T02:29:31Z</dcterms:created>
  <dcterms:modified xsi:type="dcterms:W3CDTF">2018-02-21T05:02:39Z</dcterms:modified>
</cp:coreProperties>
</file>