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98" r:id="rId5"/>
    <p:sldId id="340" r:id="rId6"/>
    <p:sldId id="327" r:id="rId7"/>
    <p:sldId id="328" r:id="rId8"/>
    <p:sldId id="341" r:id="rId9"/>
    <p:sldId id="343" r:id="rId10"/>
    <p:sldId id="342" r:id="rId11"/>
    <p:sldId id="344" r:id="rId12"/>
    <p:sldId id="346" r:id="rId13"/>
    <p:sldId id="284" r:id="rId14"/>
    <p:sldId id="345" r:id="rId15"/>
    <p:sldId id="347" r:id="rId16"/>
    <p:sldId id="348" r:id="rId17"/>
    <p:sldId id="338" r:id="rId18"/>
    <p:sldId id="349" r:id="rId19"/>
    <p:sldId id="350" r:id="rId20"/>
    <p:sldId id="33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82427" autoAdjust="0"/>
  </p:normalViewPr>
  <p:slideViewPr>
    <p:cSldViewPr snapToGrid="0">
      <p:cViewPr varScale="1">
        <p:scale>
          <a:sx n="70" d="100"/>
          <a:sy n="70" d="100"/>
        </p:scale>
        <p:origin x="1171" y="53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9782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889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126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529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message server (called BROKER) matches publications to subscriptions:</a:t>
            </a:r>
          </a:p>
          <a:p>
            <a:r>
              <a:rPr lang="en-US" dirty="0"/>
              <a:t>	If none of them match the message is discarded after modifying the topic </a:t>
            </a:r>
          </a:p>
          <a:p>
            <a:r>
              <a:rPr lang="en-US" dirty="0"/>
              <a:t>	If one or more matches the message is delivered to each matching consumer after modifying the topic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344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949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318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068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37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838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anchor="ctr"/>
          <a:lstStyle>
            <a:lvl1pPr algn="ctr">
              <a:defRPr sz="60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/>
          <a:lstStyle>
            <a:lvl1pPr algn="ctr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5221224"/>
            <a:ext cx="3621024" cy="621792"/>
          </a:xfrm>
        </p:spPr>
        <p:txBody>
          <a:bodyPr/>
          <a:lstStyle>
            <a:lvl1pPr algn="l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344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896335-CC4F-4D72-23F0-F7FBFA640021}"/>
              </a:ext>
            </a:extLst>
          </p:cNvPr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zon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5270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117957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anchor="ctr"/>
          <a:lstStyle>
            <a:lvl1pPr marL="0" indent="0" algn="ctr">
              <a:lnSpc>
                <a:spcPts val="2460"/>
              </a:lnSpc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anchor="b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anchor="ctr"/>
          <a:lstStyle>
            <a:lvl1pPr marL="0" indent="0" algn="ctr">
              <a:buNone/>
              <a:defRPr sz="20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BC7BE-FECC-8573-D4F0-FA004B4A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B0707-D3A6-4BF0-3225-EC3851AD7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AE946-135C-E4E8-BA60-64AB48B87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D67329-9F30-BEB7-31E2-FECA7FD59B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4" y="987425"/>
            <a:ext cx="612470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83587-0236-046F-3B80-4D4EEA7A8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0C67779-9FAD-3FE4-5C67-7E5313C03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0684" y="993775"/>
            <a:ext cx="612470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70A4E-ED43-B5A1-F8FE-762E21A3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4125545-56D8-5212-AA45-63F7C1DBF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all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27079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07689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15037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08214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12214"/>
            <a:ext cx="5472113" cy="337903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id="{BBC0CAF5-0DE6-4BEA-824E-124A54A76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id="{ED008080-B2F5-441A-8B15-30AE86BBF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302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760720" cy="331927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none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5447344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it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anchor="ctr"/>
          <a:lstStyle>
            <a:lvl1pPr algn="ctr">
              <a:defRPr sz="48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389888" cy="1280160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E7004C-CFEF-6E88-A3C1-60FBC7F8CD13}"/>
              </a:ext>
            </a:extLst>
          </p:cNvPr>
          <p:cNvSpPr/>
          <p:nvPr userDrawn="1"/>
        </p:nvSpPr>
        <p:spPr>
          <a:xfrm>
            <a:off x="8048624" y="4293195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/>
          <a:lstStyle>
            <a:lvl1pPr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/>
          <a:lstStyle>
            <a:lvl1pPr algn="ctr"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46504"/>
            <a:ext cx="9829800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418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/>
          <a:lstStyle>
            <a:lvl1pPr marL="0" indent="0" algn="l">
              <a:buNone/>
              <a:defRPr sz="2000" cap="all" spc="200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anchor="b"/>
          <a:lstStyle>
            <a:lvl1pPr algn="l">
              <a:lnSpc>
                <a:spcPts val="5200"/>
              </a:lnSpc>
              <a:defRPr sz="3600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010F9766-B67A-A34E-2927-9A2D6360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42952" y="1451496"/>
            <a:ext cx="1784352" cy="189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cap="all" spc="1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A131BE-DFE5-28BE-2AF8-50ADF9AFDB94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3" r:id="rId12"/>
    <p:sldLayoutId id="2147483671" r:id="rId13"/>
    <p:sldLayoutId id="2147483672" r:id="rId14"/>
    <p:sldLayoutId id="2147483673" r:id="rId15"/>
    <p:sldLayoutId id="2147483654" r:id="rId16"/>
    <p:sldLayoutId id="2147483655" r:id="rId17"/>
    <p:sldLayoutId id="2147483656" r:id="rId18"/>
    <p:sldLayoutId id="2147483657" r:id="rId19"/>
    <p:sldLayoutId id="2147483674" r:id="rId20"/>
    <p:sldLayoutId id="2147483675" r:id="rId2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ntroduction to ESP32">
            <a:extLst>
              <a:ext uri="{FF2B5EF4-FFF2-40B4-BE49-F238E27FC236}">
                <a16:creationId xmlns:a16="http://schemas.microsoft.com/office/drawing/2014/main" id="{640894CA-CE61-1DA2-C80A-C84046E06D68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30" b="4630"/>
          <a:stretch>
            <a:fillRect/>
          </a:stretch>
        </p:blipFill>
        <p:spPr bwMode="auto">
          <a:xfrm>
            <a:off x="0" y="-9525"/>
            <a:ext cx="9780588" cy="686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27060" y="2811053"/>
            <a:ext cx="6364940" cy="1261295"/>
          </a:xfrm>
        </p:spPr>
        <p:txBody>
          <a:bodyPr/>
          <a:lstStyle/>
          <a:p>
            <a:r>
              <a:rPr lang="en-US" dirty="0"/>
              <a:t>MAJOR PROJECT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27059" y="4061039"/>
            <a:ext cx="3953529" cy="580921"/>
          </a:xfrm>
        </p:spPr>
        <p:txBody>
          <a:bodyPr/>
          <a:lstStyle/>
          <a:p>
            <a:r>
              <a:rPr lang="en-US" dirty="0"/>
              <a:t>TONG PHUOC THINH - 2010657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16594B-B788-C21F-4196-A87E6D9BD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28" y="363628"/>
            <a:ext cx="762544" cy="79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887" y="994637"/>
            <a:ext cx="11340000" cy="432000"/>
          </a:xfrm>
        </p:spPr>
        <p:txBody>
          <a:bodyPr/>
          <a:lstStyle/>
          <a:p>
            <a:r>
              <a:rPr lang="en-US" dirty="0"/>
              <a:t>PCB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114" y="1797729"/>
            <a:ext cx="5472000" cy="360000"/>
          </a:xfrm>
        </p:spPr>
        <p:txBody>
          <a:bodyPr/>
          <a:lstStyle/>
          <a:p>
            <a:r>
              <a:rPr lang="en-US" dirty="0"/>
              <a:t>2D PCB: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646064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7CD04AE-9A8B-4DED-855D-F51B510D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78CBA577-6ED6-2313-080B-641AEB0526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423887" y="2802234"/>
            <a:ext cx="3965818" cy="337661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84D4B92-0D04-C0CE-5C35-79B21A9267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1974" y="2802233"/>
            <a:ext cx="3965813" cy="3376613"/>
          </a:xfrm>
          <a:prstGeom prst="rect">
            <a:avLst/>
          </a:prstGeom>
        </p:spPr>
      </p:pic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E5FC084F-9D12-3B87-3467-1C222B07FD2D}"/>
              </a:ext>
            </a:extLst>
          </p:cNvPr>
          <p:cNvSpPr txBox="1">
            <a:spLocks/>
          </p:cNvSpPr>
          <p:nvPr/>
        </p:nvSpPr>
        <p:spPr>
          <a:xfrm>
            <a:off x="6288000" y="1797729"/>
            <a:ext cx="5472000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3D PCB: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1EE8493-0E52-BBA7-4073-34BFD5F4B9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928" y="363628"/>
            <a:ext cx="762544" cy="79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1124712"/>
            <a:ext cx="6727372" cy="548640"/>
          </a:xfrm>
        </p:spPr>
        <p:txBody>
          <a:bodyPr/>
          <a:lstStyle/>
          <a:p>
            <a:r>
              <a:rPr lang="en-US" dirty="0" err="1"/>
              <a:t>softWARE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EDB55-C0CF-1610-24F0-07462C63BCE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540971" y="6439820"/>
            <a:ext cx="5664000" cy="295062"/>
          </a:xfrm>
        </p:spPr>
        <p:txBody>
          <a:bodyPr/>
          <a:lstStyle/>
          <a:p>
            <a:r>
              <a:rPr lang="en-US" dirty="0"/>
              <a:t>HARDWARE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6DE2E-F5E3-8CAF-A5C3-E67C03F53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19CC28-149E-7E98-A333-068C81464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28" y="363628"/>
            <a:ext cx="762544" cy="7906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79D66BF-C5B6-8F74-FF7A-2FD91FB54D41}"/>
              </a:ext>
            </a:extLst>
          </p:cNvPr>
          <p:cNvSpPr txBox="1"/>
          <p:nvPr/>
        </p:nvSpPr>
        <p:spPr>
          <a:xfrm>
            <a:off x="1139081" y="3429000"/>
            <a:ext cx="4652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Light" panose="020B0502040204020203" pitchFamily="34" charset="0"/>
              </a:rPr>
              <a:t>Flow chart</a:t>
            </a:r>
          </a:p>
          <a:p>
            <a:endParaRPr lang="en-US" dirty="0">
              <a:latin typeface="Bahnschrift SemiLight" panose="020B0502040204020203" pitchFamily="34" charset="0"/>
            </a:endParaRPr>
          </a:p>
          <a:p>
            <a:r>
              <a:rPr lang="en-US" dirty="0">
                <a:latin typeface="Bahnschrift SemiLight" panose="020B0502040204020203" pitchFamily="34" charset="0"/>
              </a:rPr>
              <a:t>Dashboard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A0621C-B35A-F1F5-F467-7977B285F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8917" y="1399032"/>
            <a:ext cx="6205350" cy="434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342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9F22742-615B-3062-B777-AE4E0DB0B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680" y="562528"/>
            <a:ext cx="4362800" cy="56973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57866F-D674-EB78-1D87-27FE72018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599" y="379728"/>
            <a:ext cx="4539343" cy="548640"/>
          </a:xfrm>
        </p:spPr>
        <p:txBody>
          <a:bodyPr/>
          <a:lstStyle/>
          <a:p>
            <a:r>
              <a:rPr lang="en-US" dirty="0"/>
              <a:t>flowchart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D5A0E-D74D-4DA8-6B5A-E692175B1A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15A8D-A252-803E-3EF0-4E07AD526FD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277419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7866F-D674-EB78-1D87-27FE72018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599" y="379728"/>
            <a:ext cx="4539343" cy="548640"/>
          </a:xfrm>
        </p:spPr>
        <p:txBody>
          <a:bodyPr/>
          <a:lstStyle/>
          <a:p>
            <a:r>
              <a:rPr lang="en-US" dirty="0" err="1"/>
              <a:t>DASHboard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D5A0E-D74D-4DA8-6B5A-E692175B1A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15A8D-A252-803E-3EF0-4E07AD526FD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53B340-2E91-A0A9-BABA-22350361A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757" y="961026"/>
            <a:ext cx="10484946" cy="509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95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B7103A8-AEEA-50D3-BE61-CC85D24BD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54048"/>
            <a:ext cx="3959352" cy="530352"/>
          </a:xfrm>
        </p:spPr>
        <p:txBody>
          <a:bodyPr/>
          <a:lstStyle/>
          <a:p>
            <a:r>
              <a:rPr lang="en-US" dirty="0"/>
              <a:t>RESULT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5BCABC-85E9-BA68-F054-2D7759224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RESULT &amp; SUMMARY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978ADB-AD70-DE7C-4643-85C48AE127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13DE81-0861-D5A3-F5E0-91130C380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618" y="1852042"/>
            <a:ext cx="7574936" cy="374174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09FAA82-6169-7216-CB56-7C6D930F9874}"/>
              </a:ext>
            </a:extLst>
          </p:cNvPr>
          <p:cNvSpPr/>
          <p:nvPr/>
        </p:nvSpPr>
        <p:spPr>
          <a:xfrm>
            <a:off x="2395618" y="2569029"/>
            <a:ext cx="6378268" cy="62048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2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B7103A8-AEEA-50D3-BE61-CC85D24BD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54048"/>
            <a:ext cx="3959352" cy="530352"/>
          </a:xfrm>
        </p:spPr>
        <p:txBody>
          <a:bodyPr/>
          <a:lstStyle/>
          <a:p>
            <a:r>
              <a:rPr lang="en-US" dirty="0"/>
              <a:t>RESULT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5BCABC-85E9-BA68-F054-2D7759224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RESULT &amp; SUMMARY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978ADB-AD70-DE7C-4643-85C48AE127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649091-957B-C0E7-4291-57539AF8F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290" y="1772577"/>
            <a:ext cx="7605419" cy="37265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CDF188-4BEE-F5B0-0E81-7DF6C6F877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3863" y="3635828"/>
            <a:ext cx="3505331" cy="227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3789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B7103A8-AEEA-50D3-BE61-CC85D24BD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54048"/>
            <a:ext cx="3959352" cy="530352"/>
          </a:xfrm>
        </p:spPr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978ADB-AD70-DE7C-4643-85C48AE127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5BCABC-85E9-BA68-F054-2D7759224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RESULT &amp; SUMMARY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E81EB1-90FB-607A-5595-274B8A363DEA}"/>
              </a:ext>
            </a:extLst>
          </p:cNvPr>
          <p:cNvSpPr txBox="1"/>
          <p:nvPr/>
        </p:nvSpPr>
        <p:spPr>
          <a:xfrm>
            <a:off x="3769940" y="2551837"/>
            <a:ext cx="46521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Bahnschrift SemiLight" panose="020B0502040204020203" pitchFamily="34" charset="0"/>
              </a:rPr>
              <a:t>Đáp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ứng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được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yêu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cầu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đặt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ra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của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đồ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án</a:t>
            </a:r>
            <a:endParaRPr lang="en-US" dirty="0">
              <a:latin typeface="Bahnschrift SemiLight" panose="020B0502040204020203" pitchFamily="34" charset="0"/>
            </a:endParaRPr>
          </a:p>
          <a:p>
            <a:endParaRPr lang="en-US" dirty="0">
              <a:latin typeface="Bahnschrift SemiLight" panose="020B0502040204020203" pitchFamily="34" charset="0"/>
            </a:endParaRPr>
          </a:p>
          <a:p>
            <a:r>
              <a:rPr lang="en-US" dirty="0">
                <a:latin typeface="Bahnschrift SemiLight" panose="020B0502040204020203" pitchFamily="34" charset="0"/>
              </a:rPr>
              <a:t>Hoàn </a:t>
            </a:r>
            <a:r>
              <a:rPr lang="en-US" dirty="0" err="1">
                <a:latin typeface="Bahnschrift SemiLight" panose="020B0502040204020203" pitchFamily="34" charset="0"/>
              </a:rPr>
              <a:t>thiện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sản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phẩm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cả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phần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cứng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lẫn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phần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mềm</a:t>
            </a:r>
            <a:endParaRPr lang="en-US" dirty="0">
              <a:latin typeface="Bahnschrift SemiLight" panose="020B0502040204020203" pitchFamily="34" charset="0"/>
            </a:endParaRPr>
          </a:p>
          <a:p>
            <a:endParaRPr lang="en-US" dirty="0">
              <a:latin typeface="Bahnschrift SemiLight" panose="020B0502040204020203" pitchFamily="34" charset="0"/>
            </a:endParaRPr>
          </a:p>
          <a:p>
            <a:r>
              <a:rPr lang="en-US" dirty="0" err="1">
                <a:latin typeface="Bahnschrift SemiLight" panose="020B0502040204020203" pitchFamily="34" charset="0"/>
              </a:rPr>
              <a:t>Tìm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hiểu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thêm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về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giao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thức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truyền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thông</a:t>
            </a:r>
            <a:r>
              <a:rPr lang="en-US" dirty="0">
                <a:latin typeface="Bahnschrift SemiLight" panose="020B0502040204020203" pitchFamily="34" charset="0"/>
              </a:rPr>
              <a:t> IoT</a:t>
            </a:r>
          </a:p>
          <a:p>
            <a:endParaRPr lang="en-US" dirty="0">
              <a:latin typeface="Bahnschrift SemiLight" panose="020B0502040204020203" pitchFamily="34" charset="0"/>
            </a:endParaRPr>
          </a:p>
          <a:p>
            <a:endParaRPr lang="en-US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336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D4A3803-BB2D-8C8B-C983-30973E2C5B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291" y="0"/>
            <a:ext cx="12153417" cy="7014258"/>
          </a:xfrm>
        </p:spPr>
        <p:txBody>
          <a:bodyPr/>
          <a:lstStyle/>
          <a:p>
            <a:r>
              <a:rPr lang="en-US" dirty="0"/>
              <a:t>MAJOR PROJECT 1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F92ACC83-1EFF-4AE4-C505-872B46D70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4370" y="2237849"/>
            <a:ext cx="12280738" cy="53035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3334127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EDB55-C0CF-1610-24F0-07462C63BCE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540971" y="6439820"/>
            <a:ext cx="5664000" cy="295062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6DE2E-F5E3-8CAF-A5C3-E67C03F53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8CD2-9585-7E51-5359-D52935A77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&amp; goals</a:t>
            </a:r>
          </a:p>
          <a:p>
            <a:r>
              <a:rPr lang="en-US" dirty="0"/>
              <a:t>THEORY</a:t>
            </a:r>
          </a:p>
          <a:p>
            <a:r>
              <a:rPr lang="en-US" dirty="0"/>
              <a:t>Hardware &amp; software</a:t>
            </a:r>
          </a:p>
          <a:p>
            <a:r>
              <a:rPr lang="en-US" dirty="0"/>
              <a:t>Result &amp; Summary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8" name="Picture 4" descr="Smart Irrigation System Project using Arduino | IoT | ESP8266 | by Appleton  Innovations | Medium">
            <a:extLst>
              <a:ext uri="{FF2B5EF4-FFF2-40B4-BE49-F238E27FC236}">
                <a16:creationId xmlns:a16="http://schemas.microsoft.com/office/drawing/2014/main" id="{1C019B99-105E-0AE6-7574-A38ED87D2C86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8" r="369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19CC28-149E-7E98-A333-068C81464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28" y="363628"/>
            <a:ext cx="762544" cy="79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7614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None/>
            </a:pPr>
            <a:r>
              <a:rPr lang="en-US" sz="2000" spc="0" dirty="0">
                <a:ea typeface="+mn-lt"/>
                <a:cs typeface="+mn-lt"/>
              </a:rPr>
              <a:t>Self-operating irrigation system is very useful for people don’t have enough time to take care their plants, or save cost of managing, operating; improve plants’ quality.</a:t>
            </a:r>
          </a:p>
          <a:p>
            <a:pPr marL="0" indent="0">
              <a:lnSpc>
                <a:spcPts val="2400"/>
              </a:lnSpc>
              <a:buNone/>
            </a:pPr>
            <a:endParaRPr lang="en-US" sz="2000" spc="0" dirty="0">
              <a:ea typeface="+mn-lt"/>
              <a:cs typeface="+mn-lt"/>
            </a:endParaRPr>
          </a:p>
          <a:p>
            <a:pPr marL="0" indent="0">
              <a:lnSpc>
                <a:spcPts val="2400"/>
              </a:lnSpc>
              <a:buNone/>
            </a:pPr>
            <a:r>
              <a:rPr lang="en-US" sz="2000" spc="0" dirty="0">
                <a:ea typeface="+mn-lt"/>
                <a:cs typeface="+mn-lt"/>
              </a:rPr>
              <a:t>By using data collect from moisture sensor, processor will control pump station to keep a good conditions for plants growth.</a:t>
            </a:r>
            <a:endParaRPr lang="en-US" sz="2000" spc="0" dirty="0"/>
          </a:p>
        </p:txBody>
      </p:sp>
      <p:pic>
        <p:nvPicPr>
          <p:cNvPr id="1032" name="Picture 8" descr="Benefits of Automated Irrigation Systems | Goulburn Valley Sprinklers">
            <a:extLst>
              <a:ext uri="{FF2B5EF4-FFF2-40B4-BE49-F238E27FC236}">
                <a16:creationId xmlns:a16="http://schemas.microsoft.com/office/drawing/2014/main" id="{AE35273A-7E01-2BC7-F7C5-F1DBA9DA16FC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 r="16625"/>
          <a:stretch>
            <a:fillRect/>
          </a:stretch>
        </p:blipFill>
        <p:spPr bwMode="auto"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13368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White DNA structure">
            <a:extLst>
              <a:ext uri="{FF2B5EF4-FFF2-40B4-BE49-F238E27FC236}">
                <a16:creationId xmlns:a16="http://schemas.microsoft.com/office/drawing/2014/main" id="{7F21F877-E428-8BB2-045F-D9FA57744C2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3924A06-2533-68FE-6815-A6208AD97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goals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3FE44-803A-0FCA-D29B-EB40225C36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THEORY</a:t>
            </a:r>
          </a:p>
          <a:p>
            <a:r>
              <a:rPr lang="en-US" dirty="0"/>
              <a:t>SOFTWARE</a:t>
            </a:r>
          </a:p>
          <a:p>
            <a:r>
              <a:rPr lang="en-US" dirty="0"/>
              <a:t>HARDWARE</a:t>
            </a:r>
          </a:p>
          <a:p>
            <a:endParaRPr lang="en-US" dirty="0"/>
          </a:p>
        </p:txBody>
      </p:sp>
      <p:pic>
        <p:nvPicPr>
          <p:cNvPr id="5126" name="Picture 6" descr="Hệ sinh thái - Page 8 of 14 - NIC">
            <a:extLst>
              <a:ext uri="{FF2B5EF4-FFF2-40B4-BE49-F238E27FC236}">
                <a16:creationId xmlns:a16="http://schemas.microsoft.com/office/drawing/2014/main" id="{8FECC6DD-B420-97FA-F947-540284AF3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3286" y="185950"/>
            <a:ext cx="1911029" cy="1274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41701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EDB55-C0CF-1610-24F0-07462C63BCE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540971" y="6439820"/>
            <a:ext cx="5664000" cy="295062"/>
          </a:xfrm>
        </p:spPr>
        <p:txBody>
          <a:bodyPr/>
          <a:lstStyle/>
          <a:p>
            <a:r>
              <a:rPr lang="en-US" dirty="0"/>
              <a:t>THEORY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6DE2E-F5E3-8CAF-A5C3-E67C03F53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19CC28-149E-7E98-A333-068C81464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28" y="363628"/>
            <a:ext cx="762544" cy="7906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79D66BF-C5B6-8F74-FF7A-2FD91FB54D41}"/>
              </a:ext>
            </a:extLst>
          </p:cNvPr>
          <p:cNvSpPr txBox="1"/>
          <p:nvPr/>
        </p:nvSpPr>
        <p:spPr>
          <a:xfrm>
            <a:off x="649224" y="2119084"/>
            <a:ext cx="49573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MQTT</a:t>
            </a:r>
            <a:r>
              <a:rPr lang="en-US" dirty="0"/>
              <a:t> is described on the mqtt.org site as a machine-to-machine (M2M) / IoT connectivity protocol.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MQTT is an IoT middleware </a:t>
            </a:r>
            <a:r>
              <a:rPr lang="en-US" dirty="0"/>
              <a:t>(one to many) publish/subscribe messaging transport protocol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Over TCP/IP (or MQTT-S over UDP for LAN)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Its protocol is lightweight, simple and easy </a:t>
            </a:r>
          </a:p>
          <a:p>
            <a:r>
              <a:rPr lang="en-US" b="1" dirty="0"/>
              <a:t>to install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Places where telecommunications network prices </a:t>
            </a:r>
          </a:p>
          <a:p>
            <a:r>
              <a:rPr lang="en-US" dirty="0"/>
              <a:t>are expensive, low </a:t>
            </a:r>
            <a:r>
              <a:rPr lang="en-US" dirty="0" err="1"/>
              <a:t>bw</a:t>
            </a:r>
            <a:r>
              <a:rPr lang="en-US" dirty="0"/>
              <a:t> and unreliable.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When embedded devices are limited speed and memory resources.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Low bandwidth in high latency =&gt; ideal protocol for Machine to machine applications.</a:t>
            </a:r>
          </a:p>
        </p:txBody>
      </p:sp>
      <p:pic>
        <p:nvPicPr>
          <p:cNvPr id="15" name="Picture 10" descr="MQTT Protocol | Message Queuing Telemetry Transport Protocol - javatpoint">
            <a:extLst>
              <a:ext uri="{FF2B5EF4-FFF2-40B4-BE49-F238E27FC236}">
                <a16:creationId xmlns:a16="http://schemas.microsoft.com/office/drawing/2014/main" id="{1C07C72D-B143-E81E-00DA-BFDEE796ECAF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" r="355"/>
          <a:stretch>
            <a:fillRect/>
          </a:stretch>
        </p:blipFill>
        <p:spPr bwMode="auto">
          <a:xfrm>
            <a:off x="4903851" y="1253363"/>
            <a:ext cx="6638925" cy="447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039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1124712"/>
            <a:ext cx="6727372" cy="548640"/>
          </a:xfrm>
        </p:spPr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EDB55-C0CF-1610-24F0-07462C63BCE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540971" y="6439820"/>
            <a:ext cx="5664000" cy="295062"/>
          </a:xfrm>
        </p:spPr>
        <p:txBody>
          <a:bodyPr/>
          <a:lstStyle/>
          <a:p>
            <a:r>
              <a:rPr lang="en-US" dirty="0"/>
              <a:t>THEORY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6DE2E-F5E3-8CAF-A5C3-E67C03F53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19CC28-149E-7E98-A333-068C81464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28" y="363628"/>
            <a:ext cx="762544" cy="7906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79D66BF-C5B6-8F74-FF7A-2FD91FB54D41}"/>
              </a:ext>
            </a:extLst>
          </p:cNvPr>
          <p:cNvSpPr txBox="1"/>
          <p:nvPr/>
        </p:nvSpPr>
        <p:spPr>
          <a:xfrm>
            <a:off x="649224" y="2983512"/>
            <a:ext cx="46521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MQTT Client ( Publisher/ Subscriber)</a:t>
            </a:r>
          </a:p>
          <a:p>
            <a:endParaRPr lang="en-US" dirty="0"/>
          </a:p>
          <a:p>
            <a:r>
              <a:rPr lang="en-US" dirty="0"/>
              <a:t>MQTT Server (Broker)</a:t>
            </a:r>
          </a:p>
          <a:p>
            <a:endParaRPr lang="en-US" dirty="0"/>
          </a:p>
          <a:p>
            <a:r>
              <a:rPr lang="en-US" dirty="0"/>
              <a:t>Topic</a:t>
            </a:r>
          </a:p>
          <a:p>
            <a:endParaRPr lang="en-US" dirty="0"/>
          </a:p>
          <a:p>
            <a:r>
              <a:rPr lang="en-US" dirty="0"/>
              <a:t>Session</a:t>
            </a:r>
          </a:p>
          <a:p>
            <a:endParaRPr lang="en-US" dirty="0"/>
          </a:p>
          <a:p>
            <a:r>
              <a:rPr lang="en-US" dirty="0"/>
              <a:t>Subscription</a:t>
            </a:r>
          </a:p>
          <a:p>
            <a:endParaRPr lang="en-US" dirty="0"/>
          </a:p>
        </p:txBody>
      </p:sp>
      <p:pic>
        <p:nvPicPr>
          <p:cNvPr id="2050" name="Picture 2" descr="What is MQTT? Definition and Details">
            <a:extLst>
              <a:ext uri="{FF2B5EF4-FFF2-40B4-BE49-F238E27FC236}">
                <a16:creationId xmlns:a16="http://schemas.microsoft.com/office/drawing/2014/main" id="{AC9E25F8-B3C8-2F78-7FC2-02232F1F3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290" y="2075493"/>
            <a:ext cx="6046229" cy="317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A74B51A-4F9A-0DA5-0CA0-79BD6D788DC3}"/>
              </a:ext>
            </a:extLst>
          </p:cNvPr>
          <p:cNvSpPr txBox="1">
            <a:spLocks/>
          </p:cNvSpPr>
          <p:nvPr/>
        </p:nvSpPr>
        <p:spPr>
          <a:xfrm rot="16200000">
            <a:off x="-242952" y="1451496"/>
            <a:ext cx="1784352" cy="18945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 cap="all" spc="100" baseline="0">
                <a:solidFill>
                  <a:schemeClr val="accent1"/>
                </a:solidFill>
                <a:latin typeface="Posterama" panose="020B0504020200020000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Theory</a:t>
            </a:r>
          </a:p>
        </p:txBody>
      </p:sp>
    </p:spTree>
    <p:extLst>
      <p:ext uri="{BB962C8B-B14F-4D97-AF65-F5344CB8AC3E}">
        <p14:creationId xmlns:p14="http://schemas.microsoft.com/office/powerpoint/2010/main" val="329925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1124712"/>
            <a:ext cx="6727372" cy="548640"/>
          </a:xfrm>
        </p:spPr>
        <p:txBody>
          <a:bodyPr/>
          <a:lstStyle/>
          <a:p>
            <a:r>
              <a:rPr lang="en-US" dirty="0"/>
              <a:t>MQTT </a:t>
            </a:r>
            <a:r>
              <a:rPr lang="en-US" dirty="0" err="1"/>
              <a:t>MEssaging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EDB55-C0CF-1610-24F0-07462C63BCE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540971" y="6439820"/>
            <a:ext cx="5664000" cy="295062"/>
          </a:xfrm>
        </p:spPr>
        <p:txBody>
          <a:bodyPr/>
          <a:lstStyle/>
          <a:p>
            <a:r>
              <a:rPr lang="en-US" dirty="0"/>
              <a:t>THEORY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6DE2E-F5E3-8CAF-A5C3-E67C03F53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19CC28-149E-7E98-A333-068C81464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28" y="363628"/>
            <a:ext cx="762544" cy="7906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79D66BF-C5B6-8F74-FF7A-2FD91FB54D41}"/>
              </a:ext>
            </a:extLst>
          </p:cNvPr>
          <p:cNvSpPr txBox="1"/>
          <p:nvPr/>
        </p:nvSpPr>
        <p:spPr>
          <a:xfrm>
            <a:off x="649224" y="3001145"/>
            <a:ext cx="46521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producer </a:t>
            </a:r>
            <a:r>
              <a:rPr lang="en-US" b="1" dirty="0"/>
              <a:t>publishes</a:t>
            </a:r>
            <a:r>
              <a:rPr lang="en-US" dirty="0"/>
              <a:t> a message (publication) on a topic (subject)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consumer </a:t>
            </a:r>
            <a:r>
              <a:rPr lang="en-US" b="1" dirty="0"/>
              <a:t>subscribes</a:t>
            </a:r>
            <a:r>
              <a:rPr lang="en-US" dirty="0"/>
              <a:t> (makes a subscription) for messages on a topic (subject)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message server (called </a:t>
            </a:r>
            <a:r>
              <a:rPr lang="en-US" b="1" dirty="0"/>
              <a:t>BROKER</a:t>
            </a:r>
            <a:r>
              <a:rPr lang="en-US" dirty="0"/>
              <a:t>) matches publications to subscriptions</a:t>
            </a:r>
          </a:p>
        </p:txBody>
      </p:sp>
      <p:pic>
        <p:nvPicPr>
          <p:cNvPr id="8196" name="Picture 4" descr="IOT: giao thức MQTT">
            <a:extLst>
              <a:ext uri="{FF2B5EF4-FFF2-40B4-BE49-F238E27FC236}">
                <a16:creationId xmlns:a16="http://schemas.microsoft.com/office/drawing/2014/main" id="{4BFF1173-DD49-A74A-C9A1-F4CD55A29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731" y="1745973"/>
            <a:ext cx="6351045" cy="3366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A0991FB-3F18-E453-0107-5E387960B5FA}"/>
              </a:ext>
            </a:extLst>
          </p:cNvPr>
          <p:cNvSpPr txBox="1">
            <a:spLocks/>
          </p:cNvSpPr>
          <p:nvPr/>
        </p:nvSpPr>
        <p:spPr>
          <a:xfrm rot="16200000">
            <a:off x="-242952" y="1451496"/>
            <a:ext cx="1784352" cy="18945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 cap="all" spc="100" baseline="0">
                <a:solidFill>
                  <a:schemeClr val="accent1"/>
                </a:solidFill>
                <a:latin typeface="Posterama" panose="020B0504020200020000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Theory</a:t>
            </a:r>
          </a:p>
        </p:txBody>
      </p:sp>
    </p:spTree>
    <p:extLst>
      <p:ext uri="{BB962C8B-B14F-4D97-AF65-F5344CB8AC3E}">
        <p14:creationId xmlns:p14="http://schemas.microsoft.com/office/powerpoint/2010/main" val="2042438200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1124712"/>
            <a:ext cx="6727372" cy="548640"/>
          </a:xfrm>
        </p:spPr>
        <p:txBody>
          <a:bodyPr/>
          <a:lstStyle/>
          <a:p>
            <a:r>
              <a:rPr lang="en-US" dirty="0"/>
              <a:t>HARDWARE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EDB55-C0CF-1610-24F0-07462C63BCE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540971" y="6439820"/>
            <a:ext cx="5664000" cy="295062"/>
          </a:xfrm>
        </p:spPr>
        <p:txBody>
          <a:bodyPr/>
          <a:lstStyle/>
          <a:p>
            <a:r>
              <a:rPr lang="en-US" dirty="0"/>
              <a:t>HARDWARE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6DE2E-F5E3-8CAF-A5C3-E67C03F53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19CC28-149E-7E98-A333-068C81464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28" y="363628"/>
            <a:ext cx="762544" cy="7906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79D66BF-C5B6-8F74-FF7A-2FD91FB54D41}"/>
              </a:ext>
            </a:extLst>
          </p:cNvPr>
          <p:cNvSpPr txBox="1"/>
          <p:nvPr/>
        </p:nvSpPr>
        <p:spPr>
          <a:xfrm>
            <a:off x="877824" y="3258680"/>
            <a:ext cx="4652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Bahnschrift SemiLight" panose="020B0502040204020203" pitchFamily="34" charset="0"/>
              </a:rPr>
              <a:t>Vẽ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mạch</a:t>
            </a:r>
            <a:r>
              <a:rPr lang="en-US" dirty="0">
                <a:latin typeface="Bahnschrift SemiLight" panose="020B0502040204020203" pitchFamily="34" charset="0"/>
              </a:rPr>
              <a:t> in</a:t>
            </a:r>
          </a:p>
          <a:p>
            <a:endParaRPr lang="en-US" dirty="0">
              <a:latin typeface="Bahnschrift SemiLight" panose="020B0502040204020203" pitchFamily="34" charset="0"/>
            </a:endParaRPr>
          </a:p>
          <a:p>
            <a:r>
              <a:rPr lang="en-US" dirty="0" err="1">
                <a:latin typeface="Bahnschrift SemiLight" panose="020B0502040204020203" pitchFamily="34" charset="0"/>
              </a:rPr>
              <a:t>Làm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mạch</a:t>
            </a:r>
            <a:r>
              <a:rPr lang="en-US" dirty="0">
                <a:latin typeface="Bahnschrift SemiLight" panose="020B0502040204020203" pitchFamily="34" charset="0"/>
              </a:rPr>
              <a:t> in </a:t>
            </a:r>
            <a:r>
              <a:rPr lang="en-US" dirty="0" err="1">
                <a:latin typeface="Bahnschrift SemiLight" panose="020B0502040204020203" pitchFamily="34" charset="0"/>
              </a:rPr>
              <a:t>thủ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công</a:t>
            </a:r>
            <a:endParaRPr lang="en-US" dirty="0">
              <a:latin typeface="Bahnschrift SemiLight" panose="020B0502040204020203" pitchFamily="34" charset="0"/>
            </a:endParaRPr>
          </a:p>
          <a:p>
            <a:endParaRPr lang="en-US" dirty="0">
              <a:latin typeface="Bahnschrift SemiLight" panose="020B0502040204020203" pitchFamily="34" charset="0"/>
            </a:endParaRPr>
          </a:p>
        </p:txBody>
      </p:sp>
      <p:pic>
        <p:nvPicPr>
          <p:cNvPr id="3074" name="Picture 2" descr="Gia Công Mạch In">
            <a:extLst>
              <a:ext uri="{FF2B5EF4-FFF2-40B4-BE49-F238E27FC236}">
                <a16:creationId xmlns:a16="http://schemas.microsoft.com/office/drawing/2014/main" id="{8CBB746A-3BE0-CC6B-121D-32BD0AE16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447" y="1268867"/>
            <a:ext cx="5829300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3A6C685-4BEE-43EA-3BDA-39AEB0A20F1F}"/>
              </a:ext>
            </a:extLst>
          </p:cNvPr>
          <p:cNvSpPr txBox="1">
            <a:spLocks/>
          </p:cNvSpPr>
          <p:nvPr/>
        </p:nvSpPr>
        <p:spPr>
          <a:xfrm rot="16200000">
            <a:off x="-242952" y="1451496"/>
            <a:ext cx="1784352" cy="18945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 cap="all" spc="100" baseline="0">
                <a:solidFill>
                  <a:schemeClr val="accent1"/>
                </a:solidFill>
                <a:latin typeface="Posterama" panose="020B0504020200020000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HARDware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90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1124712"/>
            <a:ext cx="6727372" cy="548640"/>
          </a:xfrm>
        </p:spPr>
        <p:txBody>
          <a:bodyPr/>
          <a:lstStyle/>
          <a:p>
            <a:r>
              <a:rPr lang="en-US" dirty="0"/>
              <a:t>SCHEMATIC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EDB55-C0CF-1610-24F0-07462C63BCE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540971" y="6439820"/>
            <a:ext cx="5664000" cy="295062"/>
          </a:xfrm>
        </p:spPr>
        <p:txBody>
          <a:bodyPr/>
          <a:lstStyle/>
          <a:p>
            <a:r>
              <a:rPr lang="en-US" dirty="0"/>
              <a:t>HARDWARE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6DE2E-F5E3-8CAF-A5C3-E67C03F53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19CC28-149E-7E98-A333-068C81464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28" y="363628"/>
            <a:ext cx="762544" cy="7906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1D9EEB-510D-5FA8-AB31-4BDF06C07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9750" y="2213740"/>
            <a:ext cx="8379279" cy="3567083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D81BC86-4050-BEF2-F44A-E2EF2573ABD1}"/>
              </a:ext>
            </a:extLst>
          </p:cNvPr>
          <p:cNvSpPr txBox="1">
            <a:spLocks/>
          </p:cNvSpPr>
          <p:nvPr/>
        </p:nvSpPr>
        <p:spPr>
          <a:xfrm rot="16200000">
            <a:off x="-242952" y="1451496"/>
            <a:ext cx="1784352" cy="18945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 cap="all" spc="100" baseline="0">
                <a:solidFill>
                  <a:schemeClr val="accent1"/>
                </a:solidFill>
                <a:latin typeface="Posterama" panose="020B0504020200020000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24087317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-Discovery_Win32_EF_v4" id="{D94798B6-E450-4518-8015-6EE17CD1412B}" vid="{16A04E6B-C80A-471C-86D6-D49E9EAD76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746342-5E84-430E-9251-61001F208E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{2284F3D2-26AE-46B0-AA12-9EEFB61A7252}tf67061901_win32</Template>
  <TotalTime>663</TotalTime>
  <Words>375</Words>
  <Application>Microsoft Office PowerPoint</Application>
  <PresentationFormat>Widescreen</PresentationFormat>
  <Paragraphs>97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Bahnschrift SemiLight</vt:lpstr>
      <vt:lpstr>Calibri</vt:lpstr>
      <vt:lpstr>Courier New</vt:lpstr>
      <vt:lpstr>Daytona Condensed Light</vt:lpstr>
      <vt:lpstr>Posterama</vt:lpstr>
      <vt:lpstr>Times New Roman</vt:lpstr>
      <vt:lpstr>Office Theme</vt:lpstr>
      <vt:lpstr>MAJOR PROJECT </vt:lpstr>
      <vt:lpstr>OVERVIEW</vt:lpstr>
      <vt:lpstr>Introduction</vt:lpstr>
      <vt:lpstr>Primary goals</vt:lpstr>
      <vt:lpstr>THEORY</vt:lpstr>
      <vt:lpstr>components</vt:lpstr>
      <vt:lpstr>MQTT MEssaging</vt:lpstr>
      <vt:lpstr>HARDWARE</vt:lpstr>
      <vt:lpstr>SCHEMATIC</vt:lpstr>
      <vt:lpstr>PCB</vt:lpstr>
      <vt:lpstr>softWARE</vt:lpstr>
      <vt:lpstr>flowchart</vt:lpstr>
      <vt:lpstr>DASHboard</vt:lpstr>
      <vt:lpstr>RESULT </vt:lpstr>
      <vt:lpstr>RESULT </vt:lpstr>
      <vt:lpstr>SUMMARY 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MAJOR PROJECT </dc:title>
  <dc:creator>Tống Thịnh</dc:creator>
  <cp:lastModifiedBy>Tống Thịnh</cp:lastModifiedBy>
  <cp:revision>11</cp:revision>
  <dcterms:created xsi:type="dcterms:W3CDTF">2023-06-02T16:09:06Z</dcterms:created>
  <dcterms:modified xsi:type="dcterms:W3CDTF">2023-06-06T00:56:17Z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