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258" r:id="rId20"/>
    <p:sldId id="261" r:id="rId21"/>
    <p:sldId id="263" r:id="rId22"/>
    <p:sldId id="259" r:id="rId23"/>
    <p:sldId id="318" r:id="rId24"/>
    <p:sldId id="321" r:id="rId25"/>
    <p:sldId id="322" r:id="rId26"/>
    <p:sldId id="260" r:id="rId27"/>
    <p:sldId id="264" r:id="rId28"/>
    <p:sldId id="265" r:id="rId29"/>
    <p:sldId id="266" r:id="rId30"/>
    <p:sldId id="267" r:id="rId31"/>
    <p:sldId id="268" r:id="rId32"/>
    <p:sldId id="269" r:id="rId33"/>
    <p:sldId id="270" r:id="rId34"/>
    <p:sldId id="271" r:id="rId35"/>
    <p:sldId id="272" r:id="rId36"/>
    <p:sldId id="273" r:id="rId37"/>
    <p:sldId id="274"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C7AF461-E1E1-4109-97D1-0B214BA7F259}" type="datetimeFigureOut">
              <a:rPr lang="zh-CN" altLang="en-US"/>
              <a:pPr>
                <a:defRPr/>
              </a:pPr>
              <a:t>2011/2/28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2DF91E-2A70-40EC-8ECD-0F922B6C1AC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AC4FF94-424B-48F1-840A-746CCA810343}" type="datetimeFigureOut">
              <a:rPr lang="zh-CN" altLang="en-US"/>
              <a:pPr>
                <a:defRPr/>
              </a:pPr>
              <a:t>2011/2/28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325669-D69F-4778-B48E-B316E5A4E47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4F90D4A-55ED-4847-99F7-854B8725D11C}" type="datetimeFigureOut">
              <a:rPr lang="zh-CN" altLang="en-US"/>
              <a:pPr>
                <a:defRPr/>
              </a:pPr>
              <a:t>2011/2/28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D0AFAF-55EC-4B71-8FCB-2E98A472932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7FDF34-4EFD-422F-9037-DF20EB84C792}" type="datetimeFigureOut">
              <a:rPr lang="zh-CN" altLang="en-US"/>
              <a:pPr>
                <a:defRPr/>
              </a:pPr>
              <a:t>2011/2/28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02B952-AEAE-45C3-8676-734D5B30B8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517D25D-7CE3-414C-A604-338D6601DCEA}" type="datetimeFigureOut">
              <a:rPr lang="zh-CN" altLang="en-US"/>
              <a:pPr>
                <a:defRPr/>
              </a:pPr>
              <a:t>2011/2/28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883B4B-5AF7-416B-8DE8-24F660C7187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891F0A8-275D-4A1E-8CEF-4B8EF99DF536}" type="datetimeFigureOut">
              <a:rPr lang="zh-CN" altLang="en-US"/>
              <a:pPr>
                <a:defRPr/>
              </a:pPr>
              <a:t>2011/2/28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E4F8ECC-44D1-4567-B65D-B561DEABFBCF}"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A291B9D-A3D3-4C8F-91FF-F39DC1543748}" type="datetimeFigureOut">
              <a:rPr lang="zh-CN" altLang="en-US"/>
              <a:pPr>
                <a:defRPr/>
              </a:pPr>
              <a:t>2011/2/28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809AB17-04F0-48D2-9954-D08ABAA609E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C53A6B-7858-4485-A6D6-A49ACAB3A045}" type="datetimeFigureOut">
              <a:rPr lang="zh-CN" altLang="en-US"/>
              <a:pPr>
                <a:defRPr/>
              </a:pPr>
              <a:t>2011/2/28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7B58168-A8F4-4A26-92B4-8981B0DDEDF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50F7767-14BB-4085-8DC9-736D556ED800}" type="datetimeFigureOut">
              <a:rPr lang="zh-CN" altLang="en-US"/>
              <a:pPr>
                <a:defRPr/>
              </a:pPr>
              <a:t>2011/2/28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5F68003-EB2D-47D8-943C-493F483E480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E6B76D-1545-499A-AF6B-720394DEFD95}" type="datetimeFigureOut">
              <a:rPr lang="zh-CN" altLang="en-US"/>
              <a:pPr>
                <a:defRPr/>
              </a:pPr>
              <a:t>2011/2/28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4FEA73-C045-4892-ADB0-4142ED7FC7C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309CC19-A80E-4965-9EFD-7D913C0D64FD}" type="datetimeFigureOut">
              <a:rPr lang="zh-CN" altLang="en-US"/>
              <a:pPr>
                <a:defRPr/>
              </a:pPr>
              <a:t>2011/2/28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0324693-7F69-4709-86FB-E3078693C41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1C1D75C-21DA-4C10-9A4E-ADF4DE4C3F93}" type="datetimeFigureOut">
              <a:rPr lang="zh-CN" altLang="en-US"/>
              <a:pPr>
                <a:defRPr/>
              </a:pPr>
              <a:t>2011/2/28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32AC065-64EC-4B43-BBFD-F2356382D2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zh-CN" altLang="en-US" dirty="0" smtClean="0"/>
              <a:t>实用软件工程</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zh-CN" altLang="en-US" dirty="0" smtClean="0"/>
              <a:t>软件学院</a:t>
            </a:r>
            <a:endParaRPr lang="en-US" altLang="zh-CN" dirty="0" smtClean="0"/>
          </a:p>
          <a:p>
            <a:pPr eaLnBrk="1" fontAlgn="auto" hangingPunct="1">
              <a:spcAft>
                <a:spcPts val="0"/>
              </a:spcAft>
              <a:defRPr/>
            </a:pPr>
            <a:r>
              <a:rPr lang="zh-CN" altLang="en-US" dirty="0" smtClean="0"/>
              <a:t>赵小林</a:t>
            </a:r>
            <a:endParaRPr lang="en-US" altLang="zh-CN" sz="6000" dirty="0" smtClean="0">
              <a:solidFill>
                <a:srgbClr val="FF0000"/>
              </a:solidFill>
              <a:latin typeface="GungsuhChe" pitchFamily="49" charset="-127"/>
              <a:ea typeface="GungsuhChe" pitchFamily="49" charset="-127"/>
            </a:endParaRPr>
          </a:p>
          <a:p>
            <a:pPr eaLnBrk="1" fontAlgn="auto" hangingPunct="1">
              <a:spcAft>
                <a:spcPts val="0"/>
              </a:spcAft>
              <a:buFont typeface="Arial" pitchFamily="34" charset="0"/>
              <a:buNone/>
              <a:defRPr/>
            </a:pPr>
            <a:fld id="{D53C7CD6-D8CB-4AA0-8DDD-9EBDFD81CE9E}" type="datetime2">
              <a:rPr lang="zh-CN" altLang="en-US" smtClean="0"/>
              <a:pPr eaLnBrk="1" fontAlgn="auto" hangingPunct="1">
                <a:spcAft>
                  <a:spcPts val="0"/>
                </a:spcAft>
                <a:buFont typeface="Arial" pitchFamily="34" charset="0"/>
                <a:buNone/>
                <a:defRPr/>
              </a:pPr>
              <a:t>2011年2月28日</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dirty="0" smtClean="0"/>
              <a:t>课程要求</a:t>
            </a:r>
          </a:p>
        </p:txBody>
      </p:sp>
      <p:sp>
        <p:nvSpPr>
          <p:cNvPr id="3075" name="内容占位符 2"/>
          <p:cNvSpPr>
            <a:spLocks noGrp="1"/>
          </p:cNvSpPr>
          <p:nvPr>
            <p:ph idx="1"/>
          </p:nvPr>
        </p:nvSpPr>
        <p:spPr/>
        <p:txBody>
          <a:bodyPr/>
          <a:lstStyle/>
          <a:p>
            <a:r>
              <a:rPr lang="zh-CN" altLang="en-US" dirty="0" smtClean="0"/>
              <a:t>小组设置</a:t>
            </a:r>
            <a:endParaRPr lang="en-US" altLang="zh-CN" dirty="0" smtClean="0"/>
          </a:p>
          <a:p>
            <a:pPr lvl="1"/>
            <a:r>
              <a:rPr lang="en-US" altLang="zh-CN" dirty="0" smtClean="0"/>
              <a:t>4</a:t>
            </a:r>
            <a:r>
              <a:rPr lang="zh-CN" altLang="en-US" dirty="0" smtClean="0"/>
              <a:t>～</a:t>
            </a:r>
            <a:r>
              <a:rPr lang="en-US" altLang="zh-CN" dirty="0" smtClean="0"/>
              <a:t>5</a:t>
            </a:r>
            <a:r>
              <a:rPr lang="zh-CN" altLang="en-US" dirty="0" smtClean="0"/>
              <a:t>人一个小组</a:t>
            </a:r>
            <a:endParaRPr lang="en-US" altLang="zh-CN" dirty="0" smtClean="0"/>
          </a:p>
          <a:p>
            <a:pPr lvl="1"/>
            <a:r>
              <a:rPr lang="zh-CN" altLang="en-US" dirty="0" smtClean="0"/>
              <a:t>有明确分工</a:t>
            </a:r>
            <a:endParaRPr lang="en-US" altLang="zh-CN" dirty="0" smtClean="0"/>
          </a:p>
          <a:p>
            <a:pPr lvl="1"/>
            <a:endParaRPr lang="en-US" altLang="zh-CN" dirty="0" smtClean="0"/>
          </a:p>
          <a:p>
            <a:pPr lvl="1"/>
            <a:r>
              <a:rPr lang="zh-CN" altLang="en-US" dirty="0" smtClean="0"/>
              <a:t>下课后提交组名单和技术平台选择</a:t>
            </a:r>
            <a:endParaRPr lang="en-US" altLang="zh-CN" dirty="0" smtClean="0"/>
          </a:p>
          <a:p>
            <a:pPr lvl="2"/>
            <a:r>
              <a:rPr lang="zh-CN" altLang="en-US" dirty="0" smtClean="0"/>
              <a:t>组名、名单（角色、联系方式）、平台</a:t>
            </a:r>
            <a:endParaRPr lang="en-US" altLang="zh-CN" dirty="0" smtClean="0"/>
          </a:p>
          <a:p>
            <a:pPr lvl="1"/>
            <a:r>
              <a:rPr lang="zh-CN" altLang="en-US" dirty="0" smtClean="0"/>
              <a:t>与指导教师联系需求变更</a:t>
            </a:r>
            <a:endParaRPr lang="en-US" altLang="zh-CN" dirty="0" smtClean="0"/>
          </a:p>
          <a:p>
            <a:pPr lvl="1"/>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dirty="0" smtClean="0"/>
              <a:t>课程要求</a:t>
            </a:r>
          </a:p>
        </p:txBody>
      </p:sp>
      <p:sp>
        <p:nvSpPr>
          <p:cNvPr id="3075" name="内容占位符 2"/>
          <p:cNvSpPr>
            <a:spLocks noGrp="1"/>
          </p:cNvSpPr>
          <p:nvPr>
            <p:ph idx="1"/>
          </p:nvPr>
        </p:nvSpPr>
        <p:spPr/>
        <p:txBody>
          <a:bodyPr/>
          <a:lstStyle/>
          <a:p>
            <a:r>
              <a:rPr lang="zh-CN" altLang="en-US" dirty="0" smtClean="0"/>
              <a:t>平台选择</a:t>
            </a:r>
            <a:endParaRPr lang="en-US" altLang="zh-CN" dirty="0" smtClean="0"/>
          </a:p>
          <a:p>
            <a:pPr lvl="1"/>
            <a:r>
              <a:rPr lang="zh-CN" altLang="en-US" dirty="0" smtClean="0"/>
              <a:t>两大技术平台</a:t>
            </a:r>
            <a:endParaRPr lang="en-US" altLang="zh-CN" dirty="0" smtClean="0"/>
          </a:p>
          <a:p>
            <a:pPr lvl="2"/>
            <a:r>
              <a:rPr lang="zh-CN" altLang="en-US" dirty="0" smtClean="0"/>
              <a:t>微软       </a:t>
            </a:r>
            <a:r>
              <a:rPr lang="en-US" altLang="zh-CN" dirty="0" smtClean="0"/>
              <a:t>VS        IBM</a:t>
            </a:r>
          </a:p>
          <a:p>
            <a:pPr lvl="2"/>
            <a:r>
              <a:rPr lang="zh-CN" altLang="en-US" dirty="0" smtClean="0"/>
              <a:t>选用配套的软件工程平台工具</a:t>
            </a:r>
            <a:endParaRPr lang="en-US" altLang="zh-CN" dirty="0" smtClean="0"/>
          </a:p>
          <a:p>
            <a:pPr lvl="2"/>
            <a:r>
              <a:rPr lang="zh-CN" altLang="en-US" dirty="0" smtClean="0"/>
              <a:t>可以适当加配别的工具</a:t>
            </a:r>
            <a:endParaRPr lang="en-US" altLang="zh-CN" dirty="0" smtClean="0"/>
          </a:p>
          <a:p>
            <a:pPr lvl="2"/>
            <a:endParaRPr lang="en-US" altLang="zh-CN" dirty="0" smtClean="0"/>
          </a:p>
          <a:p>
            <a:pPr lvl="1"/>
            <a:r>
              <a:rPr lang="zh-CN" altLang="en-US" dirty="0" smtClean="0"/>
              <a:t>其他平台需得到主讲教师的批准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dirty="0" smtClean="0"/>
              <a:t>课程成绩评定</a:t>
            </a:r>
          </a:p>
        </p:txBody>
      </p:sp>
      <p:sp>
        <p:nvSpPr>
          <p:cNvPr id="3075" name="内容占位符 2"/>
          <p:cNvSpPr>
            <a:spLocks noGrp="1"/>
          </p:cNvSpPr>
          <p:nvPr>
            <p:ph idx="1"/>
          </p:nvPr>
        </p:nvSpPr>
        <p:spPr/>
        <p:txBody>
          <a:bodyPr/>
          <a:lstStyle/>
          <a:p>
            <a:r>
              <a:rPr lang="zh-CN" altLang="en-US" dirty="0" smtClean="0"/>
              <a:t>成绩考核</a:t>
            </a:r>
            <a:endParaRPr lang="en-US" altLang="zh-CN" dirty="0" smtClean="0"/>
          </a:p>
          <a:p>
            <a:pPr lvl="1"/>
            <a:r>
              <a:rPr lang="zh-CN" altLang="en-US" dirty="0" smtClean="0"/>
              <a:t>文档                                     </a:t>
            </a:r>
            <a:r>
              <a:rPr lang="en-US" altLang="zh-CN" dirty="0" smtClean="0"/>
              <a:t>20%</a:t>
            </a:r>
          </a:p>
          <a:p>
            <a:pPr lvl="1"/>
            <a:r>
              <a:rPr lang="zh-CN" altLang="en-US" dirty="0" smtClean="0"/>
              <a:t>日常考核                            </a:t>
            </a:r>
            <a:r>
              <a:rPr lang="en-US" altLang="zh-CN" dirty="0" smtClean="0"/>
              <a:t>30%</a:t>
            </a:r>
          </a:p>
          <a:p>
            <a:pPr lvl="1"/>
            <a:r>
              <a:rPr lang="zh-CN" altLang="en-US" dirty="0" smtClean="0"/>
              <a:t>实用软件工程过程           </a:t>
            </a:r>
            <a:r>
              <a:rPr lang="en-US" altLang="zh-CN" dirty="0" smtClean="0"/>
              <a:t>20%</a:t>
            </a:r>
          </a:p>
          <a:p>
            <a:pPr lvl="1"/>
            <a:r>
              <a:rPr lang="zh-CN" altLang="en-US" dirty="0" smtClean="0"/>
              <a:t>软件答辩                             </a:t>
            </a:r>
            <a:r>
              <a:rPr lang="en-US" altLang="zh-CN" dirty="0" smtClean="0"/>
              <a:t>30%</a:t>
            </a:r>
            <a:endParaRPr lang="zh-CN"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smtClean="0"/>
              <a:t>课程成绩评定</a:t>
            </a:r>
          </a:p>
        </p:txBody>
      </p:sp>
      <p:sp>
        <p:nvSpPr>
          <p:cNvPr id="21507" name="内容占位符 2"/>
          <p:cNvSpPr>
            <a:spLocks noGrp="1"/>
          </p:cNvSpPr>
          <p:nvPr>
            <p:ph idx="1"/>
          </p:nvPr>
        </p:nvSpPr>
        <p:spPr/>
        <p:txBody>
          <a:bodyPr/>
          <a:lstStyle/>
          <a:p>
            <a:pPr eaLnBrk="1" hangingPunct="1"/>
            <a:r>
              <a:rPr lang="zh-CN" altLang="en-US" dirty="0" smtClean="0"/>
              <a:t>鼓励创新与思考</a:t>
            </a:r>
            <a:endParaRPr lang="en-US" altLang="zh-CN" dirty="0" smtClean="0"/>
          </a:p>
          <a:p>
            <a:pPr lvl="1" eaLnBrk="1" hangingPunct="1"/>
            <a:r>
              <a:rPr lang="en-US" altLang="zh-CN" dirty="0" smtClean="0"/>
              <a:t>10</a:t>
            </a:r>
            <a:r>
              <a:rPr lang="zh-CN" altLang="en-US" dirty="0" smtClean="0"/>
              <a:t>％</a:t>
            </a:r>
            <a:endParaRPr lang="en-US" altLang="zh-CN" dirty="0" smtClean="0"/>
          </a:p>
          <a:p>
            <a:pPr lvl="1" eaLnBrk="1" hangingPunct="1"/>
            <a:r>
              <a:rPr lang="zh-CN" altLang="en-US" dirty="0" smtClean="0"/>
              <a:t>各小组可根据实践情况，申请进行专题演讲，每次可给最高</a:t>
            </a:r>
            <a:r>
              <a:rPr lang="en-US" altLang="zh-CN" dirty="0" smtClean="0"/>
              <a:t>5</a:t>
            </a:r>
            <a:r>
              <a:rPr lang="zh-CN" altLang="en-US" dirty="0" smtClean="0"/>
              <a:t>分的奖励，不超过</a:t>
            </a:r>
            <a:r>
              <a:rPr lang="en-US" altLang="zh-CN" dirty="0" smtClean="0"/>
              <a:t>2</a:t>
            </a:r>
            <a:r>
              <a:rPr lang="zh-CN" altLang="en-US" dirty="0" smtClean="0"/>
              <a:t>次</a:t>
            </a:r>
            <a:endParaRPr lang="en-US" altLang="zh-CN" dirty="0" smtClean="0"/>
          </a:p>
          <a:p>
            <a:pPr lvl="1" eaLnBrk="1" hangingPunct="1"/>
            <a:endParaRPr lang="en-US" altLang="zh-CN" dirty="0" smtClean="0"/>
          </a:p>
          <a:p>
            <a:pPr eaLnBrk="1" hangingPunct="1"/>
            <a:r>
              <a:rPr lang="zh-CN" altLang="en-US" dirty="0" smtClean="0"/>
              <a:t>小组成绩与个人成绩</a:t>
            </a:r>
            <a:endParaRPr lang="en-US" altLang="zh-CN" dirty="0" smtClean="0"/>
          </a:p>
          <a:p>
            <a:pPr lvl="1" eaLnBrk="1" hangingPunct="1"/>
            <a:r>
              <a:rPr lang="zh-CN" altLang="en-US" dirty="0" smtClean="0"/>
              <a:t>各项分数均指小组成绩，是全体组员的平均成绩</a:t>
            </a:r>
            <a:endParaRPr lang="en-US" altLang="zh-CN" dirty="0" smtClean="0"/>
          </a:p>
          <a:p>
            <a:pPr lvl="1" eaLnBrk="1" hangingPunct="1"/>
            <a:r>
              <a:rPr lang="zh-CN" altLang="en-US" dirty="0" smtClean="0"/>
              <a:t>个人成绩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指导教师</a:t>
            </a:r>
          </a:p>
        </p:txBody>
      </p:sp>
      <p:sp>
        <p:nvSpPr>
          <p:cNvPr id="24579" name="内容占位符 2"/>
          <p:cNvSpPr>
            <a:spLocks noGrp="1"/>
          </p:cNvSpPr>
          <p:nvPr>
            <p:ph idx="1"/>
          </p:nvPr>
        </p:nvSpPr>
        <p:spPr/>
        <p:txBody>
          <a:bodyPr/>
          <a:lstStyle/>
          <a:p>
            <a:pPr eaLnBrk="1" hangingPunct="1"/>
            <a:r>
              <a:rPr lang="zh-CN" altLang="en-US" dirty="0" smtClean="0"/>
              <a:t>赵小林</a:t>
            </a:r>
            <a:endParaRPr lang="en-US" altLang="zh-CN" dirty="0" smtClean="0"/>
          </a:p>
          <a:p>
            <a:pPr eaLnBrk="1" hangingPunct="1"/>
            <a:r>
              <a:rPr lang="zh-CN" altLang="en-US" dirty="0" smtClean="0"/>
              <a:t>吕秀锋</a:t>
            </a:r>
            <a:endParaRPr lang="en-US" altLang="zh-CN" dirty="0" smtClean="0"/>
          </a:p>
          <a:p>
            <a:pPr eaLnBrk="1" hangingPunct="1"/>
            <a:r>
              <a:rPr lang="zh-CN" altLang="en-US" dirty="0" smtClean="0"/>
              <a:t>马    锐</a:t>
            </a:r>
            <a:endParaRPr lang="en-US" altLang="zh-CN" dirty="0" smtClean="0"/>
          </a:p>
          <a:p>
            <a:pPr eaLnBrk="1" hangingPunct="1"/>
            <a:r>
              <a:rPr lang="zh-CN" altLang="en-US" dirty="0" smtClean="0"/>
              <a:t>薛静锋</a:t>
            </a:r>
            <a:endParaRPr lang="en-US" altLang="zh-CN" dirty="0" smtClean="0"/>
          </a:p>
          <a:p>
            <a:pPr eaLnBrk="1" hangingPunct="1"/>
            <a:r>
              <a:rPr lang="zh-CN" altLang="en-US" dirty="0" smtClean="0"/>
              <a:t>金福生</a:t>
            </a:r>
            <a:endParaRPr lang="en-US" altLang="zh-CN" dirty="0" smtClean="0"/>
          </a:p>
          <a:p>
            <a:pPr eaLnBrk="1" hangingPunct="1"/>
            <a:r>
              <a:rPr lang="zh-CN" altLang="en-US" dirty="0" smtClean="0"/>
              <a:t>刘振岩</a:t>
            </a:r>
            <a:endParaRPr lang="en-US" altLang="zh-CN" dirty="0" smtClean="0"/>
          </a:p>
          <a:p>
            <a:pPr eaLnBrk="1" hangingPunct="1"/>
            <a:r>
              <a:rPr lang="zh-CN" altLang="en-US" dirty="0" smtClean="0"/>
              <a:t>李志强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项目功能说明</a:t>
            </a:r>
            <a:endParaRPr lang="zh-CN" altLang="en-US" dirty="0"/>
          </a:p>
        </p:txBody>
      </p:sp>
      <p:sp>
        <p:nvSpPr>
          <p:cNvPr id="3" name="内容占位符 2"/>
          <p:cNvSpPr>
            <a:spLocks noGrp="1"/>
          </p:cNvSpPr>
          <p:nvPr>
            <p:ph idx="1"/>
          </p:nvPr>
        </p:nvSpPr>
        <p:spPr/>
        <p:txBody>
          <a:bodyPr/>
          <a:lstStyle/>
          <a:p>
            <a:r>
              <a:rPr lang="zh-CN" altLang="en-US" dirty="0" smtClean="0"/>
              <a:t>目标</a:t>
            </a:r>
            <a:endParaRPr lang="en-US" altLang="zh-CN" dirty="0" smtClean="0"/>
          </a:p>
          <a:p>
            <a:pPr lvl="1"/>
            <a:r>
              <a:rPr lang="zh-CN" altLang="en-US" dirty="0" smtClean="0"/>
              <a:t>软件工程实践课程的教学工具</a:t>
            </a:r>
            <a:endParaRPr lang="en-US" altLang="zh-CN" dirty="0" smtClean="0"/>
          </a:p>
          <a:p>
            <a:pPr lvl="1"/>
            <a:r>
              <a:rPr lang="zh-CN" altLang="en-US" dirty="0" smtClean="0"/>
              <a:t>可定制管理</a:t>
            </a:r>
            <a:endParaRPr lang="en-US" altLang="zh-CN" dirty="0" smtClean="0"/>
          </a:p>
          <a:p>
            <a:pPr lvl="1"/>
            <a:r>
              <a:rPr lang="zh-CN" altLang="en-US" dirty="0" smtClean="0"/>
              <a:t>服务于各实践课程的师生</a:t>
            </a:r>
            <a:endParaRPr lang="en-US" altLang="zh-CN" dirty="0" smtClean="0"/>
          </a:p>
          <a:p>
            <a:pPr lvl="1"/>
            <a:endParaRPr lang="en-US" altLang="zh-CN" dirty="0" smtClean="0"/>
          </a:p>
          <a:p>
            <a:pPr lvl="1"/>
            <a:r>
              <a:rPr lang="zh-CN" altLang="en-US" dirty="0" smtClean="0"/>
              <a:t>教学进程管理</a:t>
            </a:r>
            <a:endParaRPr lang="en-US" altLang="zh-CN" dirty="0" smtClean="0"/>
          </a:p>
          <a:p>
            <a:pPr lvl="1"/>
            <a:r>
              <a:rPr lang="zh-CN" altLang="en-US" dirty="0" smtClean="0"/>
              <a:t>工程实践管理</a:t>
            </a:r>
            <a:endParaRPr lang="en-US" altLang="zh-CN" dirty="0" smtClean="0"/>
          </a:p>
          <a:p>
            <a:pPr lvl="1"/>
            <a:r>
              <a:rPr lang="zh-CN" altLang="en-US" dirty="0" smtClean="0"/>
              <a:t>系统定制管理</a:t>
            </a:r>
            <a:endParaRPr lang="en-US" altLang="zh-CN" dirty="0" smtClean="0"/>
          </a:p>
          <a:p>
            <a:pPr lvl="1"/>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项目功能说明</a:t>
            </a:r>
            <a:endParaRPr lang="zh-CN" altLang="en-US" dirty="0"/>
          </a:p>
        </p:txBody>
      </p:sp>
      <p:sp>
        <p:nvSpPr>
          <p:cNvPr id="3" name="内容占位符 2"/>
          <p:cNvSpPr>
            <a:spLocks noGrp="1"/>
          </p:cNvSpPr>
          <p:nvPr>
            <p:ph idx="1"/>
          </p:nvPr>
        </p:nvSpPr>
        <p:spPr/>
        <p:txBody>
          <a:bodyPr/>
          <a:lstStyle/>
          <a:p>
            <a:r>
              <a:rPr lang="zh-CN" altLang="en-US" dirty="0" smtClean="0"/>
              <a:t>教学进程管理功能</a:t>
            </a:r>
            <a:endParaRPr lang="en-US" altLang="zh-CN" dirty="0" smtClean="0"/>
          </a:p>
          <a:p>
            <a:pPr lvl="1"/>
            <a:r>
              <a:rPr lang="zh-CN" altLang="en-US" dirty="0" smtClean="0"/>
              <a:t>分组与小组主页</a:t>
            </a:r>
            <a:endParaRPr lang="en-US" altLang="zh-CN" dirty="0" smtClean="0"/>
          </a:p>
          <a:p>
            <a:pPr lvl="2"/>
            <a:r>
              <a:rPr lang="zh-CN" altLang="en-US" dirty="0" smtClean="0"/>
              <a:t>配备指导教师</a:t>
            </a:r>
            <a:endParaRPr lang="en-US" altLang="zh-CN" dirty="0" smtClean="0"/>
          </a:p>
          <a:p>
            <a:pPr lvl="1"/>
            <a:r>
              <a:rPr lang="zh-CN" altLang="en-US" dirty="0" smtClean="0"/>
              <a:t>课程作业</a:t>
            </a:r>
            <a:endParaRPr lang="en-US" altLang="zh-CN" dirty="0" smtClean="0"/>
          </a:p>
          <a:p>
            <a:pPr lvl="2"/>
            <a:r>
              <a:rPr lang="zh-CN" altLang="en-US" dirty="0" smtClean="0"/>
              <a:t>含评分系统</a:t>
            </a:r>
            <a:endParaRPr lang="en-US" altLang="zh-CN" dirty="0" smtClean="0"/>
          </a:p>
          <a:p>
            <a:pPr lvl="2"/>
            <a:r>
              <a:rPr lang="zh-CN" altLang="en-US" dirty="0" smtClean="0"/>
              <a:t>分小组和个人</a:t>
            </a:r>
            <a:endParaRPr lang="en-US" altLang="zh-CN" dirty="0" smtClean="0"/>
          </a:p>
          <a:p>
            <a:pPr lvl="1"/>
            <a:r>
              <a:rPr lang="zh-CN" altLang="en-US" dirty="0" smtClean="0"/>
              <a:t>课程讨论区与课程公告</a:t>
            </a:r>
            <a:endParaRPr lang="en-US" altLang="zh-CN" dirty="0" smtClean="0"/>
          </a:p>
          <a:p>
            <a:pPr lvl="1"/>
            <a:r>
              <a:rPr lang="zh-CN" altLang="en-US" dirty="0" smtClean="0"/>
              <a:t>资源下载</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项目功能说明</a:t>
            </a:r>
            <a:endParaRPr lang="zh-CN" altLang="en-US" dirty="0"/>
          </a:p>
        </p:txBody>
      </p:sp>
      <p:sp>
        <p:nvSpPr>
          <p:cNvPr id="3" name="内容占位符 2"/>
          <p:cNvSpPr>
            <a:spLocks noGrp="1"/>
          </p:cNvSpPr>
          <p:nvPr>
            <p:ph idx="1"/>
          </p:nvPr>
        </p:nvSpPr>
        <p:spPr/>
        <p:txBody>
          <a:bodyPr/>
          <a:lstStyle/>
          <a:p>
            <a:r>
              <a:rPr lang="zh-CN" altLang="en-US" dirty="0" smtClean="0"/>
              <a:t>工程实践项目管理功能</a:t>
            </a:r>
            <a:endParaRPr lang="en-US" altLang="zh-CN" dirty="0" smtClean="0"/>
          </a:p>
          <a:p>
            <a:pPr lvl="1"/>
            <a:r>
              <a:rPr lang="zh-CN" altLang="en-US" dirty="0" smtClean="0"/>
              <a:t>小组信息管理</a:t>
            </a:r>
          </a:p>
          <a:p>
            <a:pPr lvl="1"/>
            <a:r>
              <a:rPr lang="zh-CN" altLang="en-US" dirty="0" smtClean="0"/>
              <a:t>项目管理（重要）</a:t>
            </a:r>
            <a:endParaRPr lang="en-US" dirty="0" smtClean="0"/>
          </a:p>
          <a:p>
            <a:pPr lvl="2"/>
            <a:r>
              <a:rPr lang="zh-CN" altLang="en-US" dirty="0" smtClean="0"/>
              <a:t>项目版本控制、上传下载已经完成的项目、项目进度设置与控制、教师监督、人员评价</a:t>
            </a:r>
          </a:p>
          <a:p>
            <a:pPr lvl="1"/>
            <a:r>
              <a:rPr lang="zh-CN" altLang="en-US" dirty="0" smtClean="0"/>
              <a:t>小组讨论交流管理</a:t>
            </a:r>
            <a:endParaRPr lang="en-US" altLang="zh-CN" dirty="0" smtClean="0"/>
          </a:p>
          <a:p>
            <a:pPr lvl="1"/>
            <a:r>
              <a:rPr lang="zh-CN" altLang="en-US" dirty="0" smtClean="0"/>
              <a:t>演示平台</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项目功能说明</a:t>
            </a:r>
            <a:endParaRPr lang="zh-CN" altLang="en-US" dirty="0"/>
          </a:p>
        </p:txBody>
      </p:sp>
      <p:sp>
        <p:nvSpPr>
          <p:cNvPr id="3" name="内容占位符 2"/>
          <p:cNvSpPr>
            <a:spLocks noGrp="1"/>
          </p:cNvSpPr>
          <p:nvPr>
            <p:ph idx="1"/>
          </p:nvPr>
        </p:nvSpPr>
        <p:spPr/>
        <p:txBody>
          <a:bodyPr/>
          <a:lstStyle/>
          <a:p>
            <a:r>
              <a:rPr lang="zh-CN" altLang="en-US" dirty="0" smtClean="0"/>
              <a:t>系统定制管理功能</a:t>
            </a:r>
            <a:endParaRPr lang="en-US" altLang="zh-CN" dirty="0" smtClean="0"/>
          </a:p>
          <a:p>
            <a:pPr lvl="1"/>
            <a:r>
              <a:rPr lang="zh-CN" altLang="en-US" dirty="0" smtClean="0"/>
              <a:t>功能的裁剪</a:t>
            </a:r>
            <a:endParaRPr lang="en-US" altLang="zh-CN" dirty="0" smtClean="0"/>
          </a:p>
          <a:p>
            <a:pPr lvl="1"/>
            <a:r>
              <a:rPr lang="zh-CN" altLang="en-US" dirty="0" smtClean="0"/>
              <a:t>人员管理</a:t>
            </a:r>
            <a:endParaRPr lang="en-US" altLang="zh-CN" dirty="0" smtClean="0"/>
          </a:p>
          <a:p>
            <a:pPr lvl="1"/>
            <a:r>
              <a:rPr lang="zh-CN" altLang="en-US" dirty="0" smtClean="0"/>
              <a:t>课程管理</a:t>
            </a:r>
            <a:endParaRPr lang="en-US" altLang="zh-CN" dirty="0" smtClean="0"/>
          </a:p>
          <a:p>
            <a:pPr lvl="1"/>
            <a:r>
              <a:rPr lang="zh-CN" altLang="en-US" dirty="0" smtClean="0"/>
              <a:t>作业管理</a:t>
            </a:r>
            <a:endParaRPr lang="en-US" altLang="zh-CN" dirty="0" smtClean="0"/>
          </a:p>
          <a:p>
            <a:pPr lvl="1"/>
            <a:r>
              <a:rPr lang="zh-CN" altLang="en-US" dirty="0" smtClean="0"/>
              <a:t>讨论交流管理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smtClean="0"/>
              <a:t>课程指导思想</a:t>
            </a:r>
          </a:p>
        </p:txBody>
      </p:sp>
      <p:sp>
        <p:nvSpPr>
          <p:cNvPr id="4099" name="内容占位符 2"/>
          <p:cNvSpPr>
            <a:spLocks noGrp="1"/>
          </p:cNvSpPr>
          <p:nvPr>
            <p:ph idx="1"/>
          </p:nvPr>
        </p:nvSpPr>
        <p:spPr/>
        <p:txBody>
          <a:bodyPr/>
          <a:lstStyle/>
          <a:p>
            <a:pPr eaLnBrk="1" hangingPunct="1"/>
            <a:r>
              <a:rPr lang="en-US" altLang="zh-CN" smtClean="0"/>
              <a:t>CDIO</a:t>
            </a:r>
          </a:p>
          <a:p>
            <a:pPr lvl="1" eaLnBrk="1" hangingPunct="1"/>
            <a:r>
              <a:rPr lang="zh-CN" altLang="en-US" smtClean="0"/>
              <a:t>构思（</a:t>
            </a:r>
            <a:r>
              <a:rPr lang="en-US" altLang="zh-CN" b="1" smtClean="0"/>
              <a:t>C</a:t>
            </a:r>
            <a:r>
              <a:rPr lang="en-US" altLang="zh-CN" smtClean="0"/>
              <a:t>onceive</a:t>
            </a:r>
            <a:r>
              <a:rPr lang="en-US" smtClean="0">
                <a:ea typeface="宋体" charset="-122"/>
              </a:rPr>
              <a:t>）</a:t>
            </a:r>
          </a:p>
          <a:p>
            <a:pPr lvl="1" eaLnBrk="1" hangingPunct="1"/>
            <a:r>
              <a:rPr lang="zh-CN" altLang="en-US" smtClean="0"/>
              <a:t>设计（</a:t>
            </a:r>
            <a:r>
              <a:rPr lang="en-US" altLang="zh-CN" b="1" smtClean="0"/>
              <a:t>D</a:t>
            </a:r>
            <a:r>
              <a:rPr lang="en-US" altLang="zh-CN" smtClean="0"/>
              <a:t>esign</a:t>
            </a:r>
            <a:r>
              <a:rPr lang="en-US" smtClean="0">
                <a:ea typeface="宋体" charset="-122"/>
              </a:rPr>
              <a:t>）</a:t>
            </a:r>
          </a:p>
          <a:p>
            <a:pPr lvl="1" eaLnBrk="1" hangingPunct="1"/>
            <a:r>
              <a:rPr lang="zh-CN" altLang="en-US" smtClean="0"/>
              <a:t>实现（</a:t>
            </a:r>
            <a:r>
              <a:rPr lang="en-US" altLang="zh-CN" b="1" smtClean="0"/>
              <a:t>I</a:t>
            </a:r>
            <a:r>
              <a:rPr lang="en-US" altLang="zh-CN" smtClean="0"/>
              <a:t>mplement</a:t>
            </a:r>
            <a:r>
              <a:rPr lang="en-US" smtClean="0">
                <a:ea typeface="宋体" charset="-122"/>
              </a:rPr>
              <a:t>）</a:t>
            </a:r>
            <a:endParaRPr lang="en-US" altLang="zh-CN" smtClean="0"/>
          </a:p>
          <a:p>
            <a:pPr lvl="1" eaLnBrk="1" hangingPunct="1"/>
            <a:r>
              <a:rPr lang="zh-CN" altLang="en-US" smtClean="0"/>
              <a:t>运作（</a:t>
            </a:r>
            <a:r>
              <a:rPr lang="en-US" altLang="zh-CN" b="1" smtClean="0"/>
              <a:t>O</a:t>
            </a:r>
            <a:r>
              <a:rPr lang="en-US" altLang="zh-CN" smtClean="0"/>
              <a:t>perate</a:t>
            </a:r>
            <a:r>
              <a:rPr lang="en-US" smtClean="0">
                <a:ea typeface="宋体" charset="-122"/>
              </a:rPr>
              <a:t>）</a:t>
            </a:r>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课程目的</a:t>
            </a:r>
          </a:p>
        </p:txBody>
      </p:sp>
      <p:sp>
        <p:nvSpPr>
          <p:cNvPr id="3075" name="内容占位符 2"/>
          <p:cNvSpPr>
            <a:spLocks noGrp="1"/>
          </p:cNvSpPr>
          <p:nvPr>
            <p:ph idx="1"/>
          </p:nvPr>
        </p:nvSpPr>
        <p:spPr/>
        <p:txBody>
          <a:bodyPr/>
          <a:lstStyle/>
          <a:p>
            <a:pPr eaLnBrk="1" hangingPunct="1"/>
            <a:r>
              <a:rPr lang="zh-CN" altLang="en-US" dirty="0" smtClean="0"/>
              <a:t>锻炼软件工程能力</a:t>
            </a:r>
            <a:endParaRPr lang="en-US" altLang="zh-CN" dirty="0" smtClean="0"/>
          </a:p>
          <a:p>
            <a:pPr eaLnBrk="1" hangingPunct="1"/>
            <a:r>
              <a:rPr lang="zh-CN" altLang="en-US" dirty="0" smtClean="0"/>
              <a:t>体验项目分工角色</a:t>
            </a:r>
            <a:endParaRPr lang="en-US" altLang="zh-CN" dirty="0" smtClean="0"/>
          </a:p>
          <a:p>
            <a:pPr eaLnBrk="1" hangingPunct="1"/>
            <a:r>
              <a:rPr lang="zh-CN" altLang="en-US" dirty="0" smtClean="0"/>
              <a:t>尝试自我项目管理</a:t>
            </a:r>
            <a:endParaRPr lang="en-US" altLang="zh-CN" dirty="0" smtClean="0"/>
          </a:p>
          <a:p>
            <a:pPr eaLnBrk="1" hangingPunct="1"/>
            <a:r>
              <a:rPr lang="zh-CN" altLang="en-US" dirty="0" smtClean="0"/>
              <a:t>增加编程实践经验</a:t>
            </a:r>
            <a:endParaRPr lang="en-US" altLang="zh-CN" dirty="0" smtClean="0"/>
          </a:p>
          <a:p>
            <a:pPr eaLnBrk="1" hangingPunct="1"/>
            <a:r>
              <a:rPr lang="zh-CN" altLang="en-US" dirty="0" smtClean="0"/>
              <a:t>增强团队合作精神</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课程指导思想</a:t>
            </a:r>
          </a:p>
        </p:txBody>
      </p:sp>
      <p:sp>
        <p:nvSpPr>
          <p:cNvPr id="5123" name="内容占位符 2"/>
          <p:cNvSpPr>
            <a:spLocks noGrp="1"/>
          </p:cNvSpPr>
          <p:nvPr>
            <p:ph idx="1"/>
          </p:nvPr>
        </p:nvSpPr>
        <p:spPr/>
        <p:txBody>
          <a:bodyPr/>
          <a:lstStyle/>
          <a:p>
            <a:pPr eaLnBrk="1" hangingPunct="1"/>
            <a:r>
              <a:rPr lang="en-US" altLang="zh-CN" smtClean="0"/>
              <a:t>CDIO</a:t>
            </a:r>
          </a:p>
          <a:p>
            <a:pPr lvl="1" eaLnBrk="1" hangingPunct="1"/>
            <a:r>
              <a:rPr lang="zh-CN" altLang="en-US" smtClean="0"/>
              <a:t>构思（</a:t>
            </a:r>
            <a:r>
              <a:rPr lang="en-US" altLang="zh-CN" b="1" smtClean="0"/>
              <a:t>C</a:t>
            </a:r>
            <a:r>
              <a:rPr lang="en-US" altLang="zh-CN" smtClean="0"/>
              <a:t>onceive</a:t>
            </a:r>
            <a:r>
              <a:rPr lang="en-US" smtClean="0">
                <a:ea typeface="宋体" charset="-122"/>
              </a:rPr>
              <a:t>）</a:t>
            </a:r>
          </a:p>
          <a:p>
            <a:pPr lvl="2" eaLnBrk="1" hangingPunct="1"/>
            <a:r>
              <a:rPr lang="zh-CN" altLang="en-US" smtClean="0"/>
              <a:t>概念阶段。</a:t>
            </a:r>
            <a:endParaRPr lang="en-US" altLang="zh-CN" smtClean="0"/>
          </a:p>
          <a:p>
            <a:pPr lvl="2" eaLnBrk="1" hangingPunct="1"/>
            <a:r>
              <a:rPr lang="zh-CN" altLang="en-US" smtClean="0"/>
              <a:t>针对工程实践，让学生掌握专业知识的基本原理，确定未来发展方向。</a:t>
            </a:r>
            <a:endParaRPr lang="en-US" smtClean="0">
              <a:ea typeface="宋体" charset="-122"/>
            </a:endParaRPr>
          </a:p>
          <a:p>
            <a:pPr lvl="1" eaLnBrk="1" hangingPunct="1"/>
            <a:r>
              <a:rPr lang="zh-CN" altLang="en-US" smtClean="0"/>
              <a:t>设计（</a:t>
            </a:r>
            <a:r>
              <a:rPr lang="en-US" altLang="zh-CN" b="1" smtClean="0"/>
              <a:t>D</a:t>
            </a:r>
            <a:r>
              <a:rPr lang="en-US" altLang="zh-CN" smtClean="0"/>
              <a:t>esign</a:t>
            </a:r>
            <a:r>
              <a:rPr lang="en-US" smtClean="0">
                <a:ea typeface="宋体" charset="-122"/>
              </a:rPr>
              <a:t>）</a:t>
            </a:r>
          </a:p>
          <a:p>
            <a:pPr lvl="2" eaLnBrk="1" hangingPunct="1"/>
            <a:r>
              <a:rPr lang="zh-CN" altLang="en-US" smtClean="0"/>
              <a:t>技术阶段。</a:t>
            </a:r>
            <a:endParaRPr lang="en-US" altLang="zh-CN" smtClean="0"/>
          </a:p>
          <a:p>
            <a:pPr lvl="2" eaLnBrk="1" hangingPunct="1"/>
            <a:r>
              <a:rPr lang="zh-CN" altLang="en-US" smtClean="0"/>
              <a:t>以产品设计与规划为核心，通过研发，拟解决某一具体的问题。</a:t>
            </a:r>
            <a:endParaRPr lang="en-US" smtClean="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mtClean="0"/>
              <a:t>课程指导思想</a:t>
            </a:r>
          </a:p>
        </p:txBody>
      </p:sp>
      <p:sp>
        <p:nvSpPr>
          <p:cNvPr id="6147" name="内容占位符 2"/>
          <p:cNvSpPr>
            <a:spLocks noGrp="1"/>
          </p:cNvSpPr>
          <p:nvPr>
            <p:ph idx="1"/>
          </p:nvPr>
        </p:nvSpPr>
        <p:spPr/>
        <p:txBody>
          <a:bodyPr/>
          <a:lstStyle/>
          <a:p>
            <a:pPr eaLnBrk="1" hangingPunct="1"/>
            <a:r>
              <a:rPr lang="en-US" altLang="zh-CN" smtClean="0"/>
              <a:t>CDIO</a:t>
            </a:r>
          </a:p>
          <a:p>
            <a:pPr lvl="1" eaLnBrk="1" hangingPunct="1"/>
            <a:r>
              <a:rPr lang="zh-CN" altLang="en-US" smtClean="0"/>
              <a:t>实现（</a:t>
            </a:r>
            <a:r>
              <a:rPr lang="en-US" altLang="zh-CN" b="1" smtClean="0"/>
              <a:t>I</a:t>
            </a:r>
            <a:r>
              <a:rPr lang="en-US" altLang="zh-CN" smtClean="0"/>
              <a:t>mplement</a:t>
            </a:r>
            <a:r>
              <a:rPr lang="en-US" smtClean="0">
                <a:ea typeface="宋体" charset="-122"/>
              </a:rPr>
              <a:t>）</a:t>
            </a:r>
          </a:p>
          <a:p>
            <a:pPr lvl="2" eaLnBrk="1" hangingPunct="1"/>
            <a:r>
              <a:rPr lang="zh-CN" altLang="en-US" smtClean="0"/>
              <a:t>制造阶段</a:t>
            </a:r>
            <a:endParaRPr lang="en-US" altLang="zh-CN" smtClean="0"/>
          </a:p>
          <a:p>
            <a:pPr lvl="2" eaLnBrk="1" hangingPunct="1"/>
            <a:r>
              <a:rPr lang="zh-CN" altLang="en-US" smtClean="0"/>
              <a:t>以制造、建造为核心，组织一体化的课程实践。</a:t>
            </a:r>
            <a:endParaRPr lang="en-US" altLang="zh-CN" smtClean="0"/>
          </a:p>
          <a:p>
            <a:pPr lvl="1" eaLnBrk="1" hangingPunct="1"/>
            <a:r>
              <a:rPr lang="zh-CN" altLang="en-US" smtClean="0"/>
              <a:t>运作（</a:t>
            </a:r>
            <a:r>
              <a:rPr lang="en-US" altLang="zh-CN" b="1" smtClean="0"/>
              <a:t>O</a:t>
            </a:r>
            <a:r>
              <a:rPr lang="en-US" altLang="zh-CN" smtClean="0"/>
              <a:t>perate</a:t>
            </a:r>
            <a:r>
              <a:rPr lang="en-US" smtClean="0">
                <a:ea typeface="宋体" charset="-122"/>
              </a:rPr>
              <a:t>）</a:t>
            </a:r>
          </a:p>
          <a:p>
            <a:pPr lvl="2" eaLnBrk="1" hangingPunct="1"/>
            <a:r>
              <a:rPr lang="zh-CN" altLang="en-US" smtClean="0"/>
              <a:t>服务阶段</a:t>
            </a:r>
            <a:endParaRPr lang="en-US" altLang="zh-CN" smtClean="0"/>
          </a:p>
          <a:p>
            <a:pPr lvl="2" eaLnBrk="1" hangingPunct="1"/>
            <a:r>
              <a:rPr lang="zh-CN" altLang="en-US" smtClean="0"/>
              <a:t>产品应用的各个环节，学生必须了解清楚，并有能力提供市场服务。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dirty="0" smtClean="0"/>
              <a:t>CDIO</a:t>
            </a:r>
            <a:endParaRPr lang="zh-CN" altLang="en-US" dirty="0" smtClean="0"/>
          </a:p>
        </p:txBody>
      </p:sp>
      <p:sp>
        <p:nvSpPr>
          <p:cNvPr id="7171" name="内容占位符 2"/>
          <p:cNvSpPr>
            <a:spLocks noGrp="1"/>
          </p:cNvSpPr>
          <p:nvPr>
            <p:ph idx="1"/>
          </p:nvPr>
        </p:nvSpPr>
        <p:spPr/>
        <p:txBody>
          <a:bodyPr/>
          <a:lstStyle/>
          <a:p>
            <a:pPr eaLnBrk="1" hangingPunct="1"/>
            <a:r>
              <a:rPr lang="en-US" altLang="zh-CN" b="1" dirty="0" smtClean="0"/>
              <a:t>CDIO</a:t>
            </a:r>
            <a:r>
              <a:rPr lang="zh-CN" altLang="en-US" dirty="0" smtClean="0"/>
              <a:t>工 程教育模式是近年来国际工程教育改革的最新成果。从</a:t>
            </a:r>
            <a:r>
              <a:rPr lang="en-US" altLang="zh-CN" dirty="0" smtClean="0"/>
              <a:t>2000</a:t>
            </a:r>
            <a:r>
              <a:rPr lang="zh-CN" altLang="en-US" dirty="0" smtClean="0"/>
              <a:t>年起，麻省理工学院和瑞典皇家工学院等四所大学组成的跨国研究获得</a:t>
            </a:r>
            <a:r>
              <a:rPr lang="en-US" altLang="zh-CN" dirty="0" smtClean="0"/>
              <a:t>Knut and Alice Wallenberg</a:t>
            </a:r>
            <a:r>
              <a:rPr lang="zh-CN" altLang="en-US" dirty="0" smtClean="0"/>
              <a:t>基金会近</a:t>
            </a:r>
            <a:r>
              <a:rPr lang="en-US" altLang="zh-CN" dirty="0" smtClean="0"/>
              <a:t>2000</a:t>
            </a:r>
            <a:r>
              <a:rPr lang="zh-CN" altLang="en-US" dirty="0" smtClean="0"/>
              <a:t>万美元巨额资助，经过四年的探索研究，创立了 </a:t>
            </a:r>
            <a:r>
              <a:rPr lang="en-US" altLang="zh-CN" dirty="0" smtClean="0"/>
              <a:t>CDIO </a:t>
            </a:r>
            <a:r>
              <a:rPr lang="zh-CN" altLang="en-US" dirty="0" smtClean="0"/>
              <a:t>工程教育理念，并成立了以 </a:t>
            </a:r>
            <a:r>
              <a:rPr lang="en-US" altLang="zh-CN" dirty="0" smtClean="0"/>
              <a:t>CDIO</a:t>
            </a:r>
            <a:r>
              <a:rPr lang="zh-CN" altLang="en-US" dirty="0" smtClean="0"/>
              <a:t>命名的国际合作组织。</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CDIO</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2011</a:t>
            </a:r>
            <a:r>
              <a:rPr lang="zh-CN" altLang="en-US" dirty="0" smtClean="0"/>
              <a:t>年</a:t>
            </a:r>
            <a:r>
              <a:rPr lang="en-US" altLang="zh-CN" dirty="0" smtClean="0"/>
              <a:t>1</a:t>
            </a:r>
            <a:r>
              <a:rPr lang="zh-CN" altLang="en-US" dirty="0" smtClean="0"/>
              <a:t>月</a:t>
            </a:r>
            <a:r>
              <a:rPr lang="en-US" altLang="zh-CN" dirty="0" smtClean="0"/>
              <a:t>4</a:t>
            </a:r>
            <a:r>
              <a:rPr lang="zh-CN" altLang="en-US" dirty="0" smtClean="0"/>
              <a:t>日，美国国家工程院（</a:t>
            </a:r>
            <a:r>
              <a:rPr lang="en-US" altLang="zh-CN" dirty="0" smtClean="0"/>
              <a:t>NAE</a:t>
            </a:r>
            <a:r>
              <a:rPr lang="zh-CN" altLang="en-US" dirty="0" smtClean="0"/>
              <a:t>）宣布</a:t>
            </a:r>
            <a:r>
              <a:rPr lang="en-US" altLang="zh-CN" dirty="0" smtClean="0"/>
              <a:t>Edward Crawley</a:t>
            </a:r>
            <a:r>
              <a:rPr lang="zh-CN" altLang="en-US" dirty="0" smtClean="0"/>
              <a:t>教授因提出的</a:t>
            </a:r>
            <a:r>
              <a:rPr lang="en-US" altLang="zh-CN" dirty="0" smtClean="0"/>
              <a:t>CDIO</a:t>
            </a:r>
            <a:r>
              <a:rPr lang="zh-CN" altLang="en-US" dirty="0" smtClean="0"/>
              <a:t>工程教育模式而获得美国工程界最高奖“戈登奖”。</a:t>
            </a:r>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CDIO</a:t>
            </a:r>
            <a:endParaRPr lang="zh-CN" altLang="en-US" dirty="0"/>
          </a:p>
        </p:txBody>
      </p:sp>
      <p:sp>
        <p:nvSpPr>
          <p:cNvPr id="3" name="内容占位符 2"/>
          <p:cNvSpPr>
            <a:spLocks noGrp="1"/>
          </p:cNvSpPr>
          <p:nvPr>
            <p:ph idx="1"/>
          </p:nvPr>
        </p:nvSpPr>
        <p:spPr/>
        <p:txBody>
          <a:bodyPr/>
          <a:lstStyle/>
          <a:p>
            <a:pPr marL="990600" lvl="1" indent="-533400">
              <a:buClr>
                <a:schemeClr val="tx1"/>
              </a:buClr>
              <a:buSzPct val="80000"/>
              <a:buFont typeface="Wingdings" pitchFamily="2" charset="2"/>
              <a:buChar char="Ø"/>
            </a:pPr>
            <a:r>
              <a:rPr lang="en-US" altLang="zh-CN" sz="3200" dirty="0" smtClean="0">
                <a:latin typeface="+mn-ea"/>
              </a:rPr>
              <a:t>CDIO</a:t>
            </a:r>
            <a:r>
              <a:rPr lang="zh-CN" altLang="en-US" sz="3200" dirty="0" smtClean="0">
                <a:latin typeface="+mn-ea"/>
              </a:rPr>
              <a:t>工程教育模式是以产品研发到产品运行的生命周期为载体</a:t>
            </a:r>
            <a:r>
              <a:rPr lang="en-US" altLang="zh-CN" sz="3200" dirty="0" smtClean="0">
                <a:latin typeface="+mn-ea"/>
              </a:rPr>
              <a:t>,</a:t>
            </a:r>
            <a:r>
              <a:rPr lang="zh-CN" altLang="en-US" sz="3200" dirty="0" smtClean="0">
                <a:latin typeface="+mn-ea"/>
              </a:rPr>
              <a:t>让学生以主动的、实践的、课程之间有机联系的方式学习工程。</a:t>
            </a:r>
          </a:p>
          <a:p>
            <a:pPr marL="990600" lvl="1" indent="-533400">
              <a:buClr>
                <a:schemeClr val="tx1"/>
              </a:buClr>
              <a:buSzPct val="80000"/>
              <a:buFont typeface="Wingdings" pitchFamily="2" charset="2"/>
              <a:buChar char="Ø"/>
            </a:pPr>
            <a:r>
              <a:rPr lang="en-US" altLang="zh-CN" sz="3200" dirty="0" smtClean="0">
                <a:latin typeface="+mn-ea"/>
              </a:rPr>
              <a:t>CDIO</a:t>
            </a:r>
            <a:r>
              <a:rPr lang="zh-CN" altLang="en-US" sz="3200" dirty="0" smtClean="0">
                <a:latin typeface="+mn-ea"/>
              </a:rPr>
              <a:t>培养大纲将工程毕业生的能力分为</a:t>
            </a:r>
            <a:r>
              <a:rPr lang="zh-CN" altLang="en-US" sz="3200" b="1" dirty="0" smtClean="0">
                <a:latin typeface="+mn-ea"/>
              </a:rPr>
              <a:t>工程基础知识、个人能力、人际团队能力和工程系统能力</a:t>
            </a:r>
            <a:r>
              <a:rPr lang="zh-CN" altLang="en-US" sz="3200" dirty="0" smtClean="0">
                <a:latin typeface="+mn-ea"/>
              </a:rPr>
              <a:t>四个层面</a:t>
            </a:r>
            <a:r>
              <a:rPr lang="en-US" altLang="zh-CN" sz="3200" dirty="0" smtClean="0">
                <a:latin typeface="+mn-ea"/>
              </a:rPr>
              <a:t>,</a:t>
            </a:r>
            <a:r>
              <a:rPr lang="zh-CN" altLang="en-US" sz="3200" dirty="0" smtClean="0">
                <a:latin typeface="+mn-ea"/>
              </a:rPr>
              <a:t>大纲要求以综合的培养方式使学生在这四个层面达到预定目标。 </a:t>
            </a:r>
            <a:endParaRPr lang="zh-CN" altLang="en-US" dirty="0">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CDIO</a:t>
            </a:r>
            <a:endParaRPr lang="zh-CN" altLang="en-US" dirty="0"/>
          </a:p>
        </p:txBody>
      </p:sp>
      <p:sp>
        <p:nvSpPr>
          <p:cNvPr id="3" name="内容占位符 2"/>
          <p:cNvSpPr>
            <a:spLocks noGrp="1"/>
          </p:cNvSpPr>
          <p:nvPr>
            <p:ph idx="1"/>
          </p:nvPr>
        </p:nvSpPr>
        <p:spPr/>
        <p:txBody>
          <a:bodyPr/>
          <a:lstStyle/>
          <a:p>
            <a:pPr lvl="1">
              <a:buClr>
                <a:schemeClr val="tx1"/>
              </a:buClr>
              <a:buSzPct val="80000"/>
              <a:buFont typeface="Wingdings" pitchFamily="2" charset="2"/>
              <a:buChar char="Ø"/>
            </a:pPr>
            <a:r>
              <a:rPr lang="en-US" altLang="zh-CN" sz="3200" dirty="0" smtClean="0">
                <a:latin typeface="+mn-ea"/>
              </a:rPr>
              <a:t>McKinney Global Institute</a:t>
            </a:r>
            <a:r>
              <a:rPr lang="zh-CN" altLang="en-US" sz="3200" dirty="0" smtClean="0">
                <a:latin typeface="+mn-ea"/>
              </a:rPr>
              <a:t>（</a:t>
            </a:r>
            <a:r>
              <a:rPr lang="en-US" altLang="zh-CN" sz="3200" dirty="0" smtClean="0">
                <a:latin typeface="+mn-ea"/>
              </a:rPr>
              <a:t>MGI, </a:t>
            </a:r>
            <a:r>
              <a:rPr lang="zh-CN" altLang="en-US" sz="3200" dirty="0" smtClean="0">
                <a:latin typeface="+mn-ea"/>
              </a:rPr>
              <a:t>麦肯锡全球研究院）在</a:t>
            </a:r>
            <a:r>
              <a:rPr lang="en-US" altLang="zh-CN" sz="3200" dirty="0" smtClean="0">
                <a:latin typeface="+mn-ea"/>
              </a:rPr>
              <a:t>2005</a:t>
            </a:r>
            <a:r>
              <a:rPr lang="zh-CN" altLang="en-US" sz="3200" dirty="0" smtClean="0">
                <a:latin typeface="+mn-ea"/>
              </a:rPr>
              <a:t>年</a:t>
            </a:r>
            <a:r>
              <a:rPr lang="en-US" altLang="zh-CN" sz="3200" dirty="0" smtClean="0">
                <a:latin typeface="+mn-ea"/>
              </a:rPr>
              <a:t>10</a:t>
            </a:r>
            <a:r>
              <a:rPr lang="zh-CN" altLang="en-US" sz="3200" dirty="0" smtClean="0">
                <a:latin typeface="+mn-ea"/>
              </a:rPr>
              <a:t>月发表的一份报告称</a:t>
            </a:r>
            <a:r>
              <a:rPr lang="en-US" altLang="zh-CN" sz="3200" dirty="0" smtClean="0">
                <a:latin typeface="+mn-ea"/>
              </a:rPr>
              <a:t>2005</a:t>
            </a:r>
            <a:r>
              <a:rPr lang="zh-CN" altLang="en-US" sz="3200" dirty="0" smtClean="0">
                <a:latin typeface="+mn-ea"/>
              </a:rPr>
              <a:t>年中国毕业的约</a:t>
            </a:r>
            <a:r>
              <a:rPr lang="en-US" altLang="zh-CN" sz="3200" dirty="0" smtClean="0">
                <a:latin typeface="+mn-ea"/>
              </a:rPr>
              <a:t>60</a:t>
            </a:r>
            <a:r>
              <a:rPr lang="zh-CN" altLang="en-US" sz="3200" dirty="0" smtClean="0">
                <a:latin typeface="+mn-ea"/>
              </a:rPr>
              <a:t>万工程技术人才中适合在国际化公司工作的不到</a:t>
            </a:r>
            <a:r>
              <a:rPr lang="en-US" altLang="zh-CN" sz="3200" dirty="0" smtClean="0">
                <a:latin typeface="+mn-ea"/>
              </a:rPr>
              <a:t>10% </a:t>
            </a:r>
            <a:r>
              <a:rPr lang="zh-CN" altLang="en-US" sz="3200" dirty="0" smtClean="0">
                <a:latin typeface="+mn-ea"/>
              </a:rPr>
              <a:t>，这是传统的“重理论轻实践”教育的弊端。</a:t>
            </a:r>
          </a:p>
          <a:p>
            <a:pPr lvl="1">
              <a:buClr>
                <a:schemeClr val="tx1"/>
              </a:buClr>
              <a:buSzPct val="80000"/>
              <a:buFont typeface="Wingdings" pitchFamily="2" charset="2"/>
              <a:buChar char="Ø"/>
            </a:pPr>
            <a:r>
              <a:rPr lang="zh-CN" altLang="en-US" sz="3200" dirty="0" smtClean="0">
                <a:latin typeface="+mn-ea"/>
              </a:rPr>
              <a:t>从</a:t>
            </a:r>
            <a:r>
              <a:rPr lang="en-US" altLang="zh-CN" sz="3200" dirty="0" smtClean="0">
                <a:latin typeface="+mn-ea"/>
              </a:rPr>
              <a:t>2005</a:t>
            </a:r>
            <a:r>
              <a:rPr lang="zh-CN" altLang="en-US" sz="3200" dirty="0" smtClean="0">
                <a:latin typeface="+mn-ea"/>
              </a:rPr>
              <a:t>年起，汕头大学、清华大学等多所高校开始尝试</a:t>
            </a:r>
            <a:r>
              <a:rPr lang="en-US" altLang="zh-CN" sz="3200" dirty="0" smtClean="0">
                <a:latin typeface="+mn-ea"/>
              </a:rPr>
              <a:t>CDIO</a:t>
            </a:r>
            <a:r>
              <a:rPr lang="zh-CN" altLang="en-US" sz="3200" dirty="0" smtClean="0">
                <a:latin typeface="+mn-ea"/>
              </a:rPr>
              <a:t>课程教学。</a:t>
            </a:r>
          </a:p>
          <a:p>
            <a:pPr lvl="1">
              <a:buClr>
                <a:schemeClr val="tx1"/>
              </a:buClr>
              <a:buSzPct val="80000"/>
              <a:buFont typeface="Wingdings" pitchFamily="2" charset="2"/>
              <a:buChar char="Ø"/>
            </a:pPr>
            <a:r>
              <a:rPr lang="zh-CN" altLang="en-US" sz="3200" dirty="0" smtClean="0">
                <a:latin typeface="+mn-ea"/>
              </a:rPr>
              <a:t>自</a:t>
            </a:r>
            <a:r>
              <a:rPr lang="en-US" altLang="zh-CN" sz="3200" dirty="0" smtClean="0">
                <a:latin typeface="+mn-ea"/>
              </a:rPr>
              <a:t>2008</a:t>
            </a:r>
            <a:r>
              <a:rPr lang="zh-CN" altLang="en-US" sz="3200" dirty="0" smtClean="0">
                <a:latin typeface="+mn-ea"/>
              </a:rPr>
              <a:t>年起教育部高教司先后确立了几批</a:t>
            </a:r>
            <a:r>
              <a:rPr lang="en-US" altLang="zh-CN" sz="3200" dirty="0" smtClean="0">
                <a:latin typeface="+mn-ea"/>
              </a:rPr>
              <a:t>CDIO</a:t>
            </a:r>
            <a:r>
              <a:rPr lang="zh-CN" altLang="en-US" sz="3200" dirty="0" smtClean="0">
                <a:latin typeface="+mn-ea"/>
              </a:rPr>
              <a:t>工程教育模式试点高校。</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b="1" smtClean="0"/>
              <a:t>CDIO 12</a:t>
            </a:r>
            <a:r>
              <a:rPr lang="zh-CN" altLang="en-US" b="1" smtClean="0"/>
              <a:t>条标准</a:t>
            </a:r>
            <a:endParaRPr lang="zh-CN" altLang="en-US" smtClean="0"/>
          </a:p>
        </p:txBody>
      </p:sp>
      <p:sp>
        <p:nvSpPr>
          <p:cNvPr id="8195" name="内容占位符 2"/>
          <p:cNvSpPr>
            <a:spLocks noGrp="1"/>
          </p:cNvSpPr>
          <p:nvPr>
            <p:ph idx="1"/>
          </p:nvPr>
        </p:nvSpPr>
        <p:spPr/>
        <p:txBody>
          <a:bodyPr/>
          <a:lstStyle/>
          <a:p>
            <a:pPr eaLnBrk="1" hangingPunct="1"/>
            <a:r>
              <a:rPr lang="zh-CN" altLang="en-US" b="1" smtClean="0"/>
              <a:t>标准</a:t>
            </a:r>
            <a:r>
              <a:rPr lang="en-US" altLang="zh-CN" b="1" smtClean="0"/>
              <a:t>1 </a:t>
            </a:r>
            <a:r>
              <a:rPr lang="zh-CN" altLang="en-US" b="1" smtClean="0"/>
              <a:t>以</a:t>
            </a:r>
            <a:r>
              <a:rPr lang="en-US" altLang="zh-CN" b="1" smtClean="0"/>
              <a:t>CDIO </a:t>
            </a:r>
            <a:r>
              <a:rPr lang="zh-CN" altLang="en-US" b="1" smtClean="0"/>
              <a:t>为基本环境</a:t>
            </a:r>
            <a:r>
              <a:rPr lang="zh-CN" altLang="en-US" smtClean="0"/>
              <a:t> </a:t>
            </a:r>
            <a:endParaRPr lang="en-US" altLang="zh-CN" smtClean="0"/>
          </a:p>
          <a:p>
            <a:pPr lvl="1" eaLnBrk="1" hangingPunct="1"/>
            <a:r>
              <a:rPr lang="zh-CN" altLang="en-US" smtClean="0"/>
              <a:t>学校使命和专业目标在什么程度上反映了</a:t>
            </a:r>
            <a:r>
              <a:rPr lang="en-US" altLang="zh-CN" smtClean="0"/>
              <a:t>CDIO</a:t>
            </a:r>
            <a:r>
              <a:rPr lang="zh-CN" altLang="en-US" smtClean="0"/>
              <a:t>的理念 </a:t>
            </a:r>
            <a:r>
              <a:rPr lang="en-US" altLang="zh-CN" smtClean="0"/>
              <a:t>,</a:t>
            </a:r>
            <a:r>
              <a:rPr lang="zh-CN" altLang="en-US" smtClean="0"/>
              <a:t>即把产品、 过程或系统的构思、 设计、 实施和运行作为工程教育的环境</a:t>
            </a:r>
            <a:endParaRPr lang="en-US" altLang="zh-CN" smtClean="0"/>
          </a:p>
          <a:p>
            <a:pPr lvl="1" eaLnBrk="1" hangingPunct="1"/>
            <a:r>
              <a:rPr lang="zh-CN" altLang="en-US" smtClean="0"/>
              <a:t>技术知识和能力的教学实践在多大程度上以产品、 过程或系统的生产周期作为工程教育的框架或环境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endParaRPr lang="zh-CN" altLang="en-US" smtClean="0"/>
          </a:p>
        </p:txBody>
      </p:sp>
      <p:sp>
        <p:nvSpPr>
          <p:cNvPr id="9219" name="内容占位符 2"/>
          <p:cNvSpPr>
            <a:spLocks noGrp="1"/>
          </p:cNvSpPr>
          <p:nvPr>
            <p:ph idx="1"/>
          </p:nvPr>
        </p:nvSpPr>
        <p:spPr/>
        <p:txBody>
          <a:bodyPr/>
          <a:lstStyle/>
          <a:p>
            <a:pPr eaLnBrk="1" hangingPunct="1"/>
            <a:r>
              <a:rPr lang="zh-CN" altLang="en-US" b="1" smtClean="0"/>
              <a:t>标准</a:t>
            </a:r>
            <a:r>
              <a:rPr lang="en-US" altLang="zh-CN" b="1" smtClean="0"/>
              <a:t>2 </a:t>
            </a:r>
            <a:r>
              <a:rPr lang="zh-CN" altLang="en-US" b="1" smtClean="0"/>
              <a:t>学习目标</a:t>
            </a:r>
            <a:endParaRPr lang="en-US" altLang="zh-CN" b="1" smtClean="0"/>
          </a:p>
          <a:p>
            <a:pPr lvl="1" eaLnBrk="1" hangingPunct="1"/>
            <a:r>
              <a:rPr lang="zh-CN" altLang="en-US" smtClean="0"/>
              <a:t> 从具体学习成果看 </a:t>
            </a:r>
            <a:r>
              <a:rPr lang="en-US" altLang="zh-CN" smtClean="0"/>
              <a:t>,</a:t>
            </a:r>
            <a:r>
              <a:rPr lang="zh-CN" altLang="en-US" smtClean="0"/>
              <a:t>基本个人能力、 人际能力和对产品、 过程和系统的构建能力在多大程度上满足专业目标并经过专业利益相关者的检验</a:t>
            </a:r>
            <a:endParaRPr lang="en-US" altLang="zh-CN" smtClean="0"/>
          </a:p>
          <a:p>
            <a:pPr lvl="1" eaLnBrk="1" hangingPunct="1"/>
            <a:r>
              <a:rPr lang="en-US" altLang="zh-CN" smtClean="0"/>
              <a:t> </a:t>
            </a:r>
            <a:r>
              <a:rPr lang="zh-CN" altLang="en-US" smtClean="0"/>
              <a:t>专业利益相关者是怎样参与学生必需达到的各种能力和水平标准的制定的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endParaRPr lang="zh-CN" altLang="en-US" smtClean="0"/>
          </a:p>
        </p:txBody>
      </p:sp>
      <p:sp>
        <p:nvSpPr>
          <p:cNvPr id="10243" name="内容占位符 2"/>
          <p:cNvSpPr>
            <a:spLocks noGrp="1"/>
          </p:cNvSpPr>
          <p:nvPr>
            <p:ph idx="1"/>
          </p:nvPr>
        </p:nvSpPr>
        <p:spPr/>
        <p:txBody>
          <a:bodyPr/>
          <a:lstStyle/>
          <a:p>
            <a:pPr eaLnBrk="1" hangingPunct="1"/>
            <a:r>
              <a:rPr lang="zh-CN" altLang="en-US" b="1" smtClean="0"/>
              <a:t>标准</a:t>
            </a:r>
            <a:r>
              <a:rPr lang="en-US" altLang="zh-CN" b="1" smtClean="0"/>
              <a:t>3 </a:t>
            </a:r>
            <a:r>
              <a:rPr lang="zh-CN" altLang="en-US" b="1" smtClean="0"/>
              <a:t>一体化教学计划</a:t>
            </a:r>
            <a:endParaRPr lang="en-US" altLang="zh-CN" smtClean="0"/>
          </a:p>
          <a:p>
            <a:pPr lvl="1" eaLnBrk="1" hangingPunct="1"/>
            <a:r>
              <a:rPr lang="zh-CN" altLang="en-US" smtClean="0"/>
              <a:t>个人能力、 人际能力和对产品、 过程和系统的构建能力是如何反映在培养计划中的</a:t>
            </a:r>
            <a:endParaRPr lang="en-US" altLang="zh-CN" smtClean="0"/>
          </a:p>
          <a:p>
            <a:pPr lvl="1" eaLnBrk="1" hangingPunct="1"/>
            <a:r>
              <a:rPr lang="en-US" altLang="zh-CN" smtClean="0"/>
              <a:t> </a:t>
            </a:r>
            <a:r>
              <a:rPr lang="zh-CN" altLang="en-US" smtClean="0"/>
              <a:t>培养计划的设计在什么程度上做到了各学科之间相互支撑 </a:t>
            </a:r>
            <a:r>
              <a:rPr lang="en-US" altLang="zh-CN" smtClean="0"/>
              <a:t>,</a:t>
            </a:r>
            <a:r>
              <a:rPr lang="zh-CN" altLang="en-US" smtClean="0"/>
              <a:t>并明确地将基本个人能力、 人际能力和对产品、 过程和系统构建能力的培养融于其中</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endParaRPr lang="zh-CN" altLang="en-US" smtClean="0"/>
          </a:p>
        </p:txBody>
      </p:sp>
      <p:sp>
        <p:nvSpPr>
          <p:cNvPr id="11267" name="内容占位符 2"/>
          <p:cNvSpPr>
            <a:spLocks noGrp="1"/>
          </p:cNvSpPr>
          <p:nvPr>
            <p:ph idx="1"/>
          </p:nvPr>
        </p:nvSpPr>
        <p:spPr/>
        <p:txBody>
          <a:bodyPr/>
          <a:lstStyle/>
          <a:p>
            <a:pPr eaLnBrk="1" hangingPunct="1"/>
            <a:r>
              <a:rPr lang="zh-CN" altLang="en-US" b="1" smtClean="0"/>
              <a:t>标准</a:t>
            </a:r>
            <a:r>
              <a:rPr lang="en-US" altLang="zh-CN" b="1" smtClean="0"/>
              <a:t>4 </a:t>
            </a:r>
            <a:r>
              <a:rPr lang="zh-CN" altLang="en-US" b="1" smtClean="0"/>
              <a:t>工程导论</a:t>
            </a:r>
            <a:endParaRPr lang="en-US" altLang="zh-CN" smtClean="0"/>
          </a:p>
          <a:p>
            <a:pPr lvl="1" eaLnBrk="1" hangingPunct="1"/>
            <a:r>
              <a:rPr lang="zh-CN" altLang="en-US" smtClean="0"/>
              <a:t>个人能力、 人际能力和对产品、 过程和系统的构建能力是如何反映在培养计划中的</a:t>
            </a:r>
            <a:endParaRPr lang="en-US" altLang="zh-CN" smtClean="0"/>
          </a:p>
          <a:p>
            <a:pPr lvl="1" eaLnBrk="1" hangingPunct="1"/>
            <a:r>
              <a:rPr lang="zh-CN" altLang="en-US" smtClean="0"/>
              <a:t>工程导论在多大的程度上激发了学生在相应核心工程领域的应用方面的兴趣和动力</a:t>
            </a:r>
            <a:r>
              <a:rPr lang="en-US" altLang="zh-CN" smtClean="0"/>
              <a:t>?</a:t>
            </a:r>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课程目的</a:t>
            </a:r>
          </a:p>
        </p:txBody>
      </p:sp>
      <p:sp>
        <p:nvSpPr>
          <p:cNvPr id="3075" name="内容占位符 2"/>
          <p:cNvSpPr>
            <a:spLocks noGrp="1"/>
          </p:cNvSpPr>
          <p:nvPr>
            <p:ph idx="1"/>
          </p:nvPr>
        </p:nvSpPr>
        <p:spPr/>
        <p:txBody>
          <a:bodyPr/>
          <a:lstStyle/>
          <a:p>
            <a:pPr eaLnBrk="1" hangingPunct="1"/>
            <a:r>
              <a:rPr lang="zh-CN" altLang="en-US" dirty="0" smtClean="0"/>
              <a:t>锻炼软件工程能力</a:t>
            </a:r>
            <a:endParaRPr lang="en-US" altLang="zh-CN" dirty="0" smtClean="0"/>
          </a:p>
          <a:p>
            <a:pPr lvl="1" eaLnBrk="1" hangingPunct="1"/>
            <a:r>
              <a:rPr lang="zh-CN" altLang="en-US" dirty="0" smtClean="0"/>
              <a:t>体会软件工程实践</a:t>
            </a:r>
            <a:endParaRPr lang="en-US" altLang="zh-CN" dirty="0" smtClean="0"/>
          </a:p>
          <a:p>
            <a:pPr lvl="1" eaLnBrk="1" hangingPunct="1"/>
            <a:r>
              <a:rPr lang="zh-CN" altLang="en-US" dirty="0" smtClean="0"/>
              <a:t>实际使用软件工程工具</a:t>
            </a:r>
            <a:endParaRPr lang="en-US" altLang="zh-CN" dirty="0" smtClean="0"/>
          </a:p>
          <a:p>
            <a:pPr lvl="2" eaLnBrk="1" hangingPunct="1"/>
            <a:r>
              <a:rPr lang="zh-CN" altLang="en-US" dirty="0" smtClean="0"/>
              <a:t>微软软件工程工具</a:t>
            </a:r>
            <a:endParaRPr lang="en-US" altLang="zh-CN" dirty="0" smtClean="0"/>
          </a:p>
          <a:p>
            <a:pPr lvl="2" eaLnBrk="1" hangingPunct="1"/>
            <a:r>
              <a:rPr lang="en-US" altLang="zh-CN" dirty="0" smtClean="0"/>
              <a:t>IBM</a:t>
            </a:r>
            <a:r>
              <a:rPr lang="zh-CN" altLang="en-US" dirty="0" smtClean="0"/>
              <a:t>软件工程工具</a:t>
            </a:r>
            <a:endParaRPr lang="en-US" altLang="zh-CN" dirty="0" smtClean="0"/>
          </a:p>
          <a:p>
            <a:pPr lvl="1" eaLnBrk="1" hangingPunct="1"/>
            <a:r>
              <a:rPr lang="zh-CN" altLang="en-US" dirty="0" smtClean="0"/>
              <a:t>依靠软件工程工具进行项目管理</a:t>
            </a:r>
            <a:endParaRPr lang="en-US" altLang="zh-CN" dirty="0" smtClean="0"/>
          </a:p>
          <a:p>
            <a:pPr lvl="1" eaLnBrk="1" hangingPunct="1"/>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endParaRPr lang="zh-CN" altLang="en-US" smtClean="0"/>
          </a:p>
        </p:txBody>
      </p:sp>
      <p:sp>
        <p:nvSpPr>
          <p:cNvPr id="12291" name="内容占位符 2"/>
          <p:cNvSpPr>
            <a:spLocks noGrp="1"/>
          </p:cNvSpPr>
          <p:nvPr>
            <p:ph idx="1"/>
          </p:nvPr>
        </p:nvSpPr>
        <p:spPr/>
        <p:txBody>
          <a:bodyPr/>
          <a:lstStyle/>
          <a:p>
            <a:pPr eaLnBrk="1" hangingPunct="1"/>
            <a:r>
              <a:rPr lang="zh-CN" altLang="en-US" b="1" smtClean="0"/>
              <a:t>标准</a:t>
            </a:r>
            <a:r>
              <a:rPr lang="en-US" altLang="zh-CN" b="1" smtClean="0"/>
              <a:t>5 </a:t>
            </a:r>
            <a:r>
              <a:rPr lang="zh-CN" altLang="en-US" b="1" smtClean="0"/>
              <a:t>设计</a:t>
            </a:r>
            <a:r>
              <a:rPr lang="en-US" altLang="zh-CN" b="1" smtClean="0"/>
              <a:t>-</a:t>
            </a:r>
            <a:r>
              <a:rPr lang="zh-CN" altLang="en-US" b="1" smtClean="0"/>
              <a:t>实现经验</a:t>
            </a:r>
            <a:r>
              <a:rPr lang="zh-CN" altLang="en-US" smtClean="0"/>
              <a:t> </a:t>
            </a:r>
            <a:endParaRPr lang="en-US" altLang="zh-CN" smtClean="0"/>
          </a:p>
          <a:p>
            <a:pPr lvl="1" eaLnBrk="1" hangingPunct="1"/>
            <a:r>
              <a:rPr lang="zh-CN" altLang="en-US" smtClean="0"/>
              <a:t>培养计划是否包含至少两个设计 </a:t>
            </a:r>
            <a:r>
              <a:rPr lang="en-US" altLang="zh-CN" smtClean="0"/>
              <a:t>- </a:t>
            </a:r>
            <a:r>
              <a:rPr lang="zh-CN" altLang="en-US" smtClean="0"/>
              <a:t>实现经历</a:t>
            </a:r>
            <a:r>
              <a:rPr lang="en-US" altLang="zh-CN" smtClean="0"/>
              <a:t>(</a:t>
            </a:r>
            <a:r>
              <a:rPr lang="zh-CN" altLang="en-US" smtClean="0"/>
              <a:t>其中一个为基本水平 </a:t>
            </a:r>
            <a:r>
              <a:rPr lang="en-US" altLang="zh-CN" smtClean="0"/>
              <a:t>,</a:t>
            </a:r>
            <a:r>
              <a:rPr lang="zh-CN" altLang="en-US" smtClean="0"/>
              <a:t>一个为高级水平</a:t>
            </a:r>
            <a:r>
              <a:rPr lang="en-US" altLang="zh-CN" smtClean="0"/>
              <a:t>)</a:t>
            </a:r>
          </a:p>
          <a:p>
            <a:pPr lvl="1" eaLnBrk="1" hangingPunct="1"/>
            <a:r>
              <a:rPr lang="zh-CN" altLang="en-US" smtClean="0"/>
              <a:t>在课内外活动中学生有多少机会参与产品、过程和系统的构思、 设计、 实施和运行</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endParaRPr lang="zh-CN" altLang="en-US" smtClean="0"/>
          </a:p>
        </p:txBody>
      </p:sp>
      <p:sp>
        <p:nvSpPr>
          <p:cNvPr id="13315" name="内容占位符 2"/>
          <p:cNvSpPr>
            <a:spLocks noGrp="1"/>
          </p:cNvSpPr>
          <p:nvPr>
            <p:ph idx="1"/>
          </p:nvPr>
        </p:nvSpPr>
        <p:spPr/>
        <p:txBody>
          <a:bodyPr/>
          <a:lstStyle/>
          <a:p>
            <a:pPr eaLnBrk="1" hangingPunct="1"/>
            <a:r>
              <a:rPr lang="zh-CN" altLang="en-US" b="1" smtClean="0"/>
              <a:t>标准</a:t>
            </a:r>
            <a:r>
              <a:rPr lang="en-US" altLang="zh-CN" b="1" smtClean="0"/>
              <a:t>6 </a:t>
            </a:r>
            <a:r>
              <a:rPr lang="zh-CN" altLang="en-US" b="1" smtClean="0"/>
              <a:t>工程实践场所</a:t>
            </a:r>
            <a:endParaRPr lang="en-US" altLang="zh-CN" b="1" smtClean="0"/>
          </a:p>
          <a:p>
            <a:pPr lvl="1" eaLnBrk="1" hangingPunct="1"/>
            <a:r>
              <a:rPr lang="zh-CN" altLang="en-US" smtClean="0"/>
              <a:t> 实践场所和其他学习环境怎样支持学生动手和直接经验的学习</a:t>
            </a:r>
            <a:endParaRPr lang="en-US" altLang="zh-CN" smtClean="0"/>
          </a:p>
          <a:p>
            <a:pPr lvl="1" eaLnBrk="1" hangingPunct="1"/>
            <a:r>
              <a:rPr lang="zh-CN" altLang="en-US" smtClean="0"/>
              <a:t>学生有多大机会在现代工程软件和实验室内发展其从事产品、 过程和系统建构的知识、 能力和态度</a:t>
            </a:r>
            <a:r>
              <a:rPr lang="en-US" altLang="zh-CN" smtClean="0"/>
              <a:t>? </a:t>
            </a:r>
            <a:r>
              <a:rPr lang="zh-CN" altLang="en-US" smtClean="0"/>
              <a:t>实践场所是否以学生为中心、 方便、 易进入并易于交流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endParaRPr lang="zh-CN" altLang="en-US" smtClean="0"/>
          </a:p>
        </p:txBody>
      </p:sp>
      <p:sp>
        <p:nvSpPr>
          <p:cNvPr id="14339" name="内容占位符 2"/>
          <p:cNvSpPr>
            <a:spLocks noGrp="1"/>
          </p:cNvSpPr>
          <p:nvPr>
            <p:ph idx="1"/>
          </p:nvPr>
        </p:nvSpPr>
        <p:spPr/>
        <p:txBody>
          <a:bodyPr/>
          <a:lstStyle/>
          <a:p>
            <a:pPr eaLnBrk="1" hangingPunct="1"/>
            <a:r>
              <a:rPr lang="zh-CN" altLang="en-US" b="1" smtClean="0"/>
              <a:t>标准</a:t>
            </a:r>
            <a:r>
              <a:rPr lang="en-US" altLang="zh-CN" b="1" smtClean="0"/>
              <a:t>7 </a:t>
            </a:r>
            <a:r>
              <a:rPr lang="zh-CN" altLang="en-US" b="1" smtClean="0"/>
              <a:t>综合性学习经验</a:t>
            </a:r>
            <a:endParaRPr lang="en-US" altLang="zh-CN" b="1" smtClean="0"/>
          </a:p>
          <a:p>
            <a:pPr lvl="1" eaLnBrk="1" hangingPunct="1"/>
            <a:r>
              <a:rPr lang="zh-CN" altLang="en-US" smtClean="0"/>
              <a:t> 综合性的学习经验能否帮助学生取得学科知识以及基本个人能力、 人际能力和产品、 过程和系统构建能力</a:t>
            </a:r>
            <a:endParaRPr lang="en-US" altLang="zh-CN" smtClean="0"/>
          </a:p>
          <a:p>
            <a:pPr lvl="1" eaLnBrk="1" hangingPunct="1"/>
            <a:r>
              <a:rPr lang="zh-CN" altLang="en-US" smtClean="0"/>
              <a:t>综合性学习经验如何将学科学习和工程职业训练融合在一起</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endParaRPr lang="zh-CN" altLang="en-US" smtClean="0"/>
          </a:p>
        </p:txBody>
      </p:sp>
      <p:sp>
        <p:nvSpPr>
          <p:cNvPr id="15363" name="内容占位符 2"/>
          <p:cNvSpPr>
            <a:spLocks noGrp="1"/>
          </p:cNvSpPr>
          <p:nvPr>
            <p:ph idx="1"/>
          </p:nvPr>
        </p:nvSpPr>
        <p:spPr/>
        <p:txBody>
          <a:bodyPr/>
          <a:lstStyle/>
          <a:p>
            <a:pPr eaLnBrk="1" hangingPunct="1"/>
            <a:r>
              <a:rPr lang="zh-CN" altLang="en-US" b="1" smtClean="0"/>
              <a:t>标准</a:t>
            </a:r>
            <a:r>
              <a:rPr lang="en-US" altLang="zh-CN" b="1" smtClean="0"/>
              <a:t>8 </a:t>
            </a:r>
            <a:r>
              <a:rPr lang="zh-CN" altLang="en-US" b="1" smtClean="0"/>
              <a:t>主动学习</a:t>
            </a:r>
            <a:endParaRPr lang="en-US" altLang="zh-CN" smtClean="0"/>
          </a:p>
          <a:p>
            <a:pPr lvl="1" eaLnBrk="1" hangingPunct="1"/>
            <a:r>
              <a:rPr lang="zh-CN" altLang="en-US" smtClean="0"/>
              <a:t>主动学习和经验学习方法怎样在 </a:t>
            </a:r>
            <a:r>
              <a:rPr lang="en-US" altLang="zh-CN" smtClean="0"/>
              <a:t>CDIO</a:t>
            </a:r>
            <a:r>
              <a:rPr lang="zh-CN" altLang="en-US" smtClean="0"/>
              <a:t>环境下促进专业目标的达成</a:t>
            </a:r>
            <a:endParaRPr lang="en-US" altLang="zh-CN" smtClean="0"/>
          </a:p>
          <a:p>
            <a:pPr lvl="1" eaLnBrk="1" hangingPunct="1"/>
            <a:r>
              <a:rPr lang="zh-CN" altLang="en-US" smtClean="0"/>
              <a:t>教和学的方法中在多大程度上基于学生自己的思考和解决问题的活动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endParaRPr lang="zh-CN" altLang="en-US" smtClean="0"/>
          </a:p>
        </p:txBody>
      </p:sp>
      <p:sp>
        <p:nvSpPr>
          <p:cNvPr id="16387" name="内容占位符 2"/>
          <p:cNvSpPr>
            <a:spLocks noGrp="1"/>
          </p:cNvSpPr>
          <p:nvPr>
            <p:ph idx="1"/>
          </p:nvPr>
        </p:nvSpPr>
        <p:spPr/>
        <p:txBody>
          <a:bodyPr/>
          <a:lstStyle/>
          <a:p>
            <a:pPr eaLnBrk="1" hangingPunct="1"/>
            <a:r>
              <a:rPr lang="zh-CN" altLang="en-US" b="1" smtClean="0"/>
              <a:t>标准</a:t>
            </a:r>
            <a:r>
              <a:rPr lang="en-US" altLang="zh-CN" b="1" smtClean="0"/>
              <a:t>9 </a:t>
            </a:r>
            <a:r>
              <a:rPr lang="zh-CN" altLang="en-US" b="1" smtClean="0"/>
              <a:t>教师能力的提升</a:t>
            </a:r>
            <a:endParaRPr lang="en-US" altLang="zh-CN" b="1" smtClean="0"/>
          </a:p>
          <a:p>
            <a:pPr lvl="1" eaLnBrk="1" hangingPunct="1"/>
            <a:r>
              <a:rPr lang="zh-CN" altLang="en-US" smtClean="0"/>
              <a:t> 用于提升教师基本个人能力和人际能力以及产品、 过程和系统构建能力的举措能得到怎样的支持和鼓励</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endParaRPr lang="zh-CN" altLang="en-US" smtClean="0"/>
          </a:p>
        </p:txBody>
      </p:sp>
      <p:sp>
        <p:nvSpPr>
          <p:cNvPr id="17411" name="内容占位符 2"/>
          <p:cNvSpPr>
            <a:spLocks noGrp="1"/>
          </p:cNvSpPr>
          <p:nvPr>
            <p:ph idx="1"/>
          </p:nvPr>
        </p:nvSpPr>
        <p:spPr/>
        <p:txBody>
          <a:bodyPr/>
          <a:lstStyle/>
          <a:p>
            <a:pPr eaLnBrk="1" hangingPunct="1"/>
            <a:r>
              <a:rPr lang="zh-CN" altLang="en-US" b="1" smtClean="0"/>
              <a:t>标准</a:t>
            </a:r>
            <a:r>
              <a:rPr lang="en-US" altLang="zh-CN" b="1" smtClean="0"/>
              <a:t>10 </a:t>
            </a:r>
            <a:r>
              <a:rPr lang="zh-CN" altLang="en-US" b="1" smtClean="0"/>
              <a:t>教师教学能力的提高</a:t>
            </a:r>
            <a:endParaRPr lang="en-US" altLang="zh-CN" b="1" smtClean="0"/>
          </a:p>
          <a:p>
            <a:pPr lvl="1" eaLnBrk="1" hangingPunct="1"/>
            <a:r>
              <a:rPr lang="zh-CN" altLang="en-US" smtClean="0"/>
              <a:t> 有哪些措施用来提高教师在一体化学习经验、 运用主动和经验学习方法以及学生考核等方面的能力</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endParaRPr lang="zh-CN" altLang="en-US" smtClean="0"/>
          </a:p>
        </p:txBody>
      </p:sp>
      <p:sp>
        <p:nvSpPr>
          <p:cNvPr id="18435" name="内容占位符 2"/>
          <p:cNvSpPr>
            <a:spLocks noGrp="1"/>
          </p:cNvSpPr>
          <p:nvPr>
            <p:ph idx="1"/>
          </p:nvPr>
        </p:nvSpPr>
        <p:spPr/>
        <p:txBody>
          <a:bodyPr/>
          <a:lstStyle/>
          <a:p>
            <a:pPr eaLnBrk="1" hangingPunct="1"/>
            <a:r>
              <a:rPr lang="zh-CN" altLang="en-US" b="1" smtClean="0"/>
              <a:t>标准</a:t>
            </a:r>
            <a:r>
              <a:rPr lang="en-US" altLang="zh-CN" b="1" smtClean="0"/>
              <a:t>11 </a:t>
            </a:r>
            <a:r>
              <a:rPr lang="zh-CN" altLang="en-US" b="1" smtClean="0"/>
              <a:t>学生考核</a:t>
            </a:r>
            <a:r>
              <a:rPr lang="zh-CN" altLang="en-US" smtClean="0"/>
              <a:t> </a:t>
            </a:r>
            <a:endParaRPr lang="en-US" altLang="zh-CN" smtClean="0"/>
          </a:p>
          <a:p>
            <a:pPr lvl="1" eaLnBrk="1" hangingPunct="1"/>
            <a:r>
              <a:rPr lang="zh-CN" altLang="en-US" smtClean="0"/>
              <a:t>学生的基本个人能力和人际能力 </a:t>
            </a:r>
            <a:r>
              <a:rPr lang="en-US" altLang="zh-CN" smtClean="0"/>
              <a:t>,</a:t>
            </a:r>
            <a:r>
              <a:rPr lang="zh-CN" altLang="en-US" smtClean="0"/>
              <a:t>产品、 过程和系统构建能力以及学科知识如何融入专业考核之中</a:t>
            </a:r>
            <a:endParaRPr lang="en-US" altLang="zh-CN" smtClean="0"/>
          </a:p>
          <a:p>
            <a:pPr lvl="1" eaLnBrk="1" hangingPunct="1"/>
            <a:r>
              <a:rPr lang="zh-CN" altLang="en-US" smtClean="0"/>
              <a:t>这些考核如何度量和记录</a:t>
            </a:r>
            <a:endParaRPr lang="en-US" altLang="zh-CN" smtClean="0"/>
          </a:p>
          <a:p>
            <a:pPr lvl="1" eaLnBrk="1" hangingPunct="1"/>
            <a:r>
              <a:rPr lang="zh-CN" altLang="en-US" smtClean="0"/>
              <a:t>学生在何种程度上达到专业目标</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endParaRPr lang="zh-CN" altLang="en-US" smtClean="0"/>
          </a:p>
        </p:txBody>
      </p:sp>
      <p:sp>
        <p:nvSpPr>
          <p:cNvPr id="19459" name="内容占位符 2"/>
          <p:cNvSpPr>
            <a:spLocks noGrp="1"/>
          </p:cNvSpPr>
          <p:nvPr>
            <p:ph idx="1"/>
          </p:nvPr>
        </p:nvSpPr>
        <p:spPr/>
        <p:txBody>
          <a:bodyPr/>
          <a:lstStyle/>
          <a:p>
            <a:pPr eaLnBrk="1" hangingPunct="1"/>
            <a:r>
              <a:rPr lang="zh-CN" altLang="en-US" b="1" smtClean="0"/>
              <a:t>标准</a:t>
            </a:r>
            <a:r>
              <a:rPr lang="en-US" altLang="zh-CN" b="1" smtClean="0"/>
              <a:t>12 </a:t>
            </a:r>
            <a:r>
              <a:rPr lang="zh-CN" altLang="en-US" b="1" smtClean="0"/>
              <a:t>专业评估</a:t>
            </a:r>
            <a:r>
              <a:rPr lang="zh-CN" altLang="en-US" smtClean="0"/>
              <a:t> </a:t>
            </a:r>
            <a:endParaRPr lang="en-US" altLang="zh-CN" smtClean="0"/>
          </a:p>
          <a:p>
            <a:pPr lvl="1" eaLnBrk="1" hangingPunct="1"/>
            <a:r>
              <a:rPr lang="zh-CN" altLang="en-US" smtClean="0"/>
              <a:t>有无针对</a:t>
            </a:r>
            <a:r>
              <a:rPr lang="en-US" altLang="zh-CN" smtClean="0"/>
              <a:t>CDIO12</a:t>
            </a:r>
            <a:r>
              <a:rPr lang="zh-CN" altLang="en-US" smtClean="0"/>
              <a:t>条标准的系统化评估过程</a:t>
            </a:r>
            <a:endParaRPr lang="en-US" altLang="zh-CN" smtClean="0"/>
          </a:p>
          <a:p>
            <a:pPr lvl="1" eaLnBrk="1" hangingPunct="1"/>
            <a:r>
              <a:rPr lang="en-US" altLang="zh-CN" smtClean="0"/>
              <a:t> </a:t>
            </a:r>
            <a:r>
              <a:rPr lang="zh-CN" altLang="en-US" smtClean="0"/>
              <a:t>评估结果在多大程度上反馈给学生、 教师以及其他利益相关者 </a:t>
            </a:r>
            <a:r>
              <a:rPr lang="en-US" altLang="zh-CN" smtClean="0"/>
              <a:t>,</a:t>
            </a:r>
            <a:r>
              <a:rPr lang="zh-CN" altLang="en-US" smtClean="0"/>
              <a:t>以促进持续改进</a:t>
            </a:r>
            <a:endParaRPr lang="en-US" altLang="zh-CN" smtClean="0"/>
          </a:p>
          <a:p>
            <a:pPr lvl="1" eaLnBrk="1" hangingPunct="1"/>
            <a:r>
              <a:rPr lang="zh-CN" altLang="en-US" smtClean="0"/>
              <a:t>专业教育有哪些效果和影响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课程目的</a:t>
            </a:r>
          </a:p>
        </p:txBody>
      </p:sp>
      <p:sp>
        <p:nvSpPr>
          <p:cNvPr id="3075" name="内容占位符 2"/>
          <p:cNvSpPr>
            <a:spLocks noGrp="1"/>
          </p:cNvSpPr>
          <p:nvPr>
            <p:ph idx="1"/>
          </p:nvPr>
        </p:nvSpPr>
        <p:spPr/>
        <p:txBody>
          <a:bodyPr/>
          <a:lstStyle/>
          <a:p>
            <a:pPr eaLnBrk="1" hangingPunct="1"/>
            <a:r>
              <a:rPr lang="zh-CN" altLang="en-US" dirty="0" smtClean="0"/>
              <a:t>体验项目分工角色</a:t>
            </a:r>
            <a:endParaRPr lang="en-US" altLang="zh-CN" dirty="0" smtClean="0"/>
          </a:p>
          <a:p>
            <a:pPr lvl="1" eaLnBrk="1" hangingPunct="1"/>
            <a:r>
              <a:rPr lang="zh-CN" altLang="en-US" dirty="0" smtClean="0"/>
              <a:t>软件项目经理</a:t>
            </a:r>
            <a:endParaRPr lang="en-US" altLang="zh-CN" dirty="0" smtClean="0"/>
          </a:p>
          <a:p>
            <a:pPr lvl="2" eaLnBrk="1" hangingPunct="1"/>
            <a:r>
              <a:rPr lang="zh-CN" altLang="en-US" dirty="0" smtClean="0"/>
              <a:t>管理、进度控制、软件工程工具</a:t>
            </a:r>
            <a:endParaRPr lang="en-US" altLang="zh-CN" dirty="0" smtClean="0"/>
          </a:p>
          <a:p>
            <a:pPr lvl="1" eaLnBrk="1" hangingPunct="1"/>
            <a:r>
              <a:rPr lang="zh-CN" altLang="en-US" dirty="0" smtClean="0"/>
              <a:t>设计人员</a:t>
            </a:r>
            <a:endParaRPr lang="en-US" altLang="zh-CN" dirty="0" smtClean="0"/>
          </a:p>
          <a:p>
            <a:pPr lvl="2" eaLnBrk="1" hangingPunct="1"/>
            <a:r>
              <a:rPr lang="zh-CN" altLang="en-US" dirty="0" smtClean="0"/>
              <a:t>详细设计</a:t>
            </a:r>
            <a:endParaRPr lang="en-US" altLang="zh-CN" dirty="0" smtClean="0"/>
          </a:p>
          <a:p>
            <a:pPr lvl="1" eaLnBrk="1" hangingPunct="1"/>
            <a:r>
              <a:rPr lang="zh-CN" altLang="en-US" dirty="0" smtClean="0"/>
              <a:t>测试人员</a:t>
            </a:r>
            <a:endParaRPr lang="en-US" altLang="zh-CN" dirty="0" smtClean="0"/>
          </a:p>
          <a:p>
            <a:pPr lvl="2" eaLnBrk="1" hangingPunct="1"/>
            <a:r>
              <a:rPr lang="zh-CN" altLang="en-US" dirty="0" smtClean="0"/>
              <a:t>测试方案、测试脚本（代码）</a:t>
            </a:r>
            <a:endParaRPr lang="en-US" altLang="zh-CN" dirty="0" smtClean="0"/>
          </a:p>
          <a:p>
            <a:pPr lvl="1" eaLnBrk="1" hangingPunct="1"/>
            <a:r>
              <a:rPr lang="zh-CN" altLang="en-US" dirty="0" smtClean="0"/>
              <a:t>开发人员</a:t>
            </a:r>
            <a:endParaRPr lang="en-US" altLang="zh-CN" dirty="0" smtClean="0"/>
          </a:p>
          <a:p>
            <a:pPr lvl="2" eaLnBrk="1" hangingPunct="1"/>
            <a:r>
              <a:rPr lang="zh-CN" altLang="en-US" dirty="0" smtClean="0"/>
              <a:t>编码</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课程目的</a:t>
            </a:r>
          </a:p>
        </p:txBody>
      </p:sp>
      <p:sp>
        <p:nvSpPr>
          <p:cNvPr id="3075" name="内容占位符 2"/>
          <p:cNvSpPr>
            <a:spLocks noGrp="1"/>
          </p:cNvSpPr>
          <p:nvPr>
            <p:ph idx="1"/>
          </p:nvPr>
        </p:nvSpPr>
        <p:spPr/>
        <p:txBody>
          <a:bodyPr/>
          <a:lstStyle/>
          <a:p>
            <a:pPr eaLnBrk="1" hangingPunct="1"/>
            <a:r>
              <a:rPr lang="zh-CN" altLang="en-US" dirty="0" smtClean="0"/>
              <a:t>尝试自我项目管理</a:t>
            </a:r>
            <a:endParaRPr lang="en-US" altLang="zh-CN" dirty="0" smtClean="0"/>
          </a:p>
          <a:p>
            <a:pPr lvl="1" eaLnBrk="1" hangingPunct="1"/>
            <a:r>
              <a:rPr lang="zh-CN" altLang="en-US" dirty="0" smtClean="0"/>
              <a:t>指导教师双重身份</a:t>
            </a:r>
            <a:endParaRPr lang="en-US" altLang="zh-CN" dirty="0" smtClean="0"/>
          </a:p>
          <a:p>
            <a:pPr lvl="2" eaLnBrk="1" hangingPunct="1"/>
            <a:r>
              <a:rPr lang="zh-CN" altLang="en-US" dirty="0" smtClean="0"/>
              <a:t>甲方：需求</a:t>
            </a:r>
            <a:endParaRPr lang="en-US" altLang="zh-CN" dirty="0" smtClean="0"/>
          </a:p>
          <a:p>
            <a:pPr lvl="2" eaLnBrk="1" hangingPunct="1"/>
            <a:r>
              <a:rPr lang="zh-CN" altLang="en-US" dirty="0" smtClean="0"/>
              <a:t>乙方：项目负责人</a:t>
            </a:r>
            <a:endParaRPr lang="en-US" altLang="zh-CN" dirty="0" smtClean="0"/>
          </a:p>
          <a:p>
            <a:pPr lvl="1" eaLnBrk="1" hangingPunct="1"/>
            <a:r>
              <a:rPr lang="zh-CN" altLang="en-US" dirty="0" smtClean="0"/>
              <a:t>学生</a:t>
            </a:r>
            <a:endParaRPr lang="en-US" altLang="zh-CN" dirty="0" smtClean="0"/>
          </a:p>
          <a:p>
            <a:pPr lvl="2" eaLnBrk="1" hangingPunct="1"/>
            <a:r>
              <a:rPr lang="zh-CN" altLang="en-US" dirty="0" smtClean="0"/>
              <a:t>项目经理</a:t>
            </a:r>
            <a:endParaRPr lang="en-US" altLang="zh-CN" dirty="0" smtClean="0"/>
          </a:p>
          <a:p>
            <a:pPr lvl="2" eaLnBrk="1" hangingPunct="1"/>
            <a:r>
              <a:rPr lang="zh-CN" altLang="en-US" dirty="0" smtClean="0"/>
              <a:t>项目组自我管理</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课程目的</a:t>
            </a:r>
          </a:p>
        </p:txBody>
      </p:sp>
      <p:sp>
        <p:nvSpPr>
          <p:cNvPr id="3075" name="内容占位符 2"/>
          <p:cNvSpPr>
            <a:spLocks noGrp="1"/>
          </p:cNvSpPr>
          <p:nvPr>
            <p:ph idx="1"/>
          </p:nvPr>
        </p:nvSpPr>
        <p:spPr/>
        <p:txBody>
          <a:bodyPr/>
          <a:lstStyle/>
          <a:p>
            <a:pPr eaLnBrk="1" hangingPunct="1"/>
            <a:r>
              <a:rPr lang="zh-CN" altLang="en-US" dirty="0" smtClean="0"/>
              <a:t>增加编程实践经验</a:t>
            </a:r>
            <a:endParaRPr lang="en-US" altLang="zh-CN" dirty="0" smtClean="0"/>
          </a:p>
          <a:p>
            <a:pPr lvl="1" eaLnBrk="1" hangingPunct="1"/>
            <a:r>
              <a:rPr lang="zh-CN" altLang="en-US" dirty="0" smtClean="0"/>
              <a:t>主流技术平台</a:t>
            </a:r>
            <a:endParaRPr lang="en-US" altLang="zh-CN" dirty="0" smtClean="0"/>
          </a:p>
          <a:p>
            <a:pPr lvl="2" eaLnBrk="1" hangingPunct="1"/>
            <a:r>
              <a:rPr lang="zh-CN" altLang="en-US" dirty="0" smtClean="0"/>
              <a:t>微软   </a:t>
            </a:r>
            <a:r>
              <a:rPr lang="en-US" altLang="zh-CN" dirty="0" smtClean="0"/>
              <a:t>.NET</a:t>
            </a:r>
          </a:p>
          <a:p>
            <a:pPr lvl="2" eaLnBrk="1" hangingPunct="1"/>
            <a:r>
              <a:rPr lang="en-US" altLang="zh-CN" dirty="0" smtClean="0"/>
              <a:t>IBM    Eclipse</a:t>
            </a:r>
          </a:p>
          <a:p>
            <a:pPr lvl="1" eaLnBrk="1" hangingPunct="1"/>
            <a:r>
              <a:rPr lang="zh-CN" altLang="en-US" dirty="0" smtClean="0"/>
              <a:t>软件工程工具</a:t>
            </a:r>
            <a:endParaRPr lang="en-US" altLang="zh-CN" dirty="0" smtClean="0"/>
          </a:p>
          <a:p>
            <a:pPr lvl="2" eaLnBrk="1" hangingPunct="1"/>
            <a:r>
              <a:rPr lang="zh-CN" altLang="en-US" dirty="0" smtClean="0"/>
              <a:t>需求、设计、测试</a:t>
            </a:r>
            <a:endParaRPr lang="en-US" altLang="zh-CN" dirty="0" smtClean="0"/>
          </a:p>
          <a:p>
            <a:pPr lvl="2" eaLnBrk="1" hangingPunct="1"/>
            <a:r>
              <a:rPr lang="zh-CN" altLang="en-US" dirty="0" smtClean="0"/>
              <a:t>版本控制（必须）</a:t>
            </a:r>
            <a:endParaRPr lang="en-US" altLang="zh-CN" dirty="0" smtClean="0"/>
          </a:p>
          <a:p>
            <a:pPr lvl="2" eaLnBrk="1" hangingPunct="1"/>
            <a:r>
              <a:rPr lang="zh-CN" altLang="en-US" dirty="0" smtClean="0"/>
              <a:t>开发管理平台（网站）</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smtClean="0"/>
              <a:t>课程目的</a:t>
            </a:r>
          </a:p>
        </p:txBody>
      </p:sp>
      <p:sp>
        <p:nvSpPr>
          <p:cNvPr id="3075" name="内容占位符 2"/>
          <p:cNvSpPr>
            <a:spLocks noGrp="1"/>
          </p:cNvSpPr>
          <p:nvPr>
            <p:ph idx="1"/>
          </p:nvPr>
        </p:nvSpPr>
        <p:spPr/>
        <p:txBody>
          <a:bodyPr/>
          <a:lstStyle/>
          <a:p>
            <a:pPr eaLnBrk="1" hangingPunct="1"/>
            <a:r>
              <a:rPr lang="zh-CN" altLang="en-US" dirty="0" smtClean="0"/>
              <a:t>增强团队合作精神</a:t>
            </a:r>
            <a:endParaRPr lang="en-US" altLang="zh-CN" dirty="0" smtClean="0"/>
          </a:p>
          <a:p>
            <a:pPr lvl="1" eaLnBrk="1" hangingPunct="1"/>
            <a:r>
              <a:rPr lang="zh-CN" altLang="en-US" dirty="0" smtClean="0"/>
              <a:t>分工、合作</a:t>
            </a:r>
            <a:endParaRPr lang="en-US" altLang="zh-CN" dirty="0" smtClean="0"/>
          </a:p>
          <a:p>
            <a:pPr lvl="1" eaLnBrk="1" hangingPunct="1"/>
            <a:r>
              <a:rPr lang="zh-CN" altLang="en-US" dirty="0" smtClean="0"/>
              <a:t>团队意识与精神</a:t>
            </a:r>
            <a:endParaRPr lang="en-US" altLang="zh-CN" dirty="0" smtClean="0"/>
          </a:p>
          <a:p>
            <a:pPr lvl="1" eaLnBrk="1" hangingPunct="1"/>
            <a:r>
              <a:rPr lang="zh-CN" altLang="en-US" dirty="0" smtClean="0"/>
              <a:t>协调</a:t>
            </a:r>
            <a:endParaRPr lang="en-US" altLang="zh-CN" dirty="0" smtClean="0"/>
          </a:p>
          <a:p>
            <a:pPr lvl="1" eaLnBrk="1" hangingPunct="1"/>
            <a:r>
              <a:rPr lang="zh-CN" altLang="en-US" dirty="0" smtClean="0"/>
              <a:t>成绩共享与分配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dirty="0" smtClean="0"/>
              <a:t>课程要求</a:t>
            </a:r>
          </a:p>
        </p:txBody>
      </p:sp>
      <p:sp>
        <p:nvSpPr>
          <p:cNvPr id="3075" name="内容占位符 2"/>
          <p:cNvSpPr>
            <a:spLocks noGrp="1"/>
          </p:cNvSpPr>
          <p:nvPr>
            <p:ph idx="1"/>
          </p:nvPr>
        </p:nvSpPr>
        <p:spPr/>
        <p:txBody>
          <a:bodyPr/>
          <a:lstStyle/>
          <a:p>
            <a:r>
              <a:rPr lang="zh-CN" altLang="en-US" dirty="0" smtClean="0"/>
              <a:t>开发</a:t>
            </a:r>
            <a:r>
              <a:rPr lang="en-US" altLang="zh-CN" dirty="0" smtClean="0"/>
              <a:t>《</a:t>
            </a:r>
            <a:r>
              <a:rPr lang="zh-CN" altLang="en-US" dirty="0" smtClean="0"/>
              <a:t>软件工程实践课程</a:t>
            </a:r>
            <a:r>
              <a:rPr lang="en-US" altLang="zh-CN" dirty="0" smtClean="0"/>
              <a:t>》</a:t>
            </a:r>
            <a:r>
              <a:rPr lang="zh-CN" altLang="en-US" dirty="0" smtClean="0"/>
              <a:t>网站</a:t>
            </a:r>
            <a:endParaRPr lang="en-US" altLang="zh-CN" dirty="0" smtClean="0"/>
          </a:p>
          <a:p>
            <a:pPr lvl="1"/>
            <a:r>
              <a:rPr lang="zh-CN" altLang="en-US" dirty="0" smtClean="0"/>
              <a:t>支持老师辅导、评价</a:t>
            </a:r>
            <a:endParaRPr lang="en-US" altLang="zh-CN" dirty="0" smtClean="0"/>
          </a:p>
          <a:p>
            <a:pPr lvl="1"/>
            <a:r>
              <a:rPr lang="zh-CN" altLang="en-US" dirty="0" smtClean="0"/>
              <a:t>支持小组讨论</a:t>
            </a:r>
            <a:endParaRPr lang="en-US" altLang="zh-CN" dirty="0" smtClean="0"/>
          </a:p>
          <a:p>
            <a:pPr lvl="1"/>
            <a:r>
              <a:rPr lang="zh-CN" altLang="en-US" dirty="0" smtClean="0"/>
              <a:t>支持小组主页、网站</a:t>
            </a:r>
            <a:endParaRPr lang="en-US" altLang="zh-CN" dirty="0" smtClean="0"/>
          </a:p>
          <a:p>
            <a:pPr lvl="1"/>
            <a:r>
              <a:rPr lang="zh-CN" altLang="en-US" dirty="0" smtClean="0"/>
              <a:t>支持软件工程全过程监督</a:t>
            </a:r>
            <a:endParaRPr lang="en-US" altLang="zh-CN" dirty="0" smtClean="0"/>
          </a:p>
          <a:p>
            <a:pPr lvl="1"/>
            <a:r>
              <a:rPr lang="zh-CN" altLang="en-US" dirty="0" smtClean="0"/>
              <a:t>支持版本控制</a:t>
            </a:r>
            <a:endParaRPr lang="en-US" altLang="zh-CN" dirty="0" smtClean="0"/>
          </a:p>
          <a:p>
            <a:pPr lvl="1"/>
            <a:endParaRPr lang="en-US" altLang="zh-CN" dirty="0" smtClean="0"/>
          </a:p>
          <a:p>
            <a:pPr lvl="1"/>
            <a:r>
              <a:rPr lang="zh-CN" altLang="en-US" dirty="0" smtClean="0"/>
              <a:t>成果：可管理定制的教学平台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dirty="0" smtClean="0"/>
              <a:t>课程要求</a:t>
            </a:r>
          </a:p>
        </p:txBody>
      </p:sp>
      <p:sp>
        <p:nvSpPr>
          <p:cNvPr id="3075" name="内容占位符 2"/>
          <p:cNvSpPr>
            <a:spLocks noGrp="1"/>
          </p:cNvSpPr>
          <p:nvPr>
            <p:ph idx="1"/>
          </p:nvPr>
        </p:nvSpPr>
        <p:spPr/>
        <p:txBody>
          <a:bodyPr/>
          <a:lstStyle/>
          <a:p>
            <a:r>
              <a:rPr lang="zh-CN" altLang="en-US" dirty="0" smtClean="0"/>
              <a:t>交付成果</a:t>
            </a:r>
            <a:endParaRPr lang="en-US" altLang="zh-CN" dirty="0" smtClean="0"/>
          </a:p>
          <a:p>
            <a:pPr lvl="1"/>
            <a:r>
              <a:rPr lang="zh-CN" altLang="en-US" dirty="0" smtClean="0"/>
              <a:t>项目计划、会议记录</a:t>
            </a:r>
            <a:r>
              <a:rPr lang="zh-CN" altLang="en-US" dirty="0" smtClean="0"/>
              <a:t>、资金预算决算文档</a:t>
            </a:r>
            <a:endParaRPr lang="en-US" altLang="zh-CN" dirty="0" smtClean="0"/>
          </a:p>
          <a:p>
            <a:pPr lvl="1"/>
            <a:r>
              <a:rPr lang="zh-CN" altLang="en-US" dirty="0" smtClean="0"/>
              <a:t>软件</a:t>
            </a:r>
            <a:r>
              <a:rPr lang="zh-CN" altLang="en-US" dirty="0" smtClean="0"/>
              <a:t>需求、软件</a:t>
            </a:r>
            <a:r>
              <a:rPr lang="zh-CN" altLang="en-US" dirty="0" smtClean="0"/>
              <a:t>设计及测试文档</a:t>
            </a:r>
            <a:endParaRPr lang="en-US" altLang="zh-CN" dirty="0" smtClean="0"/>
          </a:p>
          <a:p>
            <a:pPr lvl="1"/>
            <a:r>
              <a:rPr lang="zh-CN" altLang="en-US" dirty="0" smtClean="0"/>
              <a:t>软件使用说明书</a:t>
            </a:r>
            <a:endParaRPr lang="en-US" altLang="zh-CN" dirty="0" smtClean="0"/>
          </a:p>
          <a:p>
            <a:pPr lvl="1"/>
            <a:endParaRPr lang="en-US" altLang="zh-CN" dirty="0" smtClean="0"/>
          </a:p>
          <a:p>
            <a:pPr lvl="1"/>
            <a:r>
              <a:rPr lang="zh-CN" altLang="en-US" dirty="0" smtClean="0"/>
              <a:t>源代码</a:t>
            </a:r>
            <a:endParaRPr lang="en-US" altLang="zh-CN" dirty="0" smtClean="0"/>
          </a:p>
          <a:p>
            <a:pPr lvl="1"/>
            <a:r>
              <a:rPr lang="zh-CN" altLang="en-US" dirty="0" smtClean="0"/>
              <a:t>执行所需的其他文件</a:t>
            </a:r>
            <a:endParaRPr lang="en-US" altLang="zh-CN" dirty="0" smtClean="0"/>
          </a:p>
          <a:p>
            <a:pPr lvl="1"/>
            <a:endParaRPr lang="en-US" altLang="zh-CN" dirty="0" smtClean="0"/>
          </a:p>
          <a:p>
            <a:pPr lvl="1"/>
            <a:r>
              <a:rPr lang="zh-CN" altLang="en-US" dirty="0" smtClean="0"/>
              <a:t>个人过程文件</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412</TotalTime>
  <Words>1413</Words>
  <PresentationFormat>全屏显示(4:3)</PresentationFormat>
  <Paragraphs>209</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实用软件工程</vt:lpstr>
      <vt:lpstr>课程目的</vt:lpstr>
      <vt:lpstr>课程目的</vt:lpstr>
      <vt:lpstr>课程目的</vt:lpstr>
      <vt:lpstr>课程目的</vt:lpstr>
      <vt:lpstr>课程目的</vt:lpstr>
      <vt:lpstr>课程目的</vt:lpstr>
      <vt:lpstr>课程要求</vt:lpstr>
      <vt:lpstr>课程要求</vt:lpstr>
      <vt:lpstr>课程要求</vt:lpstr>
      <vt:lpstr>课程要求</vt:lpstr>
      <vt:lpstr>课程成绩评定</vt:lpstr>
      <vt:lpstr>课程成绩评定</vt:lpstr>
      <vt:lpstr>指导教师</vt:lpstr>
      <vt:lpstr>项目功能说明</vt:lpstr>
      <vt:lpstr>项目功能说明</vt:lpstr>
      <vt:lpstr>项目功能说明</vt:lpstr>
      <vt:lpstr>项目功能说明</vt:lpstr>
      <vt:lpstr>课程指导思想</vt:lpstr>
      <vt:lpstr>课程指导思想</vt:lpstr>
      <vt:lpstr>课程指导思想</vt:lpstr>
      <vt:lpstr>CDIO</vt:lpstr>
      <vt:lpstr>CDIO</vt:lpstr>
      <vt:lpstr>CDIO</vt:lpstr>
      <vt:lpstr>CDIO</vt:lpstr>
      <vt:lpstr>CDIO 12条标准</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软件开发实习</dc:title>
  <dc:creator>zxl</dc:creator>
  <cp:lastModifiedBy>ZXL</cp:lastModifiedBy>
  <cp:revision>49</cp:revision>
  <dcterms:created xsi:type="dcterms:W3CDTF">2009-09-24T06:30:10Z</dcterms:created>
  <dcterms:modified xsi:type="dcterms:W3CDTF">2011-02-28T01:11:03Z</dcterms:modified>
</cp:coreProperties>
</file>