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8" r:id="rId4"/>
    <p:sldId id="256" r:id="rId5"/>
    <p:sldId id="262" r:id="rId6"/>
    <p:sldId id="263" r:id="rId7"/>
    <p:sldId id="269" r:id="rId8"/>
    <p:sldId id="273" r:id="rId9"/>
    <p:sldId id="272" r:id="rId10"/>
    <p:sldId id="257" r:id="rId11"/>
    <p:sldId id="258" r:id="rId12"/>
    <p:sldId id="260" r:id="rId13"/>
    <p:sldId id="259" r:id="rId14"/>
    <p:sldId id="274" r:id="rId15"/>
    <p:sldId id="265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7T03:22:13.3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0,'1'1,"1"-1,-1 1,0-1,0 1,0-1,0 1,0 0,0-1,0 1,0 0,0 0,-1 0,1 0,0-1,0 1,-1 0,1 1,-1-1,1 0,-1 0,1 0,-1 0,1 0,-1 0,0 1,0-1,0 0,0 0,0 0,0 1,0-1,0 40,-4-10,-2-1,-1 0,-1 0,-12 26,16-46,-1 1,2-1,0 1,0 0,1 0,0 0,1 0,0 1,1-1,0 0,1 0,1 6,3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7T03:22:15.3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7T03:22:20.9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1 228,'261'-13,"2"0,552 14,-765-3,46-8,-42 3,25 1,-3 5,46-2,29-7,-44-5,-50 5,1 4,1 1,179 5,-72 1,58-11,42-21,-168 22,1 5,80 6,-37 1,-47-5,-1-4,6-5,114-27,-147 28,1 3,0 3,-1 2,32 6,20-2,1908-2,-2006 1,0 1,-1 1,12 4,-10-3,0 0,0-1,1-2,-19-1,0 0,0 0,0 0,-1 1,1-1,0 1,0 0,0 0,-1 0,1 1,0-1,-1 1,1 0,-1 0,0 0,0 1,1-1,-2 1,1-1,0 1,0 0,-1 0,0 0,1 1,-1-1,-1 0,1 1,0-1,-1 1,0 0,1 0,-1-1,-1 1,1 0,-1 0,1 0,-1 3,2 24,10 124,-6 15,-7 63,1-207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7T03:22:23.1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0,'4'0,"6"0,9 0,14 4,6 6,1 1,-3-2,-8 3,-4-2,-2-2,-2-2,1-3,1-1,0-1,1-1,0-1,0 1,-4-1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7T03:22:26.4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1,'0'2,"-1"0,1 0,-1 0,0 0,0 1,1-1,-1 0,-1 0,1 0,0-1,0 1,-1 0,1 0,-2 1,-27 23,24-20,-16 15,2 0,1 1,-7 10,-38 44,54-66,0-1,-1 0,0 0,0-1,-9 4,15-8,-1 0,1 0,-1 1,1-1,-3 5,-7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139-74F9-4463-9C12-A631AE13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062B-492A-409A-B045-3A658502B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8D53-C5D4-438F-9B56-68930AC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7465-059D-43F8-BBC9-CB600C34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2E0D-E9A9-4952-83D2-2364C423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1F4C-E4D1-4E5E-8559-068D7FFD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5E0BC-3F39-4F88-B0B5-F00F701A1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0A51-7D97-4581-87D8-F6DFA262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6940-6177-466E-A52F-EAF78B5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90A31-594F-45E8-9974-D7CE8D7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52AAB-DE90-4666-B5D0-ABA03F858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13FCE-24FB-4C42-81E5-0E183580C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88DA-C029-468C-9FEA-FDCF631A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6C0E-7774-4CEA-A135-549452C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1584-295D-40EE-8010-FBFC977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9E1-335D-436B-852F-CBFC0A32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2B5B-A972-47F1-9E89-093D949E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87B0-3209-4887-8F1F-97576D5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58B6-B12F-4866-8BDA-83CD1E44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012E-DCBC-431F-8368-00BB1C70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0176-F9FB-40D7-8203-1CFB38AB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DB51-4BFC-47A9-865B-7B64842C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E7BB-05CE-4F3E-A58D-473F228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DA66-8A95-468E-8C40-066A83CE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12A1-DC9A-4D3D-B841-BA56329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CAC8-E083-485F-AD72-FF56D1AE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0204-99DC-4AF3-825E-8EB07E22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8A06D-465D-466E-B201-6148EC567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D3C5-A104-4C82-B804-023F1967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5E8F-437D-458F-AF65-D4E94DAF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6964-242D-4EAA-83CD-AEC4810A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DBD-B77B-4E5D-83B6-9183150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3185-760C-4120-B6B8-5989FF19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6BCF6-3BB3-4776-90E7-EE995211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F982B-DA3D-4074-9449-06284779A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A4DE-A330-4FC5-AAE0-2EEC3D3AC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7F683-1E86-402D-B6EA-6E51D9C4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611E-9DB2-45BF-9B7F-8818F3FC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33EDC-5212-426B-9777-477BC351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A2C-C26C-4A19-8291-ACBC1AC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796F2-7E2D-4570-994B-DDDEEB89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F32F-9C8D-4870-AA52-23A429F5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2FAF0-038D-4606-B469-01392FA2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C066A-5A6E-4BF7-BA2D-E6789516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92CE3-A4DC-4017-8886-353976F8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20F1E-B88E-4670-8C7F-027DE24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5CC3-CC57-4BFE-8402-AFD292C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BC01-7284-4C1E-81DF-7188BB9C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E8D01-CA76-4F02-8E6A-CEFAC5D8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25A51-E41A-4B36-8B7A-9AECD72B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7DB2-DE86-40C3-B5F4-655E4F8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621B-859E-4D5B-B048-81429D29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D685-F334-40AD-B9AD-662C23E2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F0499-33AE-41E8-BD5C-DC55434C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0338D-CAC8-45AC-B836-4795820C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0FD7-003A-41EF-A47B-D6A295D9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C100-ECAF-4996-806F-ACC43735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D18E4-6886-46B8-8856-D3D67787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FF7A5-35E1-4B32-A4FC-7337C963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410DC-C40D-497F-8284-18B9CEEF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1371-8E6B-4625-841B-9E7534F9F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D4D0-CDEC-4BC8-8C20-1659351B3C3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A7B8-42CE-41A2-9492-5AFC1041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CA0C-08F8-45C7-B82E-0DC6366A7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2EEB-3DE5-45D7-BF77-8ED8B236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xos/webcam-cap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23889/Code-Foo/tree/master/Connect%20Fou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19B9-2A59-4F7B-B005-ABA79ACBB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 Based Connect Four Game </a:t>
            </a:r>
            <a:br>
              <a:rPr lang="en-US" dirty="0"/>
            </a:br>
            <a:r>
              <a:rPr lang="en-US" sz="2400" dirty="0"/>
              <a:t>(Human vs Artificial Intelligence)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B815F-6669-4387-865E-53C239C9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58724"/>
          </a:xfrm>
        </p:spPr>
        <p:txBody>
          <a:bodyPr>
            <a:normAutofit/>
          </a:bodyPr>
          <a:lstStyle/>
          <a:p>
            <a:r>
              <a:rPr lang="en-US" dirty="0"/>
              <a:t>     </a:t>
            </a:r>
          </a:p>
          <a:p>
            <a:r>
              <a:rPr lang="en-US" sz="1600" dirty="0" err="1"/>
              <a:t>Nikitha</a:t>
            </a:r>
            <a:r>
              <a:rPr lang="en-US" sz="1600" dirty="0"/>
              <a:t> Subramanian</a:t>
            </a:r>
          </a:p>
          <a:p>
            <a:r>
              <a:rPr lang="en-US" sz="1600" dirty="0"/>
              <a:t>Parameshwari Tirupari</a:t>
            </a:r>
          </a:p>
          <a:p>
            <a:endParaRPr lang="en-US" sz="1600" dirty="0"/>
          </a:p>
          <a:p>
            <a:r>
              <a:rPr lang="en-US" sz="1600" dirty="0"/>
              <a:t>LTU Computer Science </a:t>
            </a:r>
          </a:p>
          <a:p>
            <a:r>
              <a:rPr lang="en-US" sz="1600" dirty="0"/>
              <a:t>Faculty Adviser: Dr. CJ Chung</a:t>
            </a:r>
          </a:p>
        </p:txBody>
      </p:sp>
    </p:spTree>
    <p:extLst>
      <p:ext uri="{BB962C8B-B14F-4D97-AF65-F5344CB8AC3E}">
        <p14:creationId xmlns:p14="http://schemas.microsoft.com/office/powerpoint/2010/main" val="28420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BC73-045C-4033-9122-D41C33E9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Scenario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Starts First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4EB5-3373-44ED-BFB5-AC486DB4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B4AFDA-8FE7-4D30-B4D4-1A35AB95A2C1}"/>
              </a:ext>
            </a:extLst>
          </p:cNvPr>
          <p:cNvCxnSpPr/>
          <p:nvPr/>
        </p:nvCxnSpPr>
        <p:spPr>
          <a:xfrm>
            <a:off x="1808703" y="22005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03D87D-23C9-47D3-9261-1DAF7BD1DE5B}"/>
              </a:ext>
            </a:extLst>
          </p:cNvPr>
          <p:cNvSpPr txBox="1"/>
          <p:nvPr/>
        </p:nvSpPr>
        <p:spPr>
          <a:xfrm>
            <a:off x="838200" y="1647019"/>
            <a:ext cx="9715080" cy="433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20E98-FCD2-4391-9D83-40FAF3DD5723}"/>
              </a:ext>
            </a:extLst>
          </p:cNvPr>
          <p:cNvSpPr txBox="1"/>
          <p:nvPr/>
        </p:nvSpPr>
        <p:spPr>
          <a:xfrm>
            <a:off x="879232" y="2483625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HUMAN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DFD76-DA1E-4855-AB80-4F7DBDBF9E48}"/>
              </a:ext>
            </a:extLst>
          </p:cNvPr>
          <p:cNvSpPr txBox="1"/>
          <p:nvPr/>
        </p:nvSpPr>
        <p:spPr>
          <a:xfrm>
            <a:off x="4881844" y="2507062"/>
            <a:ext cx="121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ROBOT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C751D-2C33-4FE9-81B8-05DDBF5302D8}"/>
              </a:ext>
            </a:extLst>
          </p:cNvPr>
          <p:cNvSpPr txBox="1"/>
          <p:nvPr/>
        </p:nvSpPr>
        <p:spPr>
          <a:xfrm flipH="1">
            <a:off x="9066375" y="2507061"/>
            <a:ext cx="98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630F52-BC39-4A77-85E0-E59F2687111C}"/>
              </a:ext>
            </a:extLst>
          </p:cNvPr>
          <p:cNvCxnSpPr>
            <a:cxnSpLocks/>
          </p:cNvCxnSpPr>
          <p:nvPr/>
        </p:nvCxnSpPr>
        <p:spPr>
          <a:xfrm>
            <a:off x="1688123" y="3151188"/>
            <a:ext cx="0" cy="2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7E3C41-6C73-4BB7-A867-62E36D4E7CF0}"/>
              </a:ext>
            </a:extLst>
          </p:cNvPr>
          <p:cNvCxnSpPr>
            <a:cxnSpLocks/>
          </p:cNvCxnSpPr>
          <p:nvPr/>
        </p:nvCxnSpPr>
        <p:spPr>
          <a:xfrm>
            <a:off x="1597688" y="3151188"/>
            <a:ext cx="86309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828FEE-E2C0-43D7-B686-313F67B3C9C1}"/>
              </a:ext>
            </a:extLst>
          </p:cNvPr>
          <p:cNvCxnSpPr/>
          <p:nvPr/>
        </p:nvCxnSpPr>
        <p:spPr>
          <a:xfrm>
            <a:off x="1597688" y="3637503"/>
            <a:ext cx="3940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097120-6CAA-41F9-86FA-697FCBAC467F}"/>
              </a:ext>
            </a:extLst>
          </p:cNvPr>
          <p:cNvCxnSpPr>
            <a:cxnSpLocks/>
          </p:cNvCxnSpPr>
          <p:nvPr/>
        </p:nvCxnSpPr>
        <p:spPr>
          <a:xfrm flipH="1" flipV="1">
            <a:off x="5536642" y="3979147"/>
            <a:ext cx="1674" cy="2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1BA4F5-E943-4936-96B6-3445D51DEA75}"/>
              </a:ext>
            </a:extLst>
          </p:cNvPr>
          <p:cNvCxnSpPr/>
          <p:nvPr/>
        </p:nvCxnSpPr>
        <p:spPr>
          <a:xfrm flipH="1">
            <a:off x="1597688" y="4015517"/>
            <a:ext cx="3940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97838B-3E17-4C97-A9E5-8560A323A635}"/>
              </a:ext>
            </a:extLst>
          </p:cNvPr>
          <p:cNvSpPr txBox="1"/>
          <p:nvPr/>
        </p:nvSpPr>
        <p:spPr>
          <a:xfrm>
            <a:off x="6018965" y="2805947"/>
            <a:ext cx="243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497AE2-284B-4E1D-B2FB-13D5D935392B}"/>
              </a:ext>
            </a:extLst>
          </p:cNvPr>
          <p:cNvSpPr txBox="1"/>
          <p:nvPr/>
        </p:nvSpPr>
        <p:spPr>
          <a:xfrm rot="10800000" flipH="1" flipV="1">
            <a:off x="1931429" y="3312238"/>
            <a:ext cx="27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robot to play!”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B47446-8C9C-49DD-94E7-40A093305114}"/>
              </a:ext>
            </a:extLst>
          </p:cNvPr>
          <p:cNvSpPr txBox="1"/>
          <p:nvPr/>
        </p:nvSpPr>
        <p:spPr>
          <a:xfrm>
            <a:off x="2167073" y="3709507"/>
            <a:ext cx="286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FA85CD-CCB1-4C90-96E0-27B49D849787}"/>
              </a:ext>
            </a:extLst>
          </p:cNvPr>
          <p:cNvCxnSpPr>
            <a:cxnSpLocks/>
          </p:cNvCxnSpPr>
          <p:nvPr/>
        </p:nvCxnSpPr>
        <p:spPr>
          <a:xfrm>
            <a:off x="5536642" y="4384196"/>
            <a:ext cx="469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8C8C5F-87C9-4FE5-9470-FFBB7252FFF0}"/>
              </a:ext>
            </a:extLst>
          </p:cNvPr>
          <p:cNvSpPr txBox="1"/>
          <p:nvPr/>
        </p:nvSpPr>
        <p:spPr>
          <a:xfrm>
            <a:off x="5539206" y="4069075"/>
            <a:ext cx="46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drops a coin based on evaluation function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A961F0-8A0D-4DD4-80CE-CD68E001F68C}"/>
              </a:ext>
            </a:extLst>
          </p:cNvPr>
          <p:cNvCxnSpPr/>
          <p:nvPr/>
        </p:nvCxnSpPr>
        <p:spPr>
          <a:xfrm flipH="1">
            <a:off x="1597688" y="4582048"/>
            <a:ext cx="393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842F58-435A-45A6-A036-EF055E2EBE53}"/>
              </a:ext>
            </a:extLst>
          </p:cNvPr>
          <p:cNvSpPr txBox="1"/>
          <p:nvPr/>
        </p:nvSpPr>
        <p:spPr>
          <a:xfrm>
            <a:off x="2225997" y="4256746"/>
            <a:ext cx="29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human to play!”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8568E9-9993-43D1-8EC1-08FCAC2F7080}"/>
              </a:ext>
            </a:extLst>
          </p:cNvPr>
          <p:cNvCxnSpPr>
            <a:cxnSpLocks/>
          </p:cNvCxnSpPr>
          <p:nvPr/>
        </p:nvCxnSpPr>
        <p:spPr>
          <a:xfrm>
            <a:off x="1597688" y="5635954"/>
            <a:ext cx="86309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DC86899-36BD-44AC-836D-E938CEBD7BBB}"/>
              </a:ext>
            </a:extLst>
          </p:cNvPr>
          <p:cNvSpPr txBox="1"/>
          <p:nvPr/>
        </p:nvSpPr>
        <p:spPr>
          <a:xfrm rot="10800000" flipV="1">
            <a:off x="6339425" y="5311875"/>
            <a:ext cx="306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  <a:p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8C41E6-08F4-41B1-ADC1-3C10EC793B7C}"/>
              </a:ext>
            </a:extLst>
          </p:cNvPr>
          <p:cNvCxnSpPr>
            <a:cxnSpLocks/>
          </p:cNvCxnSpPr>
          <p:nvPr/>
        </p:nvCxnSpPr>
        <p:spPr>
          <a:xfrm>
            <a:off x="3361121" y="5786260"/>
            <a:ext cx="0" cy="2940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1701BE-EC84-41BE-942B-AF19975E9CC6}"/>
              </a:ext>
            </a:extLst>
          </p:cNvPr>
          <p:cNvCxnSpPr>
            <a:cxnSpLocks/>
          </p:cNvCxnSpPr>
          <p:nvPr/>
        </p:nvCxnSpPr>
        <p:spPr>
          <a:xfrm>
            <a:off x="7456499" y="5795687"/>
            <a:ext cx="0" cy="2940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F0DEB-B77B-4B14-8EE7-F4D1AF5E4FB2}"/>
              </a:ext>
            </a:extLst>
          </p:cNvPr>
          <p:cNvCxnSpPr>
            <a:cxnSpLocks/>
          </p:cNvCxnSpPr>
          <p:nvPr/>
        </p:nvCxnSpPr>
        <p:spPr>
          <a:xfrm>
            <a:off x="1597688" y="2813970"/>
            <a:ext cx="48703" cy="3516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54E8CC-5D77-4BFE-9B34-9C17AC1B0A8F}"/>
              </a:ext>
            </a:extLst>
          </p:cNvPr>
          <p:cNvCxnSpPr>
            <a:cxnSpLocks/>
          </p:cNvCxnSpPr>
          <p:nvPr/>
        </p:nvCxnSpPr>
        <p:spPr>
          <a:xfrm>
            <a:off x="5536642" y="2805947"/>
            <a:ext cx="41867" cy="3505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07100-E17F-427E-8C34-301AB68D287D}"/>
              </a:ext>
            </a:extLst>
          </p:cNvPr>
          <p:cNvCxnSpPr>
            <a:cxnSpLocks/>
          </p:cNvCxnSpPr>
          <p:nvPr/>
        </p:nvCxnSpPr>
        <p:spPr>
          <a:xfrm>
            <a:off x="10228633" y="2795115"/>
            <a:ext cx="0" cy="3516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FF7FBA-311D-4535-96DA-6771363DC632}"/>
              </a:ext>
            </a:extLst>
          </p:cNvPr>
          <p:cNvSpPr txBox="1"/>
          <p:nvPr/>
        </p:nvSpPr>
        <p:spPr>
          <a:xfrm>
            <a:off x="1341347" y="5970980"/>
            <a:ext cx="3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6C137-4F66-4CEC-ABE1-42EE5988C4E4}"/>
              </a:ext>
            </a:extLst>
          </p:cNvPr>
          <p:cNvSpPr txBox="1"/>
          <p:nvPr/>
        </p:nvSpPr>
        <p:spPr>
          <a:xfrm flipH="1">
            <a:off x="5293337" y="5970980"/>
            <a:ext cx="4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D26C3-FF94-4275-A430-942BB6F18673}"/>
              </a:ext>
            </a:extLst>
          </p:cNvPr>
          <p:cNvSpPr txBox="1"/>
          <p:nvPr/>
        </p:nvSpPr>
        <p:spPr>
          <a:xfrm>
            <a:off x="9288691" y="5977526"/>
            <a:ext cx="3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4F846B-5BEC-4F77-99D0-BE69E6FC67D4}"/>
              </a:ext>
            </a:extLst>
          </p:cNvPr>
          <p:cNvCxnSpPr/>
          <p:nvPr/>
        </p:nvCxnSpPr>
        <p:spPr>
          <a:xfrm flipH="1">
            <a:off x="1646391" y="5149229"/>
            <a:ext cx="393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C00C75-0D72-466D-97AE-AEBA91202F28}"/>
              </a:ext>
            </a:extLst>
          </p:cNvPr>
          <p:cNvSpPr txBox="1"/>
          <p:nvPr/>
        </p:nvSpPr>
        <p:spPr>
          <a:xfrm>
            <a:off x="2130820" y="4841649"/>
            <a:ext cx="286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</p:spTree>
    <p:extLst>
      <p:ext uri="{BB962C8B-B14F-4D97-AF65-F5344CB8AC3E}">
        <p14:creationId xmlns:p14="http://schemas.microsoft.com/office/powerpoint/2010/main" val="301636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AB099C-ABE5-481F-8E35-EE60A2700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8A903-7716-468D-B853-BD518D2DECF8}"/>
              </a:ext>
            </a:extLst>
          </p:cNvPr>
          <p:cNvSpPr txBox="1">
            <a:spLocks/>
          </p:cNvSpPr>
          <p:nvPr/>
        </p:nvSpPr>
        <p:spPr>
          <a:xfrm>
            <a:off x="-463315" y="2181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13239C-3844-4572-B380-02DBBA818E9B}"/>
              </a:ext>
            </a:extLst>
          </p:cNvPr>
          <p:cNvCxnSpPr/>
          <p:nvPr/>
        </p:nvCxnSpPr>
        <p:spPr>
          <a:xfrm>
            <a:off x="1808703" y="22005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683566-F718-4D3C-A18F-D6F9F78F4FC8}"/>
              </a:ext>
            </a:extLst>
          </p:cNvPr>
          <p:cNvSpPr txBox="1"/>
          <p:nvPr/>
        </p:nvSpPr>
        <p:spPr>
          <a:xfrm>
            <a:off x="879232" y="2156691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C8055-A461-451A-B0C5-23A934234ED6}"/>
              </a:ext>
            </a:extLst>
          </p:cNvPr>
          <p:cNvSpPr txBox="1"/>
          <p:nvPr/>
        </p:nvSpPr>
        <p:spPr>
          <a:xfrm>
            <a:off x="879232" y="1936870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HUMAN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6512D-9E1C-4771-B40D-FF55C7E64595}"/>
              </a:ext>
            </a:extLst>
          </p:cNvPr>
          <p:cNvSpPr txBox="1"/>
          <p:nvPr/>
        </p:nvSpPr>
        <p:spPr>
          <a:xfrm>
            <a:off x="4881844" y="1950873"/>
            <a:ext cx="121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ROBOT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A0FCC-8CB2-4706-A22C-04F7342D3A62}"/>
              </a:ext>
            </a:extLst>
          </p:cNvPr>
          <p:cNvSpPr txBox="1"/>
          <p:nvPr/>
        </p:nvSpPr>
        <p:spPr>
          <a:xfrm flipH="1">
            <a:off x="9066375" y="1894318"/>
            <a:ext cx="98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B1E45D-43A4-44B4-B9D5-5D4FD2693C7E}"/>
              </a:ext>
            </a:extLst>
          </p:cNvPr>
          <p:cNvCxnSpPr>
            <a:cxnSpLocks/>
          </p:cNvCxnSpPr>
          <p:nvPr/>
        </p:nvCxnSpPr>
        <p:spPr>
          <a:xfrm>
            <a:off x="1688123" y="3151188"/>
            <a:ext cx="0" cy="2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D30EFF-736D-4510-8603-B33D9A0A1A4C}"/>
              </a:ext>
            </a:extLst>
          </p:cNvPr>
          <p:cNvSpPr txBox="1"/>
          <p:nvPr/>
        </p:nvSpPr>
        <p:spPr>
          <a:xfrm>
            <a:off x="5510693" y="2551738"/>
            <a:ext cx="40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Drops a coin based on evaluation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1F782-22D4-4CC2-A78F-701A774E297A}"/>
              </a:ext>
            </a:extLst>
          </p:cNvPr>
          <p:cNvSpPr txBox="1"/>
          <p:nvPr/>
        </p:nvSpPr>
        <p:spPr>
          <a:xfrm rot="10800000" flipH="1" flipV="1">
            <a:off x="1831503" y="2984979"/>
            <a:ext cx="291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human to play!”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8E2AD-D881-4A0D-A392-28FDF0B3D1CE}"/>
              </a:ext>
            </a:extLst>
          </p:cNvPr>
          <p:cNvSpPr txBox="1"/>
          <p:nvPr/>
        </p:nvSpPr>
        <p:spPr>
          <a:xfrm>
            <a:off x="2069295" y="3530394"/>
            <a:ext cx="291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B8ACEC-B9F3-4B90-96F1-8617C5D1168E}"/>
              </a:ext>
            </a:extLst>
          </p:cNvPr>
          <p:cNvCxnSpPr/>
          <p:nvPr/>
        </p:nvCxnSpPr>
        <p:spPr>
          <a:xfrm flipH="1">
            <a:off x="1594347" y="4636125"/>
            <a:ext cx="3938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C6BE66-6BFA-4F81-94D7-EB76D461064E}"/>
              </a:ext>
            </a:extLst>
          </p:cNvPr>
          <p:cNvSpPr txBox="1"/>
          <p:nvPr/>
        </p:nvSpPr>
        <p:spPr>
          <a:xfrm>
            <a:off x="2139715" y="4322734"/>
            <a:ext cx="29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DFD0-FEE4-488C-A2B3-AD280A4F6115}"/>
              </a:ext>
            </a:extLst>
          </p:cNvPr>
          <p:cNvCxnSpPr/>
          <p:nvPr/>
        </p:nvCxnSpPr>
        <p:spPr>
          <a:xfrm>
            <a:off x="1597688" y="4266172"/>
            <a:ext cx="79616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F0ECF4-898D-42D0-85FD-F2B9DA8C4F27}"/>
              </a:ext>
            </a:extLst>
          </p:cNvPr>
          <p:cNvSpPr txBox="1"/>
          <p:nvPr/>
        </p:nvSpPr>
        <p:spPr>
          <a:xfrm rot="10800000" flipV="1">
            <a:off x="5969632" y="3970725"/>
            <a:ext cx="306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EFC2B0-E014-463D-8C60-ACD6F880AB50}"/>
              </a:ext>
            </a:extLst>
          </p:cNvPr>
          <p:cNvCxnSpPr>
            <a:cxnSpLocks/>
          </p:cNvCxnSpPr>
          <p:nvPr/>
        </p:nvCxnSpPr>
        <p:spPr>
          <a:xfrm>
            <a:off x="3436536" y="5251188"/>
            <a:ext cx="0" cy="2616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B042ED-B7EC-445E-853B-99CB748184E2}"/>
              </a:ext>
            </a:extLst>
          </p:cNvPr>
          <p:cNvCxnSpPr>
            <a:cxnSpLocks/>
          </p:cNvCxnSpPr>
          <p:nvPr/>
        </p:nvCxnSpPr>
        <p:spPr>
          <a:xfrm>
            <a:off x="7465925" y="5232334"/>
            <a:ext cx="0" cy="2616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50DCDC-AE5C-4E14-9D5C-0F70BCD44F4C}"/>
              </a:ext>
            </a:extLst>
          </p:cNvPr>
          <p:cNvCxnSpPr/>
          <p:nvPr/>
        </p:nvCxnSpPr>
        <p:spPr>
          <a:xfrm>
            <a:off x="5536642" y="2924943"/>
            <a:ext cx="4022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4F1C81-D229-4207-97E7-BBACB9F35493}"/>
              </a:ext>
            </a:extLst>
          </p:cNvPr>
          <p:cNvCxnSpPr/>
          <p:nvPr/>
        </p:nvCxnSpPr>
        <p:spPr>
          <a:xfrm flipH="1">
            <a:off x="1597688" y="3292540"/>
            <a:ext cx="3890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E231F5-CA64-4E48-9FEA-D4DDB58E7B6D}"/>
              </a:ext>
            </a:extLst>
          </p:cNvPr>
          <p:cNvCxnSpPr>
            <a:cxnSpLocks/>
          </p:cNvCxnSpPr>
          <p:nvPr/>
        </p:nvCxnSpPr>
        <p:spPr>
          <a:xfrm>
            <a:off x="1597688" y="2306202"/>
            <a:ext cx="0" cy="3444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29097E-EE42-45CB-A732-AF41784CCE4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488085" y="2320205"/>
            <a:ext cx="45216" cy="3508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5E79A2-8A45-4E58-B363-34B48DDDA2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559330" y="2263650"/>
            <a:ext cx="0" cy="3414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C771E2-7CE1-430E-9A6F-BCE4337429D7}"/>
              </a:ext>
            </a:extLst>
          </p:cNvPr>
          <p:cNvSpPr txBox="1"/>
          <p:nvPr/>
        </p:nvSpPr>
        <p:spPr>
          <a:xfrm flipH="1">
            <a:off x="1098683" y="5349039"/>
            <a:ext cx="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56790-C5D6-4667-A320-06FB9415B27E}"/>
              </a:ext>
            </a:extLst>
          </p:cNvPr>
          <p:cNvSpPr txBox="1"/>
          <p:nvPr/>
        </p:nvSpPr>
        <p:spPr>
          <a:xfrm flipH="1">
            <a:off x="5137544" y="5380888"/>
            <a:ext cx="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3466AF-22AE-4881-BF49-34BB7A4C01EF}"/>
              </a:ext>
            </a:extLst>
          </p:cNvPr>
          <p:cNvSpPr txBox="1"/>
          <p:nvPr/>
        </p:nvSpPr>
        <p:spPr>
          <a:xfrm flipH="1">
            <a:off x="9066375" y="5309629"/>
            <a:ext cx="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CA88EBB-2D2E-4075-9169-8C305479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Scenario 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Starts First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98759C-0668-4CCD-9D1D-A544F9AF71CD}"/>
              </a:ext>
            </a:extLst>
          </p:cNvPr>
          <p:cNvCxnSpPr/>
          <p:nvPr/>
        </p:nvCxnSpPr>
        <p:spPr>
          <a:xfrm flipH="1">
            <a:off x="1569042" y="3881601"/>
            <a:ext cx="3890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0B8E43-7774-4C34-9A85-199D884F0EC3}"/>
              </a:ext>
            </a:extLst>
          </p:cNvPr>
          <p:cNvCxnSpPr>
            <a:cxnSpLocks/>
          </p:cNvCxnSpPr>
          <p:nvPr/>
        </p:nvCxnSpPr>
        <p:spPr>
          <a:xfrm>
            <a:off x="1594347" y="5097757"/>
            <a:ext cx="38927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84E6E8-B9BE-44EA-A68C-003E89B04101}"/>
              </a:ext>
            </a:extLst>
          </p:cNvPr>
          <p:cNvSpPr txBox="1"/>
          <p:nvPr/>
        </p:nvSpPr>
        <p:spPr>
          <a:xfrm rot="10800000" flipH="1" flipV="1">
            <a:off x="1926778" y="4790601"/>
            <a:ext cx="291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robot to play!”</a:t>
            </a:r>
          </a:p>
        </p:txBody>
      </p:sp>
    </p:spTree>
    <p:extLst>
      <p:ext uri="{BB962C8B-B14F-4D97-AF65-F5344CB8AC3E}">
        <p14:creationId xmlns:p14="http://schemas.microsoft.com/office/powerpoint/2010/main" val="63543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1738-8CF1-4B15-A058-7C38AFEE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6772404-9761-4AD0-84AD-0F99E3046C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1105EE6-3E18-42E4-8029-A836F6CBE471}"/>
              </a:ext>
            </a:extLst>
          </p:cNvPr>
          <p:cNvSpPr txBox="1">
            <a:spLocks/>
          </p:cNvSpPr>
          <p:nvPr/>
        </p:nvSpPr>
        <p:spPr>
          <a:xfrm>
            <a:off x="838200" y="1806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5436CA-C799-47EF-B1E0-339F03BBAC43}"/>
              </a:ext>
            </a:extLst>
          </p:cNvPr>
          <p:cNvCxnSpPr>
            <a:cxnSpLocks/>
          </p:cNvCxnSpPr>
          <p:nvPr/>
        </p:nvCxnSpPr>
        <p:spPr>
          <a:xfrm>
            <a:off x="1808703" y="22005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71B101-8D5B-45F3-9D8A-3846B54352ED}"/>
              </a:ext>
            </a:extLst>
          </p:cNvPr>
          <p:cNvSpPr txBox="1"/>
          <p:nvPr/>
        </p:nvSpPr>
        <p:spPr>
          <a:xfrm>
            <a:off x="879232" y="2156691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F28616-3574-4F7B-A980-F3C85E2174C0}"/>
              </a:ext>
            </a:extLst>
          </p:cNvPr>
          <p:cNvSpPr txBox="1"/>
          <p:nvPr/>
        </p:nvSpPr>
        <p:spPr>
          <a:xfrm>
            <a:off x="879232" y="1834345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HUMAN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B728B-3BE8-4908-AE1D-6AC80BDBB2CF}"/>
              </a:ext>
            </a:extLst>
          </p:cNvPr>
          <p:cNvSpPr txBox="1"/>
          <p:nvPr/>
        </p:nvSpPr>
        <p:spPr>
          <a:xfrm>
            <a:off x="4881844" y="1876634"/>
            <a:ext cx="121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ROBOT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5C1E50-1512-41BE-AD2A-4463106F27B6}"/>
              </a:ext>
            </a:extLst>
          </p:cNvPr>
          <p:cNvSpPr txBox="1"/>
          <p:nvPr/>
        </p:nvSpPr>
        <p:spPr>
          <a:xfrm flipH="1">
            <a:off x="9763962" y="1904912"/>
            <a:ext cx="98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237D06-91C2-40D0-AB26-E6146EEFA138}"/>
              </a:ext>
            </a:extLst>
          </p:cNvPr>
          <p:cNvCxnSpPr>
            <a:cxnSpLocks/>
          </p:cNvCxnSpPr>
          <p:nvPr/>
        </p:nvCxnSpPr>
        <p:spPr>
          <a:xfrm>
            <a:off x="1688123" y="3151188"/>
            <a:ext cx="0" cy="2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74E026-9D4D-4C76-96DD-19037797276B}"/>
              </a:ext>
            </a:extLst>
          </p:cNvPr>
          <p:cNvCxnSpPr>
            <a:cxnSpLocks/>
          </p:cNvCxnSpPr>
          <p:nvPr/>
        </p:nvCxnSpPr>
        <p:spPr>
          <a:xfrm flipH="1">
            <a:off x="1597688" y="3375661"/>
            <a:ext cx="3940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163EDE-DD89-4342-96D9-640895C3C8D6}"/>
              </a:ext>
            </a:extLst>
          </p:cNvPr>
          <p:cNvSpPr txBox="1"/>
          <p:nvPr/>
        </p:nvSpPr>
        <p:spPr>
          <a:xfrm>
            <a:off x="5483678" y="2166092"/>
            <a:ext cx="46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drops a coin based on evaluation 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D31877-6695-4592-8F91-9FDDF791283F}"/>
              </a:ext>
            </a:extLst>
          </p:cNvPr>
          <p:cNvSpPr txBox="1"/>
          <p:nvPr/>
        </p:nvSpPr>
        <p:spPr>
          <a:xfrm rot="10800000" flipH="1" flipV="1">
            <a:off x="1837943" y="2573325"/>
            <a:ext cx="32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the human to play!”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0D1FC-C8A9-4ED6-BDB2-E16C1AEEAA86}"/>
              </a:ext>
            </a:extLst>
          </p:cNvPr>
          <p:cNvSpPr txBox="1"/>
          <p:nvPr/>
        </p:nvSpPr>
        <p:spPr>
          <a:xfrm>
            <a:off x="1977178" y="3069650"/>
            <a:ext cx="3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798D6C-B8B3-4C92-AD14-FDA30F0FDF57}"/>
              </a:ext>
            </a:extLst>
          </p:cNvPr>
          <p:cNvCxnSpPr>
            <a:cxnSpLocks/>
          </p:cNvCxnSpPr>
          <p:nvPr/>
        </p:nvCxnSpPr>
        <p:spPr>
          <a:xfrm flipH="1">
            <a:off x="1596509" y="4422962"/>
            <a:ext cx="393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597C72-C4E6-4F36-87E9-C2FA97EC3EC9}"/>
              </a:ext>
            </a:extLst>
          </p:cNvPr>
          <p:cNvSpPr txBox="1"/>
          <p:nvPr/>
        </p:nvSpPr>
        <p:spPr>
          <a:xfrm>
            <a:off x="1896468" y="4137362"/>
            <a:ext cx="321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ED8F26-6031-422A-8058-A259A82FC274}"/>
              </a:ext>
            </a:extLst>
          </p:cNvPr>
          <p:cNvCxnSpPr>
            <a:cxnSpLocks/>
          </p:cNvCxnSpPr>
          <p:nvPr/>
        </p:nvCxnSpPr>
        <p:spPr>
          <a:xfrm>
            <a:off x="1597688" y="3852561"/>
            <a:ext cx="86592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A38A5A7-99E2-4032-B5AE-4BC4A12D975D}"/>
              </a:ext>
            </a:extLst>
          </p:cNvPr>
          <p:cNvSpPr txBox="1"/>
          <p:nvPr/>
        </p:nvSpPr>
        <p:spPr>
          <a:xfrm rot="10800000" flipV="1">
            <a:off x="6126308" y="3538068"/>
            <a:ext cx="306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  <a:p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1F48F-164D-45CE-BBB1-D9EC1B7B0B98}"/>
              </a:ext>
            </a:extLst>
          </p:cNvPr>
          <p:cNvCxnSpPr>
            <a:cxnSpLocks/>
          </p:cNvCxnSpPr>
          <p:nvPr/>
        </p:nvCxnSpPr>
        <p:spPr>
          <a:xfrm>
            <a:off x="3444999" y="4599710"/>
            <a:ext cx="0" cy="3451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B5BBE9-A84B-49B6-A61D-D2A16AF53012}"/>
              </a:ext>
            </a:extLst>
          </p:cNvPr>
          <p:cNvCxnSpPr>
            <a:cxnSpLocks/>
          </p:cNvCxnSpPr>
          <p:nvPr/>
        </p:nvCxnSpPr>
        <p:spPr>
          <a:xfrm>
            <a:off x="5536642" y="2511332"/>
            <a:ext cx="4634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B7E33B-9AA5-44CB-B772-97FE0C5A859E}"/>
              </a:ext>
            </a:extLst>
          </p:cNvPr>
          <p:cNvCxnSpPr>
            <a:cxnSpLocks/>
          </p:cNvCxnSpPr>
          <p:nvPr/>
        </p:nvCxnSpPr>
        <p:spPr>
          <a:xfrm flipH="1">
            <a:off x="1597688" y="2907212"/>
            <a:ext cx="3890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DD81D15-454A-4248-8054-DCFCFE34E2B1}"/>
              </a:ext>
            </a:extLst>
          </p:cNvPr>
          <p:cNvCxnSpPr>
            <a:cxnSpLocks/>
          </p:cNvCxnSpPr>
          <p:nvPr/>
        </p:nvCxnSpPr>
        <p:spPr>
          <a:xfrm>
            <a:off x="5553385" y="5680491"/>
            <a:ext cx="4634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9E726F-915F-4785-9FBC-17BF4715C1CE}"/>
              </a:ext>
            </a:extLst>
          </p:cNvPr>
          <p:cNvSpPr txBox="1"/>
          <p:nvPr/>
        </p:nvSpPr>
        <p:spPr>
          <a:xfrm flipH="1">
            <a:off x="5603420" y="5395732"/>
            <a:ext cx="478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drops a coin based on evaluation function</a:t>
            </a:r>
          </a:p>
          <a:p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4A838C0-3294-45B0-8535-0DE7BBF2E05C}"/>
              </a:ext>
            </a:extLst>
          </p:cNvPr>
          <p:cNvCxnSpPr>
            <a:cxnSpLocks/>
          </p:cNvCxnSpPr>
          <p:nvPr/>
        </p:nvCxnSpPr>
        <p:spPr>
          <a:xfrm flipH="1">
            <a:off x="1597688" y="5946777"/>
            <a:ext cx="3940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77D54E1-0A8D-4569-852A-EE6F6F89514E}"/>
              </a:ext>
            </a:extLst>
          </p:cNvPr>
          <p:cNvSpPr txBox="1"/>
          <p:nvPr/>
        </p:nvSpPr>
        <p:spPr>
          <a:xfrm>
            <a:off x="1735258" y="5642783"/>
            <a:ext cx="360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 </a:t>
            </a:r>
          </a:p>
          <a:p>
            <a:r>
              <a:rPr lang="en-US" dirty="0"/>
              <a:t>“Robot is the winner!”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694E71-5034-4620-9A51-629C2FD2B153}"/>
              </a:ext>
            </a:extLst>
          </p:cNvPr>
          <p:cNvCxnSpPr>
            <a:cxnSpLocks/>
          </p:cNvCxnSpPr>
          <p:nvPr/>
        </p:nvCxnSpPr>
        <p:spPr>
          <a:xfrm>
            <a:off x="1580263" y="2205419"/>
            <a:ext cx="17425" cy="4275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37F51-6E2A-4D76-9027-4200AAD74288}"/>
              </a:ext>
            </a:extLst>
          </p:cNvPr>
          <p:cNvCxnSpPr>
            <a:cxnSpLocks/>
          </p:cNvCxnSpPr>
          <p:nvPr/>
        </p:nvCxnSpPr>
        <p:spPr>
          <a:xfrm>
            <a:off x="5529663" y="2208155"/>
            <a:ext cx="42594" cy="4272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3F0C8C-8CE1-4ECC-B321-955F313C3D9F}"/>
              </a:ext>
            </a:extLst>
          </p:cNvPr>
          <p:cNvCxnSpPr>
            <a:cxnSpLocks/>
          </p:cNvCxnSpPr>
          <p:nvPr/>
        </p:nvCxnSpPr>
        <p:spPr>
          <a:xfrm>
            <a:off x="10205151" y="2255289"/>
            <a:ext cx="13965" cy="4237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692C6B-CEEC-4B3D-B041-7652F1C31A19}"/>
              </a:ext>
            </a:extLst>
          </p:cNvPr>
          <p:cNvCxnSpPr>
            <a:cxnSpLocks/>
          </p:cNvCxnSpPr>
          <p:nvPr/>
        </p:nvCxnSpPr>
        <p:spPr>
          <a:xfrm>
            <a:off x="7397365" y="4648169"/>
            <a:ext cx="0" cy="3451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3EECE-7836-4B0A-B975-534FA4B7D8EB}"/>
              </a:ext>
            </a:extLst>
          </p:cNvPr>
          <p:cNvSpPr txBox="1"/>
          <p:nvPr/>
        </p:nvSpPr>
        <p:spPr>
          <a:xfrm>
            <a:off x="1348034" y="6080289"/>
            <a:ext cx="2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8EFC26-956A-42D7-B8A2-B9AF75AB254C}"/>
              </a:ext>
            </a:extLst>
          </p:cNvPr>
          <p:cNvSpPr txBox="1"/>
          <p:nvPr/>
        </p:nvSpPr>
        <p:spPr>
          <a:xfrm>
            <a:off x="9971278" y="6109999"/>
            <a:ext cx="2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9A1072-0CC6-4451-811E-319F63BE1EA1}"/>
              </a:ext>
            </a:extLst>
          </p:cNvPr>
          <p:cNvSpPr txBox="1"/>
          <p:nvPr/>
        </p:nvSpPr>
        <p:spPr>
          <a:xfrm>
            <a:off x="5323245" y="6107357"/>
            <a:ext cx="2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4C5FF222-DBE3-4B37-B4EE-DA7CB610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Scenario 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wins the game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692056-075A-4474-810C-6C39985412E0}"/>
              </a:ext>
            </a:extLst>
          </p:cNvPr>
          <p:cNvCxnSpPr>
            <a:cxnSpLocks/>
          </p:cNvCxnSpPr>
          <p:nvPr/>
        </p:nvCxnSpPr>
        <p:spPr>
          <a:xfrm>
            <a:off x="1535761" y="5409831"/>
            <a:ext cx="3987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22992-D03F-4412-A74D-616A8D66D8B2}"/>
              </a:ext>
            </a:extLst>
          </p:cNvPr>
          <p:cNvSpPr txBox="1"/>
          <p:nvPr/>
        </p:nvSpPr>
        <p:spPr>
          <a:xfrm rot="10800000" flipH="1" flipV="1">
            <a:off x="1793464" y="5087633"/>
            <a:ext cx="32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the robot to play!” </a:t>
            </a:r>
          </a:p>
        </p:txBody>
      </p:sp>
    </p:spTree>
    <p:extLst>
      <p:ext uri="{BB962C8B-B14F-4D97-AF65-F5344CB8AC3E}">
        <p14:creationId xmlns:p14="http://schemas.microsoft.com/office/powerpoint/2010/main" val="34437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25AF-7077-42EA-A006-D5B5FBD4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372"/>
            <a:ext cx="10515600" cy="49510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8B9392-2870-4C53-834E-C19EE5B616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39946-CACA-4148-BD77-7F3F308A0AFB}"/>
              </a:ext>
            </a:extLst>
          </p:cNvPr>
          <p:cNvCxnSpPr/>
          <p:nvPr/>
        </p:nvCxnSpPr>
        <p:spPr>
          <a:xfrm>
            <a:off x="1808703" y="22005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FAD148-563D-4035-8964-4AD5C9698135}"/>
              </a:ext>
            </a:extLst>
          </p:cNvPr>
          <p:cNvSpPr txBox="1"/>
          <p:nvPr/>
        </p:nvSpPr>
        <p:spPr>
          <a:xfrm>
            <a:off x="879232" y="2156691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A61F7-D771-4A79-BC91-74820AEAE4CD}"/>
              </a:ext>
            </a:extLst>
          </p:cNvPr>
          <p:cNvSpPr txBox="1"/>
          <p:nvPr/>
        </p:nvSpPr>
        <p:spPr>
          <a:xfrm>
            <a:off x="838200" y="1580729"/>
            <a:ext cx="16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HUMAN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7959D-8F19-4E6C-805B-FB1B0A100FB1}"/>
              </a:ext>
            </a:extLst>
          </p:cNvPr>
          <p:cNvSpPr txBox="1"/>
          <p:nvPr/>
        </p:nvSpPr>
        <p:spPr>
          <a:xfrm>
            <a:off x="4840812" y="1585311"/>
            <a:ext cx="121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ROBOT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CBAEC-EB0F-464F-B9A0-B43D3E48A749}"/>
              </a:ext>
            </a:extLst>
          </p:cNvPr>
          <p:cNvSpPr txBox="1"/>
          <p:nvPr/>
        </p:nvSpPr>
        <p:spPr>
          <a:xfrm flipH="1">
            <a:off x="10052867" y="1641869"/>
            <a:ext cx="98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B984F9-8590-4C61-9913-F5054B9B48BC}"/>
              </a:ext>
            </a:extLst>
          </p:cNvPr>
          <p:cNvCxnSpPr>
            <a:cxnSpLocks/>
          </p:cNvCxnSpPr>
          <p:nvPr/>
        </p:nvCxnSpPr>
        <p:spPr>
          <a:xfrm>
            <a:off x="1688123" y="3151188"/>
            <a:ext cx="0" cy="2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E45BA9-BC2E-4C1A-9AD4-F39C2DEC83FD}"/>
              </a:ext>
            </a:extLst>
          </p:cNvPr>
          <p:cNvCxnSpPr>
            <a:cxnSpLocks/>
          </p:cNvCxnSpPr>
          <p:nvPr/>
        </p:nvCxnSpPr>
        <p:spPr>
          <a:xfrm>
            <a:off x="1556656" y="2221874"/>
            <a:ext cx="89736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D27CD1-73F0-4437-B83C-06829FE6EDA4}"/>
              </a:ext>
            </a:extLst>
          </p:cNvPr>
          <p:cNvCxnSpPr/>
          <p:nvPr/>
        </p:nvCxnSpPr>
        <p:spPr>
          <a:xfrm>
            <a:off x="1556656" y="2678044"/>
            <a:ext cx="3940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51352-F554-4AFB-9F89-E59DAF2AEAC7}"/>
              </a:ext>
            </a:extLst>
          </p:cNvPr>
          <p:cNvCxnSpPr>
            <a:cxnSpLocks/>
          </p:cNvCxnSpPr>
          <p:nvPr/>
        </p:nvCxnSpPr>
        <p:spPr>
          <a:xfrm flipH="1" flipV="1">
            <a:off x="5536642" y="3979147"/>
            <a:ext cx="1674" cy="2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EBE2E4-DB4C-4BCC-9F12-CFDB737D6248}"/>
              </a:ext>
            </a:extLst>
          </p:cNvPr>
          <p:cNvCxnSpPr/>
          <p:nvPr/>
        </p:nvCxnSpPr>
        <p:spPr>
          <a:xfrm flipH="1">
            <a:off x="1556656" y="3056058"/>
            <a:ext cx="3940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EBCF3D-9025-4E43-B53E-BB9E01430929}"/>
              </a:ext>
            </a:extLst>
          </p:cNvPr>
          <p:cNvSpPr txBox="1"/>
          <p:nvPr/>
        </p:nvSpPr>
        <p:spPr>
          <a:xfrm>
            <a:off x="6430423" y="1903049"/>
            <a:ext cx="243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0DF1A-1E62-4A84-9ACF-3D4FFECF7A0A}"/>
              </a:ext>
            </a:extLst>
          </p:cNvPr>
          <p:cNvSpPr txBox="1"/>
          <p:nvPr/>
        </p:nvSpPr>
        <p:spPr>
          <a:xfrm rot="10800000" flipH="1" flipV="1">
            <a:off x="1820090" y="3308363"/>
            <a:ext cx="296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DC6C1-03A4-4D83-AE08-9719D8D65A88}"/>
              </a:ext>
            </a:extLst>
          </p:cNvPr>
          <p:cNvSpPr txBox="1"/>
          <p:nvPr/>
        </p:nvSpPr>
        <p:spPr>
          <a:xfrm>
            <a:off x="1803492" y="2750047"/>
            <a:ext cx="296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D0A9E-6723-4D08-AE23-439FDA4A1786}"/>
              </a:ext>
            </a:extLst>
          </p:cNvPr>
          <p:cNvCxnSpPr>
            <a:cxnSpLocks/>
          </p:cNvCxnSpPr>
          <p:nvPr/>
        </p:nvCxnSpPr>
        <p:spPr>
          <a:xfrm>
            <a:off x="5536642" y="3339290"/>
            <a:ext cx="4993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0FA0FA-5DCC-4BD5-9A96-A7CF4F5B46D2}"/>
              </a:ext>
            </a:extLst>
          </p:cNvPr>
          <p:cNvSpPr txBox="1"/>
          <p:nvPr/>
        </p:nvSpPr>
        <p:spPr>
          <a:xfrm>
            <a:off x="5740923" y="3045373"/>
            <a:ext cx="50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drops a coin based on evaluation 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AA68EF-C961-4EF5-AD91-8EE3141CD224}"/>
              </a:ext>
            </a:extLst>
          </p:cNvPr>
          <p:cNvCxnSpPr/>
          <p:nvPr/>
        </p:nvCxnSpPr>
        <p:spPr>
          <a:xfrm flipH="1">
            <a:off x="1556656" y="3622589"/>
            <a:ext cx="3938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9153B7-9EDF-43A8-83DA-887DBC62932F}"/>
              </a:ext>
            </a:extLst>
          </p:cNvPr>
          <p:cNvCxnSpPr>
            <a:cxnSpLocks/>
          </p:cNvCxnSpPr>
          <p:nvPr/>
        </p:nvCxnSpPr>
        <p:spPr>
          <a:xfrm>
            <a:off x="1583871" y="4546281"/>
            <a:ext cx="89619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B19306-77F0-4696-B96B-4AF97BA3603F}"/>
              </a:ext>
            </a:extLst>
          </p:cNvPr>
          <p:cNvSpPr txBox="1"/>
          <p:nvPr/>
        </p:nvSpPr>
        <p:spPr>
          <a:xfrm rot="10800000" flipV="1">
            <a:off x="6554821" y="4223115"/>
            <a:ext cx="306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C5735E-6576-4433-8837-BD3BFACCCE5E}"/>
              </a:ext>
            </a:extLst>
          </p:cNvPr>
          <p:cNvCxnSpPr>
            <a:cxnSpLocks/>
          </p:cNvCxnSpPr>
          <p:nvPr/>
        </p:nvCxnSpPr>
        <p:spPr>
          <a:xfrm>
            <a:off x="3415602" y="4726296"/>
            <a:ext cx="0" cy="2802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A3FDC5-EB4E-4F68-8F2B-4A8DB18EA573}"/>
              </a:ext>
            </a:extLst>
          </p:cNvPr>
          <p:cNvSpPr txBox="1"/>
          <p:nvPr/>
        </p:nvSpPr>
        <p:spPr>
          <a:xfrm>
            <a:off x="2008310" y="2308711"/>
            <a:ext cx="328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robot to play!”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84A686-4D5E-4DBD-8DD2-49372CB68ED3}"/>
              </a:ext>
            </a:extLst>
          </p:cNvPr>
          <p:cNvCxnSpPr>
            <a:cxnSpLocks/>
          </p:cNvCxnSpPr>
          <p:nvPr/>
        </p:nvCxnSpPr>
        <p:spPr>
          <a:xfrm>
            <a:off x="1555821" y="5303422"/>
            <a:ext cx="8974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9DAC48-1F41-4CDB-A9BE-CAC2AE77D1A0}"/>
              </a:ext>
            </a:extLst>
          </p:cNvPr>
          <p:cNvSpPr txBox="1"/>
          <p:nvPr/>
        </p:nvSpPr>
        <p:spPr>
          <a:xfrm>
            <a:off x="6390325" y="5001677"/>
            <a:ext cx="228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drops a coin</a:t>
            </a:r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2B846-CE86-4754-ACBE-C5DBD8F109D4}"/>
              </a:ext>
            </a:extLst>
          </p:cNvPr>
          <p:cNvCxnSpPr>
            <a:cxnSpLocks/>
          </p:cNvCxnSpPr>
          <p:nvPr/>
        </p:nvCxnSpPr>
        <p:spPr>
          <a:xfrm flipH="1">
            <a:off x="1555822" y="5725906"/>
            <a:ext cx="3957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FAB225-F13E-45C5-A9F3-9F37263C0F96}"/>
              </a:ext>
            </a:extLst>
          </p:cNvPr>
          <p:cNvCxnSpPr>
            <a:cxnSpLocks/>
          </p:cNvCxnSpPr>
          <p:nvPr/>
        </p:nvCxnSpPr>
        <p:spPr>
          <a:xfrm>
            <a:off x="1532099" y="1951382"/>
            <a:ext cx="51772" cy="430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01E922-FD49-46BC-A135-9BEFF88AEF89}"/>
              </a:ext>
            </a:extLst>
          </p:cNvPr>
          <p:cNvCxnSpPr>
            <a:cxnSpLocks/>
          </p:cNvCxnSpPr>
          <p:nvPr/>
        </p:nvCxnSpPr>
        <p:spPr>
          <a:xfrm>
            <a:off x="5512920" y="1939139"/>
            <a:ext cx="58879" cy="437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2B4848-5811-4B63-8C44-C57D58A1A0BF}"/>
              </a:ext>
            </a:extLst>
          </p:cNvPr>
          <p:cNvCxnSpPr>
            <a:cxnSpLocks/>
          </p:cNvCxnSpPr>
          <p:nvPr/>
        </p:nvCxnSpPr>
        <p:spPr>
          <a:xfrm>
            <a:off x="10530291" y="1970258"/>
            <a:ext cx="0" cy="430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83F965-69B1-4768-B917-57875617DA23}"/>
              </a:ext>
            </a:extLst>
          </p:cNvPr>
          <p:cNvCxnSpPr>
            <a:cxnSpLocks/>
          </p:cNvCxnSpPr>
          <p:nvPr/>
        </p:nvCxnSpPr>
        <p:spPr>
          <a:xfrm>
            <a:off x="7414138" y="4673497"/>
            <a:ext cx="0" cy="2802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84BF84-8CE0-4C42-90B4-7676742E246A}"/>
              </a:ext>
            </a:extLst>
          </p:cNvPr>
          <p:cNvSpPr txBox="1"/>
          <p:nvPr/>
        </p:nvSpPr>
        <p:spPr>
          <a:xfrm>
            <a:off x="1313264" y="5907963"/>
            <a:ext cx="21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72FC6E-8E36-4E46-900F-AB30122EEF30}"/>
              </a:ext>
            </a:extLst>
          </p:cNvPr>
          <p:cNvSpPr txBox="1"/>
          <p:nvPr/>
        </p:nvSpPr>
        <p:spPr>
          <a:xfrm>
            <a:off x="5311374" y="5956839"/>
            <a:ext cx="25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E824-84A6-465E-A021-43C268C68135}"/>
              </a:ext>
            </a:extLst>
          </p:cNvPr>
          <p:cNvSpPr txBox="1"/>
          <p:nvPr/>
        </p:nvSpPr>
        <p:spPr>
          <a:xfrm>
            <a:off x="9323111" y="5948232"/>
            <a:ext cx="26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E95A4641-47F4-4F4A-B4FE-EE257E0A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Scenario 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either wins / makes a tie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30B945-A4B6-4C98-B21F-A73E36FC569D}"/>
              </a:ext>
            </a:extLst>
          </p:cNvPr>
          <p:cNvCxnSpPr/>
          <p:nvPr/>
        </p:nvCxnSpPr>
        <p:spPr>
          <a:xfrm flipH="1">
            <a:off x="1558226" y="4123785"/>
            <a:ext cx="3938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C79EB1-F1AB-43BA-A34A-82D46B52C13E}"/>
              </a:ext>
            </a:extLst>
          </p:cNvPr>
          <p:cNvSpPr txBox="1"/>
          <p:nvPr/>
        </p:nvSpPr>
        <p:spPr>
          <a:xfrm>
            <a:off x="1929980" y="3798408"/>
            <a:ext cx="291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“Turn for human to play!”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2D3DC6-C42B-4094-96EB-1749DD1A9E11}"/>
              </a:ext>
            </a:extLst>
          </p:cNvPr>
          <p:cNvSpPr txBox="1"/>
          <p:nvPr/>
        </p:nvSpPr>
        <p:spPr>
          <a:xfrm>
            <a:off x="1624904" y="5412126"/>
            <a:ext cx="348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is checked for winner </a:t>
            </a:r>
          </a:p>
          <a:p>
            <a:r>
              <a:rPr lang="en-US" dirty="0"/>
              <a:t>“Human either makes a tie or win!”</a:t>
            </a:r>
          </a:p>
        </p:txBody>
      </p:sp>
    </p:spTree>
    <p:extLst>
      <p:ext uri="{BB962C8B-B14F-4D97-AF65-F5344CB8AC3E}">
        <p14:creationId xmlns:p14="http://schemas.microsoft.com/office/powerpoint/2010/main" val="265461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890D-15AE-41CF-A110-2A4E476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5946-CDBE-44FC-AB5F-BB05842B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is tested for 5 times, considering both human and the Robot starting the game. And the results are as below:</a:t>
            </a:r>
          </a:p>
          <a:p>
            <a:r>
              <a:rPr lang="en-US" dirty="0"/>
              <a:t>Number of times Robot won the game : 4</a:t>
            </a:r>
          </a:p>
          <a:p>
            <a:r>
              <a:rPr lang="en-US" dirty="0"/>
              <a:t>Number of times Human won the game:0</a:t>
            </a:r>
          </a:p>
          <a:p>
            <a:r>
              <a:rPr lang="en-US" dirty="0"/>
              <a:t>Number of times, the game ended as a tie: 1</a:t>
            </a:r>
          </a:p>
          <a:p>
            <a:r>
              <a:rPr lang="en-US" dirty="0"/>
              <a:t>Robot starts the game and wins: </a:t>
            </a:r>
            <a:r>
              <a:rPr lang="en-US" u="sng" dirty="0"/>
              <a:t>https://youtu.be/Pwmit9kiIIM</a:t>
            </a:r>
          </a:p>
          <a:p>
            <a:r>
              <a:rPr lang="en-US" dirty="0"/>
              <a:t>Robo starts the game and ends in </a:t>
            </a:r>
            <a:r>
              <a:rPr lang="en-US" dirty="0" err="1"/>
              <a:t>Tie:</a:t>
            </a:r>
            <a:r>
              <a:rPr lang="en-US" u="sng" dirty="0" err="1"/>
              <a:t>https</a:t>
            </a:r>
            <a:r>
              <a:rPr lang="en-US" u="sng" dirty="0"/>
              <a:t>://youtu.be/3JT8GAaUKEU</a:t>
            </a:r>
          </a:p>
        </p:txBody>
      </p:sp>
    </p:spTree>
    <p:extLst>
      <p:ext uri="{BB962C8B-B14F-4D97-AF65-F5344CB8AC3E}">
        <p14:creationId xmlns:p14="http://schemas.microsoft.com/office/powerpoint/2010/main" val="180815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69D6-48AA-4061-875E-2ABFCFD7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9B3A-ADDB-4518-9133-D501594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47653"/>
            <a:ext cx="10495961" cy="4329309"/>
          </a:xfrm>
        </p:spPr>
        <p:txBody>
          <a:bodyPr/>
          <a:lstStyle/>
          <a:p>
            <a:r>
              <a:rPr lang="en-US" dirty="0"/>
              <a:t>Robot taking its turn soon after the human drops the coin without any human intervention. </a:t>
            </a:r>
          </a:p>
          <a:p>
            <a:r>
              <a:rPr lang="en-US" dirty="0"/>
              <a:t>Tie condition even when the board is not completely filled.</a:t>
            </a:r>
          </a:p>
          <a:p>
            <a:r>
              <a:rPr lang="en-US" dirty="0"/>
              <a:t>Recognizing the coin color using different color model (HSV), allowing the robot to play in different lighting conditions.</a:t>
            </a:r>
          </a:p>
          <a:p>
            <a:r>
              <a:rPr lang="en-US" dirty="0"/>
              <a:t>Different way to recognize the color, example detecting circles.</a:t>
            </a:r>
          </a:p>
          <a:p>
            <a:r>
              <a:rPr lang="en-US" dirty="0"/>
              <a:t>Increase the number of sample pixels, that should be considered in the process of identifying the slots on the board.</a:t>
            </a:r>
          </a:p>
          <a:p>
            <a:r>
              <a:rPr lang="en-US" dirty="0"/>
              <a:t>Reset the textbox, which displays the status of the game result.</a:t>
            </a:r>
          </a:p>
        </p:txBody>
      </p:sp>
    </p:spTree>
    <p:extLst>
      <p:ext uri="{BB962C8B-B14F-4D97-AF65-F5344CB8AC3E}">
        <p14:creationId xmlns:p14="http://schemas.microsoft.com/office/powerpoint/2010/main" val="129969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299A-9291-4648-B86D-7DF87A46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Division between the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82A9-1E2D-406A-A50D-D0895948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 between the application and the NXT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the Image processing(to capture the board through a camera) – Parameshwari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GUI part and game setup – Parameshwari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Minimax algorithm with the existing code - Parameshwari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- Parameshwari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1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BDF4B-570A-4545-8B4A-D80B2C9A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2" y="2766218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24843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A2FAF-3501-4D90-808E-F31A1EA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457200"/>
            <a:ext cx="3782211" cy="890833"/>
          </a:xfrm>
        </p:spPr>
        <p:txBody>
          <a:bodyPr/>
          <a:lstStyle/>
          <a:p>
            <a:r>
              <a:rPr lang="en-US" b="1" dirty="0"/>
              <a:t>Game 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BA9D85-6FDD-4FD8-9AB9-23A72B13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Four is a two-player connection game, whose objective is to form a horizontal, vertical, or a diagonal line of four of one’s own discs.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for assembling of the Robot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Butani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133A95-1FCC-4DF4-B344-5EB6F629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00" y="278089"/>
            <a:ext cx="4981347" cy="60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1F8F-CCCC-428F-8F83-6500DAEA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C191-2A28-4E4C-B648-8E110BFC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 approach has been used for this project.</a:t>
            </a:r>
          </a:p>
          <a:p>
            <a:r>
              <a:rPr lang="en-US" dirty="0"/>
              <a:t>Implementation is done using Java.</a:t>
            </a:r>
          </a:p>
          <a:p>
            <a:r>
              <a:rPr lang="en-US" dirty="0"/>
              <a:t>A high vision camera is used to capture the image of the board.</a:t>
            </a:r>
          </a:p>
          <a:p>
            <a:r>
              <a:rPr lang="en-US" dirty="0"/>
              <a:t>The library used for image processing is </a:t>
            </a:r>
            <a:r>
              <a:rPr lang="en-US" dirty="0" err="1"/>
              <a:t>Sarxos</a:t>
            </a:r>
            <a:r>
              <a:rPr lang="en-US" dirty="0"/>
              <a:t> webcam-capture:- </a:t>
            </a:r>
            <a:r>
              <a:rPr lang="en-US" sz="2400" dirty="0">
                <a:hlinkClick r:id="rId2"/>
              </a:rPr>
              <a:t>https://github.com/sarxos/webcam-capture</a:t>
            </a:r>
            <a:endParaRPr lang="en-US" sz="2400" dirty="0"/>
          </a:p>
          <a:p>
            <a:r>
              <a:rPr lang="en-US" dirty="0" err="1"/>
              <a:t>MinMax</a:t>
            </a:r>
            <a:r>
              <a:rPr lang="en-US" dirty="0"/>
              <a:t> algorithm is used to take the decision of the robot’s counter move based on the image captured by the camera.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1410-28FE-4681-B911-2900BFE9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Lego NXT Mindstorm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E0E7-9FC0-4B7A-A193-54817E57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55"/>
            <a:ext cx="10515600" cy="436804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movement of the motor is controlled by Lego NXT.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leJOS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firmware replacement for Lego Mindstorms programmable bricks) is used, It includes a Java virtual machine, which allows Lego Mindstorms robots to be programmed in the Java programming language.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the controller and the application is through serial communication.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touch sensors(as shown in the below picture) are configured to detect the edges of the physical  module.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8005-039E-429D-9137-9D71907E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97" y="3992942"/>
            <a:ext cx="4651167" cy="27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BBF7-12C0-4167-AA85-7EC258E8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10515600" cy="58847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Matrix to represent the board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2Dimensional array of 6*7 size is created to represented 6 rows and 7 columns of the board respectively.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20 pixels (10 in vertical and 10 in horizontal from the center of the slot, are taken into consideration  for each slot ) are considered to identify the slot color.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the array are represented as below: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Red coin on the board      --- 1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Yellow coin on the board --- 2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Green slot on the board   --- 0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BCFD2-DEF3-47C2-A703-1EB9F1D2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0688"/>
            <a:ext cx="5701748" cy="26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1DF8-4BAB-4001-8AD9-A26C8CBF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vs AI (Random strategy)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0A02-9147-430D-8200-7992C8E0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drops a coin based on the column number(1 to 7) generated by the random function.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every action taken by human/Robot, the camera scans the board and is read into an 2Dimensional array.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conditions are checked by scanning through vertically, horizontally and diagonally.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7E07-D16C-40C7-B5F7-37BC86C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vs AI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E8A2-DE6A-4C79-A5D5-2668D9D4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backtracking algorithm which is used in decision making and game theory to find the optimal move for the player.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for implementing the algorithm in java : Joon Lee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https://github.com/jl23889/Code-Foo/tree/master/Connect%20Four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Evaluation function is implemented, which calculates the value of the board depending on the placement of coins on the board.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tree of a few scenarios are shown in next slide.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1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3F8AD3-D11C-4A6B-B04C-8ECCBF46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Tree: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1:- When robot starts first for 3x3 board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50A78614-FFF9-4B61-A0D9-F3C044039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116" r="464"/>
          <a:stretch/>
        </p:blipFill>
        <p:spPr>
          <a:xfrm>
            <a:off x="1872030" y="1514987"/>
            <a:ext cx="7831264" cy="43634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A0568B-9016-4797-AFF9-5F94FEE94117}"/>
              </a:ext>
            </a:extLst>
          </p:cNvPr>
          <p:cNvSpPr txBox="1"/>
          <p:nvPr/>
        </p:nvSpPr>
        <p:spPr>
          <a:xfrm>
            <a:off x="1941982" y="6123543"/>
            <a:ext cx="56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path is highlighted in yellow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CF0114-362A-40C2-9DF8-20881B923034}"/>
                  </a:ext>
                </a:extLst>
              </p14:cNvPr>
              <p14:cNvContentPartPr/>
              <p14:nvPr/>
            </p14:nvContentPartPr>
            <p14:xfrm>
              <a:off x="5743353" y="2157033"/>
              <a:ext cx="25560" cy="150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CF0114-362A-40C2-9DF8-20881B923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713" y="2121033"/>
                <a:ext cx="61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8524F9-B251-41CF-A6AD-705F8554AD94}"/>
                  </a:ext>
                </a:extLst>
              </p14:cNvPr>
              <p14:cNvContentPartPr/>
              <p14:nvPr/>
            </p14:nvContentPartPr>
            <p14:xfrm>
              <a:off x="5832273" y="225459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8524F9-B251-41CF-A6AD-705F8554AD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4273" y="221895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B292BD0-46A5-4FB5-9DFD-1723DEC8AD26}"/>
                  </a:ext>
                </a:extLst>
              </p14:cNvPr>
              <p14:cNvContentPartPr/>
              <p14:nvPr/>
            </p14:nvContentPartPr>
            <p14:xfrm>
              <a:off x="5752353" y="2243793"/>
              <a:ext cx="2512800" cy="266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B292BD0-46A5-4FB5-9DFD-1723DEC8AD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4713" y="2207793"/>
                <a:ext cx="25484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3B5866-B1C1-425A-B2F5-4C32E913CA4C}"/>
                  </a:ext>
                </a:extLst>
              </p14:cNvPr>
              <p14:cNvContentPartPr/>
              <p14:nvPr/>
            </p14:nvContentPartPr>
            <p14:xfrm>
              <a:off x="8122593" y="2476713"/>
              <a:ext cx="159120" cy="2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3B5866-B1C1-425A-B2F5-4C32E913CA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04953" y="2440713"/>
                <a:ext cx="194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ECBF0A-D94A-4A94-87D6-8EDED735335F}"/>
                  </a:ext>
                </a:extLst>
              </p14:cNvPr>
              <p14:cNvContentPartPr/>
              <p14:nvPr/>
            </p14:nvContentPartPr>
            <p14:xfrm>
              <a:off x="8244993" y="2378793"/>
              <a:ext cx="117720" cy="122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CBF0A-D94A-4A94-87D6-8EDED73533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7353" y="2343153"/>
                <a:ext cx="15336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9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1B727-8355-45D0-8D50-E156E87C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2:- Intermediate for 3x4 board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8B82B5-D34E-4BDE-98EF-16BDF199A9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63" r="563" b="3001"/>
          <a:stretch/>
        </p:blipFill>
        <p:spPr>
          <a:xfrm>
            <a:off x="2209385" y="1825625"/>
            <a:ext cx="6553615" cy="41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12876</TotalTime>
  <Words>935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Vision Based Connect Four Game  (Human vs Artificial Intelligence)</vt:lpstr>
      <vt:lpstr>Game Objective</vt:lpstr>
      <vt:lpstr>Contd..</vt:lpstr>
      <vt:lpstr>Lego NXT Mindstorm </vt:lpstr>
      <vt:lpstr>PowerPoint Presentation</vt:lpstr>
      <vt:lpstr>Human vs AI (Random strategy)</vt:lpstr>
      <vt:lpstr>Human vs AI (MinMax Algorithm)</vt:lpstr>
      <vt:lpstr>Evaluation Tree: Scenario 1:- When robot starts first for 3x3 board </vt:lpstr>
      <vt:lpstr> Scenario 2:- Intermediate for 3x4 board </vt:lpstr>
      <vt:lpstr>Game Scenario 1:  Human Starts First </vt:lpstr>
      <vt:lpstr>Game Scenario 2:  Robot Starts First </vt:lpstr>
      <vt:lpstr>Game Scenario 4:  Robot wins the game</vt:lpstr>
      <vt:lpstr>Game Scenario 3:  Human either wins / makes a tie</vt:lpstr>
      <vt:lpstr>TEST RESULTS</vt:lpstr>
      <vt:lpstr>FUTURE WORK</vt:lpstr>
      <vt:lpstr>Work Division between the Team: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parameshwari Tirupari</dc:creator>
  <cp:lastModifiedBy>parameshwari Tirupari</cp:lastModifiedBy>
  <cp:revision>127</cp:revision>
  <dcterms:created xsi:type="dcterms:W3CDTF">2019-07-13T19:55:02Z</dcterms:created>
  <dcterms:modified xsi:type="dcterms:W3CDTF">2019-07-27T19:45:10Z</dcterms:modified>
</cp:coreProperties>
</file>