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8"/>
  </p:notesMasterIdLst>
  <p:sldIdLst>
    <p:sldId id="257" r:id="rId2"/>
    <p:sldId id="259" r:id="rId3"/>
    <p:sldId id="260" r:id="rId4"/>
    <p:sldId id="261" r:id="rId5"/>
    <p:sldId id="286" r:id="rId6"/>
    <p:sldId id="263" r:id="rId7"/>
    <p:sldId id="265" r:id="rId8"/>
    <p:sldId id="267" r:id="rId9"/>
    <p:sldId id="268" r:id="rId10"/>
    <p:sldId id="312" r:id="rId11"/>
    <p:sldId id="283" r:id="rId12"/>
    <p:sldId id="269" r:id="rId13"/>
    <p:sldId id="270" r:id="rId14"/>
    <p:sldId id="272" r:id="rId15"/>
    <p:sldId id="273" r:id="rId16"/>
    <p:sldId id="275" r:id="rId17"/>
    <p:sldId id="277" r:id="rId18"/>
    <p:sldId id="278" r:id="rId19"/>
    <p:sldId id="301" r:id="rId20"/>
    <p:sldId id="281" r:id="rId21"/>
    <p:sldId id="282" r:id="rId22"/>
    <p:sldId id="284" r:id="rId23"/>
    <p:sldId id="285" r:id="rId24"/>
    <p:sldId id="296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3" r:id="rId36"/>
    <p:sldId id="314" r:id="rId3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3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9092C-E876-4322-B292-7F8C73C358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1CF32-7D7D-4CF2-BAA9-C037C0EC0945}">
      <dgm:prSet phldrT="[Text]"/>
      <dgm:spPr/>
      <dgm:t>
        <a:bodyPr/>
        <a:lstStyle/>
        <a:p>
          <a:r>
            <a:rPr lang="es-AR" dirty="0" smtClean="0"/>
            <a:t>Iteración 1</a:t>
          </a:r>
        </a:p>
        <a:p>
          <a:r>
            <a:rPr lang="es-AR" dirty="0" smtClean="0"/>
            <a:t>17/5/2012</a:t>
          </a:r>
          <a:endParaRPr lang="en-US" dirty="0"/>
        </a:p>
      </dgm:t>
    </dgm:pt>
    <dgm:pt modelId="{B6516F18-BDC8-4A97-9C5C-6CEE01C69A90}" type="parTrans" cxnId="{AB09CD83-31B4-4E29-BE3B-CE8AC19DE7C6}">
      <dgm:prSet/>
      <dgm:spPr/>
      <dgm:t>
        <a:bodyPr/>
        <a:lstStyle/>
        <a:p>
          <a:endParaRPr lang="en-US"/>
        </a:p>
      </dgm:t>
    </dgm:pt>
    <dgm:pt modelId="{C9217CDE-DFED-466C-80F2-DAA6B5AA755A}" type="sibTrans" cxnId="{AB09CD83-31B4-4E29-BE3B-CE8AC19DE7C6}">
      <dgm:prSet/>
      <dgm:spPr/>
      <dgm:t>
        <a:bodyPr/>
        <a:lstStyle/>
        <a:p>
          <a:endParaRPr lang="en-US"/>
        </a:p>
      </dgm:t>
    </dgm:pt>
    <dgm:pt modelId="{2760651A-C8D9-4824-8874-1737C10BF8BC}">
      <dgm:prSet phldrT="[Text]"/>
      <dgm:spPr/>
      <dgm:t>
        <a:bodyPr/>
        <a:lstStyle/>
        <a:p>
          <a:r>
            <a:rPr lang="es-ES" dirty="0" smtClean="0"/>
            <a:t>Informe preliminar</a:t>
          </a:r>
          <a:endParaRPr lang="en-US" dirty="0"/>
        </a:p>
      </dgm:t>
    </dgm:pt>
    <dgm:pt modelId="{76463492-48F4-4890-A095-1D24A7F0F984}" type="parTrans" cxnId="{71B934D1-A1BE-4D03-83AF-914726330904}">
      <dgm:prSet/>
      <dgm:spPr/>
      <dgm:t>
        <a:bodyPr/>
        <a:lstStyle/>
        <a:p>
          <a:endParaRPr lang="en-US"/>
        </a:p>
      </dgm:t>
    </dgm:pt>
    <dgm:pt modelId="{FFEB90C6-A7C7-4B0A-89F2-919DD9364739}" type="sibTrans" cxnId="{71B934D1-A1BE-4D03-83AF-914726330904}">
      <dgm:prSet/>
      <dgm:spPr/>
      <dgm:t>
        <a:bodyPr/>
        <a:lstStyle/>
        <a:p>
          <a:endParaRPr lang="en-US"/>
        </a:p>
      </dgm:t>
    </dgm:pt>
    <dgm:pt modelId="{9D53F5CF-E73A-49B8-82D5-67B6E1B4D3B0}">
      <dgm:prSet phldrT="[Text]"/>
      <dgm:spPr/>
      <dgm:t>
        <a:bodyPr/>
        <a:lstStyle/>
        <a:p>
          <a:r>
            <a:rPr lang="es-AR" dirty="0" smtClean="0"/>
            <a:t>Iteración 2</a:t>
          </a:r>
        </a:p>
        <a:p>
          <a:r>
            <a:rPr lang="es-AR" dirty="0" smtClean="0"/>
            <a:t>28/6/2012</a:t>
          </a:r>
          <a:endParaRPr lang="en-US" dirty="0"/>
        </a:p>
      </dgm:t>
    </dgm:pt>
    <dgm:pt modelId="{EFD8FFF1-CB0D-440F-8A6B-873EF7FB1F08}" type="parTrans" cxnId="{FAA15890-4F2A-44A5-B421-87163F49C83F}">
      <dgm:prSet/>
      <dgm:spPr/>
      <dgm:t>
        <a:bodyPr/>
        <a:lstStyle/>
        <a:p>
          <a:endParaRPr lang="en-US"/>
        </a:p>
      </dgm:t>
    </dgm:pt>
    <dgm:pt modelId="{6E01CB81-79F9-4927-A467-F09033DCA897}" type="sibTrans" cxnId="{FAA15890-4F2A-44A5-B421-87163F49C83F}">
      <dgm:prSet/>
      <dgm:spPr/>
      <dgm:t>
        <a:bodyPr/>
        <a:lstStyle/>
        <a:p>
          <a:endParaRPr lang="en-US"/>
        </a:p>
      </dgm:t>
    </dgm:pt>
    <dgm:pt modelId="{852AA831-7837-42DD-942D-617B2AD798FD}">
      <dgm:prSet phldrT="[Text]"/>
      <dgm:spPr/>
      <dgm:t>
        <a:bodyPr/>
        <a:lstStyle/>
        <a:p>
          <a:r>
            <a:rPr lang="es-AR" dirty="0" smtClean="0"/>
            <a:t>Implementación de los CU prioridad Alta</a:t>
          </a:r>
          <a:endParaRPr lang="en-US" dirty="0"/>
        </a:p>
      </dgm:t>
    </dgm:pt>
    <dgm:pt modelId="{8CBF793F-D39E-496A-A905-BCC78B32A0A3}" type="parTrans" cxnId="{17A4585D-7AE7-4DF7-BD4F-28F26443DC4A}">
      <dgm:prSet/>
      <dgm:spPr/>
      <dgm:t>
        <a:bodyPr/>
        <a:lstStyle/>
        <a:p>
          <a:endParaRPr lang="en-US"/>
        </a:p>
      </dgm:t>
    </dgm:pt>
    <dgm:pt modelId="{F2E800E2-1A52-4F90-9030-3DD289CD9ED0}" type="sibTrans" cxnId="{17A4585D-7AE7-4DF7-BD4F-28F26443DC4A}">
      <dgm:prSet/>
      <dgm:spPr/>
      <dgm:t>
        <a:bodyPr/>
        <a:lstStyle/>
        <a:p>
          <a:endParaRPr lang="en-US"/>
        </a:p>
      </dgm:t>
    </dgm:pt>
    <dgm:pt modelId="{454E7899-FD60-471D-A87C-7F22BA1EC279}">
      <dgm:prSet phldrT="[Text]"/>
      <dgm:spPr/>
      <dgm:t>
        <a:bodyPr/>
        <a:lstStyle/>
        <a:p>
          <a:r>
            <a:rPr lang="es-AR" dirty="0" smtClean="0"/>
            <a:t>Iteración 3</a:t>
          </a:r>
        </a:p>
        <a:p>
          <a:r>
            <a:rPr lang="es-AR" dirty="0" smtClean="0"/>
            <a:t>11/10/2012</a:t>
          </a:r>
          <a:endParaRPr lang="en-US" dirty="0"/>
        </a:p>
      </dgm:t>
    </dgm:pt>
    <dgm:pt modelId="{450023FD-E05D-46DD-97F6-01EC1F446AF8}" type="parTrans" cxnId="{BA4EB1E3-BF27-43E0-9B6B-011D52333FF5}">
      <dgm:prSet/>
      <dgm:spPr/>
      <dgm:t>
        <a:bodyPr/>
        <a:lstStyle/>
        <a:p>
          <a:endParaRPr lang="en-US"/>
        </a:p>
      </dgm:t>
    </dgm:pt>
    <dgm:pt modelId="{CAAB7403-FC4F-4CE9-B67F-90C081C8A81C}" type="sibTrans" cxnId="{BA4EB1E3-BF27-43E0-9B6B-011D52333FF5}">
      <dgm:prSet/>
      <dgm:spPr/>
      <dgm:t>
        <a:bodyPr/>
        <a:lstStyle/>
        <a:p>
          <a:endParaRPr lang="en-US"/>
        </a:p>
      </dgm:t>
    </dgm:pt>
    <dgm:pt modelId="{34496EE1-B95B-44E8-BB0A-0CAC482AB970}">
      <dgm:prSet phldrT="[Text]"/>
      <dgm:spPr/>
      <dgm:t>
        <a:bodyPr/>
        <a:lstStyle/>
        <a:p>
          <a:r>
            <a:rPr lang="es-AR" dirty="0" smtClean="0"/>
            <a:t>Implementación de los CU prioridad Media y Baja</a:t>
          </a:r>
          <a:endParaRPr lang="en-US" dirty="0"/>
        </a:p>
      </dgm:t>
    </dgm:pt>
    <dgm:pt modelId="{D29517DA-32A9-439E-B16D-511E21F194AD}" type="parTrans" cxnId="{B3A6CE16-803A-489F-AD0E-2100646AF1AE}">
      <dgm:prSet/>
      <dgm:spPr/>
      <dgm:t>
        <a:bodyPr/>
        <a:lstStyle/>
        <a:p>
          <a:endParaRPr lang="en-US"/>
        </a:p>
      </dgm:t>
    </dgm:pt>
    <dgm:pt modelId="{C038C20B-2977-4BC8-BE69-AB6BD2E32905}" type="sibTrans" cxnId="{B3A6CE16-803A-489F-AD0E-2100646AF1AE}">
      <dgm:prSet/>
      <dgm:spPr/>
      <dgm:t>
        <a:bodyPr/>
        <a:lstStyle/>
        <a:p>
          <a:endParaRPr lang="en-US"/>
        </a:p>
      </dgm:t>
    </dgm:pt>
    <dgm:pt modelId="{5913FBD2-A8EA-4DD9-B679-25A7E714503E}">
      <dgm:prSet phldrT="[Text]"/>
      <dgm:spPr/>
      <dgm:t>
        <a:bodyPr/>
        <a:lstStyle/>
        <a:p>
          <a:r>
            <a:rPr lang="es-ES" dirty="0" smtClean="0"/>
            <a:t>Diagrama de proceso de negocio</a:t>
          </a:r>
          <a:endParaRPr lang="en-US" dirty="0"/>
        </a:p>
      </dgm:t>
    </dgm:pt>
    <dgm:pt modelId="{50B59DB0-D698-4E18-9C75-DED440676B7C}" type="parTrans" cxnId="{69A0E095-17E7-42E7-94DF-6521557440D8}">
      <dgm:prSet/>
      <dgm:spPr/>
      <dgm:t>
        <a:bodyPr/>
        <a:lstStyle/>
        <a:p>
          <a:endParaRPr lang="en-US"/>
        </a:p>
      </dgm:t>
    </dgm:pt>
    <dgm:pt modelId="{C845D9E3-1694-466B-A08B-2FF052C9DA60}" type="sibTrans" cxnId="{69A0E095-17E7-42E7-94DF-6521557440D8}">
      <dgm:prSet/>
      <dgm:spPr/>
      <dgm:t>
        <a:bodyPr/>
        <a:lstStyle/>
        <a:p>
          <a:endParaRPr lang="en-US"/>
        </a:p>
      </dgm:t>
    </dgm:pt>
    <dgm:pt modelId="{813616D9-BE8E-4A10-BF86-762692BB6A0F}">
      <dgm:prSet phldrT="[Text]"/>
      <dgm:spPr/>
      <dgm:t>
        <a:bodyPr/>
        <a:lstStyle/>
        <a:p>
          <a:r>
            <a:rPr lang="es-AR" dirty="0" smtClean="0"/>
            <a:t>Iteración 4</a:t>
          </a:r>
        </a:p>
        <a:p>
          <a:r>
            <a:rPr lang="es-AR" dirty="0" smtClean="0"/>
            <a:t>15/11/2012</a:t>
          </a:r>
          <a:endParaRPr lang="en-US" dirty="0"/>
        </a:p>
      </dgm:t>
    </dgm:pt>
    <dgm:pt modelId="{D5B80464-B801-4E50-B9EE-A4120F3DB6BA}" type="parTrans" cxnId="{3C69F642-B970-4116-8188-D040E030F41C}">
      <dgm:prSet/>
      <dgm:spPr/>
      <dgm:t>
        <a:bodyPr/>
        <a:lstStyle/>
        <a:p>
          <a:endParaRPr lang="en-US"/>
        </a:p>
      </dgm:t>
    </dgm:pt>
    <dgm:pt modelId="{EB607165-0503-4330-BE7C-FB630D47E442}" type="sibTrans" cxnId="{3C69F642-B970-4116-8188-D040E030F41C}">
      <dgm:prSet/>
      <dgm:spPr/>
      <dgm:t>
        <a:bodyPr/>
        <a:lstStyle/>
        <a:p>
          <a:endParaRPr lang="en-US"/>
        </a:p>
      </dgm:t>
    </dgm:pt>
    <dgm:pt modelId="{E9E98E57-AA12-4079-AB9F-42765B204AFD}">
      <dgm:prSet phldrT="[Text]"/>
      <dgm:spPr/>
      <dgm:t>
        <a:bodyPr/>
        <a:lstStyle/>
        <a:p>
          <a:r>
            <a:rPr lang="en-US" dirty="0" err="1" smtClean="0"/>
            <a:t>Sistema</a:t>
          </a:r>
          <a:r>
            <a:rPr lang="en-US" dirty="0" smtClean="0"/>
            <a:t> </a:t>
          </a:r>
          <a:r>
            <a:rPr lang="en-US" dirty="0" err="1" smtClean="0"/>
            <a:t>implementado</a:t>
          </a:r>
          <a:r>
            <a:rPr lang="en-US" dirty="0" smtClean="0"/>
            <a:t> en forma </a:t>
          </a:r>
          <a:r>
            <a:rPr lang="es-ES" dirty="0" smtClean="0"/>
            <a:t>completa</a:t>
          </a:r>
          <a:endParaRPr lang="en-US" dirty="0"/>
        </a:p>
      </dgm:t>
    </dgm:pt>
    <dgm:pt modelId="{C4577ADC-16D1-4D49-8707-154E0725CC4F}" type="parTrans" cxnId="{209AFB32-84E2-41E5-A2D0-AC0687D3F341}">
      <dgm:prSet/>
      <dgm:spPr/>
      <dgm:t>
        <a:bodyPr/>
        <a:lstStyle/>
        <a:p>
          <a:endParaRPr lang="en-US"/>
        </a:p>
      </dgm:t>
    </dgm:pt>
    <dgm:pt modelId="{22148C02-D536-448C-A88E-FA359F360214}" type="sibTrans" cxnId="{209AFB32-84E2-41E5-A2D0-AC0687D3F341}">
      <dgm:prSet/>
      <dgm:spPr/>
      <dgm:t>
        <a:bodyPr/>
        <a:lstStyle/>
        <a:p>
          <a:endParaRPr lang="en-US"/>
        </a:p>
      </dgm:t>
    </dgm:pt>
    <dgm:pt modelId="{82EDBB78-BDE0-49D3-BA2A-620A1AA99448}">
      <dgm:prSet phldrT="[Text]"/>
      <dgm:spPr/>
      <dgm:t>
        <a:bodyPr/>
        <a:lstStyle/>
        <a:p>
          <a:r>
            <a:rPr lang="es-ES" dirty="0" smtClean="0"/>
            <a:t>Manual de usuario y de procedimiento</a:t>
          </a:r>
          <a:endParaRPr lang="en-US" dirty="0"/>
        </a:p>
      </dgm:t>
    </dgm:pt>
    <dgm:pt modelId="{D7E6FD12-68CA-46EE-A997-236107332458}" type="parTrans" cxnId="{FE78F3AE-2FA6-42E9-B720-08B83FEB33CD}">
      <dgm:prSet/>
      <dgm:spPr/>
      <dgm:t>
        <a:bodyPr/>
        <a:lstStyle/>
        <a:p>
          <a:endParaRPr lang="en-US"/>
        </a:p>
      </dgm:t>
    </dgm:pt>
    <dgm:pt modelId="{A43D6ED7-12FD-41CF-A98E-BB344017184C}" type="sibTrans" cxnId="{FE78F3AE-2FA6-42E9-B720-08B83FEB33CD}">
      <dgm:prSet/>
      <dgm:spPr/>
      <dgm:t>
        <a:bodyPr/>
        <a:lstStyle/>
        <a:p>
          <a:endParaRPr lang="en-US"/>
        </a:p>
      </dgm:t>
    </dgm:pt>
    <dgm:pt modelId="{31F45068-6429-4DB1-859C-A42325B05AFA}">
      <dgm:prSet phldrT="[Text]"/>
      <dgm:spPr/>
      <dgm:t>
        <a:bodyPr/>
        <a:lstStyle/>
        <a:p>
          <a:r>
            <a:rPr lang="es-ES" dirty="0" smtClean="0"/>
            <a:t>Lista de requerimientos</a:t>
          </a:r>
          <a:endParaRPr lang="en-US" dirty="0"/>
        </a:p>
      </dgm:t>
    </dgm:pt>
    <dgm:pt modelId="{5C30A858-4117-4B40-90A2-9E61D6C7CA4D}" type="parTrans" cxnId="{096016B3-FF8A-411D-9BBE-8C4B36316E7B}">
      <dgm:prSet/>
      <dgm:spPr/>
    </dgm:pt>
    <dgm:pt modelId="{34B41A6C-6244-4C21-8F57-7CE1FE8CDA7C}" type="sibTrans" cxnId="{096016B3-FF8A-411D-9BBE-8C4B36316E7B}">
      <dgm:prSet/>
      <dgm:spPr/>
    </dgm:pt>
    <dgm:pt modelId="{A269C954-6C69-4EFD-BC78-8B18276D4525}" type="pres">
      <dgm:prSet presAssocID="{0069092C-E876-4322-B292-7F8C73C358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EECDA9C-80A6-4FD0-93CD-CC698886C13F}" type="pres">
      <dgm:prSet presAssocID="{08E1CF32-7D7D-4CF2-BAA9-C037C0EC0945}" presName="linNode" presStyleCnt="0"/>
      <dgm:spPr/>
    </dgm:pt>
    <dgm:pt modelId="{D34768DB-64FD-4294-BFEE-0BC3987FFB41}" type="pres">
      <dgm:prSet presAssocID="{08E1CF32-7D7D-4CF2-BAA9-C037C0EC094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185FC-CEAB-4B95-8C69-65CB50B7EE28}" type="pres">
      <dgm:prSet presAssocID="{08E1CF32-7D7D-4CF2-BAA9-C037C0EC094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6A8D5-4A04-497E-A198-48DF170C024D}" type="pres">
      <dgm:prSet presAssocID="{C9217CDE-DFED-466C-80F2-DAA6B5AA755A}" presName="sp" presStyleCnt="0"/>
      <dgm:spPr/>
    </dgm:pt>
    <dgm:pt modelId="{C8A01053-33D2-4B25-A829-5C15FCDE1E3E}" type="pres">
      <dgm:prSet presAssocID="{9D53F5CF-E73A-49B8-82D5-67B6E1B4D3B0}" presName="linNode" presStyleCnt="0"/>
      <dgm:spPr/>
    </dgm:pt>
    <dgm:pt modelId="{22944780-7EA4-41AB-96B8-5A60D8CD2618}" type="pres">
      <dgm:prSet presAssocID="{9D53F5CF-E73A-49B8-82D5-67B6E1B4D3B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870B6-D861-425B-A22A-69583A7DE8E8}" type="pres">
      <dgm:prSet presAssocID="{9D53F5CF-E73A-49B8-82D5-67B6E1B4D3B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B9A32-D900-45C9-AB59-A3BA32A23567}" type="pres">
      <dgm:prSet presAssocID="{6E01CB81-79F9-4927-A467-F09033DCA897}" presName="sp" presStyleCnt="0"/>
      <dgm:spPr/>
    </dgm:pt>
    <dgm:pt modelId="{9D26FAA6-3C40-4168-B2A8-D55F787BD881}" type="pres">
      <dgm:prSet presAssocID="{454E7899-FD60-471D-A87C-7F22BA1EC279}" presName="linNode" presStyleCnt="0"/>
      <dgm:spPr/>
    </dgm:pt>
    <dgm:pt modelId="{B7CE4811-3286-4DF5-8DD8-3FB6DEAC28E9}" type="pres">
      <dgm:prSet presAssocID="{454E7899-FD60-471D-A87C-7F22BA1EC27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A675-5232-4C7A-A9C3-FFF93194D31F}" type="pres">
      <dgm:prSet presAssocID="{454E7899-FD60-471D-A87C-7F22BA1EC27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0F0A4-E720-4520-AAE3-30DED431B548}" type="pres">
      <dgm:prSet presAssocID="{CAAB7403-FC4F-4CE9-B67F-90C081C8A81C}" presName="sp" presStyleCnt="0"/>
      <dgm:spPr/>
    </dgm:pt>
    <dgm:pt modelId="{78EB880E-4AD2-4738-A845-C0AD23F67451}" type="pres">
      <dgm:prSet presAssocID="{813616D9-BE8E-4A10-BF86-762692BB6A0F}" presName="linNode" presStyleCnt="0"/>
      <dgm:spPr/>
    </dgm:pt>
    <dgm:pt modelId="{BBB6B52B-E046-4419-AB1D-58DD3C86F0D8}" type="pres">
      <dgm:prSet presAssocID="{813616D9-BE8E-4A10-BF86-762692BB6A0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F7ADA8-0EAC-48DE-AFD6-FDBB67CD9962}" type="pres">
      <dgm:prSet presAssocID="{813616D9-BE8E-4A10-BF86-762692BB6A0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B934D1-A1BE-4D03-83AF-914726330904}" srcId="{08E1CF32-7D7D-4CF2-BAA9-C037C0EC0945}" destId="{2760651A-C8D9-4824-8874-1737C10BF8BC}" srcOrd="0" destOrd="0" parTransId="{76463492-48F4-4890-A095-1D24A7F0F984}" sibTransId="{FFEB90C6-A7C7-4B0A-89F2-919DD9364739}"/>
    <dgm:cxn modelId="{3C69F642-B970-4116-8188-D040E030F41C}" srcId="{0069092C-E876-4322-B292-7F8C73C3584F}" destId="{813616D9-BE8E-4A10-BF86-762692BB6A0F}" srcOrd="3" destOrd="0" parTransId="{D5B80464-B801-4E50-B9EE-A4120F3DB6BA}" sibTransId="{EB607165-0503-4330-BE7C-FB630D47E442}"/>
    <dgm:cxn modelId="{A0E40EFF-1B01-4164-A7AC-C78B3A933590}" type="presOf" srcId="{9D53F5CF-E73A-49B8-82D5-67B6E1B4D3B0}" destId="{22944780-7EA4-41AB-96B8-5A60D8CD2618}" srcOrd="0" destOrd="0" presId="urn:microsoft.com/office/officeart/2005/8/layout/vList5"/>
    <dgm:cxn modelId="{F72D7F2D-5129-42E2-9017-708D8A91409B}" type="presOf" srcId="{0069092C-E876-4322-B292-7F8C73C3584F}" destId="{A269C954-6C69-4EFD-BC78-8B18276D4525}" srcOrd="0" destOrd="0" presId="urn:microsoft.com/office/officeart/2005/8/layout/vList5"/>
    <dgm:cxn modelId="{FAA15890-4F2A-44A5-B421-87163F49C83F}" srcId="{0069092C-E876-4322-B292-7F8C73C3584F}" destId="{9D53F5CF-E73A-49B8-82D5-67B6E1B4D3B0}" srcOrd="1" destOrd="0" parTransId="{EFD8FFF1-CB0D-440F-8A6B-873EF7FB1F08}" sibTransId="{6E01CB81-79F9-4927-A467-F09033DCA897}"/>
    <dgm:cxn modelId="{FE595EAB-F590-4967-B72D-32D5D3697D74}" type="presOf" srcId="{813616D9-BE8E-4A10-BF86-762692BB6A0F}" destId="{BBB6B52B-E046-4419-AB1D-58DD3C86F0D8}" srcOrd="0" destOrd="0" presId="urn:microsoft.com/office/officeart/2005/8/layout/vList5"/>
    <dgm:cxn modelId="{FE78F3AE-2FA6-42E9-B720-08B83FEB33CD}" srcId="{813616D9-BE8E-4A10-BF86-762692BB6A0F}" destId="{82EDBB78-BDE0-49D3-BA2A-620A1AA99448}" srcOrd="1" destOrd="0" parTransId="{D7E6FD12-68CA-46EE-A997-236107332458}" sibTransId="{A43D6ED7-12FD-41CF-A98E-BB344017184C}"/>
    <dgm:cxn modelId="{68C641F5-2370-4126-97C2-5EB7C51E9922}" type="presOf" srcId="{82EDBB78-BDE0-49D3-BA2A-620A1AA99448}" destId="{1DF7ADA8-0EAC-48DE-AFD6-FDBB67CD9962}" srcOrd="0" destOrd="1" presId="urn:microsoft.com/office/officeart/2005/8/layout/vList5"/>
    <dgm:cxn modelId="{7B254469-F4F5-4AEB-A0B0-CC2BF361E6C3}" type="presOf" srcId="{5913FBD2-A8EA-4DD9-B679-25A7E714503E}" destId="{08E185FC-CEAB-4B95-8C69-65CB50B7EE28}" srcOrd="0" destOrd="2" presId="urn:microsoft.com/office/officeart/2005/8/layout/vList5"/>
    <dgm:cxn modelId="{096016B3-FF8A-411D-9BBE-8C4B36316E7B}" srcId="{08E1CF32-7D7D-4CF2-BAA9-C037C0EC0945}" destId="{31F45068-6429-4DB1-859C-A42325B05AFA}" srcOrd="1" destOrd="0" parTransId="{5C30A858-4117-4B40-90A2-9E61D6C7CA4D}" sibTransId="{34B41A6C-6244-4C21-8F57-7CE1FE8CDA7C}"/>
    <dgm:cxn modelId="{93790AE3-421D-4F5F-AC55-46FF2C557FAC}" type="presOf" srcId="{34496EE1-B95B-44E8-BB0A-0CAC482AB970}" destId="{5BA1A675-5232-4C7A-A9C3-FFF93194D31F}" srcOrd="0" destOrd="0" presId="urn:microsoft.com/office/officeart/2005/8/layout/vList5"/>
    <dgm:cxn modelId="{5B3D558D-03CB-410E-BC29-DCE746D8222F}" type="presOf" srcId="{454E7899-FD60-471D-A87C-7F22BA1EC279}" destId="{B7CE4811-3286-4DF5-8DD8-3FB6DEAC28E9}" srcOrd="0" destOrd="0" presId="urn:microsoft.com/office/officeart/2005/8/layout/vList5"/>
    <dgm:cxn modelId="{69A0E095-17E7-42E7-94DF-6521557440D8}" srcId="{08E1CF32-7D7D-4CF2-BAA9-C037C0EC0945}" destId="{5913FBD2-A8EA-4DD9-B679-25A7E714503E}" srcOrd="2" destOrd="0" parTransId="{50B59DB0-D698-4E18-9C75-DED440676B7C}" sibTransId="{C845D9E3-1694-466B-A08B-2FF052C9DA60}"/>
    <dgm:cxn modelId="{B3A6CE16-803A-489F-AD0E-2100646AF1AE}" srcId="{454E7899-FD60-471D-A87C-7F22BA1EC279}" destId="{34496EE1-B95B-44E8-BB0A-0CAC482AB970}" srcOrd="0" destOrd="0" parTransId="{D29517DA-32A9-439E-B16D-511E21F194AD}" sibTransId="{C038C20B-2977-4BC8-BE69-AB6BD2E32905}"/>
    <dgm:cxn modelId="{209AFB32-84E2-41E5-A2D0-AC0687D3F341}" srcId="{813616D9-BE8E-4A10-BF86-762692BB6A0F}" destId="{E9E98E57-AA12-4079-AB9F-42765B204AFD}" srcOrd="0" destOrd="0" parTransId="{C4577ADC-16D1-4D49-8707-154E0725CC4F}" sibTransId="{22148C02-D536-448C-A88E-FA359F360214}"/>
    <dgm:cxn modelId="{BA4EB1E3-BF27-43E0-9B6B-011D52333FF5}" srcId="{0069092C-E876-4322-B292-7F8C73C3584F}" destId="{454E7899-FD60-471D-A87C-7F22BA1EC279}" srcOrd="2" destOrd="0" parTransId="{450023FD-E05D-46DD-97F6-01EC1F446AF8}" sibTransId="{CAAB7403-FC4F-4CE9-B67F-90C081C8A81C}"/>
    <dgm:cxn modelId="{170C5141-9DC3-4B96-8F2D-45A3D336F9B2}" type="presOf" srcId="{E9E98E57-AA12-4079-AB9F-42765B204AFD}" destId="{1DF7ADA8-0EAC-48DE-AFD6-FDBB67CD9962}" srcOrd="0" destOrd="0" presId="urn:microsoft.com/office/officeart/2005/8/layout/vList5"/>
    <dgm:cxn modelId="{9FB5EF73-95C6-4EB7-B5E2-4E0873914F7C}" type="presOf" srcId="{2760651A-C8D9-4824-8874-1737C10BF8BC}" destId="{08E185FC-CEAB-4B95-8C69-65CB50B7EE28}" srcOrd="0" destOrd="0" presId="urn:microsoft.com/office/officeart/2005/8/layout/vList5"/>
    <dgm:cxn modelId="{13260AA9-F28E-461D-96E4-8FE2C3D698EC}" type="presOf" srcId="{08E1CF32-7D7D-4CF2-BAA9-C037C0EC0945}" destId="{D34768DB-64FD-4294-BFEE-0BC3987FFB41}" srcOrd="0" destOrd="0" presId="urn:microsoft.com/office/officeart/2005/8/layout/vList5"/>
    <dgm:cxn modelId="{03A36938-19A8-410D-88E7-EE099D03C49C}" type="presOf" srcId="{852AA831-7837-42DD-942D-617B2AD798FD}" destId="{F32870B6-D861-425B-A22A-69583A7DE8E8}" srcOrd="0" destOrd="0" presId="urn:microsoft.com/office/officeart/2005/8/layout/vList5"/>
    <dgm:cxn modelId="{17A4585D-7AE7-4DF7-BD4F-28F26443DC4A}" srcId="{9D53F5CF-E73A-49B8-82D5-67B6E1B4D3B0}" destId="{852AA831-7837-42DD-942D-617B2AD798FD}" srcOrd="0" destOrd="0" parTransId="{8CBF793F-D39E-496A-A905-BCC78B32A0A3}" sibTransId="{F2E800E2-1A52-4F90-9030-3DD289CD9ED0}"/>
    <dgm:cxn modelId="{A4EAC2C3-F1A4-4BF1-8896-60753FCF56C9}" type="presOf" srcId="{31F45068-6429-4DB1-859C-A42325B05AFA}" destId="{08E185FC-CEAB-4B95-8C69-65CB50B7EE28}" srcOrd="0" destOrd="1" presId="urn:microsoft.com/office/officeart/2005/8/layout/vList5"/>
    <dgm:cxn modelId="{AB09CD83-31B4-4E29-BE3B-CE8AC19DE7C6}" srcId="{0069092C-E876-4322-B292-7F8C73C3584F}" destId="{08E1CF32-7D7D-4CF2-BAA9-C037C0EC0945}" srcOrd="0" destOrd="0" parTransId="{B6516F18-BDC8-4A97-9C5C-6CEE01C69A90}" sibTransId="{C9217CDE-DFED-466C-80F2-DAA6B5AA755A}"/>
    <dgm:cxn modelId="{78DB57C4-A05D-4EC5-B1EB-C6B1B6E2A797}" type="presParOf" srcId="{A269C954-6C69-4EFD-BC78-8B18276D4525}" destId="{3EECDA9C-80A6-4FD0-93CD-CC698886C13F}" srcOrd="0" destOrd="0" presId="urn:microsoft.com/office/officeart/2005/8/layout/vList5"/>
    <dgm:cxn modelId="{DF6297AF-4709-4524-A47B-29ED51B533C2}" type="presParOf" srcId="{3EECDA9C-80A6-4FD0-93CD-CC698886C13F}" destId="{D34768DB-64FD-4294-BFEE-0BC3987FFB41}" srcOrd="0" destOrd="0" presId="urn:microsoft.com/office/officeart/2005/8/layout/vList5"/>
    <dgm:cxn modelId="{4E7E7847-F1C4-44A9-A44F-79C7E634DAA9}" type="presParOf" srcId="{3EECDA9C-80A6-4FD0-93CD-CC698886C13F}" destId="{08E185FC-CEAB-4B95-8C69-65CB50B7EE28}" srcOrd="1" destOrd="0" presId="urn:microsoft.com/office/officeart/2005/8/layout/vList5"/>
    <dgm:cxn modelId="{16F07C1E-99FB-489E-8ED2-7DDF0914331B}" type="presParOf" srcId="{A269C954-6C69-4EFD-BC78-8B18276D4525}" destId="{FED6A8D5-4A04-497E-A198-48DF170C024D}" srcOrd="1" destOrd="0" presId="urn:microsoft.com/office/officeart/2005/8/layout/vList5"/>
    <dgm:cxn modelId="{EF3B1131-96F6-4122-8B7D-F605C6BD02F7}" type="presParOf" srcId="{A269C954-6C69-4EFD-BC78-8B18276D4525}" destId="{C8A01053-33D2-4B25-A829-5C15FCDE1E3E}" srcOrd="2" destOrd="0" presId="urn:microsoft.com/office/officeart/2005/8/layout/vList5"/>
    <dgm:cxn modelId="{F4D6C321-4F0C-439D-B41F-AE47E56CF72F}" type="presParOf" srcId="{C8A01053-33D2-4B25-A829-5C15FCDE1E3E}" destId="{22944780-7EA4-41AB-96B8-5A60D8CD2618}" srcOrd="0" destOrd="0" presId="urn:microsoft.com/office/officeart/2005/8/layout/vList5"/>
    <dgm:cxn modelId="{AD2A5E83-85B7-4E5D-ACE0-10CE1AE75B2E}" type="presParOf" srcId="{C8A01053-33D2-4B25-A829-5C15FCDE1E3E}" destId="{F32870B6-D861-425B-A22A-69583A7DE8E8}" srcOrd="1" destOrd="0" presId="urn:microsoft.com/office/officeart/2005/8/layout/vList5"/>
    <dgm:cxn modelId="{2539D06D-FC00-45DB-964D-5DA6779DE9AB}" type="presParOf" srcId="{A269C954-6C69-4EFD-BC78-8B18276D4525}" destId="{3E9B9A32-D900-45C9-AB59-A3BA32A23567}" srcOrd="3" destOrd="0" presId="urn:microsoft.com/office/officeart/2005/8/layout/vList5"/>
    <dgm:cxn modelId="{368ECABA-56F0-4D45-87F0-17B74B1F4050}" type="presParOf" srcId="{A269C954-6C69-4EFD-BC78-8B18276D4525}" destId="{9D26FAA6-3C40-4168-B2A8-D55F787BD881}" srcOrd="4" destOrd="0" presId="urn:microsoft.com/office/officeart/2005/8/layout/vList5"/>
    <dgm:cxn modelId="{15C4F457-DD34-4B4F-86CE-81AADE59C4CE}" type="presParOf" srcId="{9D26FAA6-3C40-4168-B2A8-D55F787BD881}" destId="{B7CE4811-3286-4DF5-8DD8-3FB6DEAC28E9}" srcOrd="0" destOrd="0" presId="urn:microsoft.com/office/officeart/2005/8/layout/vList5"/>
    <dgm:cxn modelId="{723DB93A-A149-4072-B7F2-55E883C68F04}" type="presParOf" srcId="{9D26FAA6-3C40-4168-B2A8-D55F787BD881}" destId="{5BA1A675-5232-4C7A-A9C3-FFF93194D31F}" srcOrd="1" destOrd="0" presId="urn:microsoft.com/office/officeart/2005/8/layout/vList5"/>
    <dgm:cxn modelId="{EF861A4B-B492-4BEF-96B8-7D8D9F2E8E07}" type="presParOf" srcId="{A269C954-6C69-4EFD-BC78-8B18276D4525}" destId="{C830F0A4-E720-4520-AAE3-30DED431B548}" srcOrd="5" destOrd="0" presId="urn:microsoft.com/office/officeart/2005/8/layout/vList5"/>
    <dgm:cxn modelId="{4569B985-2413-4EB0-8671-E995423C0712}" type="presParOf" srcId="{A269C954-6C69-4EFD-BC78-8B18276D4525}" destId="{78EB880E-4AD2-4738-A845-C0AD23F67451}" srcOrd="6" destOrd="0" presId="urn:microsoft.com/office/officeart/2005/8/layout/vList5"/>
    <dgm:cxn modelId="{1B8BE3FD-72BD-4A1F-B1FE-F834C7E56079}" type="presParOf" srcId="{78EB880E-4AD2-4738-A845-C0AD23F67451}" destId="{BBB6B52B-E046-4419-AB1D-58DD3C86F0D8}" srcOrd="0" destOrd="0" presId="urn:microsoft.com/office/officeart/2005/8/layout/vList5"/>
    <dgm:cxn modelId="{87FF7F42-B7B5-4B9A-8A15-CDCE1F298BB2}" type="presParOf" srcId="{78EB880E-4AD2-4738-A845-C0AD23F67451}" destId="{1DF7ADA8-0EAC-48DE-AFD6-FDBB67CD9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185FC-CEAB-4B95-8C69-65CB50B7EE28}">
      <dsp:nvSpPr>
        <dsp:cNvPr id="0" name=""/>
        <dsp:cNvSpPr/>
      </dsp:nvSpPr>
      <dsp:spPr>
        <a:xfrm rot="5400000">
          <a:off x="4959781" y="-203786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Informe </a:t>
          </a:r>
          <a:r>
            <a:rPr lang="es-ES" sz="1400" kern="1200" dirty="0" smtClean="0"/>
            <a:t>preliminar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Lista </a:t>
          </a:r>
          <a:r>
            <a:rPr lang="es-ES" sz="1400" kern="1200" dirty="0" smtClean="0"/>
            <a:t>de requerimientos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Diagrama de proceso de negocio</a:t>
          </a:r>
          <a:endParaRPr lang="en-US" sz="1400" kern="1200" dirty="0"/>
        </a:p>
      </dsp:txBody>
      <dsp:txXfrm rot="-5400000">
        <a:off x="2825594" y="133176"/>
        <a:ext cx="4986427" cy="681201"/>
      </dsp:txXfrm>
    </dsp:sp>
    <dsp:sp modelId="{D34768DB-64FD-4294-BFEE-0BC3987FFB41}">
      <dsp:nvSpPr>
        <dsp:cNvPr id="0" name=""/>
        <dsp:cNvSpPr/>
      </dsp:nvSpPr>
      <dsp:spPr>
        <a:xfrm>
          <a:off x="0" y="1961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17/5/2012</a:t>
          </a:r>
          <a:endParaRPr lang="en-US" sz="2400" kern="1200" dirty="0"/>
        </a:p>
      </dsp:txBody>
      <dsp:txXfrm>
        <a:off x="46064" y="48025"/>
        <a:ext cx="2733465" cy="851500"/>
      </dsp:txXfrm>
    </dsp:sp>
    <dsp:sp modelId="{F32870B6-D861-425B-A22A-69583A7DE8E8}">
      <dsp:nvSpPr>
        <dsp:cNvPr id="0" name=""/>
        <dsp:cNvSpPr/>
      </dsp:nvSpPr>
      <dsp:spPr>
        <a:xfrm rot="5400000">
          <a:off x="4959781" y="-104705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Implementación de los CU prioridad Alta</a:t>
          </a:r>
          <a:endParaRPr lang="en-US" sz="1400" kern="1200" dirty="0"/>
        </a:p>
      </dsp:txBody>
      <dsp:txXfrm rot="-5400000">
        <a:off x="2825594" y="1123986"/>
        <a:ext cx="4986427" cy="681201"/>
      </dsp:txXfrm>
    </dsp:sp>
    <dsp:sp modelId="{22944780-7EA4-41AB-96B8-5A60D8CD2618}">
      <dsp:nvSpPr>
        <dsp:cNvPr id="0" name=""/>
        <dsp:cNvSpPr/>
      </dsp:nvSpPr>
      <dsp:spPr>
        <a:xfrm>
          <a:off x="0" y="99277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2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28/6/2012</a:t>
          </a:r>
          <a:endParaRPr lang="en-US" sz="2400" kern="1200" dirty="0"/>
        </a:p>
      </dsp:txBody>
      <dsp:txXfrm>
        <a:off x="46064" y="1038836"/>
        <a:ext cx="2733465" cy="851500"/>
      </dsp:txXfrm>
    </dsp:sp>
    <dsp:sp modelId="{5BA1A675-5232-4C7A-A9C3-FFF93194D31F}">
      <dsp:nvSpPr>
        <dsp:cNvPr id="0" name=""/>
        <dsp:cNvSpPr/>
      </dsp:nvSpPr>
      <dsp:spPr>
        <a:xfrm rot="5400000">
          <a:off x="4959781" y="-56241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Implementación de los CU prioridad Media y Baja</a:t>
          </a:r>
          <a:endParaRPr lang="en-US" sz="1400" kern="1200" dirty="0"/>
        </a:p>
      </dsp:txBody>
      <dsp:txXfrm rot="-5400000">
        <a:off x="2825594" y="2114797"/>
        <a:ext cx="4986427" cy="681201"/>
      </dsp:txXfrm>
    </dsp:sp>
    <dsp:sp modelId="{B7CE4811-3286-4DF5-8DD8-3FB6DEAC28E9}">
      <dsp:nvSpPr>
        <dsp:cNvPr id="0" name=""/>
        <dsp:cNvSpPr/>
      </dsp:nvSpPr>
      <dsp:spPr>
        <a:xfrm>
          <a:off x="0" y="198358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3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11/10/2012</a:t>
          </a:r>
          <a:endParaRPr lang="en-US" sz="2400" kern="1200" dirty="0"/>
        </a:p>
      </dsp:txBody>
      <dsp:txXfrm>
        <a:off x="46064" y="2029646"/>
        <a:ext cx="2733465" cy="851500"/>
      </dsp:txXfrm>
    </dsp:sp>
    <dsp:sp modelId="{1DF7ADA8-0EAC-48DE-AFD6-FDBB67CD9962}">
      <dsp:nvSpPr>
        <dsp:cNvPr id="0" name=""/>
        <dsp:cNvSpPr/>
      </dsp:nvSpPr>
      <dsp:spPr>
        <a:xfrm rot="5400000">
          <a:off x="4959781" y="934568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Sistema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implementado</a:t>
          </a:r>
          <a:r>
            <a:rPr lang="en-US" sz="1400" kern="1200" dirty="0" smtClean="0"/>
            <a:t> en forma </a:t>
          </a:r>
          <a:r>
            <a:rPr lang="es-ES" sz="1400" kern="1200" dirty="0" smtClean="0"/>
            <a:t>completa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Manual de usuario y de procedimiento</a:t>
          </a:r>
          <a:endParaRPr lang="en-US" sz="1400" kern="1200" dirty="0"/>
        </a:p>
      </dsp:txBody>
      <dsp:txXfrm rot="-5400000">
        <a:off x="2825594" y="3105607"/>
        <a:ext cx="4986427" cy="681201"/>
      </dsp:txXfrm>
    </dsp:sp>
    <dsp:sp modelId="{BBB6B52B-E046-4419-AB1D-58DD3C86F0D8}">
      <dsp:nvSpPr>
        <dsp:cNvPr id="0" name=""/>
        <dsp:cNvSpPr/>
      </dsp:nvSpPr>
      <dsp:spPr>
        <a:xfrm>
          <a:off x="0" y="2974393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4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15/11/2012</a:t>
          </a:r>
          <a:endParaRPr lang="en-US" sz="2400" kern="1200" dirty="0"/>
        </a:p>
      </dsp:txBody>
      <dsp:txXfrm>
        <a:off x="46064" y="3020457"/>
        <a:ext cx="2733465" cy="851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D3181-B84A-4C7F-BCE9-433A8C37C4B6}" type="datetimeFigureOut">
              <a:rPr lang="es-AR" smtClean="0"/>
              <a:pPr/>
              <a:t>18/12/2012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64929-4861-4CD2-8535-8985BEACB04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5083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10</a:t>
            </a:fld>
            <a:endParaRPr 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22</a:t>
            </a:fld>
            <a:endParaRPr lang="es-A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24</a:t>
            </a:fld>
            <a:endParaRPr lang="es-A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27</a:t>
            </a:fld>
            <a:endParaRPr lang="es-A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28</a:t>
            </a:fld>
            <a:endParaRPr lang="es-A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29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30</a:t>
            </a:fld>
            <a:endParaRPr lang="es-A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31</a:t>
            </a:fld>
            <a:endParaRPr lang="es-A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32</a:t>
            </a:fld>
            <a:endParaRPr lang="es-A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33</a:t>
            </a:fld>
            <a:endParaRPr lang="es-A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34</a:t>
            </a:fld>
            <a:endParaRPr lang="es-A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6</a:t>
            </a:fld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7</a:t>
            </a:fld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9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>
                <a:solidFill>
                  <a:srgbClr val="94C600"/>
                </a:solidFill>
              </a:rPr>
              <a:pPr/>
              <a:t>‹Nº›</a:t>
            </a:fld>
            <a:endParaRPr lang="en-US">
              <a:solidFill>
                <a:srgbClr val="94C6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072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5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679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255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92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360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62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305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226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0769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226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996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gif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PRESENTACION DEL PROYECTO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571744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482396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14356"/>
            <a:ext cx="7353886" cy="64294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del Sistema</a:t>
            </a:r>
            <a:endParaRPr lang="es-A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428736"/>
            <a:ext cx="8286808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AR" b="1" dirty="0" smtClean="0"/>
              <a:t>Requerimientos no Funcionales: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Tratamiento </a:t>
            </a:r>
            <a:r>
              <a:rPr lang="es-AR" dirty="0" smtClean="0"/>
              <a:t>de usuarios con contraseña para mayor seguridad del sistema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Sistema </a:t>
            </a:r>
            <a:r>
              <a:rPr lang="es-AR" dirty="0" smtClean="0"/>
              <a:t>en plataforma Web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AR" dirty="0" smtClean="0"/>
              <a:t>Actualización</a:t>
            </a:r>
            <a:r>
              <a:rPr lang="en-US" dirty="0" smtClean="0"/>
              <a:t> </a:t>
            </a:r>
            <a:r>
              <a:rPr lang="en-US" dirty="0" smtClean="0"/>
              <a:t>de status de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Smartphones con Android </a:t>
            </a:r>
            <a:r>
              <a:rPr lang="en-US" dirty="0" smtClean="0"/>
              <a:t>OS</a:t>
            </a:r>
            <a:endParaRPr lang="es-AR" b="1" dirty="0" smtClean="0"/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ES" dirty="0" smtClean="0"/>
              <a:t>Minimización de costo de licencias de desarrollo de software</a:t>
            </a:r>
            <a:endParaRPr lang="es-ES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30440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Modelado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9" name="Picture 2" descr="E:\devel\projects\habilitacion\trunk\Documentacion\Iteracion2\Diagramas\DiagramaPaquetes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5984" y="1714488"/>
            <a:ext cx="5643602" cy="47149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7224" y="1571612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b="1" dirty="0" smtClean="0"/>
              <a:t>Diagrama de paquetes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xmlns="" val="371114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5" y="1428736"/>
            <a:ext cx="814393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512656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285860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b="1" dirty="0" smtClean="0"/>
              <a:t>Diagrama de CU (Paquete Proyecto)</a:t>
            </a:r>
            <a:endParaRPr lang="es-A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1571612"/>
            <a:ext cx="814393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706809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357298"/>
            <a:ext cx="7286676" cy="560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 de clases</a:t>
            </a:r>
            <a:r>
              <a:rPr lang="es-AR" b="1" dirty="0" smtClean="0"/>
              <a:t> </a:t>
            </a:r>
            <a:r>
              <a:rPr lang="es-AR" sz="1500" b="1" dirty="0" smtClean="0"/>
              <a:t>(ejemplo: Caso de uso Crear Solicitud de Tarea)</a:t>
            </a:r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24" y="1785927"/>
            <a:ext cx="742955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316399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 de colaboración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5786" y="1721166"/>
            <a:ext cx="7098582" cy="47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1451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560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Diagramas de transición de estados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10" y="1785926"/>
            <a:ext cx="7786742" cy="472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691342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/>
              <a:t>Diagramas de clases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48" y="1857364"/>
            <a:ext cx="7643866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526871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Diagramas de secuencia</a:t>
            </a:r>
            <a:endParaRPr lang="es-AR" sz="1500" b="1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1605" y="1700808"/>
            <a:ext cx="5643602" cy="47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58137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Diagramas de secuencia</a:t>
            </a:r>
            <a:endParaRPr lang="es-AR" sz="1500" b="1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9672" y="1804755"/>
            <a:ext cx="5916273" cy="468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19419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571612"/>
            <a:ext cx="7715304" cy="4786346"/>
          </a:xfrm>
        </p:spPr>
        <p:txBody>
          <a:bodyPr>
            <a:normAutofit fontScale="925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Lab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b="1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</a:t>
            </a:r>
            <a:r>
              <a:rPr lang="es-AR" dirty="0" smtClean="0">
                <a:solidFill>
                  <a:schemeClr val="tx1"/>
                </a:solidFill>
              </a:rPr>
              <a:t>Agente de asistencia técnica para Pymes en Jazztel.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b="1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smtClean="0">
                <a:solidFill>
                  <a:schemeClr val="tx1"/>
                </a:solidFill>
              </a:rPr>
              <a:t>Guillén: </a:t>
            </a:r>
            <a:r>
              <a:rPr lang="es-AR" dirty="0" smtClean="0">
                <a:solidFill>
                  <a:schemeClr val="tx1"/>
                </a:solidFill>
              </a:rPr>
              <a:t>Analista Funcional en Tarjeta Naranja.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Pablo </a:t>
            </a:r>
            <a:r>
              <a:rPr lang="es-AR" b="1" dirty="0" err="1" smtClean="0">
                <a:solidFill>
                  <a:schemeClr val="tx1"/>
                </a:solidFill>
              </a:rPr>
              <a:t>Tissera</a:t>
            </a:r>
            <a:r>
              <a:rPr lang="es-AR" dirty="0" smtClean="0">
                <a:solidFill>
                  <a:schemeClr val="tx1"/>
                </a:solidFill>
              </a:rPr>
              <a:t>: Desarrollador Java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en </a:t>
            </a:r>
            <a:r>
              <a:rPr lang="es-AR" dirty="0" err="1" smtClean="0">
                <a:solidFill>
                  <a:schemeClr val="tx1"/>
                </a:solidFill>
              </a:rPr>
              <a:t>Hewllet</a:t>
            </a:r>
            <a:r>
              <a:rPr lang="es-AR" dirty="0" smtClean="0">
                <a:solidFill>
                  <a:schemeClr val="tx1"/>
                </a:solidFill>
              </a:rPr>
              <a:t> Packard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66774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de componentes</a:t>
            </a:r>
          </a:p>
          <a:p>
            <a:pPr marL="114300" indent="0">
              <a:buNone/>
            </a:pPr>
            <a:r>
              <a:rPr lang="es-AR" sz="1800" dirty="0" smtClean="0"/>
              <a:t>Arquitectura Cliente liviano/Servidor pesado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00" y="2214554"/>
            <a:ext cx="70723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440278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físico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1857363"/>
            <a:ext cx="8143932" cy="465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332212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Modelado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714488"/>
            <a:ext cx="8143932" cy="4594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800" b="1" dirty="0" err="1" smtClean="0"/>
              <a:t>Herramientas</a:t>
            </a:r>
            <a:r>
              <a:rPr lang="en-US" b="1" dirty="0" smtClean="0"/>
              <a:t>:</a:t>
            </a:r>
          </a:p>
          <a:p>
            <a:pPr>
              <a:spcAft>
                <a:spcPts val="1200"/>
              </a:spcAft>
            </a:pPr>
            <a:endParaRPr lang="en-US" b="1" dirty="0" smtClean="0"/>
          </a:p>
          <a:p>
            <a:pPr lvl="3">
              <a:spcAft>
                <a:spcPts val="1200"/>
              </a:spcAft>
            </a:pPr>
            <a:r>
              <a:rPr lang="es-ES" sz="2400" dirty="0" smtClean="0"/>
              <a:t>Google </a:t>
            </a:r>
            <a:r>
              <a:rPr lang="es-ES" sz="2400" dirty="0" err="1" smtClean="0"/>
              <a:t>Code</a:t>
            </a:r>
            <a:r>
              <a:rPr lang="es-ES" sz="2400" dirty="0" smtClean="0"/>
              <a:t> con SVN </a:t>
            </a:r>
            <a:r>
              <a:rPr lang="es-ES" sz="2400" dirty="0" err="1" smtClean="0"/>
              <a:t>Tortoise</a:t>
            </a:r>
            <a:endParaRPr lang="es-ES" sz="2400" dirty="0" smtClean="0"/>
          </a:p>
          <a:p>
            <a:pPr lvl="2">
              <a:spcAft>
                <a:spcPts val="1200"/>
              </a:spcAft>
            </a:pPr>
            <a:endParaRPr lang="es-ES" sz="2400" b="1" dirty="0" smtClean="0"/>
          </a:p>
          <a:p>
            <a:pPr lvl="3">
              <a:spcAft>
                <a:spcPts val="1200"/>
              </a:spcAft>
            </a:pPr>
            <a:r>
              <a:rPr lang="es-ES" sz="2400" dirty="0" smtClean="0"/>
              <a:t>Suite Microsoft </a:t>
            </a:r>
            <a:r>
              <a:rPr lang="es-ES" sz="2400" dirty="0" smtClean="0"/>
              <a:t>Office</a:t>
            </a:r>
            <a:endParaRPr lang="es-ES" sz="2400" dirty="0" smtClean="0"/>
          </a:p>
          <a:p>
            <a:pPr lvl="2">
              <a:spcAft>
                <a:spcPts val="1200"/>
              </a:spcAft>
            </a:pPr>
            <a:endParaRPr lang="es-ES" sz="2400" dirty="0" smtClean="0"/>
          </a:p>
          <a:p>
            <a:pPr lvl="3">
              <a:spcAft>
                <a:spcPts val="1200"/>
              </a:spcAft>
            </a:pPr>
            <a:r>
              <a:rPr lang="es-ES" sz="2400" dirty="0" err="1" smtClean="0"/>
              <a:t>StarUML</a:t>
            </a:r>
            <a:endParaRPr lang="en-US" sz="2400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454731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Evaluación de Herramientas y Metodologías de Trabajo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0034" y="2000240"/>
            <a:ext cx="8143932" cy="4357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Desventajas:</a:t>
            </a:r>
          </a:p>
          <a:p>
            <a:pPr marL="411480" lvl="1" indent="0"/>
            <a:r>
              <a:rPr lang="es-AR" dirty="0" smtClean="0"/>
              <a:t> Dificultad de aprendizaje del software gratuito </a:t>
            </a:r>
            <a:r>
              <a:rPr lang="es-AR" dirty="0" err="1" smtClean="0"/>
              <a:t>StarUML</a:t>
            </a:r>
            <a:endParaRPr lang="es-AR" dirty="0" smtClean="0"/>
          </a:p>
          <a:p>
            <a:pPr marL="411480" lvl="1" indent="0"/>
            <a:r>
              <a:rPr lang="es-AR" dirty="0" smtClean="0"/>
              <a:t> Dificultad Google </a:t>
            </a:r>
            <a:r>
              <a:rPr lang="es-AR" dirty="0" err="1" smtClean="0"/>
              <a:t>Source-Code</a:t>
            </a:r>
            <a:endParaRPr lang="es-AR" dirty="0" smtClean="0"/>
          </a:p>
          <a:p>
            <a:pPr marL="411480" lvl="1" indent="0"/>
            <a:r>
              <a:rPr lang="es-AR" dirty="0" smtClean="0"/>
              <a:t> Cambios en la asignación de tareas</a:t>
            </a:r>
          </a:p>
          <a:p>
            <a:pPr marL="411480" lvl="1" indent="0"/>
            <a:endParaRPr lang="es-AR" dirty="0" smtClean="0"/>
          </a:p>
          <a:p>
            <a:pPr marL="114300" indent="0"/>
            <a:r>
              <a:rPr lang="es-AR" dirty="0"/>
              <a:t>Ventajas:</a:t>
            </a:r>
          </a:p>
          <a:p>
            <a:pPr marL="411480" lvl="1" indent="0"/>
            <a:r>
              <a:rPr lang="es-AR" dirty="0"/>
              <a:t> Realización de revisiones por par</a:t>
            </a:r>
          </a:p>
          <a:p>
            <a:pPr marL="411480" lvl="1" indent="0"/>
            <a:r>
              <a:rPr lang="es-AR" dirty="0"/>
              <a:t> Modelado por iteraciones</a:t>
            </a:r>
          </a:p>
          <a:p>
            <a:pPr marL="411480" lvl="1" indent="0"/>
            <a:r>
              <a:rPr lang="es-AR" dirty="0"/>
              <a:t> Reuniones frecuentes</a:t>
            </a:r>
          </a:p>
          <a:p>
            <a:pPr marL="411480" lvl="1" indent="0"/>
            <a:r>
              <a:rPr lang="es-AR" dirty="0"/>
              <a:t> Planificación guiada por casos de uso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12348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PRESENTACION TECNICA Y DEMO DEL SISTEMA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571744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482396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714356"/>
            <a:ext cx="7024744" cy="857256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143932" cy="5000660"/>
          </a:xfrm>
        </p:spPr>
        <p:txBody>
          <a:bodyPr>
            <a:normAutofit fontScale="85000" lnSpcReduction="20000"/>
          </a:bodyPr>
          <a:lstStyle/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Objetivo y alcances de la demostración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AR" dirty="0" smtClean="0"/>
              <a:t>Paquetes Implementados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Implementación: Desafíos y Herramientas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Demostración del sistema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ES" dirty="0" smtClean="0"/>
              <a:t>Beneficios de la implementación del sistema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Requerimientos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Estimación de costos y tiempos de implementación 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Conclusiones del grupo</a:t>
            </a:r>
            <a:endParaRPr lang="en-US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489127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71612"/>
            <a:ext cx="7408333" cy="4572032"/>
          </a:xfrm>
        </p:spPr>
        <p:txBody>
          <a:bodyPr>
            <a:normAutofit lnSpcReduction="10000"/>
          </a:bodyPr>
          <a:lstStyle/>
          <a:p>
            <a:endParaRPr lang="es-AR" b="1" dirty="0" smtClean="0"/>
          </a:p>
          <a:p>
            <a:r>
              <a:rPr lang="es-AR" b="1" dirty="0" smtClean="0"/>
              <a:t>Objetivo </a:t>
            </a:r>
          </a:p>
          <a:p>
            <a:pPr lvl="2"/>
            <a:r>
              <a:rPr lang="es-AR" dirty="0" smtClean="0"/>
              <a:t>Dar a conocer el funcionamiento principal del sistema a través de un ciclo simplificado de </a:t>
            </a:r>
            <a:r>
              <a:rPr lang="es-AR" dirty="0" smtClean="0"/>
              <a:t>negocio</a:t>
            </a:r>
            <a:endParaRPr lang="es-AR" dirty="0" smtClean="0"/>
          </a:p>
          <a:p>
            <a:endParaRPr lang="es-AR" b="1" dirty="0" smtClean="0"/>
          </a:p>
          <a:p>
            <a:r>
              <a:rPr lang="es-AR" b="1" dirty="0" smtClean="0"/>
              <a:t>Alcances</a:t>
            </a:r>
          </a:p>
          <a:p>
            <a:pPr lvl="2"/>
            <a:r>
              <a:rPr lang="es-AR" dirty="0" smtClean="0"/>
              <a:t>Menú principal</a:t>
            </a:r>
          </a:p>
          <a:p>
            <a:pPr lvl="2"/>
            <a:r>
              <a:rPr lang="es-AR" dirty="0" smtClean="0"/>
              <a:t>Roles de usuarios</a:t>
            </a:r>
          </a:p>
          <a:p>
            <a:pPr lvl="2"/>
            <a:r>
              <a:rPr lang="es-AR" dirty="0" smtClean="0"/>
              <a:t>Gestión de Proyecto</a:t>
            </a:r>
          </a:p>
          <a:p>
            <a:pPr lvl="2"/>
            <a:r>
              <a:rPr lang="es-AR" dirty="0" smtClean="0"/>
              <a:t>Gestión de tarea y Solicitud de Tarea</a:t>
            </a:r>
          </a:p>
          <a:p>
            <a:pPr lvl="2"/>
            <a:r>
              <a:rPr lang="es-AR" dirty="0" smtClean="0"/>
              <a:t>Notificación de vencimiento de documentación</a:t>
            </a:r>
          </a:p>
          <a:p>
            <a:pPr lvl="2"/>
            <a:r>
              <a:rPr lang="es-AR" dirty="0" smtClean="0"/>
              <a:t>Reportes e Informes</a:t>
            </a:r>
          </a:p>
          <a:p>
            <a:endParaRPr lang="es-AR" b="1" dirty="0" smtClean="0"/>
          </a:p>
          <a:p>
            <a:endParaRPr lang="es-AR" b="1" dirty="0" smtClean="0"/>
          </a:p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Objetivo y alcances de la demostración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50330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100" y="785794"/>
            <a:ext cx="7024744" cy="71438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Paquetes Implementados</a:t>
            </a:r>
            <a:endParaRPr lang="es-AR" dirty="0"/>
          </a:p>
        </p:txBody>
      </p:sp>
      <p:pic>
        <p:nvPicPr>
          <p:cNvPr id="5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3" y="1428736"/>
            <a:ext cx="8193083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10940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Implementación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643050"/>
            <a:ext cx="8143932" cy="485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smtClean="0"/>
              <a:t>Desafíos Técnicos: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Integración con Tecnología </a:t>
            </a:r>
            <a:r>
              <a:rPr lang="es-ES" dirty="0" err="1" smtClean="0"/>
              <a:t>Android</a:t>
            </a:r>
            <a:r>
              <a:rPr lang="es-ES" dirty="0" smtClean="0"/>
              <a:t> (</a:t>
            </a:r>
            <a:r>
              <a:rPr lang="es-ES" dirty="0" err="1" smtClean="0"/>
              <a:t>Soap</a:t>
            </a:r>
            <a:r>
              <a:rPr lang="es-ES" dirty="0" smtClean="0"/>
              <a:t> vs </a:t>
            </a:r>
            <a:r>
              <a:rPr lang="es-ES" dirty="0" err="1" smtClean="0"/>
              <a:t>Rest</a:t>
            </a:r>
            <a:r>
              <a:rPr lang="es-ES" dirty="0" smtClean="0"/>
              <a:t>)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Framework de Desarrollo </a:t>
            </a:r>
            <a:r>
              <a:rPr lang="es-ES" dirty="0" err="1"/>
              <a:t>Groovy</a:t>
            </a:r>
            <a:r>
              <a:rPr lang="es-ES" dirty="0"/>
              <a:t> &amp; </a:t>
            </a:r>
            <a:r>
              <a:rPr lang="es-ES" dirty="0" err="1"/>
              <a:t>Grails</a:t>
            </a:r>
            <a:endParaRPr lang="es-ES" b="1" dirty="0"/>
          </a:p>
          <a:p>
            <a:pPr lvl="1">
              <a:spcAft>
                <a:spcPts val="1200"/>
              </a:spcAft>
            </a:pPr>
            <a:r>
              <a:rPr lang="es-ES" dirty="0" smtClean="0"/>
              <a:t>Integración </a:t>
            </a:r>
            <a:r>
              <a:rPr lang="es-ES" dirty="0" err="1" smtClean="0"/>
              <a:t>Groovy</a:t>
            </a:r>
            <a:r>
              <a:rPr lang="es-ES" dirty="0" smtClean="0"/>
              <a:t> con JASPER</a:t>
            </a: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err="1" smtClean="0"/>
              <a:t>Herramientas</a:t>
            </a:r>
            <a:r>
              <a:rPr lang="en-US" dirty="0" smtClean="0"/>
              <a:t>: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NetBeans</a:t>
            </a:r>
            <a:r>
              <a:rPr lang="es-ES" dirty="0" smtClean="0"/>
              <a:t> 7.2 para </a:t>
            </a:r>
            <a:r>
              <a:rPr lang="es-ES" dirty="0" err="1" smtClean="0"/>
              <a:t>Groovy</a:t>
            </a:r>
            <a:r>
              <a:rPr lang="es-ES" dirty="0" smtClean="0"/>
              <a:t> &amp; </a:t>
            </a:r>
            <a:r>
              <a:rPr lang="es-ES" dirty="0" err="1" smtClean="0"/>
              <a:t>Grails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Eclipse </a:t>
            </a:r>
            <a:r>
              <a:rPr lang="es-ES" dirty="0" err="1" smtClean="0"/>
              <a:t>Standar</a:t>
            </a:r>
            <a:r>
              <a:rPr lang="es-ES" dirty="0" smtClean="0"/>
              <a:t> </a:t>
            </a:r>
            <a:r>
              <a:rPr lang="es-ES" dirty="0" err="1" smtClean="0"/>
              <a:t>Edition</a:t>
            </a:r>
            <a:r>
              <a:rPr lang="es-ES" dirty="0" smtClean="0"/>
              <a:t> con J2ME para </a:t>
            </a:r>
            <a:r>
              <a:rPr lang="es-ES" dirty="0" err="1" smtClean="0"/>
              <a:t>Android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err="1" smtClean="0"/>
              <a:t>MySQL</a:t>
            </a:r>
            <a:r>
              <a:rPr lang="es-ES" dirty="0" smtClean="0"/>
              <a:t> versión 5.1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RestClient</a:t>
            </a:r>
            <a:r>
              <a:rPr lang="es-ES" dirty="0" smtClean="0"/>
              <a:t>, Complemento de </a:t>
            </a:r>
            <a:r>
              <a:rPr lang="es-ES" dirty="0" err="1" smtClean="0"/>
              <a:t>Firefox</a:t>
            </a:r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ES" dirty="0" err="1" smtClean="0"/>
              <a:t>iReport</a:t>
            </a:r>
            <a:r>
              <a:rPr lang="es-ES" dirty="0" smtClean="0"/>
              <a:t> 4.1 para diseño de Informes y Reportes</a:t>
            </a:r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454731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85794"/>
            <a:ext cx="7858180" cy="884804"/>
          </a:xfrm>
        </p:spPr>
        <p:txBody>
          <a:bodyPr>
            <a:normAutofit/>
          </a:bodyPr>
          <a:lstStyle/>
          <a:p>
            <a:r>
              <a:rPr lang="es-AR" dirty="0" smtClean="0"/>
              <a:t>Demostración del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2910" y="1857364"/>
            <a:ext cx="7929618" cy="4500594"/>
          </a:xfrm>
        </p:spPr>
        <p:txBody>
          <a:bodyPr>
            <a:normAutofit/>
          </a:bodyPr>
          <a:lstStyle/>
          <a:p>
            <a:r>
              <a:rPr lang="es-ES" dirty="0" smtClean="0"/>
              <a:t>Inicio Demo del Sistema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39888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500042"/>
            <a:ext cx="7024744" cy="928694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072494" cy="4929222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Diagnóstico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Planificación</a:t>
            </a:r>
          </a:p>
          <a:p>
            <a:endParaRPr lang="es-AR" dirty="0" smtClean="0"/>
          </a:p>
          <a:p>
            <a:r>
              <a:rPr lang="es-AR" dirty="0" smtClean="0"/>
              <a:t>Requerimientos del Sistema</a:t>
            </a:r>
          </a:p>
          <a:p>
            <a:endParaRPr lang="es-AR" dirty="0" smtClean="0"/>
          </a:p>
          <a:p>
            <a:r>
              <a:rPr lang="es-AR" dirty="0" smtClean="0"/>
              <a:t>Modelado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Evaluación de Herramientas y Metodología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634642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928670"/>
            <a:ext cx="8072494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Beneficios de 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3577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AR" dirty="0" smtClean="0"/>
              <a:t>Disminución de tiempo y costo administrativo 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Mayor visibilidad en proyectos y tareas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Toma de decisiones con mayor respaldo y eficiencia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Simplificación operativa para las cuadrillas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Mayor disponibilidad y exactitud de información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Detección a tiempo de problemas administrativos</a:t>
            </a:r>
          </a:p>
          <a:p>
            <a:pPr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72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100" y="928670"/>
            <a:ext cx="7429552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858180" cy="435771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Base de datos </a:t>
            </a:r>
            <a:r>
              <a:rPr lang="es-AR" dirty="0" err="1" smtClean="0"/>
              <a:t>MySql</a:t>
            </a:r>
            <a:r>
              <a:rPr lang="es-AR" dirty="0" smtClean="0"/>
              <a:t> (versión 5.5)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Software de PC servidor Apache </a:t>
            </a:r>
            <a:r>
              <a:rPr lang="es-AR" dirty="0" err="1" smtClean="0"/>
              <a:t>Tomcat</a:t>
            </a:r>
            <a:r>
              <a:rPr lang="es-AR" dirty="0" smtClean="0"/>
              <a:t> (versión 6.0) 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Lector PDF Acrobat Reader (recomendado 9.0 o superior)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S.O de PC cliente Linux Ubuntu (versión 12)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Open Office (versión 3.4.1)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Browser (recomendado Google </a:t>
            </a:r>
            <a:r>
              <a:rPr lang="es-AR" dirty="0" err="1" smtClean="0"/>
              <a:t>Chrome</a:t>
            </a:r>
            <a:r>
              <a:rPr lang="es-A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Smartphone O.S. </a:t>
            </a:r>
            <a:r>
              <a:rPr lang="es-ES" dirty="0" err="1" smtClean="0"/>
              <a:t>Android</a:t>
            </a:r>
            <a:r>
              <a:rPr lang="es-ES" dirty="0" smtClean="0"/>
              <a:t> (2.3)</a:t>
            </a:r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72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928670"/>
            <a:ext cx="7643866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 Hardware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35771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Adquisición de Equipamiento:</a:t>
            </a:r>
          </a:p>
          <a:p>
            <a:pPr lvl="1">
              <a:lnSpc>
                <a:spcPct val="150000"/>
              </a:lnSpc>
            </a:pPr>
            <a:r>
              <a:rPr lang="es-AR" dirty="0" err="1" smtClean="0"/>
              <a:t>Router</a:t>
            </a:r>
            <a:r>
              <a:rPr lang="es-AR" dirty="0" smtClean="0"/>
              <a:t> </a:t>
            </a:r>
            <a:r>
              <a:rPr lang="es-AR" dirty="0" err="1" smtClean="0"/>
              <a:t>Linksys</a:t>
            </a:r>
            <a:r>
              <a:rPr lang="es-AR" dirty="0" smtClean="0"/>
              <a:t> E900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Servidor HP </a:t>
            </a:r>
            <a:r>
              <a:rPr lang="es-AR" dirty="0" err="1" smtClean="0"/>
              <a:t>Proliant</a:t>
            </a:r>
            <a:r>
              <a:rPr lang="es-AR" dirty="0" smtClean="0"/>
              <a:t> ML110</a:t>
            </a:r>
          </a:p>
          <a:p>
            <a:pPr lvl="1">
              <a:lnSpc>
                <a:spcPct val="150000"/>
              </a:lnSpc>
            </a:pPr>
            <a:endParaRPr lang="es-AR" dirty="0" smtClean="0"/>
          </a:p>
          <a:p>
            <a:pPr>
              <a:lnSpc>
                <a:spcPct val="150000"/>
              </a:lnSpc>
            </a:pPr>
            <a:r>
              <a:rPr lang="es-AR" dirty="0" smtClean="0"/>
              <a:t>Equipamiento existente: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10 (diez) PCs, 6 (seis) son de Escritorio y 4(cuatro) notebooks</a:t>
            </a:r>
          </a:p>
          <a:p>
            <a:pPr lvl="1">
              <a:lnSpc>
                <a:spcPct val="150000"/>
              </a:lnSpc>
            </a:pPr>
            <a:r>
              <a:rPr lang="es-ES" dirty="0" err="1" smtClean="0"/>
              <a:t>Switch</a:t>
            </a:r>
            <a:r>
              <a:rPr lang="es-ES" dirty="0" smtClean="0"/>
              <a:t> </a:t>
            </a:r>
            <a:r>
              <a:rPr lang="es-ES" dirty="0" smtClean="0"/>
              <a:t>D-Link </a:t>
            </a:r>
            <a:r>
              <a:rPr lang="es-ES" dirty="0" smtClean="0"/>
              <a:t>DIR-600</a:t>
            </a:r>
            <a:endParaRPr lang="es-AR" dirty="0" smtClean="0"/>
          </a:p>
          <a:p>
            <a:pPr lvl="1">
              <a:lnSpc>
                <a:spcPct val="150000"/>
              </a:lnSpc>
            </a:pPr>
            <a:r>
              <a:rPr lang="es-AR" dirty="0" smtClean="0"/>
              <a:t>Cableado estructurado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2 (dos) impresoras</a:t>
            </a:r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72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785794"/>
            <a:ext cx="8072494" cy="114300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Estimación de Costos y Tiempos para 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000240"/>
            <a:ext cx="8143932" cy="4500594"/>
          </a:xfrm>
        </p:spPr>
        <p:txBody>
          <a:bodyPr>
            <a:normAutofit/>
          </a:bodyPr>
          <a:lstStyle/>
          <a:p>
            <a:r>
              <a:rPr lang="es-AR" dirty="0" smtClean="0"/>
              <a:t>Precios de Equipamientos:</a:t>
            </a:r>
          </a:p>
          <a:p>
            <a:pPr lvl="1"/>
            <a:r>
              <a:rPr lang="es-AR" dirty="0" err="1" smtClean="0"/>
              <a:t>Router</a:t>
            </a:r>
            <a:r>
              <a:rPr lang="es-AR" dirty="0" smtClean="0"/>
              <a:t>: U$S 102</a:t>
            </a:r>
          </a:p>
          <a:p>
            <a:pPr lvl="1"/>
            <a:r>
              <a:rPr lang="es-AR" dirty="0" smtClean="0"/>
              <a:t>Server: U$S 1.039</a:t>
            </a:r>
          </a:p>
          <a:p>
            <a:pPr lvl="1">
              <a:buNone/>
            </a:pPr>
            <a:endParaRPr lang="es-AR" dirty="0" smtClean="0"/>
          </a:p>
          <a:p>
            <a:r>
              <a:rPr lang="es-AR" dirty="0" smtClean="0"/>
              <a:t>Precio de Servicios:</a:t>
            </a:r>
          </a:p>
          <a:p>
            <a:pPr lvl="1"/>
            <a:r>
              <a:rPr lang="es-AR" dirty="0" smtClean="0"/>
              <a:t>IP </a:t>
            </a:r>
            <a:r>
              <a:rPr lang="es-AR" dirty="0" smtClean="0"/>
              <a:t>Fija: $110 mensuales 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Duración </a:t>
            </a:r>
            <a:r>
              <a:rPr lang="es-AR" dirty="0" smtClean="0"/>
              <a:t>del plan de Implementación: 30 días</a:t>
            </a:r>
          </a:p>
          <a:p>
            <a:pPr lvl="1"/>
            <a:r>
              <a:rPr lang="es-AR" dirty="0" smtClean="0"/>
              <a:t>Instalación de Software y Hardware</a:t>
            </a:r>
          </a:p>
          <a:p>
            <a:pPr lvl="1"/>
            <a:r>
              <a:rPr lang="es-AR" dirty="0" smtClean="0"/>
              <a:t>Capacitación del sistema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72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14612" y="928670"/>
            <a:ext cx="4071966" cy="741928"/>
          </a:xfrm>
        </p:spPr>
        <p:txBody>
          <a:bodyPr>
            <a:normAutofit/>
          </a:bodyPr>
          <a:lstStyle/>
          <a:p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2285992"/>
            <a:ext cx="7572428" cy="2714644"/>
          </a:xfrm>
        </p:spPr>
        <p:txBody>
          <a:bodyPr/>
          <a:lstStyle/>
          <a:p>
            <a:r>
              <a:rPr lang="es-AR" dirty="0" smtClean="0"/>
              <a:t>Elección de Herramientas de Desarrollo</a:t>
            </a:r>
          </a:p>
          <a:p>
            <a:endParaRPr lang="es-AR" dirty="0" smtClean="0"/>
          </a:p>
          <a:p>
            <a:r>
              <a:rPr lang="es-AR" dirty="0" smtClean="0"/>
              <a:t>Implementación de bajo costo en Licencias</a:t>
            </a:r>
          </a:p>
          <a:p>
            <a:endParaRPr lang="es-AR" dirty="0" smtClean="0"/>
          </a:p>
          <a:p>
            <a:r>
              <a:rPr lang="es-AR" dirty="0" smtClean="0"/>
              <a:t>Forma de Trabajo</a:t>
            </a:r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72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500320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Aplausos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3.google.com/images?q=tbn:ANd9GcTX3J94iw-PCAC6EqM_wdHDQLCmRlRfqp7pdPpBHaUYMhPy-bYlx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98282" y="227687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880554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0034" y="2492896"/>
            <a:ext cx="8286808" cy="415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Es una empresa dedicada a soluciones en ingeniería y telecomunicaciones</a:t>
            </a:r>
          </a:p>
          <a:p>
            <a:endParaRPr lang="es-AR" sz="1800" dirty="0" smtClean="0"/>
          </a:p>
          <a:p>
            <a:r>
              <a:rPr lang="es-AR" sz="1800" dirty="0" smtClean="0"/>
              <a:t>Ubicada en la calle Av. Gobernador </a:t>
            </a:r>
            <a:r>
              <a:rPr lang="es-AR" sz="1800" dirty="0" err="1" smtClean="0"/>
              <a:t>Sabattini</a:t>
            </a:r>
            <a:r>
              <a:rPr lang="es-AR" sz="1800" dirty="0" smtClean="0"/>
              <a:t> 2834 en Barrio Maipú de la ciudad de Córdoba</a:t>
            </a:r>
          </a:p>
          <a:p>
            <a:endParaRPr lang="es-AR" sz="1800" dirty="0" smtClean="0"/>
          </a:p>
          <a:p>
            <a:r>
              <a:rPr lang="es-AR" sz="1800" dirty="0" smtClean="0"/>
              <a:t>Fundada en 1987</a:t>
            </a:r>
          </a:p>
          <a:p>
            <a:endParaRPr lang="es-ES" sz="1800" dirty="0" smtClean="0"/>
          </a:p>
          <a:p>
            <a:r>
              <a:rPr lang="es-AR" sz="1800" dirty="0" smtClean="0"/>
              <a:t>En 1995 ya incursionaron en telefonía y posteriormente en fibra óptica</a:t>
            </a:r>
          </a:p>
          <a:p>
            <a:endParaRPr lang="es-AR" sz="1800" dirty="0" smtClean="0"/>
          </a:p>
          <a:p>
            <a:r>
              <a:rPr lang="es-AR" sz="1800" dirty="0"/>
              <a:t>Especializado en Infraestructura para celulares.</a:t>
            </a:r>
          </a:p>
          <a:p>
            <a:endParaRPr lang="en-US" dirty="0"/>
          </a:p>
        </p:txBody>
      </p:sp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14612" y="1071546"/>
            <a:ext cx="3857652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None/>
              <a:tabLst/>
              <a:defRPr/>
            </a:pPr>
            <a:endParaRPr kumimoji="0" lang="en-US" sz="2400" b="1" i="0" u="none" strike="noStrike" kern="1200" cap="all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None/>
              <a:tabLst/>
              <a:defRPr/>
            </a:pPr>
            <a:r>
              <a:rPr kumimoji="0" lang="en-US" sz="4000" b="1" i="0" u="none" strike="noStrike" kern="1200" cap="all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COMING S.A</a:t>
            </a:r>
            <a:endParaRPr kumimoji="0" lang="en-US" sz="4000" b="1" i="0" u="none" strike="noStrike" kern="1200" cap="all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83024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344816" cy="1080120"/>
          </a:xfrm>
        </p:spPr>
        <p:txBody>
          <a:bodyPr/>
          <a:lstStyle/>
          <a:p>
            <a:pPr algn="ctr"/>
            <a:r>
              <a:rPr lang="es-AR" sz="6000" dirty="0" smtClean="0"/>
              <a:t>Diagnóstico</a:t>
            </a:r>
            <a:endParaRPr lang="es-AR" sz="60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1700808"/>
            <a:ext cx="7704856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lvl="1" indent="0">
              <a:buNone/>
            </a:pPr>
            <a:r>
              <a:rPr lang="es-AR" dirty="0"/>
              <a:t>	</a:t>
            </a:r>
            <a:endParaRPr lang="es-AR" dirty="0" smtClean="0"/>
          </a:p>
          <a:p>
            <a:pPr marL="342900" lvl="1"/>
            <a:r>
              <a:rPr lang="es-AR" dirty="0"/>
              <a:t>Alta dispersión de la Información para cada proyecto</a:t>
            </a:r>
            <a:r>
              <a:rPr lang="es-AR" dirty="0" smtClean="0"/>
              <a:t>.</a:t>
            </a:r>
          </a:p>
          <a:p>
            <a:pPr marL="342900" lvl="1"/>
            <a:endParaRPr lang="es-AR" dirty="0"/>
          </a:p>
          <a:p>
            <a:pPr marL="342900" lvl="1"/>
            <a:r>
              <a:rPr lang="es-AR" dirty="0"/>
              <a:t>Baja rastreabilidad de documentación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Baja visibilidad de los proyectos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Necesidad de mayor control de las cuadrillas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ES" dirty="0" smtClean="0"/>
              <a:t>Necesidad de avisos </a:t>
            </a:r>
            <a:r>
              <a:rPr lang="es-ES" dirty="0"/>
              <a:t>de vencimientos de </a:t>
            </a:r>
            <a:r>
              <a:rPr lang="es-ES" dirty="0" smtClean="0"/>
              <a:t>documentos.</a:t>
            </a:r>
          </a:p>
          <a:p>
            <a:pPr marL="342900" lvl="1"/>
            <a:endParaRPr lang="es-ES" dirty="0" smtClean="0"/>
          </a:p>
          <a:p>
            <a:pPr marL="342900" lvl="1"/>
            <a:r>
              <a:rPr lang="es-ES" dirty="0"/>
              <a:t>Excesivo costo de tiempo y esfuerzo para buscar </a:t>
            </a:r>
            <a:r>
              <a:rPr lang="es-ES" dirty="0" smtClean="0"/>
              <a:t>información.</a:t>
            </a:r>
            <a:endParaRPr lang="es-ES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53598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928686"/>
          </a:xfrm>
        </p:spPr>
        <p:txBody>
          <a:bodyPr/>
          <a:lstStyle/>
          <a:p>
            <a:pPr algn="ctr"/>
            <a:r>
              <a:rPr lang="es-AR" dirty="0" smtClean="0"/>
              <a:t>Propuesta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643050"/>
            <a:ext cx="7858180" cy="4572032"/>
          </a:xfrm>
        </p:spPr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Automatización en controles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Visibilidad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Actualización de status de tareas desde </a:t>
            </a:r>
            <a:r>
              <a:rPr lang="es-AR" dirty="0" err="1" smtClean="0"/>
              <a:t>Smartphones</a:t>
            </a:r>
            <a:endParaRPr lang="es-AR" dirty="0" smtClean="0"/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Control centralizado de la información</a:t>
            </a:r>
          </a:p>
          <a:p>
            <a:endParaRPr lang="es-AR" dirty="0" smtClean="0"/>
          </a:p>
          <a:p>
            <a:r>
              <a:rPr lang="es-AR" dirty="0" smtClean="0"/>
              <a:t>Gestión de cuadrillas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851664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901904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14348" y="192880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Proceso Unificado </a:t>
            </a:r>
            <a:r>
              <a:rPr lang="es-ES" dirty="0"/>
              <a:t>de Desarrollo Software (PUD)</a:t>
            </a:r>
          </a:p>
          <a:p>
            <a:pPr marL="68580" indent="0"/>
            <a:endParaRPr lang="es-AR" dirty="0" smtClean="0"/>
          </a:p>
          <a:p>
            <a:pPr marL="68580" indent="0"/>
            <a:r>
              <a:rPr lang="es-AR" dirty="0" smtClean="0"/>
              <a:t> Lenguaje Unificado de Modelado (UML) </a:t>
            </a:r>
          </a:p>
          <a:p>
            <a:pPr marL="68580" indent="0"/>
            <a:endParaRPr lang="es-AR" dirty="0" smtClean="0"/>
          </a:p>
          <a:p>
            <a:r>
              <a:rPr lang="es-ES" dirty="0" smtClean="0"/>
              <a:t>Cada iteración se </a:t>
            </a:r>
            <a:r>
              <a:rPr lang="es-ES" dirty="0"/>
              <a:t>estructura en torno a los </a:t>
            </a:r>
            <a:r>
              <a:rPr lang="es-ES" dirty="0" smtClean="0"/>
              <a:t>flujos </a:t>
            </a:r>
            <a:r>
              <a:rPr lang="es-ES" dirty="0"/>
              <a:t>de </a:t>
            </a:r>
            <a:r>
              <a:rPr lang="es-ES" dirty="0" smtClean="0"/>
              <a:t>trabajos fundamentales (Flujo de trabajo de Requerimientos, Análisis, Diseño, implementación y prueba)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07608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Planificación </a:t>
            </a:r>
            <a:endParaRPr lang="es-AR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xmlns="" val="2455211"/>
              </p:ext>
            </p:extLst>
          </p:nvPr>
        </p:nvGraphicFramePr>
        <p:xfrm>
          <a:off x="714348" y="1928802"/>
          <a:ext cx="7848872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xmlns="" val="18501183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14356"/>
            <a:ext cx="7353886" cy="64294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del Sistema</a:t>
            </a:r>
            <a:endParaRPr lang="es-A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428736"/>
            <a:ext cx="8358246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AR" b="1" dirty="0" smtClean="0"/>
              <a:t>Requerimientos Funcionales:</a:t>
            </a:r>
            <a:endParaRPr lang="es-ES" b="1" dirty="0" smtClean="0"/>
          </a:p>
          <a:p>
            <a:pPr lvl="1"/>
            <a:r>
              <a:rPr lang="es-AR" dirty="0" smtClean="0"/>
              <a:t>Gestionar proyectos y solicitudes de trabajo asociados</a:t>
            </a:r>
          </a:p>
          <a:p>
            <a:pPr lvl="1"/>
            <a:r>
              <a:rPr lang="es-AR" dirty="0" smtClean="0"/>
              <a:t>Gestionar tareas y su documentación</a:t>
            </a:r>
          </a:p>
          <a:p>
            <a:pPr lvl="1"/>
            <a:r>
              <a:rPr lang="es-ES" dirty="0" smtClean="0"/>
              <a:t>Notificar vencimiento de documentación </a:t>
            </a:r>
          </a:p>
          <a:p>
            <a:pPr lvl="1"/>
            <a:r>
              <a:rPr lang="es-AR" dirty="0" smtClean="0"/>
              <a:t>Registrar pago de viáticos </a:t>
            </a:r>
          </a:p>
          <a:p>
            <a:pPr lvl="1"/>
            <a:r>
              <a:rPr lang="es-AR" dirty="0" smtClean="0"/>
              <a:t>Registrar </a:t>
            </a:r>
            <a:r>
              <a:rPr lang="es-AR" dirty="0"/>
              <a:t> </a:t>
            </a:r>
            <a:r>
              <a:rPr lang="es-AR" dirty="0" smtClean="0"/>
              <a:t>pagos a cuadrillas</a:t>
            </a:r>
            <a:endParaRPr lang="es-ES" dirty="0" smtClean="0"/>
          </a:p>
          <a:p>
            <a:pPr lvl="1"/>
            <a:r>
              <a:rPr lang="es-AR" dirty="0" smtClean="0"/>
              <a:t>Registrar Orden de Compra (PO) </a:t>
            </a:r>
          </a:p>
          <a:p>
            <a:pPr lvl="1"/>
            <a:r>
              <a:rPr lang="es-AR" dirty="0" smtClean="0"/>
              <a:t>Gestionar clientes, sitios, cuadrillas, herramientas, materiales</a:t>
            </a:r>
          </a:p>
          <a:p>
            <a:pPr lvl="1"/>
            <a:r>
              <a:rPr lang="es-AR" dirty="0" smtClean="0"/>
              <a:t>Generar reportes e informes</a:t>
            </a:r>
          </a:p>
          <a:p>
            <a:pPr>
              <a:buNone/>
            </a:pPr>
            <a:r>
              <a:rPr lang="es-AR" b="1" dirty="0" smtClean="0"/>
              <a:t> </a:t>
            </a:r>
            <a:endParaRPr lang="es-ES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30440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916</Words>
  <Application>Microsoft Office PowerPoint</Application>
  <PresentationFormat>Presentación en pantalla (4:3)</PresentationFormat>
  <Paragraphs>342</Paragraphs>
  <Slides>36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Austin</vt:lpstr>
      <vt:lpstr>PRESENTACION DEL PROYECTO</vt:lpstr>
      <vt:lpstr>Grupo Nro. 3</vt:lpstr>
      <vt:lpstr>Agenda</vt:lpstr>
      <vt:lpstr>Diapositiva 4</vt:lpstr>
      <vt:lpstr>Diagnóstico</vt:lpstr>
      <vt:lpstr>Propuesta</vt:lpstr>
      <vt:lpstr>Metodología</vt:lpstr>
      <vt:lpstr>Planificación </vt:lpstr>
      <vt:lpstr>Requerimientos del Sistema</vt:lpstr>
      <vt:lpstr>Requerimientos del Sistema</vt:lpstr>
      <vt:lpstr>Modelado</vt:lpstr>
      <vt:lpstr>Modelo de Requerimientos</vt:lpstr>
      <vt:lpstr>Modelo de Requerimientos</vt:lpstr>
      <vt:lpstr>Modelo de Análisis</vt:lpstr>
      <vt:lpstr>Modelo de Análisis</vt:lpstr>
      <vt:lpstr>Modelo de Análisis</vt:lpstr>
      <vt:lpstr>Modelo de Diseño</vt:lpstr>
      <vt:lpstr>Modelo de Diseño</vt:lpstr>
      <vt:lpstr>Modelo de Diseño</vt:lpstr>
      <vt:lpstr>Modelo de Despliegue</vt:lpstr>
      <vt:lpstr>Modelo de Despliegue</vt:lpstr>
      <vt:lpstr>Modelado</vt:lpstr>
      <vt:lpstr>Evaluación de Herramientas y Metodologías de Trabajo</vt:lpstr>
      <vt:lpstr>PRESENTACION TECNICA Y DEMO DEL SISTEMA</vt:lpstr>
      <vt:lpstr>Agenda</vt:lpstr>
      <vt:lpstr>Diapositiva 26</vt:lpstr>
      <vt:lpstr>Paquetes Implementados</vt:lpstr>
      <vt:lpstr>Implementación</vt:lpstr>
      <vt:lpstr>Demostración del Sistema</vt:lpstr>
      <vt:lpstr>Beneficios de Implementación</vt:lpstr>
      <vt:lpstr>Requerimientos de Software</vt:lpstr>
      <vt:lpstr>Requerimientos de Hardware</vt:lpstr>
      <vt:lpstr>Estimación de Costos y Tiempos para implementación</vt:lpstr>
      <vt:lpstr>Conclusiones</vt:lpstr>
      <vt:lpstr>Preguntas</vt:lpstr>
      <vt:lpstr>Aplausos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instalación y mantenimiento de antenas de telecomunicaciones.</dc:title>
  <dc:creator>Charly</dc:creator>
  <cp:lastModifiedBy>Mariano GUILLEN</cp:lastModifiedBy>
  <cp:revision>97</cp:revision>
  <dcterms:created xsi:type="dcterms:W3CDTF">2012-12-13T00:13:38Z</dcterms:created>
  <dcterms:modified xsi:type="dcterms:W3CDTF">2012-12-18T14:33:44Z</dcterms:modified>
</cp:coreProperties>
</file>