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72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76" r:id="rId26"/>
    <p:sldId id="269" r:id="rId27"/>
    <p:sldId id="270" r:id="rId28"/>
    <p:sldId id="27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4CC16"/>
    <a:srgbClr val="B5ED4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6980" autoAdjust="0"/>
  </p:normalViewPr>
  <p:slideViewPr>
    <p:cSldViewPr>
      <p:cViewPr>
        <p:scale>
          <a:sx n="100" d="100"/>
          <a:sy n="100" d="100"/>
        </p:scale>
        <p:origin x="-498" y="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69092C-E876-4322-B292-7F8C73C3584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E1CF32-7D7D-4CF2-BAA9-C037C0EC0945}">
      <dgm:prSet phldrT="[Text]"/>
      <dgm:spPr/>
      <dgm:t>
        <a:bodyPr/>
        <a:lstStyle/>
        <a:p>
          <a:r>
            <a:rPr lang="es-AR" dirty="0" smtClean="0"/>
            <a:t>Iteración 1</a:t>
          </a:r>
        </a:p>
        <a:p>
          <a:r>
            <a:rPr lang="es-AR" dirty="0" smtClean="0"/>
            <a:t>17/5/2012</a:t>
          </a:r>
          <a:endParaRPr lang="en-US" dirty="0"/>
        </a:p>
      </dgm:t>
    </dgm:pt>
    <dgm:pt modelId="{B6516F18-BDC8-4A97-9C5C-6CEE01C69A90}" type="parTrans" cxnId="{AB09CD83-31B4-4E29-BE3B-CE8AC19DE7C6}">
      <dgm:prSet/>
      <dgm:spPr/>
      <dgm:t>
        <a:bodyPr/>
        <a:lstStyle/>
        <a:p>
          <a:endParaRPr lang="en-US"/>
        </a:p>
      </dgm:t>
    </dgm:pt>
    <dgm:pt modelId="{C9217CDE-DFED-466C-80F2-DAA6B5AA755A}" type="sibTrans" cxnId="{AB09CD83-31B4-4E29-BE3B-CE8AC19DE7C6}">
      <dgm:prSet/>
      <dgm:spPr/>
      <dgm:t>
        <a:bodyPr/>
        <a:lstStyle/>
        <a:p>
          <a:endParaRPr lang="en-US"/>
        </a:p>
      </dgm:t>
    </dgm:pt>
    <dgm:pt modelId="{2760651A-C8D9-4824-8874-1737C10BF8BC}">
      <dgm:prSet phldrT="[Text]"/>
      <dgm:spPr/>
      <dgm:t>
        <a:bodyPr/>
        <a:lstStyle/>
        <a:p>
          <a:r>
            <a:rPr lang="es-ES" dirty="0" smtClean="0"/>
            <a:t>Informe preliminar lista de requerimientos</a:t>
          </a:r>
          <a:endParaRPr lang="en-US" dirty="0"/>
        </a:p>
      </dgm:t>
    </dgm:pt>
    <dgm:pt modelId="{76463492-48F4-4890-A095-1D24A7F0F984}" type="parTrans" cxnId="{71B934D1-A1BE-4D03-83AF-914726330904}">
      <dgm:prSet/>
      <dgm:spPr/>
      <dgm:t>
        <a:bodyPr/>
        <a:lstStyle/>
        <a:p>
          <a:endParaRPr lang="en-US"/>
        </a:p>
      </dgm:t>
    </dgm:pt>
    <dgm:pt modelId="{FFEB90C6-A7C7-4B0A-89F2-919DD9364739}" type="sibTrans" cxnId="{71B934D1-A1BE-4D03-83AF-914726330904}">
      <dgm:prSet/>
      <dgm:spPr/>
      <dgm:t>
        <a:bodyPr/>
        <a:lstStyle/>
        <a:p>
          <a:endParaRPr lang="en-US"/>
        </a:p>
      </dgm:t>
    </dgm:pt>
    <dgm:pt modelId="{9D53F5CF-E73A-49B8-82D5-67B6E1B4D3B0}">
      <dgm:prSet phldrT="[Text]"/>
      <dgm:spPr/>
      <dgm:t>
        <a:bodyPr/>
        <a:lstStyle/>
        <a:p>
          <a:r>
            <a:rPr lang="es-AR" dirty="0" smtClean="0"/>
            <a:t>Iteración 2</a:t>
          </a:r>
        </a:p>
        <a:p>
          <a:r>
            <a:rPr lang="es-AR" dirty="0" smtClean="0"/>
            <a:t>28/6/2012</a:t>
          </a:r>
          <a:endParaRPr lang="en-US" dirty="0"/>
        </a:p>
      </dgm:t>
    </dgm:pt>
    <dgm:pt modelId="{EFD8FFF1-CB0D-440F-8A6B-873EF7FB1F08}" type="parTrans" cxnId="{FAA15890-4F2A-44A5-B421-87163F49C83F}">
      <dgm:prSet/>
      <dgm:spPr/>
      <dgm:t>
        <a:bodyPr/>
        <a:lstStyle/>
        <a:p>
          <a:endParaRPr lang="en-US"/>
        </a:p>
      </dgm:t>
    </dgm:pt>
    <dgm:pt modelId="{6E01CB81-79F9-4927-A467-F09033DCA897}" type="sibTrans" cxnId="{FAA15890-4F2A-44A5-B421-87163F49C83F}">
      <dgm:prSet/>
      <dgm:spPr/>
      <dgm:t>
        <a:bodyPr/>
        <a:lstStyle/>
        <a:p>
          <a:endParaRPr lang="en-US"/>
        </a:p>
      </dgm:t>
    </dgm:pt>
    <dgm:pt modelId="{852AA831-7837-42DD-942D-617B2AD798FD}">
      <dgm:prSet phldrT="[Text]"/>
      <dgm:spPr/>
      <dgm:t>
        <a:bodyPr/>
        <a:lstStyle/>
        <a:p>
          <a:r>
            <a:rPr lang="es-AR" dirty="0" smtClean="0"/>
            <a:t>Implementación de los CU importantes para la arquitectura.</a:t>
          </a:r>
          <a:endParaRPr lang="en-US" dirty="0"/>
        </a:p>
      </dgm:t>
    </dgm:pt>
    <dgm:pt modelId="{8CBF793F-D39E-496A-A905-BCC78B32A0A3}" type="parTrans" cxnId="{17A4585D-7AE7-4DF7-BD4F-28F26443DC4A}">
      <dgm:prSet/>
      <dgm:spPr/>
      <dgm:t>
        <a:bodyPr/>
        <a:lstStyle/>
        <a:p>
          <a:endParaRPr lang="en-US"/>
        </a:p>
      </dgm:t>
    </dgm:pt>
    <dgm:pt modelId="{F2E800E2-1A52-4F90-9030-3DD289CD9ED0}" type="sibTrans" cxnId="{17A4585D-7AE7-4DF7-BD4F-28F26443DC4A}">
      <dgm:prSet/>
      <dgm:spPr/>
      <dgm:t>
        <a:bodyPr/>
        <a:lstStyle/>
        <a:p>
          <a:endParaRPr lang="en-US"/>
        </a:p>
      </dgm:t>
    </dgm:pt>
    <dgm:pt modelId="{454E7899-FD60-471D-A87C-7F22BA1EC279}">
      <dgm:prSet phldrT="[Text]"/>
      <dgm:spPr/>
      <dgm:t>
        <a:bodyPr/>
        <a:lstStyle/>
        <a:p>
          <a:r>
            <a:rPr lang="es-AR" dirty="0" smtClean="0"/>
            <a:t>Iteración 3</a:t>
          </a:r>
        </a:p>
        <a:p>
          <a:r>
            <a:rPr lang="es-AR" dirty="0" smtClean="0"/>
            <a:t>11/10/2012</a:t>
          </a:r>
          <a:endParaRPr lang="en-US" dirty="0"/>
        </a:p>
      </dgm:t>
    </dgm:pt>
    <dgm:pt modelId="{450023FD-E05D-46DD-97F6-01EC1F446AF8}" type="parTrans" cxnId="{BA4EB1E3-BF27-43E0-9B6B-011D52333FF5}">
      <dgm:prSet/>
      <dgm:spPr/>
      <dgm:t>
        <a:bodyPr/>
        <a:lstStyle/>
        <a:p>
          <a:endParaRPr lang="en-US"/>
        </a:p>
      </dgm:t>
    </dgm:pt>
    <dgm:pt modelId="{CAAB7403-FC4F-4CE9-B67F-90C081C8A81C}" type="sibTrans" cxnId="{BA4EB1E3-BF27-43E0-9B6B-011D52333FF5}">
      <dgm:prSet/>
      <dgm:spPr/>
      <dgm:t>
        <a:bodyPr/>
        <a:lstStyle/>
        <a:p>
          <a:endParaRPr lang="en-US"/>
        </a:p>
      </dgm:t>
    </dgm:pt>
    <dgm:pt modelId="{34496EE1-B95B-44E8-BB0A-0CAC482AB970}">
      <dgm:prSet phldrT="[Text]"/>
      <dgm:spPr/>
      <dgm:t>
        <a:bodyPr/>
        <a:lstStyle/>
        <a:p>
          <a:r>
            <a:rPr lang="es-AR" dirty="0" smtClean="0"/>
            <a:t>Requerimientos prioritarios para el cliente y correcciones.</a:t>
          </a:r>
          <a:endParaRPr lang="en-US" dirty="0"/>
        </a:p>
      </dgm:t>
    </dgm:pt>
    <dgm:pt modelId="{D29517DA-32A9-439E-B16D-511E21F194AD}" type="parTrans" cxnId="{B3A6CE16-803A-489F-AD0E-2100646AF1AE}">
      <dgm:prSet/>
      <dgm:spPr/>
      <dgm:t>
        <a:bodyPr/>
        <a:lstStyle/>
        <a:p>
          <a:endParaRPr lang="en-US"/>
        </a:p>
      </dgm:t>
    </dgm:pt>
    <dgm:pt modelId="{C038C20B-2977-4BC8-BE69-AB6BD2E32905}" type="sibTrans" cxnId="{B3A6CE16-803A-489F-AD0E-2100646AF1AE}">
      <dgm:prSet/>
      <dgm:spPr/>
      <dgm:t>
        <a:bodyPr/>
        <a:lstStyle/>
        <a:p>
          <a:endParaRPr lang="en-US"/>
        </a:p>
      </dgm:t>
    </dgm:pt>
    <dgm:pt modelId="{5913FBD2-A8EA-4DD9-B679-25A7E714503E}">
      <dgm:prSet phldrT="[Text]"/>
      <dgm:spPr/>
      <dgm:t>
        <a:bodyPr/>
        <a:lstStyle/>
        <a:p>
          <a:r>
            <a:rPr lang="es-ES" dirty="0" smtClean="0"/>
            <a:t>Diagrama de proceso de negocio</a:t>
          </a:r>
          <a:endParaRPr lang="en-US" dirty="0"/>
        </a:p>
      </dgm:t>
    </dgm:pt>
    <dgm:pt modelId="{50B59DB0-D698-4E18-9C75-DED440676B7C}" type="parTrans" cxnId="{69A0E095-17E7-42E7-94DF-6521557440D8}">
      <dgm:prSet/>
      <dgm:spPr/>
      <dgm:t>
        <a:bodyPr/>
        <a:lstStyle/>
        <a:p>
          <a:endParaRPr lang="en-US"/>
        </a:p>
      </dgm:t>
    </dgm:pt>
    <dgm:pt modelId="{C845D9E3-1694-466B-A08B-2FF052C9DA60}" type="sibTrans" cxnId="{69A0E095-17E7-42E7-94DF-6521557440D8}">
      <dgm:prSet/>
      <dgm:spPr/>
      <dgm:t>
        <a:bodyPr/>
        <a:lstStyle/>
        <a:p>
          <a:endParaRPr lang="en-US"/>
        </a:p>
      </dgm:t>
    </dgm:pt>
    <dgm:pt modelId="{813616D9-BE8E-4A10-BF86-762692BB6A0F}">
      <dgm:prSet phldrT="[Text]"/>
      <dgm:spPr/>
      <dgm:t>
        <a:bodyPr/>
        <a:lstStyle/>
        <a:p>
          <a:r>
            <a:rPr lang="es-AR" dirty="0" smtClean="0"/>
            <a:t>Iteración 4</a:t>
          </a:r>
        </a:p>
        <a:p>
          <a:r>
            <a:rPr lang="es-AR" dirty="0" smtClean="0"/>
            <a:t>15/11/2012</a:t>
          </a:r>
          <a:endParaRPr lang="en-US" dirty="0"/>
        </a:p>
      </dgm:t>
    </dgm:pt>
    <dgm:pt modelId="{D5B80464-B801-4E50-B9EE-A4120F3DB6BA}" type="parTrans" cxnId="{3C69F642-B970-4116-8188-D040E030F41C}">
      <dgm:prSet/>
      <dgm:spPr/>
      <dgm:t>
        <a:bodyPr/>
        <a:lstStyle/>
        <a:p>
          <a:endParaRPr lang="en-US"/>
        </a:p>
      </dgm:t>
    </dgm:pt>
    <dgm:pt modelId="{EB607165-0503-4330-BE7C-FB630D47E442}" type="sibTrans" cxnId="{3C69F642-B970-4116-8188-D040E030F41C}">
      <dgm:prSet/>
      <dgm:spPr/>
      <dgm:t>
        <a:bodyPr/>
        <a:lstStyle/>
        <a:p>
          <a:endParaRPr lang="en-US"/>
        </a:p>
      </dgm:t>
    </dgm:pt>
    <dgm:pt modelId="{E9E98E57-AA12-4079-AB9F-42765B204AFD}">
      <dgm:prSet phldrT="[Text]"/>
      <dgm:spPr/>
      <dgm:t>
        <a:bodyPr/>
        <a:lstStyle/>
        <a:p>
          <a:r>
            <a:rPr lang="en-US" dirty="0" err="1" smtClean="0"/>
            <a:t>Sistema</a:t>
          </a:r>
          <a:r>
            <a:rPr lang="en-US" dirty="0" smtClean="0"/>
            <a:t> </a:t>
          </a:r>
          <a:r>
            <a:rPr lang="en-US" dirty="0" err="1" smtClean="0"/>
            <a:t>implementado</a:t>
          </a:r>
          <a:r>
            <a:rPr lang="en-US" dirty="0" smtClean="0"/>
            <a:t> en forma </a:t>
          </a:r>
          <a:r>
            <a:rPr lang="es-ES" dirty="0" smtClean="0"/>
            <a:t>completa</a:t>
          </a:r>
          <a:endParaRPr lang="en-US" dirty="0"/>
        </a:p>
      </dgm:t>
    </dgm:pt>
    <dgm:pt modelId="{C4577ADC-16D1-4D49-8707-154E0725CC4F}" type="parTrans" cxnId="{209AFB32-84E2-41E5-A2D0-AC0687D3F341}">
      <dgm:prSet/>
      <dgm:spPr/>
      <dgm:t>
        <a:bodyPr/>
        <a:lstStyle/>
        <a:p>
          <a:endParaRPr lang="en-US"/>
        </a:p>
      </dgm:t>
    </dgm:pt>
    <dgm:pt modelId="{22148C02-D536-448C-A88E-FA359F360214}" type="sibTrans" cxnId="{209AFB32-84E2-41E5-A2D0-AC0687D3F341}">
      <dgm:prSet/>
      <dgm:spPr/>
      <dgm:t>
        <a:bodyPr/>
        <a:lstStyle/>
        <a:p>
          <a:endParaRPr lang="en-US"/>
        </a:p>
      </dgm:t>
    </dgm:pt>
    <dgm:pt modelId="{82EDBB78-BDE0-49D3-BA2A-620A1AA99448}">
      <dgm:prSet phldrT="[Text]"/>
      <dgm:spPr/>
      <dgm:t>
        <a:bodyPr/>
        <a:lstStyle/>
        <a:p>
          <a:r>
            <a:rPr lang="es-ES" dirty="0" smtClean="0"/>
            <a:t>Manuel de usuario y de instalación</a:t>
          </a:r>
          <a:endParaRPr lang="en-US" dirty="0"/>
        </a:p>
      </dgm:t>
    </dgm:pt>
    <dgm:pt modelId="{D7E6FD12-68CA-46EE-A997-236107332458}" type="parTrans" cxnId="{FE78F3AE-2FA6-42E9-B720-08B83FEB33CD}">
      <dgm:prSet/>
      <dgm:spPr/>
      <dgm:t>
        <a:bodyPr/>
        <a:lstStyle/>
        <a:p>
          <a:endParaRPr lang="en-US"/>
        </a:p>
      </dgm:t>
    </dgm:pt>
    <dgm:pt modelId="{A43D6ED7-12FD-41CF-A98E-BB344017184C}" type="sibTrans" cxnId="{FE78F3AE-2FA6-42E9-B720-08B83FEB33CD}">
      <dgm:prSet/>
      <dgm:spPr/>
      <dgm:t>
        <a:bodyPr/>
        <a:lstStyle/>
        <a:p>
          <a:endParaRPr lang="en-US"/>
        </a:p>
      </dgm:t>
    </dgm:pt>
    <dgm:pt modelId="{A269C954-6C69-4EFD-BC78-8B18276D4525}" type="pres">
      <dgm:prSet presAssocID="{0069092C-E876-4322-B292-7F8C73C358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EECDA9C-80A6-4FD0-93CD-CC698886C13F}" type="pres">
      <dgm:prSet presAssocID="{08E1CF32-7D7D-4CF2-BAA9-C037C0EC0945}" presName="linNode" presStyleCnt="0"/>
      <dgm:spPr/>
    </dgm:pt>
    <dgm:pt modelId="{D34768DB-64FD-4294-BFEE-0BC3987FFB41}" type="pres">
      <dgm:prSet presAssocID="{08E1CF32-7D7D-4CF2-BAA9-C037C0EC0945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185FC-CEAB-4B95-8C69-65CB50B7EE28}" type="pres">
      <dgm:prSet presAssocID="{08E1CF32-7D7D-4CF2-BAA9-C037C0EC0945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D6A8D5-4A04-497E-A198-48DF170C024D}" type="pres">
      <dgm:prSet presAssocID="{C9217CDE-DFED-466C-80F2-DAA6B5AA755A}" presName="sp" presStyleCnt="0"/>
      <dgm:spPr/>
    </dgm:pt>
    <dgm:pt modelId="{C8A01053-33D2-4B25-A829-5C15FCDE1E3E}" type="pres">
      <dgm:prSet presAssocID="{9D53F5CF-E73A-49B8-82D5-67B6E1B4D3B0}" presName="linNode" presStyleCnt="0"/>
      <dgm:spPr/>
    </dgm:pt>
    <dgm:pt modelId="{22944780-7EA4-41AB-96B8-5A60D8CD2618}" type="pres">
      <dgm:prSet presAssocID="{9D53F5CF-E73A-49B8-82D5-67B6E1B4D3B0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2870B6-D861-425B-A22A-69583A7DE8E8}" type="pres">
      <dgm:prSet presAssocID="{9D53F5CF-E73A-49B8-82D5-67B6E1B4D3B0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B9A32-D900-45C9-AB59-A3BA32A23567}" type="pres">
      <dgm:prSet presAssocID="{6E01CB81-79F9-4927-A467-F09033DCA897}" presName="sp" presStyleCnt="0"/>
      <dgm:spPr/>
    </dgm:pt>
    <dgm:pt modelId="{9D26FAA6-3C40-4168-B2A8-D55F787BD881}" type="pres">
      <dgm:prSet presAssocID="{454E7899-FD60-471D-A87C-7F22BA1EC279}" presName="linNode" presStyleCnt="0"/>
      <dgm:spPr/>
    </dgm:pt>
    <dgm:pt modelId="{B7CE4811-3286-4DF5-8DD8-3FB6DEAC28E9}" type="pres">
      <dgm:prSet presAssocID="{454E7899-FD60-471D-A87C-7F22BA1EC279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A1A675-5232-4C7A-A9C3-FFF93194D31F}" type="pres">
      <dgm:prSet presAssocID="{454E7899-FD60-471D-A87C-7F22BA1EC279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0F0A4-E720-4520-AAE3-30DED431B548}" type="pres">
      <dgm:prSet presAssocID="{CAAB7403-FC4F-4CE9-B67F-90C081C8A81C}" presName="sp" presStyleCnt="0"/>
      <dgm:spPr/>
    </dgm:pt>
    <dgm:pt modelId="{78EB880E-4AD2-4738-A845-C0AD23F67451}" type="pres">
      <dgm:prSet presAssocID="{813616D9-BE8E-4A10-BF86-762692BB6A0F}" presName="linNode" presStyleCnt="0"/>
      <dgm:spPr/>
    </dgm:pt>
    <dgm:pt modelId="{BBB6B52B-E046-4419-AB1D-58DD3C86F0D8}" type="pres">
      <dgm:prSet presAssocID="{813616D9-BE8E-4A10-BF86-762692BB6A0F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DF7ADA8-0EAC-48DE-AFD6-FDBB67CD9962}" type="pres">
      <dgm:prSet presAssocID="{813616D9-BE8E-4A10-BF86-762692BB6A0F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32D9EA-3E3B-49B7-A4A1-B94379A456A3}" type="presOf" srcId="{2760651A-C8D9-4824-8874-1737C10BF8BC}" destId="{08E185FC-CEAB-4B95-8C69-65CB50B7EE28}" srcOrd="0" destOrd="0" presId="urn:microsoft.com/office/officeart/2005/8/layout/vList5"/>
    <dgm:cxn modelId="{71B934D1-A1BE-4D03-83AF-914726330904}" srcId="{08E1CF32-7D7D-4CF2-BAA9-C037C0EC0945}" destId="{2760651A-C8D9-4824-8874-1737C10BF8BC}" srcOrd="0" destOrd="0" parTransId="{76463492-48F4-4890-A095-1D24A7F0F984}" sibTransId="{FFEB90C6-A7C7-4B0A-89F2-919DD9364739}"/>
    <dgm:cxn modelId="{3C69F642-B970-4116-8188-D040E030F41C}" srcId="{0069092C-E876-4322-B292-7F8C73C3584F}" destId="{813616D9-BE8E-4A10-BF86-762692BB6A0F}" srcOrd="3" destOrd="0" parTransId="{D5B80464-B801-4E50-B9EE-A4120F3DB6BA}" sibTransId="{EB607165-0503-4330-BE7C-FB630D47E442}"/>
    <dgm:cxn modelId="{FAA15890-4F2A-44A5-B421-87163F49C83F}" srcId="{0069092C-E876-4322-B292-7F8C73C3584F}" destId="{9D53F5CF-E73A-49B8-82D5-67B6E1B4D3B0}" srcOrd="1" destOrd="0" parTransId="{EFD8FFF1-CB0D-440F-8A6B-873EF7FB1F08}" sibTransId="{6E01CB81-79F9-4927-A467-F09033DCA897}"/>
    <dgm:cxn modelId="{988ACF4C-DE0E-4F1C-8650-ABFB96FFC1A6}" type="presOf" srcId="{454E7899-FD60-471D-A87C-7F22BA1EC279}" destId="{B7CE4811-3286-4DF5-8DD8-3FB6DEAC28E9}" srcOrd="0" destOrd="0" presId="urn:microsoft.com/office/officeart/2005/8/layout/vList5"/>
    <dgm:cxn modelId="{E4C72081-30F2-4530-87E8-5F73ABCA5D25}" type="presOf" srcId="{34496EE1-B95B-44E8-BB0A-0CAC482AB970}" destId="{5BA1A675-5232-4C7A-A9C3-FFF93194D31F}" srcOrd="0" destOrd="0" presId="urn:microsoft.com/office/officeart/2005/8/layout/vList5"/>
    <dgm:cxn modelId="{FE78F3AE-2FA6-42E9-B720-08B83FEB33CD}" srcId="{813616D9-BE8E-4A10-BF86-762692BB6A0F}" destId="{82EDBB78-BDE0-49D3-BA2A-620A1AA99448}" srcOrd="1" destOrd="0" parTransId="{D7E6FD12-68CA-46EE-A997-236107332458}" sibTransId="{A43D6ED7-12FD-41CF-A98E-BB344017184C}"/>
    <dgm:cxn modelId="{2A5C0658-2FCF-4FDA-96CA-F6EB0940FF80}" type="presOf" srcId="{08E1CF32-7D7D-4CF2-BAA9-C037C0EC0945}" destId="{D34768DB-64FD-4294-BFEE-0BC3987FFB41}" srcOrd="0" destOrd="0" presId="urn:microsoft.com/office/officeart/2005/8/layout/vList5"/>
    <dgm:cxn modelId="{69A0E095-17E7-42E7-94DF-6521557440D8}" srcId="{08E1CF32-7D7D-4CF2-BAA9-C037C0EC0945}" destId="{5913FBD2-A8EA-4DD9-B679-25A7E714503E}" srcOrd="1" destOrd="0" parTransId="{50B59DB0-D698-4E18-9C75-DED440676B7C}" sibTransId="{C845D9E3-1694-466B-A08B-2FF052C9DA60}"/>
    <dgm:cxn modelId="{1C0B9630-566D-4914-AA2E-C6CAE21EF7E8}" type="presOf" srcId="{E9E98E57-AA12-4079-AB9F-42765B204AFD}" destId="{1DF7ADA8-0EAC-48DE-AFD6-FDBB67CD9962}" srcOrd="0" destOrd="0" presId="urn:microsoft.com/office/officeart/2005/8/layout/vList5"/>
    <dgm:cxn modelId="{B3A6CE16-803A-489F-AD0E-2100646AF1AE}" srcId="{454E7899-FD60-471D-A87C-7F22BA1EC279}" destId="{34496EE1-B95B-44E8-BB0A-0CAC482AB970}" srcOrd="0" destOrd="0" parTransId="{D29517DA-32A9-439E-B16D-511E21F194AD}" sibTransId="{C038C20B-2977-4BC8-BE69-AB6BD2E32905}"/>
    <dgm:cxn modelId="{209AFB32-84E2-41E5-A2D0-AC0687D3F341}" srcId="{813616D9-BE8E-4A10-BF86-762692BB6A0F}" destId="{E9E98E57-AA12-4079-AB9F-42765B204AFD}" srcOrd="0" destOrd="0" parTransId="{C4577ADC-16D1-4D49-8707-154E0725CC4F}" sibTransId="{22148C02-D536-448C-A88E-FA359F360214}"/>
    <dgm:cxn modelId="{BA4EB1E3-BF27-43E0-9B6B-011D52333FF5}" srcId="{0069092C-E876-4322-B292-7F8C73C3584F}" destId="{454E7899-FD60-471D-A87C-7F22BA1EC279}" srcOrd="2" destOrd="0" parTransId="{450023FD-E05D-46DD-97F6-01EC1F446AF8}" sibTransId="{CAAB7403-FC4F-4CE9-B67F-90C081C8A81C}"/>
    <dgm:cxn modelId="{95B9AAEC-8029-428B-87D4-B69CB7FCB1C0}" type="presOf" srcId="{813616D9-BE8E-4A10-BF86-762692BB6A0F}" destId="{BBB6B52B-E046-4419-AB1D-58DD3C86F0D8}" srcOrd="0" destOrd="0" presId="urn:microsoft.com/office/officeart/2005/8/layout/vList5"/>
    <dgm:cxn modelId="{643588FD-AC6B-4FDD-9DD4-10C5DE563F7D}" type="presOf" srcId="{852AA831-7837-42DD-942D-617B2AD798FD}" destId="{F32870B6-D861-425B-A22A-69583A7DE8E8}" srcOrd="0" destOrd="0" presId="urn:microsoft.com/office/officeart/2005/8/layout/vList5"/>
    <dgm:cxn modelId="{17A4585D-7AE7-4DF7-BD4F-28F26443DC4A}" srcId="{9D53F5CF-E73A-49B8-82D5-67B6E1B4D3B0}" destId="{852AA831-7837-42DD-942D-617B2AD798FD}" srcOrd="0" destOrd="0" parTransId="{8CBF793F-D39E-496A-A905-BCC78B32A0A3}" sibTransId="{F2E800E2-1A52-4F90-9030-3DD289CD9ED0}"/>
    <dgm:cxn modelId="{11FACF4E-FAE4-409A-8553-E1196577661F}" type="presOf" srcId="{9D53F5CF-E73A-49B8-82D5-67B6E1B4D3B0}" destId="{22944780-7EA4-41AB-96B8-5A60D8CD2618}" srcOrd="0" destOrd="0" presId="urn:microsoft.com/office/officeart/2005/8/layout/vList5"/>
    <dgm:cxn modelId="{2F35F77A-3585-4081-996A-05D3481678AB}" type="presOf" srcId="{0069092C-E876-4322-B292-7F8C73C3584F}" destId="{A269C954-6C69-4EFD-BC78-8B18276D4525}" srcOrd="0" destOrd="0" presId="urn:microsoft.com/office/officeart/2005/8/layout/vList5"/>
    <dgm:cxn modelId="{6917A2AF-480B-4D8A-B795-397575E78326}" type="presOf" srcId="{5913FBD2-A8EA-4DD9-B679-25A7E714503E}" destId="{08E185FC-CEAB-4B95-8C69-65CB50B7EE28}" srcOrd="0" destOrd="1" presId="urn:microsoft.com/office/officeart/2005/8/layout/vList5"/>
    <dgm:cxn modelId="{AB09CD83-31B4-4E29-BE3B-CE8AC19DE7C6}" srcId="{0069092C-E876-4322-B292-7F8C73C3584F}" destId="{08E1CF32-7D7D-4CF2-BAA9-C037C0EC0945}" srcOrd="0" destOrd="0" parTransId="{B6516F18-BDC8-4A97-9C5C-6CEE01C69A90}" sibTransId="{C9217CDE-DFED-466C-80F2-DAA6B5AA755A}"/>
    <dgm:cxn modelId="{4BD52158-D438-4A01-B2BE-8DF0FCB84984}" type="presOf" srcId="{82EDBB78-BDE0-49D3-BA2A-620A1AA99448}" destId="{1DF7ADA8-0EAC-48DE-AFD6-FDBB67CD9962}" srcOrd="0" destOrd="1" presId="urn:microsoft.com/office/officeart/2005/8/layout/vList5"/>
    <dgm:cxn modelId="{4B91E903-7856-4DC6-9A9D-695B9D2D6738}" type="presParOf" srcId="{A269C954-6C69-4EFD-BC78-8B18276D4525}" destId="{3EECDA9C-80A6-4FD0-93CD-CC698886C13F}" srcOrd="0" destOrd="0" presId="urn:microsoft.com/office/officeart/2005/8/layout/vList5"/>
    <dgm:cxn modelId="{E51D0EB4-EC6A-4AD3-93CD-3D823D2176B9}" type="presParOf" srcId="{3EECDA9C-80A6-4FD0-93CD-CC698886C13F}" destId="{D34768DB-64FD-4294-BFEE-0BC3987FFB41}" srcOrd="0" destOrd="0" presId="urn:microsoft.com/office/officeart/2005/8/layout/vList5"/>
    <dgm:cxn modelId="{A752D8A6-8E1A-4FFF-ACA2-33FC6A7214A3}" type="presParOf" srcId="{3EECDA9C-80A6-4FD0-93CD-CC698886C13F}" destId="{08E185FC-CEAB-4B95-8C69-65CB50B7EE28}" srcOrd="1" destOrd="0" presId="urn:microsoft.com/office/officeart/2005/8/layout/vList5"/>
    <dgm:cxn modelId="{35089709-9F38-4072-A494-A703D2BCECD0}" type="presParOf" srcId="{A269C954-6C69-4EFD-BC78-8B18276D4525}" destId="{FED6A8D5-4A04-497E-A198-48DF170C024D}" srcOrd="1" destOrd="0" presId="urn:microsoft.com/office/officeart/2005/8/layout/vList5"/>
    <dgm:cxn modelId="{867C2740-7070-4BDC-BB68-F0C9B7507780}" type="presParOf" srcId="{A269C954-6C69-4EFD-BC78-8B18276D4525}" destId="{C8A01053-33D2-4B25-A829-5C15FCDE1E3E}" srcOrd="2" destOrd="0" presId="urn:microsoft.com/office/officeart/2005/8/layout/vList5"/>
    <dgm:cxn modelId="{4AA17D24-128E-427C-965E-D601C9214145}" type="presParOf" srcId="{C8A01053-33D2-4B25-A829-5C15FCDE1E3E}" destId="{22944780-7EA4-41AB-96B8-5A60D8CD2618}" srcOrd="0" destOrd="0" presId="urn:microsoft.com/office/officeart/2005/8/layout/vList5"/>
    <dgm:cxn modelId="{4865FEF5-BFBC-4B75-9824-ED4253E97433}" type="presParOf" srcId="{C8A01053-33D2-4B25-A829-5C15FCDE1E3E}" destId="{F32870B6-D861-425B-A22A-69583A7DE8E8}" srcOrd="1" destOrd="0" presId="urn:microsoft.com/office/officeart/2005/8/layout/vList5"/>
    <dgm:cxn modelId="{9F785672-2C0B-470D-8FC3-87D0156F166D}" type="presParOf" srcId="{A269C954-6C69-4EFD-BC78-8B18276D4525}" destId="{3E9B9A32-D900-45C9-AB59-A3BA32A23567}" srcOrd="3" destOrd="0" presId="urn:microsoft.com/office/officeart/2005/8/layout/vList5"/>
    <dgm:cxn modelId="{DCDCD76D-4501-4D41-9AD4-4919ED0BABE1}" type="presParOf" srcId="{A269C954-6C69-4EFD-BC78-8B18276D4525}" destId="{9D26FAA6-3C40-4168-B2A8-D55F787BD881}" srcOrd="4" destOrd="0" presId="urn:microsoft.com/office/officeart/2005/8/layout/vList5"/>
    <dgm:cxn modelId="{03C33232-2C42-4CF2-839E-81A529C59834}" type="presParOf" srcId="{9D26FAA6-3C40-4168-B2A8-D55F787BD881}" destId="{B7CE4811-3286-4DF5-8DD8-3FB6DEAC28E9}" srcOrd="0" destOrd="0" presId="urn:microsoft.com/office/officeart/2005/8/layout/vList5"/>
    <dgm:cxn modelId="{7017B0F6-09E9-4D45-85F4-F3FC373F845F}" type="presParOf" srcId="{9D26FAA6-3C40-4168-B2A8-D55F787BD881}" destId="{5BA1A675-5232-4C7A-A9C3-FFF93194D31F}" srcOrd="1" destOrd="0" presId="urn:microsoft.com/office/officeart/2005/8/layout/vList5"/>
    <dgm:cxn modelId="{1569EB6D-B879-4A38-B80D-7BA983DC15FC}" type="presParOf" srcId="{A269C954-6C69-4EFD-BC78-8B18276D4525}" destId="{C830F0A4-E720-4520-AAE3-30DED431B548}" srcOrd="5" destOrd="0" presId="urn:microsoft.com/office/officeart/2005/8/layout/vList5"/>
    <dgm:cxn modelId="{1EB51784-FFC4-4C2D-B80F-5A8CB935BFFD}" type="presParOf" srcId="{A269C954-6C69-4EFD-BC78-8B18276D4525}" destId="{78EB880E-4AD2-4738-A845-C0AD23F67451}" srcOrd="6" destOrd="0" presId="urn:microsoft.com/office/officeart/2005/8/layout/vList5"/>
    <dgm:cxn modelId="{FAC26F38-B167-4BB4-AF61-55BE47884DA7}" type="presParOf" srcId="{78EB880E-4AD2-4738-A845-C0AD23F67451}" destId="{BBB6B52B-E046-4419-AB1D-58DD3C86F0D8}" srcOrd="0" destOrd="0" presId="urn:microsoft.com/office/officeart/2005/8/layout/vList5"/>
    <dgm:cxn modelId="{C3551B8E-3C38-491E-BF36-E7DD054AA53E}" type="presParOf" srcId="{78EB880E-4AD2-4738-A845-C0AD23F67451}" destId="{1DF7ADA8-0EAC-48DE-AFD6-FDBB67CD99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E185FC-CEAB-4B95-8C69-65CB50B7EE28}">
      <dsp:nvSpPr>
        <dsp:cNvPr id="0" name=""/>
        <dsp:cNvSpPr/>
      </dsp:nvSpPr>
      <dsp:spPr>
        <a:xfrm rot="5400000">
          <a:off x="4959781" y="-2037862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Informe preliminar lista de requerimientos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Diagrama de proceso de negocio</a:t>
          </a:r>
          <a:endParaRPr lang="en-US" sz="1900" kern="1200" dirty="0"/>
        </a:p>
      </dsp:txBody>
      <dsp:txXfrm rot="5400000">
        <a:off x="4959781" y="-2037862"/>
        <a:ext cx="754903" cy="5023278"/>
      </dsp:txXfrm>
    </dsp:sp>
    <dsp:sp modelId="{D34768DB-64FD-4294-BFEE-0BC3987FFB41}">
      <dsp:nvSpPr>
        <dsp:cNvPr id="0" name=""/>
        <dsp:cNvSpPr/>
      </dsp:nvSpPr>
      <dsp:spPr>
        <a:xfrm>
          <a:off x="0" y="1961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1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17/5/2012</a:t>
          </a:r>
          <a:endParaRPr lang="en-US" sz="2400" kern="1200" dirty="0"/>
        </a:p>
      </dsp:txBody>
      <dsp:txXfrm>
        <a:off x="0" y="1961"/>
        <a:ext cx="2825593" cy="943628"/>
      </dsp:txXfrm>
    </dsp:sp>
    <dsp:sp modelId="{F32870B6-D861-425B-A22A-69583A7DE8E8}">
      <dsp:nvSpPr>
        <dsp:cNvPr id="0" name=""/>
        <dsp:cNvSpPr/>
      </dsp:nvSpPr>
      <dsp:spPr>
        <a:xfrm rot="5400000">
          <a:off x="4959781" y="-1047052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kern="1200" dirty="0" err="1" smtClean="0"/>
            <a:t>Implementacion</a:t>
          </a:r>
          <a:r>
            <a:rPr lang="es-AR" sz="1900" kern="1200" dirty="0" smtClean="0"/>
            <a:t> de los CU importantes para la arquitectura.</a:t>
          </a:r>
          <a:endParaRPr lang="en-US" sz="1900" kern="1200" dirty="0"/>
        </a:p>
      </dsp:txBody>
      <dsp:txXfrm rot="5400000">
        <a:off x="4959781" y="-1047052"/>
        <a:ext cx="754903" cy="5023278"/>
      </dsp:txXfrm>
    </dsp:sp>
    <dsp:sp modelId="{22944780-7EA4-41AB-96B8-5A60D8CD2618}">
      <dsp:nvSpPr>
        <dsp:cNvPr id="0" name=""/>
        <dsp:cNvSpPr/>
      </dsp:nvSpPr>
      <dsp:spPr>
        <a:xfrm>
          <a:off x="0" y="992772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2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28/6/2012</a:t>
          </a:r>
          <a:endParaRPr lang="en-US" sz="2400" kern="1200" dirty="0"/>
        </a:p>
      </dsp:txBody>
      <dsp:txXfrm>
        <a:off x="0" y="992772"/>
        <a:ext cx="2825593" cy="943628"/>
      </dsp:txXfrm>
    </dsp:sp>
    <dsp:sp modelId="{5BA1A675-5232-4C7A-A9C3-FFF93194D31F}">
      <dsp:nvSpPr>
        <dsp:cNvPr id="0" name=""/>
        <dsp:cNvSpPr/>
      </dsp:nvSpPr>
      <dsp:spPr>
        <a:xfrm rot="5400000">
          <a:off x="4959781" y="-56241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kern="1200" dirty="0" smtClean="0"/>
            <a:t>Requerimientos prioritarios para el cliente y correcciones.</a:t>
          </a:r>
          <a:endParaRPr lang="en-US" sz="1900" kern="1200" dirty="0"/>
        </a:p>
      </dsp:txBody>
      <dsp:txXfrm rot="5400000">
        <a:off x="4959781" y="-56241"/>
        <a:ext cx="754903" cy="5023278"/>
      </dsp:txXfrm>
    </dsp:sp>
    <dsp:sp modelId="{B7CE4811-3286-4DF5-8DD8-3FB6DEAC28E9}">
      <dsp:nvSpPr>
        <dsp:cNvPr id="0" name=""/>
        <dsp:cNvSpPr/>
      </dsp:nvSpPr>
      <dsp:spPr>
        <a:xfrm>
          <a:off x="0" y="1983582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3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11/10/2012</a:t>
          </a:r>
          <a:endParaRPr lang="en-US" sz="2400" kern="1200" dirty="0"/>
        </a:p>
      </dsp:txBody>
      <dsp:txXfrm>
        <a:off x="0" y="1983582"/>
        <a:ext cx="2825593" cy="943628"/>
      </dsp:txXfrm>
    </dsp:sp>
    <dsp:sp modelId="{1DF7ADA8-0EAC-48DE-AFD6-FDBB67CD9962}">
      <dsp:nvSpPr>
        <dsp:cNvPr id="0" name=""/>
        <dsp:cNvSpPr/>
      </dsp:nvSpPr>
      <dsp:spPr>
        <a:xfrm rot="5400000">
          <a:off x="4959781" y="934568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Sistema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implementado</a:t>
          </a:r>
          <a:r>
            <a:rPr lang="en-US" sz="1900" kern="1200" dirty="0" smtClean="0"/>
            <a:t> en forma </a:t>
          </a:r>
          <a:r>
            <a:rPr lang="es-ES" sz="1900" kern="1200" dirty="0" smtClean="0"/>
            <a:t>completa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Manuel de usuario y de instalación</a:t>
          </a:r>
          <a:endParaRPr lang="en-US" sz="1900" kern="1200" dirty="0"/>
        </a:p>
      </dsp:txBody>
      <dsp:txXfrm rot="5400000">
        <a:off x="4959781" y="934568"/>
        <a:ext cx="754903" cy="5023278"/>
      </dsp:txXfrm>
    </dsp:sp>
    <dsp:sp modelId="{BBB6B52B-E046-4419-AB1D-58DD3C86F0D8}">
      <dsp:nvSpPr>
        <dsp:cNvPr id="0" name=""/>
        <dsp:cNvSpPr/>
      </dsp:nvSpPr>
      <dsp:spPr>
        <a:xfrm>
          <a:off x="0" y="2974393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4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15/11/2012</a:t>
          </a:r>
          <a:endParaRPr lang="en-US" sz="2400" kern="1200" dirty="0"/>
        </a:p>
      </dsp:txBody>
      <dsp:txXfrm>
        <a:off x="0" y="2974393"/>
        <a:ext cx="2825593" cy="943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D30D0-0048-42BF-B88B-21F996E0C231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BB177-0FC6-4C22-B343-101DA27743F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152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6F4E5E0-CC8A-4447-8D98-8F21A5814697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6F4E5E0-CC8A-4447-8D98-8F21A5814697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gif"/><Relationship Id="rId9" Type="http://schemas.microsoft.com/office/2007/relationships/diagramDrawing" Target="../diagrams/drawing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>
                <a:solidFill>
                  <a:schemeClr val="tx1"/>
                </a:solidFill>
              </a:rPr>
              <a:t>Gestión de instalación y mantenimiento de antenas de telecomunicaciones.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UNIVERSIDAD TECNOLÓGICA NACIONAL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Facultad Regional Córdoba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AR" sz="2000" dirty="0" smtClean="0">
                <a:latin typeface="Arial" pitchFamily="34" charset="0"/>
                <a:cs typeface="Arial" pitchFamily="34" charset="0"/>
              </a:rPr>
              <a:t>Ingeniería en Sistemas de Información</a:t>
            </a:r>
          </a:p>
          <a:p>
            <a:endParaRPr lang="en-US" sz="2000" dirty="0"/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169" y="1883083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06384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dirty="0" smtClean="0"/>
              <a:t>Diagrama de clases</a:t>
            </a:r>
            <a:endParaRPr lang="es-A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1714488"/>
            <a:ext cx="8072494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dirty="0" smtClean="0"/>
              <a:t>Diagrama de CU (Paquete Proyecto)</a:t>
            </a:r>
            <a:endParaRPr lang="es-AR" dirty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1785926"/>
            <a:ext cx="7290798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dirty="0" smtClean="0"/>
              <a:t>Diagrama de CU (Paquete Administración)</a:t>
            </a:r>
            <a:endParaRPr lang="es-AR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1785926"/>
            <a:ext cx="7215238" cy="4666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107157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s-AR" dirty="0" smtClean="0"/>
              <a:t>Realizaciones de casos de usos de análisis</a:t>
            </a:r>
          </a:p>
          <a:p>
            <a:pPr marL="114300" indent="0"/>
            <a:r>
              <a:rPr lang="es-AR" dirty="0" smtClean="0"/>
              <a:t> Diagrama de clases</a:t>
            </a:r>
          </a:p>
          <a:p>
            <a:pPr marL="114300" indent="0">
              <a:buNone/>
            </a:pPr>
            <a:r>
              <a:rPr lang="es-AR" sz="1500" dirty="0" smtClean="0"/>
              <a:t>(ejemplo: Caso de uso Crear Solicitud de Tarea)</a:t>
            </a:r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2428868"/>
            <a:ext cx="7358114" cy="401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107157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s-AR" dirty="0" smtClean="0"/>
              <a:t>Realizaciones de casos de usos de análisis</a:t>
            </a:r>
          </a:p>
          <a:p>
            <a:pPr marL="114300" indent="0"/>
            <a:r>
              <a:rPr lang="es-AR" dirty="0" smtClean="0"/>
              <a:t> Diagrama de colaboración</a:t>
            </a:r>
          </a:p>
          <a:p>
            <a:pPr marL="114300" indent="0">
              <a:buNone/>
            </a:pPr>
            <a:r>
              <a:rPr lang="es-AR" sz="1500" dirty="0" smtClean="0"/>
              <a:t>(ejemplo: Caso de uso Crear Solicitud de Tarea)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2500306"/>
            <a:ext cx="6786610" cy="3892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Diagramas de transición de estados</a:t>
            </a:r>
          </a:p>
          <a:p>
            <a:pPr marL="114300" indent="0"/>
            <a:r>
              <a:rPr lang="es-AR" dirty="0" smtClean="0"/>
              <a:t> Proyecto</a:t>
            </a:r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2214554"/>
            <a:ext cx="6786610" cy="390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Diagramas de transición de estados</a:t>
            </a:r>
          </a:p>
          <a:p>
            <a:pPr marL="114300" indent="0"/>
            <a:r>
              <a:rPr lang="es-AR" dirty="0" smtClean="0"/>
              <a:t> Solicitud de Tarea</a:t>
            </a:r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1736" y="2500306"/>
            <a:ext cx="3833825" cy="369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Diagramas de transición de estados</a:t>
            </a:r>
          </a:p>
          <a:p>
            <a:pPr marL="114300" indent="0"/>
            <a:r>
              <a:rPr lang="es-AR" dirty="0" smtClean="0"/>
              <a:t> Tarea</a:t>
            </a:r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2357430"/>
            <a:ext cx="7215208" cy="3824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s-AR" dirty="0" smtClean="0"/>
              <a:t>Realizaciones de casos de usos de diseño</a:t>
            </a:r>
          </a:p>
          <a:p>
            <a:pPr marL="114300" indent="0"/>
            <a:r>
              <a:rPr lang="es-AR" dirty="0" smtClean="0"/>
              <a:t> Diagramas de clases</a:t>
            </a:r>
          </a:p>
          <a:p>
            <a:pPr marL="114300" indent="0">
              <a:buNone/>
            </a:pPr>
            <a:r>
              <a:rPr lang="es-AR" sz="1800" dirty="0" smtClean="0"/>
              <a:t>(ejemplo: Caso de uso Crear Solicitud de Tarea)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2428868"/>
            <a:ext cx="7215238" cy="4000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s-AR" dirty="0" smtClean="0"/>
              <a:t>Realizaciones de casos de usos de diseño</a:t>
            </a:r>
          </a:p>
          <a:p>
            <a:pPr marL="114300" indent="0"/>
            <a:r>
              <a:rPr lang="es-AR" dirty="0" smtClean="0"/>
              <a:t> Diagramas de secuencia</a:t>
            </a:r>
          </a:p>
          <a:p>
            <a:pPr marL="114300" indent="0">
              <a:buNone/>
            </a:pPr>
            <a:r>
              <a:rPr lang="es-AR" sz="1800" dirty="0" smtClean="0"/>
              <a:t>(ejemplo: Caso de uso Crear Solicitud de Tarea)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2285992"/>
            <a:ext cx="5286412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024744" cy="114300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Grupo Nro.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2357430"/>
            <a:ext cx="6777317" cy="4000528"/>
          </a:xfrm>
        </p:spPr>
        <p:txBody>
          <a:bodyPr>
            <a:normAutofit fontScale="70000" lnSpcReduction="20000"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Carlos </a:t>
            </a:r>
            <a:r>
              <a:rPr lang="es-AR" b="1" dirty="0" err="1">
                <a:solidFill>
                  <a:schemeClr val="tx1"/>
                </a:solidFill>
              </a:rPr>
              <a:t>Trepat</a:t>
            </a:r>
            <a:r>
              <a:rPr lang="es-AR" b="1" dirty="0">
                <a:solidFill>
                  <a:schemeClr val="tx1"/>
                </a:solidFill>
              </a:rPr>
              <a:t> : </a:t>
            </a:r>
            <a:r>
              <a:rPr lang="es-AR" dirty="0">
                <a:solidFill>
                  <a:schemeClr val="tx1"/>
                </a:solidFill>
              </a:rPr>
              <a:t>Analista </a:t>
            </a:r>
            <a:r>
              <a:rPr lang="es-AR" dirty="0" err="1">
                <a:solidFill>
                  <a:schemeClr val="tx1"/>
                </a:solidFill>
              </a:rPr>
              <a:t>Semi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Sistemas IT en </a:t>
            </a:r>
            <a:r>
              <a:rPr lang="es-AR" dirty="0" err="1">
                <a:solidFill>
                  <a:schemeClr val="tx1"/>
                </a:solidFill>
              </a:rPr>
              <a:t>Cablevision</a:t>
            </a:r>
            <a:r>
              <a:rPr lang="es-AR" dirty="0">
                <a:solidFill>
                  <a:schemeClr val="tx1"/>
                </a:solidFill>
              </a:rPr>
              <a:t> S.A</a:t>
            </a:r>
            <a:r>
              <a:rPr lang="es-AR" dirty="0" smtClean="0">
                <a:solidFill>
                  <a:schemeClr val="tx1"/>
                </a:solidFill>
              </a:rPr>
              <a:t>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err="1" smtClean="0">
                <a:solidFill>
                  <a:schemeClr val="tx1"/>
                </a:solidFill>
              </a:rPr>
              <a:t>Demián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err="1">
                <a:solidFill>
                  <a:schemeClr val="tx1"/>
                </a:solidFill>
              </a:rPr>
              <a:t>Odasso</a:t>
            </a:r>
            <a:r>
              <a:rPr lang="es-AR" dirty="0">
                <a:solidFill>
                  <a:schemeClr val="tx1"/>
                </a:solidFill>
              </a:rPr>
              <a:t>: Desarrollador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para aplicaciones móviles y analista funcional en </a:t>
            </a:r>
            <a:r>
              <a:rPr lang="es-AR" dirty="0" err="1">
                <a:solidFill>
                  <a:schemeClr val="tx1"/>
                </a:solidFill>
              </a:rPr>
              <a:t>Blacktobacco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Lab</a:t>
            </a:r>
            <a:endParaRPr lang="es-AR" dirty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Sergio Brizuela: </a:t>
            </a:r>
            <a:r>
              <a:rPr lang="es-AR" dirty="0" smtClean="0">
                <a:solidFill>
                  <a:schemeClr val="tx1"/>
                </a:solidFill>
              </a:rPr>
              <a:t>Trabajador independiente</a:t>
            </a:r>
            <a:endParaRPr lang="en-US" dirty="0" smtClean="0"/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Pablo Tissera</a:t>
            </a:r>
            <a:r>
              <a:rPr lang="es-AR" dirty="0">
                <a:solidFill>
                  <a:schemeClr val="tx1"/>
                </a:solidFill>
              </a:rPr>
              <a:t>: Desarrollador java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con mas de 7 años de experiencia en distintas empresas: H+A, </a:t>
            </a:r>
            <a:r>
              <a:rPr lang="es-AR" dirty="0" err="1">
                <a:solidFill>
                  <a:schemeClr val="tx1"/>
                </a:solidFill>
              </a:rPr>
              <a:t>Accenture</a:t>
            </a:r>
            <a:r>
              <a:rPr lang="es-AR" dirty="0">
                <a:solidFill>
                  <a:schemeClr val="tx1"/>
                </a:solidFill>
              </a:rPr>
              <a:t>, Coca-Cola, EDS y </a:t>
            </a:r>
            <a:r>
              <a:rPr lang="es-AR" dirty="0" err="1">
                <a:solidFill>
                  <a:schemeClr val="tx1"/>
                </a:solidFill>
              </a:rPr>
              <a:t>Hewllet</a:t>
            </a:r>
            <a:r>
              <a:rPr lang="es-AR" dirty="0">
                <a:solidFill>
                  <a:schemeClr val="tx1"/>
                </a:solidFill>
              </a:rPr>
              <a:t> Packard</a:t>
            </a: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Mariano </a:t>
            </a:r>
            <a:r>
              <a:rPr lang="es-AR" b="1" dirty="0" err="1" smtClean="0">
                <a:solidFill>
                  <a:schemeClr val="tx1"/>
                </a:solidFill>
              </a:rPr>
              <a:t>Gava</a:t>
            </a:r>
            <a:r>
              <a:rPr lang="es-AR" dirty="0" smtClean="0">
                <a:solidFill>
                  <a:schemeClr val="tx1"/>
                </a:solidFill>
              </a:rPr>
              <a:t>: Agente de asistencia técnica para Pymes en Jazztel (empresa española de telecomunicaciones).</a:t>
            </a:r>
          </a:p>
          <a:p>
            <a:endParaRPr lang="es-AR" b="1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Mariano Guillén: </a:t>
            </a:r>
            <a:r>
              <a:rPr lang="es-AR" dirty="0" smtClean="0">
                <a:solidFill>
                  <a:schemeClr val="tx1"/>
                </a:solidFill>
              </a:rPr>
              <a:t>Desarrollador COBOL en Tarjeta Naranja.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214414" y="1571612"/>
            <a:ext cx="6929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/>
              <a:t>Gestión de instalación y mantenimiento de antenas de telecomunicaciones: </a:t>
            </a:r>
            <a:r>
              <a:rPr lang="es-AR" sz="2400" b="1" dirty="0" smtClean="0"/>
              <a:t>COMING SA</a:t>
            </a:r>
            <a:endParaRPr lang="es-AR" sz="2400" b="1" dirty="0"/>
          </a:p>
        </p:txBody>
      </p:sp>
      <p:pic>
        <p:nvPicPr>
          <p:cNvPr id="5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94328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s-AR" dirty="0" smtClean="0"/>
              <a:t>Patrones </a:t>
            </a:r>
            <a:r>
              <a:rPr lang="es-AR" dirty="0" err="1" smtClean="0"/>
              <a:t>GoF</a:t>
            </a:r>
            <a:endParaRPr lang="es-AR" dirty="0" smtClean="0"/>
          </a:p>
          <a:p>
            <a:pPr marL="114300" indent="0"/>
            <a:r>
              <a:rPr lang="es-AR" dirty="0" smtClean="0"/>
              <a:t> </a:t>
            </a:r>
            <a:r>
              <a:rPr lang="es-AR" dirty="0" err="1" smtClean="0"/>
              <a:t>Iterador</a:t>
            </a:r>
            <a:endParaRPr lang="es-AR" dirty="0" smtClean="0"/>
          </a:p>
          <a:p>
            <a:pPr marL="114300" indent="0">
              <a:buNone/>
            </a:pPr>
            <a:r>
              <a:rPr lang="es-AR" sz="1800" dirty="0" smtClean="0"/>
              <a:t>(ejemplo: Consultar cuadrilla)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2357430"/>
            <a:ext cx="6715172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s-AR" dirty="0" smtClean="0"/>
              <a:t>Patrones </a:t>
            </a:r>
            <a:r>
              <a:rPr lang="es-AR" dirty="0" err="1" smtClean="0"/>
              <a:t>GoF</a:t>
            </a:r>
            <a:endParaRPr lang="es-AR" dirty="0" smtClean="0"/>
          </a:p>
          <a:p>
            <a:pPr marL="114300" indent="0"/>
            <a:r>
              <a:rPr lang="es-AR" dirty="0" smtClean="0"/>
              <a:t> </a:t>
            </a:r>
            <a:r>
              <a:rPr lang="es-AR" dirty="0" err="1" smtClean="0"/>
              <a:t>Iterador</a:t>
            </a:r>
            <a:endParaRPr lang="es-AR" dirty="0" smtClean="0"/>
          </a:p>
          <a:p>
            <a:pPr marL="114300" indent="0">
              <a:buNone/>
            </a:pPr>
            <a:r>
              <a:rPr lang="es-AR" sz="1800" dirty="0" smtClean="0"/>
              <a:t>(ejemplo: Consultar cuadrilla)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2285992"/>
            <a:ext cx="6715172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Despliegue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 despliegue de componentes</a:t>
            </a:r>
          </a:p>
          <a:p>
            <a:pPr marL="114300" indent="0">
              <a:buNone/>
            </a:pPr>
            <a:r>
              <a:rPr lang="es-AR" sz="1800" dirty="0" smtClean="0"/>
              <a:t>Arquitectura Cliente liviano/Servidor pesado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2428868"/>
            <a:ext cx="5000624" cy="383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Despliegue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 despliegue físico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57350" y="2071678"/>
            <a:ext cx="5829300" cy="411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Pruebas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03573"/>
            <a:ext cx="6777317" cy="673300"/>
          </a:xfrm>
        </p:spPr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Planificación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757888"/>
          </a:xfrm>
        </p:spPr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="" xmlns:p14="http://schemas.microsoft.com/office/powerpoint/2010/main" val="3925065347"/>
              </p:ext>
            </p:extLst>
          </p:nvPr>
        </p:nvGraphicFramePr>
        <p:xfrm>
          <a:off x="683568" y="2420888"/>
          <a:ext cx="7848872" cy="3919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Conclusiones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/>
          </a:p>
          <a:p>
            <a:r>
              <a:rPr lang="es-AR" dirty="0" smtClean="0"/>
              <a:t>Elección de herramientas.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Organización del trabajo.</a:t>
            </a:r>
            <a:br>
              <a:rPr lang="es-AR" dirty="0" smtClean="0"/>
            </a:br>
            <a:endParaRPr lang="es-AR" dirty="0" smtClean="0"/>
          </a:p>
          <a:p>
            <a:r>
              <a:rPr lang="en-US" dirty="0" err="1" smtClean="0"/>
              <a:t>Puesta</a:t>
            </a:r>
            <a:r>
              <a:rPr lang="en-US" dirty="0" smtClean="0"/>
              <a:t> en </a:t>
            </a:r>
            <a:r>
              <a:rPr lang="en-US" dirty="0" err="1" smtClean="0"/>
              <a:t>práctica</a:t>
            </a:r>
            <a:r>
              <a:rPr lang="en-US" dirty="0" smtClean="0"/>
              <a:t> del PUD.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35613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Preguntas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92896"/>
            <a:ext cx="42862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500320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Aplausos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encrypted-tbn3.google.com/images?q=tbn:ANd9GcTX3J94iw-PCAC6EqM_wdHDQLCmRlRfqp7pdPpBHaUYMhPy-bYlx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98282" y="2276872"/>
            <a:ext cx="381642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880554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024744" cy="1428760"/>
          </a:xfrm>
        </p:spPr>
        <p:txBody>
          <a:bodyPr/>
          <a:lstStyle/>
          <a:p>
            <a:pPr algn="ctr"/>
            <a:r>
              <a:rPr lang="es-AR" sz="4400" dirty="0" smtClean="0"/>
              <a:t>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785926"/>
            <a:ext cx="7429552" cy="4357718"/>
          </a:xfrm>
        </p:spPr>
        <p:txBody>
          <a:bodyPr>
            <a:normAutofit fontScale="55000" lnSpcReduction="20000"/>
          </a:bodyPr>
          <a:lstStyle/>
          <a:p>
            <a:r>
              <a:rPr lang="es-AR" dirty="0" smtClean="0"/>
              <a:t>Introducción</a:t>
            </a:r>
          </a:p>
          <a:p>
            <a:endParaRPr lang="es-AR" dirty="0" smtClean="0"/>
          </a:p>
          <a:p>
            <a:r>
              <a:rPr lang="es-ES" dirty="0" smtClean="0"/>
              <a:t>Metodología de trabajo</a:t>
            </a:r>
          </a:p>
          <a:p>
            <a:endParaRPr lang="es-ES" dirty="0" smtClean="0"/>
          </a:p>
          <a:p>
            <a:r>
              <a:rPr lang="es-ES" dirty="0" smtClean="0"/>
              <a:t>Evaluación de Herramientas y Metodologías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AR" dirty="0" smtClean="0"/>
              <a:t>Modelo de Requerimientos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Modelo de Análisis</a:t>
            </a:r>
          </a:p>
          <a:p>
            <a:endParaRPr lang="es-ES" dirty="0"/>
          </a:p>
          <a:p>
            <a:r>
              <a:rPr lang="es-ES" dirty="0" smtClean="0"/>
              <a:t>Modelo de Diseño</a:t>
            </a:r>
          </a:p>
          <a:p>
            <a:endParaRPr lang="es-ES" dirty="0" smtClean="0"/>
          </a:p>
          <a:p>
            <a:r>
              <a:rPr lang="es-ES" dirty="0" smtClean="0"/>
              <a:t>Modelo de Despliegue</a:t>
            </a:r>
          </a:p>
          <a:p>
            <a:endParaRPr lang="es-ES" dirty="0" smtClean="0"/>
          </a:p>
          <a:p>
            <a:r>
              <a:rPr lang="es-ES" dirty="0" smtClean="0"/>
              <a:t>Modelo de Pruebas</a:t>
            </a:r>
          </a:p>
          <a:p>
            <a:endParaRPr lang="es-ES" dirty="0" smtClean="0"/>
          </a:p>
          <a:p>
            <a:r>
              <a:rPr lang="es-ES" dirty="0" smtClean="0"/>
              <a:t>Avances en implementación</a:t>
            </a:r>
          </a:p>
          <a:p>
            <a:endParaRPr lang="es-ES" dirty="0" smtClean="0"/>
          </a:p>
          <a:p>
            <a:r>
              <a:rPr lang="es-ES" dirty="0" smtClean="0"/>
              <a:t>Seguimiento de la planificación</a:t>
            </a:r>
          </a:p>
          <a:p>
            <a:endParaRPr lang="es-ES" dirty="0" smtClean="0"/>
          </a:p>
          <a:p>
            <a:r>
              <a:rPr lang="es-ES" dirty="0" smtClean="0"/>
              <a:t>Conclusiones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375534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71612"/>
            <a:ext cx="7408333" cy="4227964"/>
          </a:xfrm>
        </p:spPr>
        <p:txBody>
          <a:bodyPr>
            <a:normAutofit fontScale="70000" lnSpcReduction="20000"/>
          </a:bodyPr>
          <a:lstStyle/>
          <a:p>
            <a:r>
              <a:rPr lang="es-AR" b="1" dirty="0" smtClean="0"/>
              <a:t>Diagnóstico</a:t>
            </a:r>
          </a:p>
          <a:p>
            <a:endParaRPr lang="es-AR" b="1" dirty="0" smtClean="0"/>
          </a:p>
          <a:p>
            <a:pPr lvl="1"/>
            <a:r>
              <a:rPr lang="es-AR" dirty="0" smtClean="0"/>
              <a:t>Dificultad en la gestión de documentos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Baja Visibilidad de los proyectos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Información dispersa para cada proyecto</a:t>
            </a:r>
          </a:p>
          <a:p>
            <a:pPr lvl="1">
              <a:buNone/>
            </a:pPr>
            <a:endParaRPr lang="es-AR" dirty="0" smtClean="0"/>
          </a:p>
          <a:p>
            <a:pPr lvl="1"/>
            <a:r>
              <a:rPr lang="es-AR" dirty="0" smtClean="0"/>
              <a:t>Necesidad de mayor control de las cuadrillas</a:t>
            </a:r>
            <a:endParaRPr lang="en-US" dirty="0" smtClean="0"/>
          </a:p>
          <a:p>
            <a:endParaRPr lang="es-AR" b="1" dirty="0" smtClean="0"/>
          </a:p>
          <a:p>
            <a:endParaRPr lang="es-AR" b="1" dirty="0" smtClean="0"/>
          </a:p>
          <a:p>
            <a:r>
              <a:rPr lang="es-AR" b="1" dirty="0" smtClean="0"/>
              <a:t>Objetivo del sistema</a:t>
            </a:r>
          </a:p>
          <a:p>
            <a:endParaRPr lang="es-ES" b="1" dirty="0" smtClean="0"/>
          </a:p>
          <a:p>
            <a:pPr>
              <a:buNone/>
            </a:pPr>
            <a:r>
              <a:rPr lang="es-AR" dirty="0" smtClean="0"/>
              <a:t>	Brindar soporte a la gestión de proyectos de instalación de equipos y mantenimiento de estructuras de telecomunicaciones, asegurando la consistencia de la documentación y facilitando el seguimiento de los avances de obras e indicadores en uso.</a:t>
            </a:r>
            <a:endParaRPr lang="es-ES" dirty="0" smtClean="0"/>
          </a:p>
          <a:p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/>
              <a:t>Introducción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78800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757888"/>
          </a:xfrm>
        </p:spPr>
        <p:txBody>
          <a:bodyPr/>
          <a:lstStyle/>
          <a:p>
            <a:pPr algn="ctr"/>
            <a:r>
              <a:rPr lang="es-AR" dirty="0" smtClean="0"/>
              <a:t>Metodología de Trabajo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673300"/>
          </a:xfrm>
        </p:spPr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Herramientas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s-ES" dirty="0" err="1" smtClean="0"/>
              <a:t>Groovy</a:t>
            </a:r>
            <a:r>
              <a:rPr lang="es-ES" dirty="0" smtClean="0"/>
              <a:t> &amp; </a:t>
            </a:r>
            <a:r>
              <a:rPr lang="es-ES" dirty="0" err="1" smtClean="0"/>
              <a:t>Grails</a:t>
            </a:r>
            <a:endParaRPr lang="es-ES" b="1" dirty="0"/>
          </a:p>
          <a:p>
            <a:pPr>
              <a:spcAft>
                <a:spcPts val="1200"/>
              </a:spcAft>
            </a:pPr>
            <a:r>
              <a:rPr lang="es-ES" dirty="0" err="1" smtClean="0"/>
              <a:t>Android</a:t>
            </a:r>
            <a:endParaRPr lang="es-ES" b="1" dirty="0"/>
          </a:p>
          <a:p>
            <a:pPr>
              <a:spcAft>
                <a:spcPts val="1200"/>
              </a:spcAft>
            </a:pPr>
            <a:r>
              <a:rPr lang="es-ES" dirty="0" err="1" smtClean="0"/>
              <a:t>MySQL</a:t>
            </a:r>
            <a:endParaRPr lang="es-ES" b="1" dirty="0"/>
          </a:p>
          <a:p>
            <a:pPr>
              <a:spcAft>
                <a:spcPts val="1200"/>
              </a:spcAft>
            </a:pPr>
            <a:r>
              <a:rPr lang="es-ES" dirty="0" smtClean="0"/>
              <a:t>Google </a:t>
            </a:r>
            <a:r>
              <a:rPr lang="es-ES" dirty="0" err="1" smtClean="0"/>
              <a:t>Code</a:t>
            </a:r>
            <a:r>
              <a:rPr lang="es-ES" dirty="0" smtClean="0"/>
              <a:t> con SVN </a:t>
            </a:r>
            <a:r>
              <a:rPr lang="es-ES" dirty="0" err="1" smtClean="0"/>
              <a:t>Tortoise</a:t>
            </a:r>
            <a:endParaRPr lang="es-ES" b="1" dirty="0"/>
          </a:p>
          <a:p>
            <a:pPr>
              <a:spcAft>
                <a:spcPts val="1200"/>
              </a:spcAft>
            </a:pPr>
            <a:r>
              <a:rPr lang="es-ES" dirty="0" smtClean="0"/>
              <a:t>Suite Microsoft Office</a:t>
            </a:r>
          </a:p>
          <a:p>
            <a:pPr>
              <a:spcAft>
                <a:spcPts val="1200"/>
              </a:spcAft>
            </a:pPr>
            <a:r>
              <a:rPr lang="es-ES" dirty="0" err="1" smtClean="0"/>
              <a:t>StarUML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757888"/>
          </a:xfrm>
        </p:spPr>
        <p:txBody>
          <a:bodyPr/>
          <a:lstStyle/>
          <a:p>
            <a:pPr algn="ctr"/>
            <a:r>
              <a:rPr lang="es-AR" dirty="0" smtClean="0"/>
              <a:t>Metodología de Trabajo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1785926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r>
              <a:rPr lang="es-AR" dirty="0" smtClean="0"/>
              <a:t> Proceso de desarrollo PUD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AR" dirty="0" smtClean="0"/>
              <a:t> Reuniones grupales semanales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AR" dirty="0" smtClean="0"/>
              <a:t> Distribución de tareas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AR" dirty="0" smtClean="0"/>
              <a:t> Revisión por par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615144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Evaluación de Herramientas y Metodologías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4348" y="221455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r>
              <a:rPr lang="es-AR" dirty="0" smtClean="0"/>
              <a:t> Ventajas:</a:t>
            </a:r>
          </a:p>
          <a:p>
            <a:pPr marL="411480" lvl="1" indent="0"/>
            <a:r>
              <a:rPr lang="es-AR" dirty="0" smtClean="0"/>
              <a:t> Elección de </a:t>
            </a:r>
            <a:r>
              <a:rPr lang="es-AR" dirty="0" err="1" smtClean="0"/>
              <a:t>Groovy</a:t>
            </a:r>
            <a:r>
              <a:rPr lang="es-AR" dirty="0" smtClean="0"/>
              <a:t> and </a:t>
            </a:r>
            <a:r>
              <a:rPr lang="es-AR" dirty="0" err="1" smtClean="0"/>
              <a:t>Grails</a:t>
            </a:r>
            <a:r>
              <a:rPr lang="es-AR" dirty="0" smtClean="0"/>
              <a:t> como software de desarrollo</a:t>
            </a:r>
          </a:p>
          <a:p>
            <a:pPr marL="411480" lvl="1" indent="0"/>
            <a:r>
              <a:rPr lang="es-AR" dirty="0" smtClean="0"/>
              <a:t> Realización de revisiones por par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AR" dirty="0" smtClean="0"/>
              <a:t> Desventajas:</a:t>
            </a:r>
          </a:p>
          <a:p>
            <a:pPr marL="411480" lvl="1" indent="0"/>
            <a:r>
              <a:rPr lang="es-AR" dirty="0" smtClean="0"/>
              <a:t> Dificultad del software </a:t>
            </a:r>
            <a:r>
              <a:rPr lang="es-AR" dirty="0" err="1" smtClean="0"/>
              <a:t>StarUML</a:t>
            </a:r>
            <a:endParaRPr lang="es-AR" dirty="0" smtClean="0"/>
          </a:p>
          <a:p>
            <a:pPr marL="411480" lvl="1" indent="0"/>
            <a:r>
              <a:rPr lang="es-AR" dirty="0" smtClean="0"/>
              <a:t> Dificultad Google </a:t>
            </a:r>
            <a:r>
              <a:rPr lang="es-AR" dirty="0" err="1" smtClean="0"/>
              <a:t>Source-Code</a:t>
            </a:r>
            <a:endParaRPr lang="es-AR" dirty="0" smtClean="0"/>
          </a:p>
          <a:p>
            <a:pPr marL="411480" lvl="1" indent="0"/>
            <a:r>
              <a:rPr lang="es-AR" dirty="0" smtClean="0"/>
              <a:t> Cambios en la asignación de tareas</a:t>
            </a:r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615144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pic>
        <p:nvPicPr>
          <p:cNvPr id="9" name="Picture 2" descr="E:\devel\projects\habilitacion\trunk\Documentacion\Iteracion2\Diagramas\DiagramaPaquetes.jpg"/>
          <p:cNvPicPr/>
          <p:nvPr/>
        </p:nvPicPr>
        <p:blipFill>
          <a:blip r:embed="rId4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285984" y="2357430"/>
            <a:ext cx="4410075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2071678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dirty="0" smtClean="0"/>
              <a:t>Diagrama de paquetes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615144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r>
              <a:rPr lang="es-AR" dirty="0" smtClean="0"/>
              <a:t> Administrador de Proyecto</a:t>
            </a:r>
          </a:p>
          <a:p>
            <a:pPr marL="114300" indent="0"/>
            <a:r>
              <a:rPr lang="es-AR" dirty="0" smtClean="0"/>
              <a:t> Supervisor de Proyecto</a:t>
            </a:r>
          </a:p>
          <a:p>
            <a:pPr marL="114300" indent="0"/>
            <a:r>
              <a:rPr lang="es-AR" dirty="0" smtClean="0"/>
              <a:t> Administrador de RRHH</a:t>
            </a:r>
          </a:p>
          <a:p>
            <a:pPr marL="114300" indent="0"/>
            <a:r>
              <a:rPr lang="es-AR" dirty="0" smtClean="0"/>
              <a:t> Jefe de Cuadrilla</a:t>
            </a:r>
          </a:p>
          <a:p>
            <a:pPr marL="114300" indent="0"/>
            <a:r>
              <a:rPr lang="es-AR" dirty="0" smtClean="0"/>
              <a:t> Administrador de Sistema</a:t>
            </a:r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2071678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dirty="0" smtClean="0"/>
              <a:t>Listado de Actores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A9EA25"/>
      </a:accent3>
      <a:accent4>
        <a:srgbClr val="909465"/>
      </a:accent4>
      <a:accent5>
        <a:srgbClr val="956B43"/>
      </a:accent5>
      <a:accent6>
        <a:srgbClr val="92D050"/>
      </a:accent6>
      <a:hlink>
        <a:srgbClr val="E68200"/>
      </a:hlink>
      <a:folHlink>
        <a:srgbClr val="FFA94A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787</TotalTime>
  <Words>563</Words>
  <Application>Microsoft Office PowerPoint</Application>
  <PresentationFormat>Presentación en pantalla (4:3)</PresentationFormat>
  <Paragraphs>255</Paragraphs>
  <Slides>28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Austin</vt:lpstr>
      <vt:lpstr>Gestión de instalación y mantenimiento de antenas de telecomunicaciones.</vt:lpstr>
      <vt:lpstr>Grupo Nro. 3</vt:lpstr>
      <vt:lpstr>Agenda</vt:lpstr>
      <vt:lpstr>Diapositiva 4</vt:lpstr>
      <vt:lpstr>Metodología de Trabajo</vt:lpstr>
      <vt:lpstr>Metodología de Trabajo</vt:lpstr>
      <vt:lpstr>Evaluación de Herramientas y Metodologías</vt:lpstr>
      <vt:lpstr>Modelo de Requerimientos</vt:lpstr>
      <vt:lpstr>Modelo de Requerimientos</vt:lpstr>
      <vt:lpstr>Modelo de Requerimientos</vt:lpstr>
      <vt:lpstr>Modelo de Requerimientos</vt:lpstr>
      <vt:lpstr>Modelo de Requerimientos</vt:lpstr>
      <vt:lpstr>Modelo de Análisis</vt:lpstr>
      <vt:lpstr>Modelo de Análisis</vt:lpstr>
      <vt:lpstr>Modelo de Análisis</vt:lpstr>
      <vt:lpstr>Modelo de Análisis</vt:lpstr>
      <vt:lpstr>Modelo de Análisis</vt:lpstr>
      <vt:lpstr>Modelo de Diseño</vt:lpstr>
      <vt:lpstr>Modelo de Diseño</vt:lpstr>
      <vt:lpstr>Modelo de Diseño</vt:lpstr>
      <vt:lpstr>Modelo de Diseño</vt:lpstr>
      <vt:lpstr>Modelo de Despliegue</vt:lpstr>
      <vt:lpstr>Modelo de Despliegue</vt:lpstr>
      <vt:lpstr>Modelo de Pruebas</vt:lpstr>
      <vt:lpstr>Metodología</vt:lpstr>
      <vt:lpstr>Conclusiones</vt:lpstr>
      <vt:lpstr>Preguntas</vt:lpstr>
      <vt:lpstr>Aplausos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Tissera</dc:creator>
  <cp:lastModifiedBy>Mariano GUILLEN</cp:lastModifiedBy>
  <cp:revision>79</cp:revision>
  <dcterms:created xsi:type="dcterms:W3CDTF">2012-05-12T19:04:43Z</dcterms:created>
  <dcterms:modified xsi:type="dcterms:W3CDTF">2012-09-09T23:02:27Z</dcterms:modified>
</cp:coreProperties>
</file>