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276" r:id="rId31"/>
    <p:sldId id="269" r:id="rId32"/>
    <p:sldId id="270" r:id="rId33"/>
    <p:sldId id="27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66" d="100"/>
          <a:sy n="66" d="100"/>
        </p:scale>
        <p:origin x="-636" y="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importantes para la arquitectura.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Requerimientos prioritarios para el cliente y correcciones.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Manuel de usuario y de instalación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32D9EA-3E3B-49B7-A4A1-B94379A456A3}" type="presOf" srcId="{2760651A-C8D9-4824-8874-1737C10BF8BC}" destId="{08E185FC-CEAB-4B95-8C69-65CB50B7EE28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988ACF4C-DE0E-4F1C-8650-ABFB96FFC1A6}" type="presOf" srcId="{454E7899-FD60-471D-A87C-7F22BA1EC279}" destId="{B7CE4811-3286-4DF5-8DD8-3FB6DEAC28E9}" srcOrd="0" destOrd="0" presId="urn:microsoft.com/office/officeart/2005/8/layout/vList5"/>
    <dgm:cxn modelId="{E4C72081-30F2-4530-87E8-5F73ABCA5D25}" type="presOf" srcId="{34496EE1-B95B-44E8-BB0A-0CAC482AB970}" destId="{5BA1A675-5232-4C7A-A9C3-FFF93194D31F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2A5C0658-2FCF-4FDA-96CA-F6EB0940FF80}" type="presOf" srcId="{08E1CF32-7D7D-4CF2-BAA9-C037C0EC0945}" destId="{D34768DB-64FD-4294-BFEE-0BC3987FFB41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1C0B9630-566D-4914-AA2E-C6CAE21EF7E8}" type="presOf" srcId="{E9E98E57-AA12-4079-AB9F-42765B204AFD}" destId="{1DF7ADA8-0EAC-48DE-AFD6-FDBB67CD9962}" srcOrd="0" destOrd="0" presId="urn:microsoft.com/office/officeart/2005/8/layout/vList5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95B9AAEC-8029-428B-87D4-B69CB7FCB1C0}" type="presOf" srcId="{813616D9-BE8E-4A10-BF86-762692BB6A0F}" destId="{BBB6B52B-E046-4419-AB1D-58DD3C86F0D8}" srcOrd="0" destOrd="0" presId="urn:microsoft.com/office/officeart/2005/8/layout/vList5"/>
    <dgm:cxn modelId="{643588FD-AC6B-4FDD-9DD4-10C5DE563F7D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11FACF4E-FAE4-409A-8553-E1196577661F}" type="presOf" srcId="{9D53F5CF-E73A-49B8-82D5-67B6E1B4D3B0}" destId="{22944780-7EA4-41AB-96B8-5A60D8CD2618}" srcOrd="0" destOrd="0" presId="urn:microsoft.com/office/officeart/2005/8/layout/vList5"/>
    <dgm:cxn modelId="{2F35F77A-3585-4081-996A-05D3481678AB}" type="presOf" srcId="{0069092C-E876-4322-B292-7F8C73C3584F}" destId="{A269C954-6C69-4EFD-BC78-8B18276D4525}" srcOrd="0" destOrd="0" presId="urn:microsoft.com/office/officeart/2005/8/layout/vList5"/>
    <dgm:cxn modelId="{6917A2AF-480B-4D8A-B795-397575E78326}" type="presOf" srcId="{5913FBD2-A8EA-4DD9-B679-25A7E714503E}" destId="{08E185FC-CEAB-4B95-8C69-65CB50B7EE28}" srcOrd="0" destOrd="1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4BD52158-D438-4A01-B2BE-8DF0FCB84984}" type="presOf" srcId="{82EDBB78-BDE0-49D3-BA2A-620A1AA99448}" destId="{1DF7ADA8-0EAC-48DE-AFD6-FDBB67CD9962}" srcOrd="0" destOrd="1" presId="urn:microsoft.com/office/officeart/2005/8/layout/vList5"/>
    <dgm:cxn modelId="{4B91E903-7856-4DC6-9A9D-695B9D2D6738}" type="presParOf" srcId="{A269C954-6C69-4EFD-BC78-8B18276D4525}" destId="{3EECDA9C-80A6-4FD0-93CD-CC698886C13F}" srcOrd="0" destOrd="0" presId="urn:microsoft.com/office/officeart/2005/8/layout/vList5"/>
    <dgm:cxn modelId="{E51D0EB4-EC6A-4AD3-93CD-3D823D2176B9}" type="presParOf" srcId="{3EECDA9C-80A6-4FD0-93CD-CC698886C13F}" destId="{D34768DB-64FD-4294-BFEE-0BC3987FFB41}" srcOrd="0" destOrd="0" presId="urn:microsoft.com/office/officeart/2005/8/layout/vList5"/>
    <dgm:cxn modelId="{A752D8A6-8E1A-4FFF-ACA2-33FC6A7214A3}" type="presParOf" srcId="{3EECDA9C-80A6-4FD0-93CD-CC698886C13F}" destId="{08E185FC-CEAB-4B95-8C69-65CB50B7EE28}" srcOrd="1" destOrd="0" presId="urn:microsoft.com/office/officeart/2005/8/layout/vList5"/>
    <dgm:cxn modelId="{35089709-9F38-4072-A494-A703D2BCECD0}" type="presParOf" srcId="{A269C954-6C69-4EFD-BC78-8B18276D4525}" destId="{FED6A8D5-4A04-497E-A198-48DF170C024D}" srcOrd="1" destOrd="0" presId="urn:microsoft.com/office/officeart/2005/8/layout/vList5"/>
    <dgm:cxn modelId="{867C2740-7070-4BDC-BB68-F0C9B7507780}" type="presParOf" srcId="{A269C954-6C69-4EFD-BC78-8B18276D4525}" destId="{C8A01053-33D2-4B25-A829-5C15FCDE1E3E}" srcOrd="2" destOrd="0" presId="urn:microsoft.com/office/officeart/2005/8/layout/vList5"/>
    <dgm:cxn modelId="{4AA17D24-128E-427C-965E-D601C9214145}" type="presParOf" srcId="{C8A01053-33D2-4B25-A829-5C15FCDE1E3E}" destId="{22944780-7EA4-41AB-96B8-5A60D8CD2618}" srcOrd="0" destOrd="0" presId="urn:microsoft.com/office/officeart/2005/8/layout/vList5"/>
    <dgm:cxn modelId="{4865FEF5-BFBC-4B75-9824-ED4253E97433}" type="presParOf" srcId="{C8A01053-33D2-4B25-A829-5C15FCDE1E3E}" destId="{F32870B6-D861-425B-A22A-69583A7DE8E8}" srcOrd="1" destOrd="0" presId="urn:microsoft.com/office/officeart/2005/8/layout/vList5"/>
    <dgm:cxn modelId="{9F785672-2C0B-470D-8FC3-87D0156F166D}" type="presParOf" srcId="{A269C954-6C69-4EFD-BC78-8B18276D4525}" destId="{3E9B9A32-D900-45C9-AB59-A3BA32A23567}" srcOrd="3" destOrd="0" presId="urn:microsoft.com/office/officeart/2005/8/layout/vList5"/>
    <dgm:cxn modelId="{DCDCD76D-4501-4D41-9AD4-4919ED0BABE1}" type="presParOf" srcId="{A269C954-6C69-4EFD-BC78-8B18276D4525}" destId="{9D26FAA6-3C40-4168-B2A8-D55F787BD881}" srcOrd="4" destOrd="0" presId="urn:microsoft.com/office/officeart/2005/8/layout/vList5"/>
    <dgm:cxn modelId="{03C33232-2C42-4CF2-839E-81A529C59834}" type="presParOf" srcId="{9D26FAA6-3C40-4168-B2A8-D55F787BD881}" destId="{B7CE4811-3286-4DF5-8DD8-3FB6DEAC28E9}" srcOrd="0" destOrd="0" presId="urn:microsoft.com/office/officeart/2005/8/layout/vList5"/>
    <dgm:cxn modelId="{7017B0F6-09E9-4D45-85F4-F3FC373F845F}" type="presParOf" srcId="{9D26FAA6-3C40-4168-B2A8-D55F787BD881}" destId="{5BA1A675-5232-4C7A-A9C3-FFF93194D31F}" srcOrd="1" destOrd="0" presId="urn:microsoft.com/office/officeart/2005/8/layout/vList5"/>
    <dgm:cxn modelId="{1569EB6D-B879-4A38-B80D-7BA983DC15FC}" type="presParOf" srcId="{A269C954-6C69-4EFD-BC78-8B18276D4525}" destId="{C830F0A4-E720-4520-AAE3-30DED431B548}" srcOrd="5" destOrd="0" presId="urn:microsoft.com/office/officeart/2005/8/layout/vList5"/>
    <dgm:cxn modelId="{1EB51784-FFC4-4C2D-B80F-5A8CB935BFFD}" type="presParOf" srcId="{A269C954-6C69-4EFD-BC78-8B18276D4525}" destId="{78EB880E-4AD2-4738-A845-C0AD23F67451}" srcOrd="6" destOrd="0" presId="urn:microsoft.com/office/officeart/2005/8/layout/vList5"/>
    <dgm:cxn modelId="{FAC26F38-B167-4BB4-AF61-55BE47884DA7}" type="presParOf" srcId="{78EB880E-4AD2-4738-A845-C0AD23F67451}" destId="{BBB6B52B-E046-4419-AB1D-58DD3C86F0D8}" srcOrd="0" destOrd="0" presId="urn:microsoft.com/office/officeart/2005/8/layout/vList5"/>
    <dgm:cxn modelId="{C3551B8E-3C38-491E-BF36-E7DD054AA53E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5400000">
        <a:off x="4959781" y="-2037862"/>
        <a:ext cx="754903" cy="5023278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0" y="1961"/>
        <a:ext cx="2825593" cy="943628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importantes para la arquitectura.</a:t>
          </a:r>
          <a:endParaRPr lang="en-US" sz="1900" kern="1200" dirty="0"/>
        </a:p>
      </dsp:txBody>
      <dsp:txXfrm rot="5400000">
        <a:off x="4959781" y="-1047052"/>
        <a:ext cx="754903" cy="5023278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0" y="992772"/>
        <a:ext cx="2825593" cy="943628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Requerimientos prioritarios para el cliente y correcciones.</a:t>
          </a:r>
          <a:endParaRPr lang="en-US" sz="1900" kern="1200" dirty="0"/>
        </a:p>
      </dsp:txBody>
      <dsp:txXfrm rot="5400000">
        <a:off x="4959781" y="-56241"/>
        <a:ext cx="754903" cy="5023278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0" y="1983582"/>
        <a:ext cx="2825593" cy="943628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Manuel de usuario y de instalación</a:t>
          </a:r>
          <a:endParaRPr lang="en-US" sz="1900" kern="1200" dirty="0"/>
        </a:p>
      </dsp:txBody>
      <dsp:txXfrm rot="5400000">
        <a:off x="4959781" y="934568"/>
        <a:ext cx="754903" cy="5023278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0" y="2974393"/>
        <a:ext cx="2825593" cy="94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clases</a:t>
            </a:r>
            <a:endParaRPr lang="es-A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714488"/>
            <a:ext cx="807249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Proyecto)</a:t>
            </a:r>
            <a:endParaRPr lang="es-AR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785926"/>
            <a:ext cx="729079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Administración)</a:t>
            </a:r>
            <a:endParaRPr lang="es-A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785926"/>
            <a:ext cx="7215238" cy="466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clases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428868"/>
            <a:ext cx="7358114" cy="401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colaboración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500306"/>
            <a:ext cx="6786610" cy="389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Proyecto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2214554"/>
            <a:ext cx="6786610" cy="390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Solicitud de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2500306"/>
            <a:ext cx="3833825" cy="369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2357430"/>
            <a:ext cx="7215208" cy="382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clases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428868"/>
            <a:ext cx="7215238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secuencia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2285992"/>
            <a:ext cx="528641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2357430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2285992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2428868"/>
            <a:ext cx="5000624" cy="383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7350" y="2071678"/>
            <a:ext cx="5829300" cy="41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endParaRPr lang="es-AR" sz="1800" dirty="0" smtClean="0"/>
          </a:p>
          <a:p>
            <a:pPr marL="114300" indent="0"/>
            <a:r>
              <a:rPr lang="es-AR" dirty="0" smtClean="0"/>
              <a:t> Alcances:</a:t>
            </a:r>
          </a:p>
          <a:p>
            <a:pPr marL="114300" indent="0"/>
            <a:endParaRPr lang="es-AR" dirty="0" smtClean="0"/>
          </a:p>
          <a:p>
            <a:pPr marL="411480" lvl="1" indent="0"/>
            <a:r>
              <a:rPr lang="es-AR" dirty="0" smtClean="0"/>
              <a:t> Pruebas Unitarias</a:t>
            </a:r>
          </a:p>
          <a:p>
            <a:pPr marL="685800" lvl="2" indent="0"/>
            <a:r>
              <a:rPr lang="es-AR" dirty="0" smtClean="0"/>
              <a:t> Realizadas por el desarrollador</a:t>
            </a:r>
          </a:p>
          <a:p>
            <a:pPr marL="685800" lvl="2" indent="0"/>
            <a:endParaRPr lang="es-AR" dirty="0" smtClean="0"/>
          </a:p>
          <a:p>
            <a:pPr marL="411480" lvl="1" indent="0"/>
            <a:r>
              <a:rPr lang="es-AR" dirty="0" smtClean="0"/>
              <a:t> </a:t>
            </a:r>
            <a:r>
              <a:rPr lang="es-AR" dirty="0" smtClean="0"/>
              <a:t>Pruebas de Integración</a:t>
            </a:r>
          </a:p>
          <a:p>
            <a:pPr marL="685800" lvl="2" indent="0"/>
            <a:r>
              <a:rPr lang="es-AR" dirty="0" smtClean="0"/>
              <a:t> Realización de pruebas de Integración </a:t>
            </a:r>
            <a:r>
              <a:rPr lang="es-AR" dirty="0" err="1" smtClean="0"/>
              <a:t>Grails</a:t>
            </a:r>
            <a:r>
              <a:rPr lang="es-AR" dirty="0" smtClean="0"/>
              <a:t> - </a:t>
            </a:r>
            <a:r>
              <a:rPr lang="es-AR" dirty="0" err="1" smtClean="0"/>
              <a:t>Android</a:t>
            </a:r>
            <a:endParaRPr lang="es-AR" dirty="0" smtClean="0"/>
          </a:p>
          <a:p>
            <a:pPr marL="685800" lvl="2" indent="0">
              <a:buNone/>
            </a:pPr>
            <a:r>
              <a:rPr lang="es-AR" dirty="0" smtClean="0"/>
              <a:t> </a:t>
            </a:r>
            <a:endParaRPr lang="es-AR" dirty="0" smtClean="0"/>
          </a:p>
          <a:p>
            <a:pPr marL="411480" lvl="1" indent="0"/>
            <a:r>
              <a:rPr lang="es-AR" dirty="0" smtClean="0"/>
              <a:t> </a:t>
            </a:r>
            <a:r>
              <a:rPr lang="es-AR" dirty="0" smtClean="0"/>
              <a:t>Pruebas funcionales</a:t>
            </a:r>
          </a:p>
          <a:p>
            <a:pPr marL="685800" lvl="2" indent="0"/>
            <a:r>
              <a:rPr lang="es-AR" dirty="0" smtClean="0"/>
              <a:t>Verificar que la implementación se corresponda con el CU</a:t>
            </a:r>
          </a:p>
          <a:p>
            <a:pPr marL="411480" lvl="1" indent="0"/>
            <a:endParaRPr lang="es-AR" dirty="0" smtClean="0"/>
          </a:p>
          <a:p>
            <a:pPr marL="411480" lvl="1" indent="0"/>
            <a:r>
              <a:rPr lang="es-AR" dirty="0" smtClean="0"/>
              <a:t> Prueba de Seguridad</a:t>
            </a:r>
          </a:p>
          <a:p>
            <a:pPr marL="685800" lvl="2" indent="0"/>
            <a:r>
              <a:rPr lang="es-AR" dirty="0" smtClean="0"/>
              <a:t> </a:t>
            </a:r>
            <a:r>
              <a:rPr lang="es-AR" dirty="0" smtClean="0"/>
              <a:t>Verificar que se implemente correctamente la política de 	seguridad por roles</a:t>
            </a:r>
            <a:endParaRPr lang="es-AR" dirty="0" smtClean="0"/>
          </a:p>
          <a:p>
            <a:pPr marL="411480" lvl="1" indent="0">
              <a:buNone/>
            </a:pPr>
            <a:endParaRPr lang="es-AR" dirty="0" smtClean="0"/>
          </a:p>
          <a:p>
            <a:pPr marL="411480" lvl="1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Estrategia:</a:t>
            </a:r>
          </a:p>
          <a:p>
            <a:pPr marL="411480" lvl="1" indent="0"/>
            <a:r>
              <a:rPr lang="es-AR" dirty="0" smtClean="0"/>
              <a:t> Distribuido en tres </a:t>
            </a:r>
            <a:r>
              <a:rPr lang="es-AR" dirty="0" smtClean="0"/>
              <a:t>ciclos:</a:t>
            </a:r>
            <a:endParaRPr lang="es-AR" dirty="0" smtClean="0"/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331640" y="2420888"/>
          <a:ext cx="6984776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804"/>
                <a:gridCol w="339067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Elementos</a:t>
                      </a:r>
                      <a:r>
                        <a:rPr lang="es-ES" baseline="0" dirty="0" smtClean="0"/>
                        <a:t> de Prueba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</a:t>
                      </a:r>
                      <a:r>
                        <a:rPr lang="es-ES" baseline="0" dirty="0" smtClean="0"/>
                        <a:t> a realizar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CU</a:t>
                      </a:r>
                      <a:r>
                        <a:rPr lang="es-ES" baseline="0" dirty="0" smtClean="0"/>
                        <a:t> más importantes de Iteración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</a:t>
                      </a:r>
                      <a:r>
                        <a:rPr lang="es-ES" baseline="0" dirty="0" smtClean="0"/>
                        <a:t> Unitarias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CU</a:t>
                      </a:r>
                      <a:r>
                        <a:rPr lang="es-ES" baseline="0" dirty="0" smtClean="0"/>
                        <a:t> más importantes de Iteración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 Unitarias</a:t>
                      </a:r>
                    </a:p>
                    <a:p>
                      <a:r>
                        <a:rPr lang="es-ES" dirty="0" smtClean="0"/>
                        <a:t>Pruebas de Integridad</a:t>
                      </a:r>
                    </a:p>
                    <a:p>
                      <a:r>
                        <a:rPr lang="es-ES" dirty="0" smtClean="0"/>
                        <a:t>Prueba</a:t>
                      </a:r>
                      <a:r>
                        <a:rPr lang="es-ES" baseline="0" dirty="0" smtClean="0"/>
                        <a:t> de Seguridad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completo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 Unitarias</a:t>
                      </a:r>
                    </a:p>
                    <a:p>
                      <a:r>
                        <a:rPr lang="es-ES" dirty="0" smtClean="0"/>
                        <a:t>Pruebas de Integridad</a:t>
                      </a:r>
                    </a:p>
                    <a:p>
                      <a:r>
                        <a:rPr lang="es-ES" dirty="0" smtClean="0"/>
                        <a:t>Prueba</a:t>
                      </a:r>
                      <a:r>
                        <a:rPr lang="es-ES" baseline="0" dirty="0" smtClean="0"/>
                        <a:t> de Seguridad</a:t>
                      </a:r>
                    </a:p>
                    <a:p>
                      <a:r>
                        <a:rPr lang="es-ES" baseline="0" dirty="0" smtClean="0"/>
                        <a:t>Pruebas de Aceptación de usuario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</a:t>
            </a:r>
            <a:r>
              <a:rPr lang="es-AR" dirty="0" smtClean="0"/>
              <a:t>Entregables:</a:t>
            </a:r>
            <a:endParaRPr lang="es-AR" dirty="0" smtClean="0"/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043608" y="2060848"/>
          <a:ext cx="712879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09"/>
                <a:gridCol w="344558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 del documento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Finalidad</a:t>
                      </a:r>
                      <a:r>
                        <a:rPr lang="es-ES" baseline="0" dirty="0" smtClean="0"/>
                        <a:t> del documento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Plan de Pruebas.doc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Establecer de manera general</a:t>
                      </a:r>
                      <a:r>
                        <a:rPr lang="es-ES" baseline="0" dirty="0" smtClean="0"/>
                        <a:t> la metodología de prueba, los alcances y criterios de aceptación.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Caso</a:t>
                      </a:r>
                      <a:r>
                        <a:rPr lang="es-ES" baseline="0" dirty="0" smtClean="0"/>
                        <a:t> de Prueba.doc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Establecer</a:t>
                      </a:r>
                      <a:r>
                        <a:rPr lang="es-ES" baseline="0" dirty="0" smtClean="0"/>
                        <a:t> la documentación pertinente  al diseño y ejecución de casos de pruebas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Reporte</a:t>
                      </a:r>
                      <a:r>
                        <a:rPr lang="es-ES" baseline="0" dirty="0" smtClean="0"/>
                        <a:t> de defectos.xls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Identificar</a:t>
                      </a:r>
                      <a:r>
                        <a:rPr lang="es-ES" baseline="0" dirty="0" smtClean="0"/>
                        <a:t> y gestionar defectos reportados y solucionados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5576" y="1916832"/>
            <a:ext cx="7704856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Ejemplo de caso de prueba: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 l="25000" t="28444" r="25130" b="10444"/>
          <a:stretch>
            <a:fillRect/>
          </a:stretch>
        </p:blipFill>
        <p:spPr bwMode="auto">
          <a:xfrm>
            <a:off x="2438400" y="2197100"/>
            <a:ext cx="48641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5576" y="1916832"/>
            <a:ext cx="7704856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Ejemplo de caso de prueba: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5" cstate="print"/>
          <a:srcRect l="25298" t="31651" r="25071" b="8421"/>
          <a:stretch>
            <a:fillRect/>
          </a:stretch>
        </p:blipFill>
        <p:spPr bwMode="auto">
          <a:xfrm>
            <a:off x="2467429" y="2380343"/>
            <a:ext cx="4840875" cy="342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Elipse"/>
          <p:cNvSpPr/>
          <p:nvPr/>
        </p:nvSpPr>
        <p:spPr>
          <a:xfrm>
            <a:off x="3347864" y="2060848"/>
            <a:ext cx="324036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5576" y="1916832"/>
            <a:ext cx="7704856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Reporte de Defecto: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 l="2550" t="31265" r="9828" b="48559"/>
          <a:stretch>
            <a:fillRect/>
          </a:stretch>
        </p:blipFill>
        <p:spPr bwMode="auto">
          <a:xfrm>
            <a:off x="539552" y="2420888"/>
            <a:ext cx="806489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 fontScale="55000" lnSpcReduction="20000"/>
          </a:bodyPr>
          <a:lstStyle/>
          <a:p>
            <a:r>
              <a:rPr lang="es-AR" dirty="0" smtClean="0"/>
              <a:t>Introducción</a:t>
            </a:r>
          </a:p>
          <a:p>
            <a:endParaRPr lang="es-AR" dirty="0" smtClean="0"/>
          </a:p>
          <a:p>
            <a:r>
              <a:rPr lang="es-ES" dirty="0" smtClean="0"/>
              <a:t>Metodología de trabajo</a:t>
            </a:r>
          </a:p>
          <a:p>
            <a:endParaRPr lang="es-ES" dirty="0" smtClean="0"/>
          </a:p>
          <a:p>
            <a:r>
              <a:rPr lang="es-ES" dirty="0" smtClean="0"/>
              <a:t>Evaluación de Herramientas y Metodologías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Modelo de Requerimientos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Modelo de Análisis</a:t>
            </a:r>
          </a:p>
          <a:p>
            <a:endParaRPr lang="es-ES" dirty="0"/>
          </a:p>
          <a:p>
            <a:r>
              <a:rPr lang="es-ES" dirty="0" smtClean="0"/>
              <a:t>Modelo de Diseño</a:t>
            </a:r>
          </a:p>
          <a:p>
            <a:endParaRPr lang="es-ES" dirty="0" smtClean="0"/>
          </a:p>
          <a:p>
            <a:r>
              <a:rPr lang="es-ES" dirty="0" smtClean="0"/>
              <a:t>Modelo de Despliegue</a:t>
            </a:r>
          </a:p>
          <a:p>
            <a:endParaRPr lang="es-ES" dirty="0" smtClean="0"/>
          </a:p>
          <a:p>
            <a:r>
              <a:rPr lang="es-ES" dirty="0" smtClean="0"/>
              <a:t>Modelo de Pruebas</a:t>
            </a:r>
          </a:p>
          <a:p>
            <a:endParaRPr lang="es-ES" dirty="0" smtClean="0"/>
          </a:p>
          <a:p>
            <a:r>
              <a:rPr lang="es-ES" dirty="0" smtClean="0"/>
              <a:t>Avances en implementación</a:t>
            </a:r>
          </a:p>
          <a:p>
            <a:endParaRPr lang="es-ES" dirty="0" smtClean="0"/>
          </a:p>
          <a:p>
            <a:r>
              <a:rPr lang="es-ES" dirty="0" smtClean="0"/>
              <a:t>Seguimiento de la planificación</a:t>
            </a:r>
          </a:p>
          <a:p>
            <a:endParaRPr lang="es-ES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3573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3925065347"/>
              </p:ext>
            </p:extLst>
          </p:nvPr>
        </p:nvGraphicFramePr>
        <p:xfrm>
          <a:off x="683568" y="2420888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Elección de herramientas.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Organización del trabajo.</a:t>
            </a:r>
            <a:br>
              <a:rPr lang="es-AR" dirty="0" smtClean="0"/>
            </a:br>
            <a:endParaRPr lang="es-AR" dirty="0" smtClean="0"/>
          </a:p>
          <a:p>
            <a:r>
              <a:rPr lang="en-US" dirty="0" err="1" smtClean="0"/>
              <a:t>Puesta</a:t>
            </a:r>
            <a:r>
              <a:rPr lang="en-US" dirty="0" smtClean="0"/>
              <a:t> en </a:t>
            </a:r>
            <a:r>
              <a:rPr lang="en-US" dirty="0" err="1" smtClean="0"/>
              <a:t>práctica</a:t>
            </a:r>
            <a:r>
              <a:rPr lang="en-US" dirty="0" smtClean="0"/>
              <a:t> del PUD.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227964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 smtClean="0"/>
              <a:t>Diagnóstico</a:t>
            </a:r>
          </a:p>
          <a:p>
            <a:endParaRPr lang="es-AR" b="1" dirty="0" smtClean="0"/>
          </a:p>
          <a:p>
            <a:pPr lvl="1"/>
            <a:r>
              <a:rPr lang="es-AR" dirty="0" smtClean="0"/>
              <a:t>Dificultad en la gestión de documentos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Baja Visibilidad de los proyectos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Información dispersa para cada proyecto</a:t>
            </a:r>
          </a:p>
          <a:p>
            <a:pPr lvl="1">
              <a:buNone/>
            </a:pPr>
            <a:endParaRPr lang="es-AR" dirty="0" smtClean="0"/>
          </a:p>
          <a:p>
            <a:pPr lvl="1"/>
            <a:r>
              <a:rPr lang="es-AR" dirty="0" smtClean="0"/>
              <a:t>Necesidad de mayor control de las cuadrillas</a:t>
            </a:r>
            <a:endParaRPr lang="en-US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r>
              <a:rPr lang="es-AR" b="1" dirty="0" smtClean="0"/>
              <a:t>Objetivo del sistema</a:t>
            </a:r>
          </a:p>
          <a:p>
            <a:endParaRPr lang="es-ES" b="1" dirty="0" smtClean="0"/>
          </a:p>
          <a:p>
            <a:pPr>
              <a:buNone/>
            </a:pPr>
            <a:r>
              <a:rPr lang="es-AR" dirty="0" smtClean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 de Trabajo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Android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MySQL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Proceso de desarrollo PUD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Reuniones grupales semanales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Distribución de tareas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Revisión por par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Ventajas:</a:t>
            </a:r>
          </a:p>
          <a:p>
            <a:pPr marL="411480" lvl="1" indent="0"/>
            <a:r>
              <a:rPr lang="es-AR" dirty="0" smtClean="0"/>
              <a:t> Elección de </a:t>
            </a:r>
            <a:r>
              <a:rPr lang="es-AR" dirty="0" err="1" smtClean="0"/>
              <a:t>Groovy</a:t>
            </a:r>
            <a:r>
              <a:rPr lang="es-AR" dirty="0" smtClean="0"/>
              <a:t> and </a:t>
            </a:r>
            <a:r>
              <a:rPr lang="es-AR" dirty="0" err="1" smtClean="0"/>
              <a:t>Grails</a:t>
            </a:r>
            <a:r>
              <a:rPr lang="es-AR" dirty="0" smtClean="0"/>
              <a:t> como software de desarrollo</a:t>
            </a:r>
          </a:p>
          <a:p>
            <a:pPr marL="411480" lvl="1" indent="0"/>
            <a:r>
              <a:rPr lang="es-AR" dirty="0" smtClean="0"/>
              <a:t> Realización de revisiones por par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del software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85984" y="2357430"/>
            <a:ext cx="44100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2071678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paquetes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Administrador de Proyecto</a:t>
            </a:r>
          </a:p>
          <a:p>
            <a:pPr marL="114300" indent="0"/>
            <a:r>
              <a:rPr lang="es-AR" dirty="0" smtClean="0"/>
              <a:t> Supervisor de Proyecto</a:t>
            </a:r>
          </a:p>
          <a:p>
            <a:pPr marL="114300" indent="0"/>
            <a:r>
              <a:rPr lang="es-AR" dirty="0" smtClean="0"/>
              <a:t> Administrador de RRHH</a:t>
            </a:r>
          </a:p>
          <a:p>
            <a:pPr marL="114300" indent="0"/>
            <a:r>
              <a:rPr lang="es-AR" dirty="0" smtClean="0"/>
              <a:t> Jefe de Cuadrilla</a:t>
            </a:r>
          </a:p>
          <a:p>
            <a:pPr marL="114300" indent="0"/>
            <a:r>
              <a:rPr lang="es-AR" dirty="0" smtClean="0"/>
              <a:t> Administrador de Sistema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2071678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Listado de Actores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2990</TotalTime>
  <Words>794</Words>
  <Application>Microsoft Office PowerPoint</Application>
  <PresentationFormat>Presentación en pantalla (4:3)</PresentationFormat>
  <Paragraphs>358</Paragraphs>
  <Slides>33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Austin</vt:lpstr>
      <vt:lpstr>Gestión de instalación y mantenimiento de antenas de telecomunicaciones.</vt:lpstr>
      <vt:lpstr>Grupo Nro. 3</vt:lpstr>
      <vt:lpstr>Agenda</vt:lpstr>
      <vt:lpstr>Diapositiva 4</vt:lpstr>
      <vt:lpstr>Metodología de Trabajo</vt:lpstr>
      <vt:lpstr>Metodología de Trabajo</vt:lpstr>
      <vt:lpstr>Evaluación de Herramientas y Metodologías</vt:lpstr>
      <vt:lpstr>Modelo de Requerimientos</vt:lpstr>
      <vt:lpstr>Modelo de Requerimientos</vt:lpstr>
      <vt:lpstr>Modelo de Requerimientos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Diseño</vt:lpstr>
      <vt:lpstr>Modelo de Despliegue</vt:lpstr>
      <vt:lpstr>Modelo de Despliegue</vt:lpstr>
      <vt:lpstr>Modelo de Pruebas</vt:lpstr>
      <vt:lpstr>Modelo de Pruebas</vt:lpstr>
      <vt:lpstr>Modelo de Pruebas</vt:lpstr>
      <vt:lpstr>Modelo de Pruebas</vt:lpstr>
      <vt:lpstr>Modelo de Pruebas</vt:lpstr>
      <vt:lpstr>Modelo de Pruebas</vt:lpstr>
      <vt:lpstr>Metodología</vt:lpstr>
      <vt:lpstr>Conclusiones</vt:lpstr>
      <vt:lpstr>Preguntas</vt:lpstr>
      <vt:lpstr>Aplausos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Valued Acer Customer</cp:lastModifiedBy>
  <cp:revision>84</cp:revision>
  <dcterms:created xsi:type="dcterms:W3CDTF">2012-05-12T19:04:43Z</dcterms:created>
  <dcterms:modified xsi:type="dcterms:W3CDTF">2012-09-13T02:58:31Z</dcterms:modified>
</cp:coreProperties>
</file>