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259" r:id="rId3"/>
    <p:sldId id="260" r:id="rId4"/>
    <p:sldId id="261" r:id="rId5"/>
    <p:sldId id="286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 lista de requerimientos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28/6/2012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err="1" smtClean="0"/>
            <a:t>Implementacion</a:t>
          </a:r>
          <a:r>
            <a:rPr lang="es-AR" dirty="0" smtClean="0"/>
            <a:t> de los CU importantes para la arquitectura.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11/10/2012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Requerimientos prioritarios para el cliente y correcciones.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15/11/2012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Manuel de usuario y de instalación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A36938-19A8-410D-88E7-EE099D03C49C}" type="presOf" srcId="{852AA831-7837-42DD-942D-617B2AD798FD}" destId="{F32870B6-D861-425B-A22A-69583A7DE8E8}" srcOrd="0" destOrd="0" presId="urn:microsoft.com/office/officeart/2005/8/layout/vList5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5B3D558D-03CB-410E-BC29-DCE746D8222F}" type="presOf" srcId="{454E7899-FD60-471D-A87C-7F22BA1EC279}" destId="{B7CE4811-3286-4DF5-8DD8-3FB6DEAC28E9}" srcOrd="0" destOrd="0" presId="urn:microsoft.com/office/officeart/2005/8/layout/vList5"/>
    <dgm:cxn modelId="{F72D7F2D-5129-42E2-9017-708D8A91409B}" type="presOf" srcId="{0069092C-E876-4322-B292-7F8C73C3584F}" destId="{A269C954-6C69-4EFD-BC78-8B18276D4525}" srcOrd="0" destOrd="0" presId="urn:microsoft.com/office/officeart/2005/8/layout/vList5"/>
    <dgm:cxn modelId="{69A0E095-17E7-42E7-94DF-6521557440D8}" srcId="{08E1CF32-7D7D-4CF2-BAA9-C037C0EC0945}" destId="{5913FBD2-A8EA-4DD9-B679-25A7E714503E}" srcOrd="1" destOrd="0" parTransId="{50B59DB0-D698-4E18-9C75-DED440676B7C}" sibTransId="{C845D9E3-1694-466B-A08B-2FF052C9DA60}"/>
    <dgm:cxn modelId="{13260AA9-F28E-461D-96E4-8FE2C3D698EC}" type="presOf" srcId="{08E1CF32-7D7D-4CF2-BAA9-C037C0EC0945}" destId="{D34768DB-64FD-4294-BFEE-0BC3987FFB41}" srcOrd="0" destOrd="0" presId="urn:microsoft.com/office/officeart/2005/8/layout/vList5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170C5141-9DC3-4B96-8F2D-45A3D336F9B2}" type="presOf" srcId="{E9E98E57-AA12-4079-AB9F-42765B204AFD}" destId="{1DF7ADA8-0EAC-48DE-AFD6-FDBB67CD9962}" srcOrd="0" destOrd="0" presId="urn:microsoft.com/office/officeart/2005/8/layout/vList5"/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FE595EAB-F590-4967-B72D-32D5D3697D74}" type="presOf" srcId="{813616D9-BE8E-4A10-BF86-762692BB6A0F}" destId="{BBB6B52B-E046-4419-AB1D-58DD3C86F0D8}" srcOrd="0" destOrd="0" presId="urn:microsoft.com/office/officeart/2005/8/layout/vList5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93790AE3-421D-4F5F-AC55-46FF2C557FAC}" type="presOf" srcId="{34496EE1-B95B-44E8-BB0A-0CAC482AB970}" destId="{5BA1A675-5232-4C7A-A9C3-FFF93194D31F}" srcOrd="0" destOrd="0" presId="urn:microsoft.com/office/officeart/2005/8/layout/vList5"/>
    <dgm:cxn modelId="{A0E40EFF-1B01-4164-A7AC-C78B3A933590}" type="presOf" srcId="{9D53F5CF-E73A-49B8-82D5-67B6E1B4D3B0}" destId="{22944780-7EA4-41AB-96B8-5A60D8CD2618}" srcOrd="0" destOrd="0" presId="urn:microsoft.com/office/officeart/2005/8/layout/vList5"/>
    <dgm:cxn modelId="{68C641F5-2370-4126-97C2-5EB7C51E9922}" type="presOf" srcId="{82EDBB78-BDE0-49D3-BA2A-620A1AA99448}" destId="{1DF7ADA8-0EAC-48DE-AFD6-FDBB67CD9962}" srcOrd="0" destOrd="1" presId="urn:microsoft.com/office/officeart/2005/8/layout/vList5"/>
    <dgm:cxn modelId="{9FB5EF73-95C6-4EB7-B5E2-4E0873914F7C}" type="presOf" srcId="{2760651A-C8D9-4824-8874-1737C10BF8BC}" destId="{08E185FC-CEAB-4B95-8C69-65CB50B7EE28}" srcOrd="0" destOrd="0" presId="urn:microsoft.com/office/officeart/2005/8/layout/vList5"/>
    <dgm:cxn modelId="{7B254469-F4F5-4AEB-A0B0-CC2BF361E6C3}" type="presOf" srcId="{5913FBD2-A8EA-4DD9-B679-25A7E714503E}" destId="{08E185FC-CEAB-4B95-8C69-65CB50B7EE28}" srcOrd="0" destOrd="1" presId="urn:microsoft.com/office/officeart/2005/8/layout/vList5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78DB57C4-A05D-4EC5-B1EB-C6B1B6E2A797}" type="presParOf" srcId="{A269C954-6C69-4EFD-BC78-8B18276D4525}" destId="{3EECDA9C-80A6-4FD0-93CD-CC698886C13F}" srcOrd="0" destOrd="0" presId="urn:microsoft.com/office/officeart/2005/8/layout/vList5"/>
    <dgm:cxn modelId="{DF6297AF-4709-4524-A47B-29ED51B533C2}" type="presParOf" srcId="{3EECDA9C-80A6-4FD0-93CD-CC698886C13F}" destId="{D34768DB-64FD-4294-BFEE-0BC3987FFB41}" srcOrd="0" destOrd="0" presId="urn:microsoft.com/office/officeart/2005/8/layout/vList5"/>
    <dgm:cxn modelId="{4E7E7847-F1C4-44A9-A44F-79C7E634DAA9}" type="presParOf" srcId="{3EECDA9C-80A6-4FD0-93CD-CC698886C13F}" destId="{08E185FC-CEAB-4B95-8C69-65CB50B7EE28}" srcOrd="1" destOrd="0" presId="urn:microsoft.com/office/officeart/2005/8/layout/vList5"/>
    <dgm:cxn modelId="{16F07C1E-99FB-489E-8ED2-7DDF0914331B}" type="presParOf" srcId="{A269C954-6C69-4EFD-BC78-8B18276D4525}" destId="{FED6A8D5-4A04-497E-A198-48DF170C024D}" srcOrd="1" destOrd="0" presId="urn:microsoft.com/office/officeart/2005/8/layout/vList5"/>
    <dgm:cxn modelId="{EF3B1131-96F6-4122-8B7D-F605C6BD02F7}" type="presParOf" srcId="{A269C954-6C69-4EFD-BC78-8B18276D4525}" destId="{C8A01053-33D2-4B25-A829-5C15FCDE1E3E}" srcOrd="2" destOrd="0" presId="urn:microsoft.com/office/officeart/2005/8/layout/vList5"/>
    <dgm:cxn modelId="{F4D6C321-4F0C-439D-B41F-AE47E56CF72F}" type="presParOf" srcId="{C8A01053-33D2-4B25-A829-5C15FCDE1E3E}" destId="{22944780-7EA4-41AB-96B8-5A60D8CD2618}" srcOrd="0" destOrd="0" presId="urn:microsoft.com/office/officeart/2005/8/layout/vList5"/>
    <dgm:cxn modelId="{AD2A5E83-85B7-4E5D-ACE0-10CE1AE75B2E}" type="presParOf" srcId="{C8A01053-33D2-4B25-A829-5C15FCDE1E3E}" destId="{F32870B6-D861-425B-A22A-69583A7DE8E8}" srcOrd="1" destOrd="0" presId="urn:microsoft.com/office/officeart/2005/8/layout/vList5"/>
    <dgm:cxn modelId="{2539D06D-FC00-45DB-964D-5DA6779DE9AB}" type="presParOf" srcId="{A269C954-6C69-4EFD-BC78-8B18276D4525}" destId="{3E9B9A32-D900-45C9-AB59-A3BA32A23567}" srcOrd="3" destOrd="0" presId="urn:microsoft.com/office/officeart/2005/8/layout/vList5"/>
    <dgm:cxn modelId="{368ECABA-56F0-4D45-87F0-17B74B1F4050}" type="presParOf" srcId="{A269C954-6C69-4EFD-BC78-8B18276D4525}" destId="{9D26FAA6-3C40-4168-B2A8-D55F787BD881}" srcOrd="4" destOrd="0" presId="urn:microsoft.com/office/officeart/2005/8/layout/vList5"/>
    <dgm:cxn modelId="{15C4F457-DD34-4B4F-86CE-81AADE59C4CE}" type="presParOf" srcId="{9D26FAA6-3C40-4168-B2A8-D55F787BD881}" destId="{B7CE4811-3286-4DF5-8DD8-3FB6DEAC28E9}" srcOrd="0" destOrd="0" presId="urn:microsoft.com/office/officeart/2005/8/layout/vList5"/>
    <dgm:cxn modelId="{723DB93A-A149-4072-B7F2-55E883C68F04}" type="presParOf" srcId="{9D26FAA6-3C40-4168-B2A8-D55F787BD881}" destId="{5BA1A675-5232-4C7A-A9C3-FFF93194D31F}" srcOrd="1" destOrd="0" presId="urn:microsoft.com/office/officeart/2005/8/layout/vList5"/>
    <dgm:cxn modelId="{EF861A4B-B492-4BEF-96B8-7D8D9F2E8E07}" type="presParOf" srcId="{A269C954-6C69-4EFD-BC78-8B18276D4525}" destId="{C830F0A4-E720-4520-AAE3-30DED431B548}" srcOrd="5" destOrd="0" presId="urn:microsoft.com/office/officeart/2005/8/layout/vList5"/>
    <dgm:cxn modelId="{4569B985-2413-4EB0-8671-E995423C0712}" type="presParOf" srcId="{A269C954-6C69-4EFD-BC78-8B18276D4525}" destId="{78EB880E-4AD2-4738-A845-C0AD23F67451}" srcOrd="6" destOrd="0" presId="urn:microsoft.com/office/officeart/2005/8/layout/vList5"/>
    <dgm:cxn modelId="{1B8BE3FD-72BD-4A1F-B1FE-F834C7E56079}" type="presParOf" srcId="{78EB880E-4AD2-4738-A845-C0AD23F67451}" destId="{BBB6B52B-E046-4419-AB1D-58DD3C86F0D8}" srcOrd="0" destOrd="0" presId="urn:microsoft.com/office/officeart/2005/8/layout/vList5"/>
    <dgm:cxn modelId="{87FF7F42-B7B5-4B9A-8A15-CDCE1F298BB2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185FC-CEAB-4B95-8C69-65CB50B7EE28}">
      <dsp:nvSpPr>
        <dsp:cNvPr id="0" name=""/>
        <dsp:cNvSpPr/>
      </dsp:nvSpPr>
      <dsp:spPr>
        <a:xfrm rot="5400000">
          <a:off x="4959781" y="-203786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Informe preliminar lista de requerimientos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Diagrama de proceso de negocio</a:t>
          </a:r>
          <a:endParaRPr lang="en-US" sz="1900" kern="1200" dirty="0"/>
        </a:p>
      </dsp:txBody>
      <dsp:txXfrm rot="-5400000">
        <a:off x="2825594" y="133176"/>
        <a:ext cx="4986427" cy="681201"/>
      </dsp:txXfrm>
    </dsp:sp>
    <dsp:sp modelId="{D34768DB-64FD-4294-BFEE-0BC3987FFB41}">
      <dsp:nvSpPr>
        <dsp:cNvPr id="0" name=""/>
        <dsp:cNvSpPr/>
      </dsp:nvSpPr>
      <dsp:spPr>
        <a:xfrm>
          <a:off x="0" y="1961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17/5/2012</a:t>
          </a:r>
          <a:endParaRPr lang="en-US" sz="2400" kern="1200" dirty="0"/>
        </a:p>
      </dsp:txBody>
      <dsp:txXfrm>
        <a:off x="46064" y="48025"/>
        <a:ext cx="2733465" cy="851500"/>
      </dsp:txXfrm>
    </dsp:sp>
    <dsp:sp modelId="{F32870B6-D861-425B-A22A-69583A7DE8E8}">
      <dsp:nvSpPr>
        <dsp:cNvPr id="0" name=""/>
        <dsp:cNvSpPr/>
      </dsp:nvSpPr>
      <dsp:spPr>
        <a:xfrm rot="5400000">
          <a:off x="4959781" y="-104705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err="1" smtClean="0"/>
            <a:t>Implementacion</a:t>
          </a:r>
          <a:r>
            <a:rPr lang="es-AR" sz="1900" kern="1200" dirty="0" smtClean="0"/>
            <a:t> de los CU importantes para la arquitectura.</a:t>
          </a:r>
          <a:endParaRPr lang="en-US" sz="1900" kern="1200" dirty="0"/>
        </a:p>
      </dsp:txBody>
      <dsp:txXfrm rot="-5400000">
        <a:off x="2825594" y="1123986"/>
        <a:ext cx="4986427" cy="681201"/>
      </dsp:txXfrm>
    </dsp:sp>
    <dsp:sp modelId="{22944780-7EA4-41AB-96B8-5A60D8CD2618}">
      <dsp:nvSpPr>
        <dsp:cNvPr id="0" name=""/>
        <dsp:cNvSpPr/>
      </dsp:nvSpPr>
      <dsp:spPr>
        <a:xfrm>
          <a:off x="0" y="99277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28/6/2012</a:t>
          </a:r>
          <a:endParaRPr lang="en-US" sz="2400" kern="1200" dirty="0"/>
        </a:p>
      </dsp:txBody>
      <dsp:txXfrm>
        <a:off x="46064" y="1038836"/>
        <a:ext cx="2733465" cy="851500"/>
      </dsp:txXfrm>
    </dsp:sp>
    <dsp:sp modelId="{5BA1A675-5232-4C7A-A9C3-FFF93194D31F}">
      <dsp:nvSpPr>
        <dsp:cNvPr id="0" name=""/>
        <dsp:cNvSpPr/>
      </dsp:nvSpPr>
      <dsp:spPr>
        <a:xfrm rot="5400000">
          <a:off x="4959781" y="-56241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Requerimientos prioritarios para el cliente y correcciones.</a:t>
          </a:r>
          <a:endParaRPr lang="en-US" sz="1900" kern="1200" dirty="0"/>
        </a:p>
      </dsp:txBody>
      <dsp:txXfrm rot="-5400000">
        <a:off x="2825594" y="2114797"/>
        <a:ext cx="4986427" cy="681201"/>
      </dsp:txXfrm>
    </dsp:sp>
    <dsp:sp modelId="{B7CE4811-3286-4DF5-8DD8-3FB6DEAC28E9}">
      <dsp:nvSpPr>
        <dsp:cNvPr id="0" name=""/>
        <dsp:cNvSpPr/>
      </dsp:nvSpPr>
      <dsp:spPr>
        <a:xfrm>
          <a:off x="0" y="198358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11/10/2012</a:t>
          </a:r>
          <a:endParaRPr lang="en-US" sz="2400" kern="1200" dirty="0"/>
        </a:p>
      </dsp:txBody>
      <dsp:txXfrm>
        <a:off x="46064" y="2029646"/>
        <a:ext cx="2733465" cy="851500"/>
      </dsp:txXfrm>
    </dsp:sp>
    <dsp:sp modelId="{1DF7ADA8-0EAC-48DE-AFD6-FDBB67CD9962}">
      <dsp:nvSpPr>
        <dsp:cNvPr id="0" name=""/>
        <dsp:cNvSpPr/>
      </dsp:nvSpPr>
      <dsp:spPr>
        <a:xfrm rot="5400000">
          <a:off x="4959781" y="934568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Sistema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implementado</a:t>
          </a:r>
          <a:r>
            <a:rPr lang="en-US" sz="1900" kern="1200" dirty="0" smtClean="0"/>
            <a:t> en forma </a:t>
          </a:r>
          <a:r>
            <a:rPr lang="es-ES" sz="1900" kern="1200" dirty="0" smtClean="0"/>
            <a:t>completa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Manuel de usuario y de instalación</a:t>
          </a:r>
          <a:endParaRPr lang="en-US" sz="1900" kern="1200" dirty="0"/>
        </a:p>
      </dsp:txBody>
      <dsp:txXfrm rot="-5400000">
        <a:off x="2825594" y="3105607"/>
        <a:ext cx="4986427" cy="681201"/>
      </dsp:txXfrm>
    </dsp:sp>
    <dsp:sp modelId="{BBB6B52B-E046-4419-AB1D-58DD3C86F0D8}">
      <dsp:nvSpPr>
        <dsp:cNvPr id="0" name=""/>
        <dsp:cNvSpPr/>
      </dsp:nvSpPr>
      <dsp:spPr>
        <a:xfrm>
          <a:off x="0" y="2974393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15/11/2012</a:t>
          </a:r>
          <a:endParaRPr lang="en-US" sz="2400" kern="1200" dirty="0"/>
        </a:p>
      </dsp:txBody>
      <dsp:txXfrm>
        <a:off x="46064" y="3020457"/>
        <a:ext cx="2733465" cy="851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D3181-B84A-4C7F-BCE9-433A8C37C4B6}" type="datetimeFigureOut">
              <a:rPr lang="es-AR" smtClean="0"/>
              <a:t>12/12/2012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64929-4861-4CD2-8535-8985BEACB0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083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>
                <a:solidFill>
                  <a:srgbClr val="94C600"/>
                </a:solidFill>
              </a:rPr>
              <a:pPr/>
              <a:t>‹Nº›</a:t>
            </a:fld>
            <a:endParaRPr lang="en-US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7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5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769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6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6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gif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2396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3573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21550113"/>
              </p:ext>
            </p:extLst>
          </p:nvPr>
        </p:nvGraphicFramePr>
        <p:xfrm>
          <a:off x="683568" y="2420888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501183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3044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clases</a:t>
            </a:r>
            <a:endParaRPr lang="es-A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1714488"/>
            <a:ext cx="807249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12656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CU (Paquete Proyecto)</a:t>
            </a:r>
            <a:endParaRPr lang="es-AR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1785926"/>
            <a:ext cx="729079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06809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CU (Paquete Administración)</a:t>
            </a:r>
            <a:endParaRPr lang="es-A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1785926"/>
            <a:ext cx="7215238" cy="4666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936338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107157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análisis</a:t>
            </a:r>
          </a:p>
          <a:p>
            <a:pPr marL="114300" indent="0"/>
            <a:r>
              <a:rPr lang="es-AR" dirty="0" smtClean="0"/>
              <a:t> Diagrama de clases</a:t>
            </a:r>
          </a:p>
          <a:p>
            <a:pPr marL="114300" indent="0">
              <a:buNone/>
            </a:pPr>
            <a:r>
              <a:rPr lang="es-AR" sz="1500" dirty="0" smtClean="0"/>
              <a:t>(ejemplo: Caso de uso Crear Solicitud de Tarea)</a:t>
            </a:r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2428868"/>
            <a:ext cx="7358114" cy="401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1639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107157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análisis</a:t>
            </a:r>
          </a:p>
          <a:p>
            <a:pPr marL="114300" indent="0"/>
            <a:r>
              <a:rPr lang="es-AR" dirty="0" smtClean="0"/>
              <a:t> Diagrama de colaboración</a:t>
            </a:r>
          </a:p>
          <a:p>
            <a:pPr marL="114300" indent="0">
              <a:buNone/>
            </a:pPr>
            <a:r>
              <a:rPr lang="es-AR" sz="15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2500306"/>
            <a:ext cx="6786610" cy="389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314516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Diagramas de transición de estados</a:t>
            </a:r>
          </a:p>
          <a:p>
            <a:pPr marL="114300" indent="0"/>
            <a:r>
              <a:rPr lang="es-AR" dirty="0" smtClean="0"/>
              <a:t> Proyecto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7290" y="2214554"/>
            <a:ext cx="6786610" cy="390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351697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Diagramas de transición de estados</a:t>
            </a:r>
          </a:p>
          <a:p>
            <a:pPr marL="114300" indent="0"/>
            <a:r>
              <a:rPr lang="es-AR" dirty="0" smtClean="0"/>
              <a:t> Solicitud de Tarea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36" y="2500306"/>
            <a:ext cx="3833825" cy="369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691342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Diagramas de transición de estados</a:t>
            </a:r>
          </a:p>
          <a:p>
            <a:pPr marL="114300" indent="0"/>
            <a:r>
              <a:rPr lang="es-AR" dirty="0" smtClean="0"/>
              <a:t> Tarea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2357430"/>
            <a:ext cx="7215208" cy="382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40174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357430"/>
            <a:ext cx="6777317" cy="4000528"/>
          </a:xfrm>
        </p:spPr>
        <p:txBody>
          <a:bodyPr>
            <a:normAutofit fontScale="775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Lab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Pablo Tissera</a:t>
            </a:r>
            <a:r>
              <a:rPr lang="es-AR" dirty="0">
                <a:solidFill>
                  <a:schemeClr val="tx1"/>
                </a:solidFill>
              </a:rPr>
              <a:t>: Desarrollador java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Guillén: </a:t>
            </a:r>
            <a:r>
              <a:rPr lang="es-AR" dirty="0" smtClean="0">
                <a:solidFill>
                  <a:schemeClr val="tx1"/>
                </a:solidFill>
              </a:rPr>
              <a:t>Analista Funcional en </a:t>
            </a:r>
            <a:r>
              <a:rPr lang="es-AR" dirty="0">
                <a:solidFill>
                  <a:schemeClr val="tx1"/>
                </a:solidFill>
              </a:rPr>
              <a:t>Tarjeta Naranja.</a:t>
            </a:r>
            <a:endParaRPr lang="es-AR" b="1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</a:t>
            </a:r>
          </a:p>
          <a:p>
            <a:endParaRPr lang="es-AR" b="1" dirty="0" smtClean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774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diseño</a:t>
            </a:r>
          </a:p>
          <a:p>
            <a:pPr marL="114300" indent="0"/>
            <a:r>
              <a:rPr lang="es-AR" dirty="0" smtClean="0"/>
              <a:t> Diagramas de clases</a:t>
            </a:r>
          </a:p>
          <a:p>
            <a:pPr marL="114300" indent="0">
              <a:buNone/>
            </a:pPr>
            <a:r>
              <a:rPr lang="es-AR" sz="18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2428868"/>
            <a:ext cx="7215238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26871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diseño</a:t>
            </a:r>
          </a:p>
          <a:p>
            <a:pPr marL="114300" indent="0"/>
            <a:r>
              <a:rPr lang="es-AR" dirty="0" smtClean="0"/>
              <a:t> Diagramas de secuencia</a:t>
            </a:r>
          </a:p>
          <a:p>
            <a:pPr marL="114300" indent="0">
              <a:buNone/>
            </a:pPr>
            <a:r>
              <a:rPr lang="es-AR" sz="18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2285992"/>
            <a:ext cx="528641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58137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Patrones </a:t>
            </a:r>
            <a:r>
              <a:rPr lang="es-AR" dirty="0" err="1" smtClean="0"/>
              <a:t>GoF</a:t>
            </a:r>
            <a:endParaRPr lang="es-AR" dirty="0" smtClean="0"/>
          </a:p>
          <a:p>
            <a:pPr marL="114300" indent="0"/>
            <a:r>
              <a:rPr lang="es-AR" dirty="0" smtClean="0"/>
              <a:t> </a:t>
            </a:r>
            <a:r>
              <a:rPr lang="es-AR" dirty="0" err="1" smtClean="0"/>
              <a:t>Iterador</a:t>
            </a:r>
            <a:endParaRPr lang="es-AR" dirty="0" smtClean="0"/>
          </a:p>
          <a:p>
            <a:pPr marL="114300" indent="0">
              <a:buNone/>
            </a:pPr>
            <a:r>
              <a:rPr lang="es-AR" sz="1800" dirty="0" smtClean="0"/>
              <a:t>(ejemplo: Consultar cuadrilla)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2357430"/>
            <a:ext cx="671517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725256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Patrones </a:t>
            </a:r>
            <a:r>
              <a:rPr lang="es-AR" dirty="0" err="1" smtClean="0"/>
              <a:t>GoF</a:t>
            </a:r>
            <a:endParaRPr lang="es-AR" dirty="0" smtClean="0"/>
          </a:p>
          <a:p>
            <a:pPr marL="114300" indent="0"/>
            <a:r>
              <a:rPr lang="es-AR" dirty="0" smtClean="0"/>
              <a:t> </a:t>
            </a:r>
            <a:r>
              <a:rPr lang="es-AR" dirty="0" err="1" smtClean="0"/>
              <a:t>Iterador</a:t>
            </a:r>
            <a:endParaRPr lang="es-AR" dirty="0" smtClean="0"/>
          </a:p>
          <a:p>
            <a:pPr marL="114300" indent="0">
              <a:buNone/>
            </a:pPr>
            <a:r>
              <a:rPr lang="es-AR" sz="1800" dirty="0" smtClean="0"/>
              <a:t>(ejemplo: Consultar cuadrilla)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2285992"/>
            <a:ext cx="671517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06806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de componentes</a:t>
            </a:r>
          </a:p>
          <a:p>
            <a:pPr marL="114300" indent="0">
              <a:buNone/>
            </a:pPr>
            <a:r>
              <a:rPr lang="es-AR" sz="1800" dirty="0" smtClean="0"/>
              <a:t>Arquitectura Cliente liviano/Servidor pesado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08" y="2428868"/>
            <a:ext cx="5000624" cy="383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440278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físico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7350" y="2071678"/>
            <a:ext cx="5829300" cy="411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32212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Paquetes Identificados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9" name="Picture 2" descr="E:\devel\projects\habilitacion\trunk\Documentacion\Iteracion2\Diagramas\DiagramaPaquetes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2357430"/>
            <a:ext cx="441007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2071678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paquetes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1141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Herramientas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Android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MySQL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Google </a:t>
            </a:r>
            <a:r>
              <a:rPr lang="es-ES" dirty="0" err="1" smtClean="0"/>
              <a:t>Code</a:t>
            </a:r>
            <a:r>
              <a:rPr lang="es-ES" dirty="0" smtClean="0"/>
              <a:t> con SVN </a:t>
            </a:r>
            <a:r>
              <a:rPr lang="es-ES" dirty="0" err="1" smtClean="0"/>
              <a:t>Tortoise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Suite Microsoft Office</a:t>
            </a:r>
          </a:p>
          <a:p>
            <a:pPr>
              <a:spcAft>
                <a:spcPts val="1200"/>
              </a:spcAft>
            </a:pPr>
            <a:r>
              <a:rPr lang="es-ES" dirty="0" err="1" smtClean="0"/>
              <a:t>StarUML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73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Evaluación de Herramientas y Metodologías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348" y="221455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Ventajas:</a:t>
            </a:r>
          </a:p>
          <a:p>
            <a:pPr marL="411480" lvl="1" indent="0"/>
            <a:r>
              <a:rPr lang="es-AR" dirty="0" smtClean="0"/>
              <a:t> Elección de </a:t>
            </a:r>
            <a:r>
              <a:rPr lang="es-AR" dirty="0" err="1" smtClean="0"/>
              <a:t>Groovy</a:t>
            </a:r>
            <a:r>
              <a:rPr lang="es-AR" dirty="0" smtClean="0"/>
              <a:t> and </a:t>
            </a:r>
            <a:r>
              <a:rPr lang="es-AR" dirty="0" err="1" smtClean="0"/>
              <a:t>Grails</a:t>
            </a:r>
            <a:r>
              <a:rPr lang="es-AR" dirty="0" smtClean="0"/>
              <a:t> como software de desarrollo</a:t>
            </a:r>
          </a:p>
          <a:p>
            <a:pPr marL="411480" lvl="1" indent="0"/>
            <a:r>
              <a:rPr lang="es-AR" dirty="0" smtClean="0"/>
              <a:t> Realización de revisiones por par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Desventajas:</a:t>
            </a:r>
          </a:p>
          <a:p>
            <a:pPr marL="411480" lvl="1" indent="0"/>
            <a:r>
              <a:rPr lang="es-AR" dirty="0" smtClean="0"/>
              <a:t> Dificultad del software </a:t>
            </a:r>
            <a:r>
              <a:rPr lang="es-AR" dirty="0" err="1" smtClean="0"/>
              <a:t>StarUML</a:t>
            </a:r>
            <a:endParaRPr lang="es-AR" dirty="0" smtClean="0"/>
          </a:p>
          <a:p>
            <a:pPr marL="411480" lvl="1" indent="0"/>
            <a:r>
              <a:rPr lang="es-AR" dirty="0" smtClean="0"/>
              <a:t> Dificultad Google </a:t>
            </a:r>
            <a:r>
              <a:rPr lang="es-AR" dirty="0" err="1" smtClean="0"/>
              <a:t>Source-Code</a:t>
            </a:r>
            <a:endParaRPr lang="es-AR" dirty="0" smtClean="0"/>
          </a:p>
          <a:p>
            <a:pPr marL="411480" lvl="1" indent="0"/>
            <a:r>
              <a:rPr lang="es-AR" dirty="0" smtClean="0"/>
              <a:t> Cambios en la asignación de tareas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348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70080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Presentación Técnica y Demo de Funcionamiento del Sistema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5501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Introducción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Diagnostico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Estudio de </a:t>
            </a:r>
            <a:r>
              <a:rPr lang="es-AR" dirty="0" smtClean="0"/>
              <a:t>Factibilidad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4642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785926"/>
            <a:ext cx="7429552" cy="4357718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Objetivo del sistema.</a:t>
            </a:r>
          </a:p>
          <a:p>
            <a:endParaRPr lang="es-AR" dirty="0" smtClean="0"/>
          </a:p>
          <a:p>
            <a:r>
              <a:rPr lang="es-ES" dirty="0" smtClean="0"/>
              <a:t>Diagnóstico previo.</a:t>
            </a:r>
          </a:p>
          <a:p>
            <a:endParaRPr lang="es-ES" dirty="0"/>
          </a:p>
          <a:p>
            <a:r>
              <a:rPr lang="es-ES" dirty="0" smtClean="0"/>
              <a:t>Introducción a la implementación.</a:t>
            </a:r>
          </a:p>
          <a:p>
            <a:endParaRPr lang="es-ES" dirty="0" smtClean="0"/>
          </a:p>
          <a:p>
            <a:r>
              <a:rPr lang="es-ES" dirty="0" smtClean="0"/>
              <a:t>Soluciones implementadas.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Componentes a implementar.</a:t>
            </a:r>
          </a:p>
          <a:p>
            <a:endParaRPr lang="es-ES" dirty="0"/>
          </a:p>
          <a:p>
            <a:r>
              <a:rPr lang="es-ES" dirty="0" smtClean="0"/>
              <a:t>Plan de Despliegue.</a:t>
            </a: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9127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5936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dirty="0"/>
              <a:t>	Brindar soporte a la gestión de proyectos de instalación de equipos y mantenimiento de estructuras de telecomunicaciones, asegurando la consistencia de la documentación y facilitando el seguimiento de los avances de obras e indicadores en uso.</a:t>
            </a:r>
            <a:endParaRPr lang="es-ES" dirty="0"/>
          </a:p>
          <a:p>
            <a:endParaRPr lang="es-AR" b="1" dirty="0" smtClean="0"/>
          </a:p>
          <a:p>
            <a:endParaRPr lang="es-AR" b="1" dirty="0" smtClean="0"/>
          </a:p>
          <a:p>
            <a:endParaRPr lang="es-AR" b="1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Objetivo del sistema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33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Paquetes Identificados e Implementados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0940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Desafíos Técnicos de la solución propuesta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30789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Herramientas Utilizadas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7446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Demostración del Sistemas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9888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908720"/>
            <a:ext cx="7024744" cy="782960"/>
          </a:xfrm>
        </p:spPr>
        <p:txBody>
          <a:bodyPr/>
          <a:lstStyle/>
          <a:p>
            <a:r>
              <a:rPr lang="es-AR" dirty="0" smtClean="0"/>
              <a:t>Circuitos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680520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Roles del Usuario</a:t>
            </a:r>
          </a:p>
          <a:p>
            <a:r>
              <a:rPr lang="es-AR" dirty="0" smtClean="0"/>
              <a:t>Menú principal que contiene.</a:t>
            </a:r>
          </a:p>
          <a:p>
            <a:r>
              <a:rPr lang="es-AR" dirty="0" smtClean="0"/>
              <a:t>Creación de Proyecto y asignación</a:t>
            </a:r>
          </a:p>
          <a:p>
            <a:r>
              <a:rPr lang="es-AR" dirty="0" smtClean="0"/>
              <a:t>Creación de Solicitud de Tarea y Tareas</a:t>
            </a:r>
          </a:p>
          <a:p>
            <a:r>
              <a:rPr lang="es-AR" dirty="0" smtClean="0"/>
              <a:t>Adjuntar Documentos a la Solicitud de Tarea</a:t>
            </a:r>
          </a:p>
          <a:p>
            <a:r>
              <a:rPr lang="es-AR" dirty="0" smtClean="0"/>
              <a:t>Crear permisos de acceso y adjuntar documentos.</a:t>
            </a:r>
          </a:p>
          <a:p>
            <a:r>
              <a:rPr lang="es-AR" dirty="0" smtClean="0"/>
              <a:t>Poner en ejecución y solicitar viáticos.</a:t>
            </a:r>
          </a:p>
          <a:p>
            <a:r>
              <a:rPr lang="es-AR" dirty="0" smtClean="0"/>
              <a:t>Actualizar tarea </a:t>
            </a:r>
            <a:r>
              <a:rPr lang="es-AR" dirty="0" err="1" smtClean="0"/>
              <a:t>Android</a:t>
            </a:r>
            <a:r>
              <a:rPr lang="es-AR" dirty="0" smtClean="0"/>
              <a:t> y crear acontecimientos.</a:t>
            </a:r>
          </a:p>
          <a:p>
            <a:r>
              <a:rPr lang="es-AR" dirty="0" smtClean="0"/>
              <a:t>Resolver tareas </a:t>
            </a:r>
            <a:r>
              <a:rPr lang="es-AR" dirty="0" smtClean="0">
                <a:sym typeface="Wingdings" pitchFamily="2" charset="2"/>
              </a:rPr>
              <a:t> Pendiente de Conformidad.</a:t>
            </a:r>
          </a:p>
          <a:p>
            <a:r>
              <a:rPr lang="es-AR" dirty="0" smtClean="0">
                <a:sym typeface="Wingdings" pitchFamily="2" charset="2"/>
              </a:rPr>
              <a:t>Enviar documentación a Cliente. Aprobar Documentación  Pendiente de Cobro.</a:t>
            </a:r>
          </a:p>
          <a:p>
            <a:r>
              <a:rPr lang="es-AR" dirty="0" smtClean="0">
                <a:sym typeface="Wingdings" pitchFamily="2" charset="2"/>
              </a:rPr>
              <a:t>Realizar cobro de Solicitud de Tarea.</a:t>
            </a:r>
          </a:p>
          <a:p>
            <a:r>
              <a:rPr lang="es-AR" dirty="0" smtClean="0">
                <a:sym typeface="Wingdings" pitchFamily="2" charset="2"/>
              </a:rPr>
              <a:t>Cerrar Proyecto.</a:t>
            </a:r>
          </a:p>
          <a:p>
            <a:r>
              <a:rPr lang="es-AR" dirty="0" smtClean="0">
                <a:sym typeface="Wingdings" pitchFamily="2" charset="2"/>
              </a:rPr>
              <a:t>Mostrar Notificaciones.</a:t>
            </a:r>
          </a:p>
          <a:p>
            <a:r>
              <a:rPr lang="es-AR" dirty="0" smtClean="0">
                <a:sym typeface="Wingdings" pitchFamily="2" charset="2"/>
              </a:rPr>
              <a:t>Mostrar Informes.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29011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Beneficios de la Implementación de la Empresa.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Requerimientos de Software y Hardware.</a:t>
            </a:r>
          </a:p>
          <a:p>
            <a:r>
              <a:rPr lang="es-AR" dirty="0" smtClean="0"/>
              <a:t>Estimación de Costos y Tiempos de Implementación.</a:t>
            </a:r>
          </a:p>
          <a:p>
            <a:r>
              <a:rPr lang="es-AR" dirty="0" smtClean="0"/>
              <a:t>Conclusiones del grupo.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672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3492" y="1571612"/>
            <a:ext cx="6777317" cy="42610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 smtClean="0"/>
              <a:t>Introducción:</a:t>
            </a:r>
          </a:p>
          <a:p>
            <a:pPr marL="114300" indent="0" algn="ctr">
              <a:buNone/>
            </a:pPr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COMING S.A.</a:t>
            </a:r>
            <a:b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es-E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s-AR" sz="1800" dirty="0" smtClean="0"/>
              <a:t>Es una empresa de soluciones en ingeniería y telecomunicaciones.</a:t>
            </a:r>
          </a:p>
          <a:p>
            <a:endParaRPr lang="es-AR" sz="1800" dirty="0" smtClean="0"/>
          </a:p>
          <a:p>
            <a:r>
              <a:rPr lang="es-AR" sz="1800" dirty="0" err="1" smtClean="0"/>
              <a:t>Coming</a:t>
            </a:r>
            <a:r>
              <a:rPr lang="es-AR" sz="1800" dirty="0" smtClean="0"/>
              <a:t> S.A. surgió en 1987.</a:t>
            </a:r>
          </a:p>
          <a:p>
            <a:endParaRPr lang="es-ES" sz="1800" dirty="0" smtClean="0"/>
          </a:p>
          <a:p>
            <a:r>
              <a:rPr lang="es-AR" sz="1800" dirty="0" smtClean="0"/>
              <a:t>En 1995 ya incursionaron en telefonía.</a:t>
            </a:r>
          </a:p>
          <a:p>
            <a:endParaRPr lang="es-ES" sz="1800" dirty="0" smtClean="0"/>
          </a:p>
          <a:p>
            <a:r>
              <a:rPr lang="es-AR" sz="1800" dirty="0" smtClean="0"/>
              <a:t>Especializado en telecomunicaciones para celulares.</a:t>
            </a:r>
          </a:p>
          <a:p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024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1080120"/>
          </a:xfrm>
        </p:spPr>
        <p:txBody>
          <a:bodyPr/>
          <a:lstStyle/>
          <a:p>
            <a:pPr algn="ctr"/>
            <a:r>
              <a:rPr lang="es-AR" sz="6000" dirty="0" smtClean="0"/>
              <a:t>Diagnóstico</a:t>
            </a: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700808"/>
            <a:ext cx="7704856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lvl="1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pPr marL="342900" lvl="1"/>
            <a:r>
              <a:rPr lang="es-AR" dirty="0"/>
              <a:t>Alta dispersión de la Información para cada proyecto</a:t>
            </a:r>
            <a:r>
              <a:rPr lang="es-AR" dirty="0" smtClean="0"/>
              <a:t>.</a:t>
            </a:r>
          </a:p>
          <a:p>
            <a:pPr marL="342900" lvl="1"/>
            <a:endParaRPr lang="es-AR" dirty="0"/>
          </a:p>
          <a:p>
            <a:pPr marL="342900" lvl="1"/>
            <a:r>
              <a:rPr lang="es-AR" dirty="0"/>
              <a:t>Baja rastreabilidad de documentación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Baja visibilidad de los proyectos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Necesidad de mayor control de las cuadrillas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ES" dirty="0" smtClean="0"/>
              <a:t>Necesidad de avisos </a:t>
            </a:r>
            <a:r>
              <a:rPr lang="es-ES" dirty="0"/>
              <a:t>de vencimientos de </a:t>
            </a:r>
            <a:r>
              <a:rPr lang="es-ES" dirty="0" smtClean="0"/>
              <a:t>documentos.</a:t>
            </a:r>
          </a:p>
          <a:p>
            <a:pPr marL="342900" lvl="1"/>
            <a:endParaRPr lang="es-ES" dirty="0" smtClean="0"/>
          </a:p>
          <a:p>
            <a:pPr marL="342900" lvl="1"/>
            <a:r>
              <a:rPr lang="es-ES" dirty="0"/>
              <a:t>Excesivo costo de tiempo y esfuerzo para buscar </a:t>
            </a:r>
            <a:r>
              <a:rPr lang="es-ES" dirty="0" smtClean="0"/>
              <a:t>información.</a:t>
            </a:r>
            <a:endParaRPr lang="es-ES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598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Automatizar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Trazabilidad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desde un </a:t>
            </a:r>
            <a:r>
              <a:rPr lang="es-AR" dirty="0" err="1" smtClean="0"/>
              <a:t>smartphone</a:t>
            </a:r>
            <a:endParaRPr lang="es-AR" dirty="0" smtClean="0"/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los proyectos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1.gstatic.com/images?q=tbn:ANd9GcTj8qfXyLaYNpgEkiaitkCA6Yn9UUhiTr4XgXaCFj4INhkVW63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36912"/>
            <a:ext cx="1624806" cy="162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1664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Introducción</a:t>
            </a:r>
          </a:p>
          <a:p>
            <a:pPr marL="114300" indent="0">
              <a:buNone/>
            </a:pP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Herramientas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7587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901904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84784"/>
            <a:ext cx="6777317" cy="648072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Introducción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Proceso Unificado </a:t>
            </a:r>
            <a:r>
              <a:rPr lang="es-ES" dirty="0"/>
              <a:t>de Desarrollo Software (PUD)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ES" dirty="0"/>
              <a:t>Principios básicos de la metodología.</a:t>
            </a:r>
            <a:endParaRPr lang="es-AR" dirty="0" smtClean="0"/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ES" dirty="0"/>
              <a:t>Se organiza en base a las cuatro fases del ciclo </a:t>
            </a:r>
            <a:r>
              <a:rPr lang="es-ES" dirty="0" smtClean="0"/>
              <a:t>de vida </a:t>
            </a:r>
            <a:r>
              <a:rPr lang="es-ES" dirty="0"/>
              <a:t>del software</a:t>
            </a:r>
            <a:r>
              <a:rPr lang="es-ES" dirty="0" smtClean="0"/>
              <a:t>.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ES" dirty="0"/>
              <a:t>Se estructura en torno a los cinco flujos de </a:t>
            </a:r>
            <a:r>
              <a:rPr lang="es-ES" dirty="0" smtClean="0"/>
              <a:t>trabajos fundamentales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608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Android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MySQL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Google </a:t>
            </a:r>
            <a:r>
              <a:rPr lang="es-ES" dirty="0" err="1" smtClean="0"/>
              <a:t>Code</a:t>
            </a:r>
            <a:r>
              <a:rPr lang="es-ES" dirty="0" smtClean="0"/>
              <a:t> con SVN </a:t>
            </a:r>
            <a:r>
              <a:rPr lang="es-ES" dirty="0" err="1" smtClean="0"/>
              <a:t>Tortoise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Suite Microsoft Office</a:t>
            </a:r>
          </a:p>
          <a:p>
            <a:pPr>
              <a:spcAft>
                <a:spcPts val="1200"/>
              </a:spcAft>
            </a:pPr>
            <a:r>
              <a:rPr lang="es-ES" dirty="0" err="1" smtClean="0"/>
              <a:t>StarUML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137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700</Words>
  <Application>Microsoft Office PowerPoint</Application>
  <PresentationFormat>Presentación en pantalla (4:3)</PresentationFormat>
  <Paragraphs>316</Paragraphs>
  <Slides>37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Austin</vt:lpstr>
      <vt:lpstr>Gestión de instalación y mantenimiento de antenas de telecomunicaciones.</vt:lpstr>
      <vt:lpstr>Grupo Nro. 3</vt:lpstr>
      <vt:lpstr>Introducción</vt:lpstr>
      <vt:lpstr>Presentación de PowerPoint</vt:lpstr>
      <vt:lpstr>Diagnóstico</vt:lpstr>
      <vt:lpstr>Propuesta</vt:lpstr>
      <vt:lpstr>Metodología</vt:lpstr>
      <vt:lpstr>Metodología</vt:lpstr>
      <vt:lpstr>Metodología</vt:lpstr>
      <vt:lpstr>Metodología</vt:lpstr>
      <vt:lpstr>Requerimientos del Sistema</vt:lpstr>
      <vt:lpstr>Modelo de Requerimientos</vt:lpstr>
      <vt:lpstr>Modelo de Requerimientos</vt:lpstr>
      <vt:lpstr>Modelo de Requerimientos</vt:lpstr>
      <vt:lpstr>Modelo de Análisis</vt:lpstr>
      <vt:lpstr>Modelo de Análisis</vt:lpstr>
      <vt:lpstr>Modelo de Análisis</vt:lpstr>
      <vt:lpstr>Modelo de Análisis</vt:lpstr>
      <vt:lpstr>Modelo de Análisis</vt:lpstr>
      <vt:lpstr>Modelo de Diseño</vt:lpstr>
      <vt:lpstr>Modelo de Diseño</vt:lpstr>
      <vt:lpstr>Modelo de Diseño</vt:lpstr>
      <vt:lpstr>Modelo de Diseño</vt:lpstr>
      <vt:lpstr>Modelo de Despliegue</vt:lpstr>
      <vt:lpstr>Modelo de Despliegue</vt:lpstr>
      <vt:lpstr>Paquetes Identificados</vt:lpstr>
      <vt:lpstr>Herramientas</vt:lpstr>
      <vt:lpstr>Evaluación de Herramientas y Metodologías</vt:lpstr>
      <vt:lpstr>Presentación Técnica y Demo de Funcionamiento del Sistema</vt:lpstr>
      <vt:lpstr>Agenda</vt:lpstr>
      <vt:lpstr>Presentación de PowerPoint</vt:lpstr>
      <vt:lpstr>Paquetes Identificados e Implementados</vt:lpstr>
      <vt:lpstr>Desafíos Técnicos de la solución propuesta</vt:lpstr>
      <vt:lpstr>Herramientas Utilizadas</vt:lpstr>
      <vt:lpstr>Demostración del Sistemas</vt:lpstr>
      <vt:lpstr>Circuitos</vt:lpstr>
      <vt:lpstr>Beneficios de la Implementación de la Empresa.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instalación y mantenimiento de antenas de telecomunicaciones.</dc:title>
  <dc:creator>Charly</dc:creator>
  <cp:lastModifiedBy>Charly</cp:lastModifiedBy>
  <cp:revision>24</cp:revision>
  <dcterms:created xsi:type="dcterms:W3CDTF">2012-12-13T00:13:38Z</dcterms:created>
  <dcterms:modified xsi:type="dcterms:W3CDTF">2012-12-13T01:06:01Z</dcterms:modified>
</cp:coreProperties>
</file>