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8"/>
  </p:notesMasterIdLst>
  <p:sldIdLst>
    <p:sldId id="257" r:id="rId2"/>
    <p:sldId id="259" r:id="rId3"/>
    <p:sldId id="260" r:id="rId4"/>
    <p:sldId id="261" r:id="rId5"/>
    <p:sldId id="286" r:id="rId6"/>
    <p:sldId id="263" r:id="rId7"/>
    <p:sldId id="265" r:id="rId8"/>
    <p:sldId id="267" r:id="rId9"/>
    <p:sldId id="268" r:id="rId10"/>
    <p:sldId id="312" r:id="rId11"/>
    <p:sldId id="283" r:id="rId12"/>
    <p:sldId id="269" r:id="rId13"/>
    <p:sldId id="270" r:id="rId14"/>
    <p:sldId id="272" r:id="rId15"/>
    <p:sldId id="273" r:id="rId16"/>
    <p:sldId id="275" r:id="rId17"/>
    <p:sldId id="277" r:id="rId18"/>
    <p:sldId id="278" r:id="rId19"/>
    <p:sldId id="301" r:id="rId20"/>
    <p:sldId id="281" r:id="rId21"/>
    <p:sldId id="282" r:id="rId22"/>
    <p:sldId id="284" r:id="rId23"/>
    <p:sldId id="285" r:id="rId24"/>
    <p:sldId id="296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3" r:id="rId36"/>
    <p:sldId id="314" r:id="rId3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71" autoAdjust="0"/>
  </p:normalViewPr>
  <p:slideViewPr>
    <p:cSldViewPr>
      <p:cViewPr varScale="1">
        <p:scale>
          <a:sx n="48" d="100"/>
          <a:sy n="48" d="100"/>
        </p:scale>
        <p:origin x="-5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prioridad Alta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Implementación de los CU prioridad Media y Baja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Manual de usuario y de procedimiento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A0E40EFF-1B01-4164-A7AC-C78B3A933590}" type="presOf" srcId="{9D53F5CF-E73A-49B8-82D5-67B6E1B4D3B0}" destId="{22944780-7EA4-41AB-96B8-5A60D8CD2618}" srcOrd="0" destOrd="0" presId="urn:microsoft.com/office/officeart/2005/8/layout/vList5"/>
    <dgm:cxn modelId="{F72D7F2D-5129-42E2-9017-708D8A91409B}" type="presOf" srcId="{0069092C-E876-4322-B292-7F8C73C3584F}" destId="{A269C954-6C69-4EFD-BC78-8B18276D4525}" srcOrd="0" destOrd="0" presId="urn:microsoft.com/office/officeart/2005/8/layout/vList5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FE595EAB-F590-4967-B72D-32D5D3697D74}" type="presOf" srcId="{813616D9-BE8E-4A10-BF86-762692BB6A0F}" destId="{BBB6B52B-E046-4419-AB1D-58DD3C86F0D8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68C641F5-2370-4126-97C2-5EB7C51E9922}" type="presOf" srcId="{82EDBB78-BDE0-49D3-BA2A-620A1AA99448}" destId="{1DF7ADA8-0EAC-48DE-AFD6-FDBB67CD9962}" srcOrd="0" destOrd="1" presId="urn:microsoft.com/office/officeart/2005/8/layout/vList5"/>
    <dgm:cxn modelId="{7B254469-F4F5-4AEB-A0B0-CC2BF361E6C3}" type="presOf" srcId="{5913FBD2-A8EA-4DD9-B679-25A7E714503E}" destId="{08E185FC-CEAB-4B95-8C69-65CB50B7EE28}" srcOrd="0" destOrd="1" presId="urn:microsoft.com/office/officeart/2005/8/layout/vList5"/>
    <dgm:cxn modelId="{93790AE3-421D-4F5F-AC55-46FF2C557FAC}" type="presOf" srcId="{34496EE1-B95B-44E8-BB0A-0CAC482AB970}" destId="{5BA1A675-5232-4C7A-A9C3-FFF93194D31F}" srcOrd="0" destOrd="0" presId="urn:microsoft.com/office/officeart/2005/8/layout/vList5"/>
    <dgm:cxn modelId="{5B3D558D-03CB-410E-BC29-DCE746D8222F}" type="presOf" srcId="{454E7899-FD60-471D-A87C-7F22BA1EC279}" destId="{B7CE4811-3286-4DF5-8DD8-3FB6DEAC28E9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170C5141-9DC3-4B96-8F2D-45A3D336F9B2}" type="presOf" srcId="{E9E98E57-AA12-4079-AB9F-42765B204AFD}" destId="{1DF7ADA8-0EAC-48DE-AFD6-FDBB67CD9962}" srcOrd="0" destOrd="0" presId="urn:microsoft.com/office/officeart/2005/8/layout/vList5"/>
    <dgm:cxn modelId="{9FB5EF73-95C6-4EB7-B5E2-4E0873914F7C}" type="presOf" srcId="{2760651A-C8D9-4824-8874-1737C10BF8BC}" destId="{08E185FC-CEAB-4B95-8C69-65CB50B7EE28}" srcOrd="0" destOrd="0" presId="urn:microsoft.com/office/officeart/2005/8/layout/vList5"/>
    <dgm:cxn modelId="{13260AA9-F28E-461D-96E4-8FE2C3D698EC}" type="presOf" srcId="{08E1CF32-7D7D-4CF2-BAA9-C037C0EC0945}" destId="{D34768DB-64FD-4294-BFEE-0BC3987FFB41}" srcOrd="0" destOrd="0" presId="urn:microsoft.com/office/officeart/2005/8/layout/vList5"/>
    <dgm:cxn modelId="{03A36938-19A8-410D-88E7-EE099D03C49C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78DB57C4-A05D-4EC5-B1EB-C6B1B6E2A797}" type="presParOf" srcId="{A269C954-6C69-4EFD-BC78-8B18276D4525}" destId="{3EECDA9C-80A6-4FD0-93CD-CC698886C13F}" srcOrd="0" destOrd="0" presId="urn:microsoft.com/office/officeart/2005/8/layout/vList5"/>
    <dgm:cxn modelId="{DF6297AF-4709-4524-A47B-29ED51B533C2}" type="presParOf" srcId="{3EECDA9C-80A6-4FD0-93CD-CC698886C13F}" destId="{D34768DB-64FD-4294-BFEE-0BC3987FFB41}" srcOrd="0" destOrd="0" presId="urn:microsoft.com/office/officeart/2005/8/layout/vList5"/>
    <dgm:cxn modelId="{4E7E7847-F1C4-44A9-A44F-79C7E634DAA9}" type="presParOf" srcId="{3EECDA9C-80A6-4FD0-93CD-CC698886C13F}" destId="{08E185FC-CEAB-4B95-8C69-65CB50B7EE28}" srcOrd="1" destOrd="0" presId="urn:microsoft.com/office/officeart/2005/8/layout/vList5"/>
    <dgm:cxn modelId="{16F07C1E-99FB-489E-8ED2-7DDF0914331B}" type="presParOf" srcId="{A269C954-6C69-4EFD-BC78-8B18276D4525}" destId="{FED6A8D5-4A04-497E-A198-48DF170C024D}" srcOrd="1" destOrd="0" presId="urn:microsoft.com/office/officeart/2005/8/layout/vList5"/>
    <dgm:cxn modelId="{EF3B1131-96F6-4122-8B7D-F605C6BD02F7}" type="presParOf" srcId="{A269C954-6C69-4EFD-BC78-8B18276D4525}" destId="{C8A01053-33D2-4B25-A829-5C15FCDE1E3E}" srcOrd="2" destOrd="0" presId="urn:microsoft.com/office/officeart/2005/8/layout/vList5"/>
    <dgm:cxn modelId="{F4D6C321-4F0C-439D-B41F-AE47E56CF72F}" type="presParOf" srcId="{C8A01053-33D2-4B25-A829-5C15FCDE1E3E}" destId="{22944780-7EA4-41AB-96B8-5A60D8CD2618}" srcOrd="0" destOrd="0" presId="urn:microsoft.com/office/officeart/2005/8/layout/vList5"/>
    <dgm:cxn modelId="{AD2A5E83-85B7-4E5D-ACE0-10CE1AE75B2E}" type="presParOf" srcId="{C8A01053-33D2-4B25-A829-5C15FCDE1E3E}" destId="{F32870B6-D861-425B-A22A-69583A7DE8E8}" srcOrd="1" destOrd="0" presId="urn:microsoft.com/office/officeart/2005/8/layout/vList5"/>
    <dgm:cxn modelId="{2539D06D-FC00-45DB-964D-5DA6779DE9AB}" type="presParOf" srcId="{A269C954-6C69-4EFD-BC78-8B18276D4525}" destId="{3E9B9A32-D900-45C9-AB59-A3BA32A23567}" srcOrd="3" destOrd="0" presId="urn:microsoft.com/office/officeart/2005/8/layout/vList5"/>
    <dgm:cxn modelId="{368ECABA-56F0-4D45-87F0-17B74B1F4050}" type="presParOf" srcId="{A269C954-6C69-4EFD-BC78-8B18276D4525}" destId="{9D26FAA6-3C40-4168-B2A8-D55F787BD881}" srcOrd="4" destOrd="0" presId="urn:microsoft.com/office/officeart/2005/8/layout/vList5"/>
    <dgm:cxn modelId="{15C4F457-DD34-4B4F-86CE-81AADE59C4CE}" type="presParOf" srcId="{9D26FAA6-3C40-4168-B2A8-D55F787BD881}" destId="{B7CE4811-3286-4DF5-8DD8-3FB6DEAC28E9}" srcOrd="0" destOrd="0" presId="urn:microsoft.com/office/officeart/2005/8/layout/vList5"/>
    <dgm:cxn modelId="{723DB93A-A149-4072-B7F2-55E883C68F04}" type="presParOf" srcId="{9D26FAA6-3C40-4168-B2A8-D55F787BD881}" destId="{5BA1A675-5232-4C7A-A9C3-FFF93194D31F}" srcOrd="1" destOrd="0" presId="urn:microsoft.com/office/officeart/2005/8/layout/vList5"/>
    <dgm:cxn modelId="{EF861A4B-B492-4BEF-96B8-7D8D9F2E8E07}" type="presParOf" srcId="{A269C954-6C69-4EFD-BC78-8B18276D4525}" destId="{C830F0A4-E720-4520-AAE3-30DED431B548}" srcOrd="5" destOrd="0" presId="urn:microsoft.com/office/officeart/2005/8/layout/vList5"/>
    <dgm:cxn modelId="{4569B985-2413-4EB0-8671-E995423C0712}" type="presParOf" srcId="{A269C954-6C69-4EFD-BC78-8B18276D4525}" destId="{78EB880E-4AD2-4738-A845-C0AD23F67451}" srcOrd="6" destOrd="0" presId="urn:microsoft.com/office/officeart/2005/8/layout/vList5"/>
    <dgm:cxn modelId="{1B8BE3FD-72BD-4A1F-B1FE-F834C7E56079}" type="presParOf" srcId="{78EB880E-4AD2-4738-A845-C0AD23F67451}" destId="{BBB6B52B-E046-4419-AB1D-58DD3C86F0D8}" srcOrd="0" destOrd="0" presId="urn:microsoft.com/office/officeart/2005/8/layout/vList5"/>
    <dgm:cxn modelId="{87FF7F42-B7B5-4B9A-8A15-CDCE1F298BB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5400000">
        <a:off x="4959781" y="-2037862"/>
        <a:ext cx="754903" cy="5023278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0" y="1961"/>
        <a:ext cx="2825593" cy="943628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prioridad Alta</a:t>
          </a:r>
          <a:endParaRPr lang="en-US" sz="1900" kern="1200" dirty="0"/>
        </a:p>
      </dsp:txBody>
      <dsp:txXfrm rot="5400000">
        <a:off x="4959781" y="-1047052"/>
        <a:ext cx="754903" cy="5023278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0" y="992772"/>
        <a:ext cx="2825593" cy="943628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prioridad Media y Baja</a:t>
          </a:r>
          <a:endParaRPr lang="en-US" sz="1900" kern="1200" dirty="0"/>
        </a:p>
      </dsp:txBody>
      <dsp:txXfrm rot="5400000">
        <a:off x="4959781" y="-56241"/>
        <a:ext cx="754903" cy="5023278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0" y="1983582"/>
        <a:ext cx="2825593" cy="943628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Manual de usuario y de procedimiento</a:t>
          </a:r>
          <a:endParaRPr lang="en-US" sz="1900" kern="1200" dirty="0"/>
        </a:p>
      </dsp:txBody>
      <dsp:txXfrm rot="5400000">
        <a:off x="4959781" y="934568"/>
        <a:ext cx="754903" cy="5023278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0" y="2974393"/>
        <a:ext cx="2825593" cy="94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3181-B84A-4C7F-BCE9-433A8C37C4B6}" type="datetimeFigureOut">
              <a:rPr lang="es-AR" smtClean="0"/>
              <a:pPr/>
              <a:t>17/12/2012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4929-4861-4CD2-8535-8985BEACB04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8508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22</a:t>
            </a:fld>
            <a:endParaRPr lang="es-A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24</a:t>
            </a:fld>
            <a:endParaRPr lang="es-A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27</a:t>
            </a:fld>
            <a:endParaRPr lang="es-A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28</a:t>
            </a:fld>
            <a:endParaRPr lang="es-A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29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30</a:t>
            </a:fld>
            <a:endParaRPr lang="es-A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31</a:t>
            </a:fld>
            <a:endParaRPr lang="es-A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32</a:t>
            </a:fld>
            <a:endParaRPr lang="es-A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33</a:t>
            </a:fld>
            <a:endParaRPr lang="es-A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34</a:t>
            </a:fld>
            <a:endParaRPr lang="es-A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>
                <a:solidFill>
                  <a:srgbClr val="94C600"/>
                </a:solidFill>
              </a:rPr>
              <a:pPr/>
              <a:t>‹Nº›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0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67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9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3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62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30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2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07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22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99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DEL PROYECTO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48239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143932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Requerimientos no Funcionales:</a:t>
            </a:r>
          </a:p>
          <a:p>
            <a:pPr>
              <a:buNone/>
            </a:pPr>
            <a:endParaRPr lang="es-ES" b="1" dirty="0" smtClean="0"/>
          </a:p>
          <a:p>
            <a:pPr lvl="1"/>
            <a:r>
              <a:rPr lang="es-AR" dirty="0" smtClean="0"/>
              <a:t>El sistema deberá contar con un tratamiento de usuarios con contraseña para mayor seguridad del sistema</a:t>
            </a:r>
          </a:p>
          <a:p>
            <a:pPr lvl="1"/>
            <a:endParaRPr lang="es-ES" dirty="0" smtClean="0"/>
          </a:p>
          <a:p>
            <a:pPr lvl="1"/>
            <a:r>
              <a:rPr lang="es-AR" dirty="0" smtClean="0"/>
              <a:t>Sistema en plataforma Web</a:t>
            </a:r>
          </a:p>
          <a:p>
            <a:pPr lvl="1"/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AR" dirty="0" smtClean="0"/>
              <a:t>Actualización</a:t>
            </a:r>
            <a:r>
              <a:rPr lang="en-US" dirty="0" smtClean="0"/>
              <a:t> de status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Smartphones con Android OS.</a:t>
            </a:r>
            <a:r>
              <a:rPr lang="es-AR" b="1" dirty="0" smtClean="0"/>
              <a:t> </a:t>
            </a:r>
            <a:endParaRPr lang="es-ES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3044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1714488"/>
            <a:ext cx="5643602" cy="471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paquetes</a:t>
            </a:r>
            <a:endParaRPr lang="es-AR" b="1" dirty="0"/>
          </a:p>
        </p:txBody>
      </p:sp>
    </p:spTree>
    <p:extLst>
      <p:ext uri="{BB962C8B-B14F-4D97-AF65-F5344CB8AC3E}">
        <p14:creationId xmlns="" xmlns:p14="http://schemas.microsoft.com/office/powerpoint/2010/main" val="371114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5" y="1428736"/>
            <a:ext cx="814393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512656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285860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CU (Paquete Proyecto)</a:t>
            </a:r>
            <a:endParaRPr lang="es-A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1571612"/>
            <a:ext cx="814393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706809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357298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clases</a:t>
            </a:r>
            <a:r>
              <a:rPr lang="es-AR" b="1" dirty="0" smtClean="0"/>
              <a:t> </a:t>
            </a:r>
            <a:r>
              <a:rPr lang="es-AR" sz="1500" b="1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785927"/>
            <a:ext cx="742955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316399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colaboración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1721166"/>
            <a:ext cx="7098582" cy="47823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1451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transición de estados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1785926"/>
            <a:ext cx="7786742" cy="472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69134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/>
              <a:t>Diagramas de clases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1857364"/>
            <a:ext cx="7643866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526871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5" y="1700808"/>
            <a:ext cx="5643602" cy="47845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58137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04755"/>
            <a:ext cx="5916273" cy="46831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19419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857364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Analista Funcional en Tarjeta Naranja.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: Agente de asistencia técnica para Pymes en Jazztel.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en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66774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2214554"/>
            <a:ext cx="70723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44027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1857363"/>
            <a:ext cx="8143932" cy="465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332212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714488"/>
            <a:ext cx="8143932" cy="285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b="1" dirty="0" err="1" smtClean="0"/>
              <a:t>Herramientas</a:t>
            </a:r>
            <a:r>
              <a:rPr lang="en-US" b="1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r>
              <a:rPr lang="es-ES" dirty="0" smtClean="0"/>
              <a:t>.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Suite Microsoft Office.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StarUML</a:t>
            </a:r>
            <a:r>
              <a:rPr lang="es-ES" dirty="0" smtClean="0"/>
              <a:t>.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45473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034" y="2000240"/>
            <a:ext cx="8143932" cy="435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 aprendizaje del software gratuito </a:t>
            </a:r>
            <a:r>
              <a:rPr lang="es-AR" dirty="0" err="1" smtClean="0"/>
              <a:t>StarUML</a:t>
            </a:r>
            <a:r>
              <a:rPr lang="es-AR" dirty="0" smtClean="0"/>
              <a:t>.</a:t>
            </a:r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r>
              <a:rPr lang="es-AR" dirty="0" smtClean="0"/>
              <a:t>.</a:t>
            </a:r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411480" lvl="1" indent="0"/>
            <a:endParaRPr lang="es-AR" dirty="0" smtClean="0"/>
          </a:p>
          <a:p>
            <a:pPr marL="114300" indent="0"/>
            <a:r>
              <a:rPr lang="es-AR" dirty="0"/>
              <a:t>Ventajas:</a:t>
            </a:r>
          </a:p>
          <a:p>
            <a:pPr marL="411480" lvl="1" indent="0"/>
            <a:r>
              <a:rPr lang="es-AR" dirty="0"/>
              <a:t> Realización de revisiones por par</a:t>
            </a:r>
          </a:p>
          <a:p>
            <a:pPr marL="411480" lvl="1" indent="0"/>
            <a:r>
              <a:rPr lang="es-AR" dirty="0"/>
              <a:t> Modelado por iteraciones</a:t>
            </a:r>
          </a:p>
          <a:p>
            <a:pPr marL="411480" lvl="1" indent="0"/>
            <a:r>
              <a:rPr lang="es-AR" dirty="0"/>
              <a:t> Reuniones frecuentes</a:t>
            </a:r>
          </a:p>
          <a:p>
            <a:pPr marL="411480" lvl="1" indent="0"/>
            <a:r>
              <a:rPr lang="es-AR" dirty="0"/>
              <a:t> Planificación guiada por casos de uso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1234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TECNICA Y DEMO DEL SISTEMA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48239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714356"/>
            <a:ext cx="7024744" cy="857256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143932" cy="5000660"/>
          </a:xfrm>
        </p:spPr>
        <p:txBody>
          <a:bodyPr>
            <a:normAutofit fontScale="70000" lnSpcReduction="20000"/>
          </a:bodyPr>
          <a:lstStyle/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Objetivo y alcances de la demostración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AR" dirty="0" smtClean="0"/>
              <a:t>Paquetes Identificados e Implementados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Implementación: Desafíos y Herramientas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Demostración del sistema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ES" dirty="0" smtClean="0"/>
              <a:t>Beneficios de la implementación del sistema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Requerimientos de Software 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indent="0"/>
            <a:r>
              <a:rPr lang="es-ES" dirty="0" smtClean="0"/>
              <a:t>Requerimientos de Hardware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Estimación de costos y tiempos de implementación 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Conclusiones del grupo</a:t>
            </a:r>
            <a:endParaRPr lang="en-US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489127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72032"/>
          </a:xfrm>
        </p:spPr>
        <p:txBody>
          <a:bodyPr>
            <a:normAutofit/>
          </a:bodyPr>
          <a:lstStyle/>
          <a:p>
            <a:endParaRPr lang="es-AR" b="1" dirty="0" smtClean="0"/>
          </a:p>
          <a:p>
            <a:r>
              <a:rPr lang="es-AR" b="1" dirty="0" smtClean="0"/>
              <a:t>Objetivo </a:t>
            </a:r>
          </a:p>
          <a:p>
            <a:pPr lvl="2"/>
            <a:r>
              <a:rPr lang="es-AR" dirty="0" smtClean="0"/>
              <a:t>Conocer el funcionamiento principal del sistema</a:t>
            </a:r>
          </a:p>
          <a:p>
            <a:endParaRPr lang="es-AR" b="1" dirty="0" smtClean="0"/>
          </a:p>
          <a:p>
            <a:r>
              <a:rPr lang="es-AR" b="1" dirty="0" smtClean="0"/>
              <a:t>Alcances</a:t>
            </a:r>
          </a:p>
          <a:p>
            <a:pPr lvl="2"/>
            <a:r>
              <a:rPr lang="es-AR" dirty="0" smtClean="0"/>
              <a:t>Menú principal</a:t>
            </a:r>
          </a:p>
          <a:p>
            <a:pPr lvl="2"/>
            <a:r>
              <a:rPr lang="es-AR" dirty="0" smtClean="0"/>
              <a:t>Roles de usuarios</a:t>
            </a:r>
          </a:p>
          <a:p>
            <a:pPr lvl="2"/>
            <a:r>
              <a:rPr lang="es-AR" dirty="0" smtClean="0"/>
              <a:t>Gestión de Proyecto</a:t>
            </a:r>
          </a:p>
          <a:p>
            <a:pPr lvl="2"/>
            <a:r>
              <a:rPr lang="es-AR" dirty="0" smtClean="0"/>
              <a:t>Gestión de tarea y Solicitud de Tarea</a:t>
            </a:r>
          </a:p>
          <a:p>
            <a:pPr lvl="2"/>
            <a:r>
              <a:rPr lang="es-AR" dirty="0" smtClean="0"/>
              <a:t>Notificación de vencimiento de documentación</a:t>
            </a:r>
          </a:p>
          <a:p>
            <a:pPr lvl="2"/>
            <a:r>
              <a:rPr lang="es-AR" dirty="0" smtClean="0"/>
              <a:t>Reportes e Informes</a:t>
            </a:r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y alcances de la demostración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5033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78579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Paquetes Identificados e Implementados</a:t>
            </a:r>
            <a:endParaRPr lang="es-AR" dirty="0"/>
          </a:p>
        </p:txBody>
      </p:sp>
      <p:pic>
        <p:nvPicPr>
          <p:cNvPr id="5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785926"/>
            <a:ext cx="7715304" cy="470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10940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643050"/>
            <a:ext cx="8143932" cy="48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Tecnología </a:t>
            </a:r>
            <a:r>
              <a:rPr lang="es-ES" dirty="0" err="1" smtClean="0"/>
              <a:t>Android</a:t>
            </a:r>
            <a:r>
              <a:rPr lang="es-ES" dirty="0" smtClean="0"/>
              <a:t> (</a:t>
            </a:r>
            <a:r>
              <a:rPr lang="es-ES" dirty="0" err="1" smtClean="0"/>
              <a:t>Soap</a:t>
            </a:r>
            <a:r>
              <a:rPr lang="es-ES" dirty="0" smtClean="0"/>
              <a:t> vs </a:t>
            </a:r>
            <a:r>
              <a:rPr lang="es-ES" dirty="0" err="1" smtClean="0"/>
              <a:t>Rest</a:t>
            </a:r>
            <a:r>
              <a:rPr lang="es-ES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Framework de Desarrollo </a:t>
            </a:r>
            <a:r>
              <a:rPr lang="es-ES" dirty="0" err="1"/>
              <a:t>Groovy</a:t>
            </a:r>
            <a:r>
              <a:rPr lang="es-ES" dirty="0"/>
              <a:t> &amp; </a:t>
            </a:r>
            <a:r>
              <a:rPr lang="es-ES" dirty="0" err="1"/>
              <a:t>Grails</a:t>
            </a:r>
            <a:endParaRPr lang="es-ES" b="1" dirty="0"/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</a:t>
            </a:r>
            <a:r>
              <a:rPr lang="es-ES" dirty="0" err="1" smtClean="0"/>
              <a:t>Groovy</a:t>
            </a:r>
            <a:r>
              <a:rPr lang="es-ES" dirty="0" smtClean="0"/>
              <a:t> con JASPER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NetBeans</a:t>
            </a:r>
            <a:r>
              <a:rPr lang="es-ES" dirty="0" smtClean="0"/>
              <a:t> 7.2 para </a:t>
            </a: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Eclipse </a:t>
            </a:r>
            <a:r>
              <a:rPr lang="es-ES" dirty="0" err="1" smtClean="0"/>
              <a:t>Standar</a:t>
            </a:r>
            <a:r>
              <a:rPr lang="es-ES" dirty="0" smtClean="0"/>
              <a:t> </a:t>
            </a:r>
            <a:r>
              <a:rPr lang="es-ES" dirty="0" err="1" smtClean="0"/>
              <a:t>Edition</a:t>
            </a:r>
            <a:r>
              <a:rPr lang="es-ES" dirty="0" smtClean="0"/>
              <a:t> con J2ME para </a:t>
            </a:r>
            <a:r>
              <a:rPr lang="es-ES" dirty="0" err="1" smtClean="0"/>
              <a:t>Android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RestClient</a:t>
            </a:r>
            <a:r>
              <a:rPr lang="es-ES" dirty="0" smtClean="0"/>
              <a:t>, Complemento de </a:t>
            </a:r>
            <a:r>
              <a:rPr lang="es-ES" dirty="0" err="1" smtClean="0"/>
              <a:t>Firefox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iReport</a:t>
            </a:r>
            <a:r>
              <a:rPr lang="es-ES" dirty="0" smtClean="0"/>
              <a:t> 4.1 para diseño de Informes y Reportes</a:t>
            </a:r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45473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7858180" cy="884804"/>
          </a:xfrm>
        </p:spPr>
        <p:txBody>
          <a:bodyPr>
            <a:normAutofit/>
          </a:bodyPr>
          <a:lstStyle/>
          <a:p>
            <a:r>
              <a:rPr lang="es-AR" dirty="0" smtClean="0"/>
              <a:t>Demostración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857364"/>
            <a:ext cx="7929618" cy="4500594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Roles del Usuario</a:t>
            </a:r>
          </a:p>
          <a:p>
            <a:r>
              <a:rPr lang="es-AR" dirty="0" smtClean="0"/>
              <a:t>Menú principal que contiene</a:t>
            </a:r>
          </a:p>
          <a:p>
            <a:r>
              <a:rPr lang="es-AR" dirty="0" smtClean="0"/>
              <a:t>Creación de Proyecto y asignación</a:t>
            </a:r>
          </a:p>
          <a:p>
            <a:r>
              <a:rPr lang="es-AR" dirty="0" smtClean="0"/>
              <a:t>Creación de Solicitud de Tarea y Tareas asociadas</a:t>
            </a:r>
          </a:p>
          <a:p>
            <a:r>
              <a:rPr lang="es-AR" dirty="0" smtClean="0"/>
              <a:t>Adjuntar Documentos a la Solicitud de Tarea</a:t>
            </a:r>
          </a:p>
          <a:p>
            <a:r>
              <a:rPr lang="es-AR" dirty="0" smtClean="0"/>
              <a:t>Crear permisos de acceso y adjuntar documentos.</a:t>
            </a:r>
          </a:p>
          <a:p>
            <a:r>
              <a:rPr lang="es-AR" dirty="0" smtClean="0"/>
              <a:t>Poner en ejecución y solicitar viáticos.</a:t>
            </a:r>
          </a:p>
          <a:p>
            <a:r>
              <a:rPr lang="es-AR" dirty="0" smtClean="0"/>
              <a:t>Actualizar tarea desde </a:t>
            </a:r>
            <a:r>
              <a:rPr lang="es-AR" dirty="0" err="1" smtClean="0"/>
              <a:t>Android</a:t>
            </a:r>
            <a:r>
              <a:rPr lang="es-AR" dirty="0" smtClean="0"/>
              <a:t> y crear acontecimientos.</a:t>
            </a:r>
          </a:p>
          <a:p>
            <a:r>
              <a:rPr lang="es-AR" dirty="0" smtClean="0"/>
              <a:t>Resolver tareas </a:t>
            </a:r>
            <a:r>
              <a:rPr lang="es-AR" dirty="0" smtClean="0">
                <a:sym typeface="Wingdings" pitchFamily="2" charset="2"/>
              </a:rPr>
              <a:t> Pendiente de Conformidad.</a:t>
            </a:r>
          </a:p>
          <a:p>
            <a:r>
              <a:rPr lang="es-AR" dirty="0" smtClean="0">
                <a:sym typeface="Wingdings" pitchFamily="2" charset="2"/>
              </a:rPr>
              <a:t>Enviar documentación a Cliente. Aprobar Documentación  Pendiente de Cobro.</a:t>
            </a:r>
          </a:p>
          <a:p>
            <a:r>
              <a:rPr lang="es-AR" dirty="0" smtClean="0">
                <a:sym typeface="Wingdings" pitchFamily="2" charset="2"/>
              </a:rPr>
              <a:t>Realizar cobro de Solicitud de Tarea</a:t>
            </a:r>
          </a:p>
          <a:p>
            <a:r>
              <a:rPr lang="es-AR" dirty="0" smtClean="0">
                <a:sym typeface="Wingdings" pitchFamily="2" charset="2"/>
              </a:rPr>
              <a:t>Notificaciones</a:t>
            </a:r>
          </a:p>
          <a:p>
            <a:r>
              <a:rPr lang="es-AR" dirty="0" smtClean="0">
                <a:sym typeface="Wingdings" pitchFamily="2" charset="2"/>
              </a:rPr>
              <a:t>Informes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39888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500042"/>
            <a:ext cx="7024744" cy="928694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072494" cy="4929222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Diagnóstico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Planificación</a:t>
            </a:r>
          </a:p>
          <a:p>
            <a:endParaRPr lang="es-AR" dirty="0" smtClean="0"/>
          </a:p>
          <a:p>
            <a:r>
              <a:rPr lang="es-AR" dirty="0" smtClean="0"/>
              <a:t>Requerimientos del Sistema</a:t>
            </a:r>
          </a:p>
          <a:p>
            <a:endParaRPr lang="es-AR" dirty="0" smtClean="0"/>
          </a:p>
          <a:p>
            <a:r>
              <a:rPr lang="es-AR" dirty="0" smtClean="0"/>
              <a:t>Modelado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Evaluación de Herramientas y Metodología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63464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Beneficios de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Disminución de tiempo y costo administrativo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visibilidad en proyectos y tareas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Toma de decisiones con mayor respaldo y eficiencia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Simplificación operativa para las cuadrillas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disponibilidad y exactitud de información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Detección a tiempo de problemas administrativos</a:t>
            </a:r>
          </a:p>
          <a:p>
            <a:pPr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928670"/>
            <a:ext cx="7429552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858180" cy="435771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Base de datos </a:t>
            </a:r>
            <a:r>
              <a:rPr lang="es-AR" dirty="0" err="1" smtClean="0"/>
              <a:t>MySql</a:t>
            </a:r>
            <a:r>
              <a:rPr lang="es-AR" dirty="0" smtClean="0"/>
              <a:t> (versión 5.5)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Software de PC servidor Apache </a:t>
            </a:r>
            <a:r>
              <a:rPr lang="es-AR" dirty="0" err="1" smtClean="0"/>
              <a:t>Tomcat</a:t>
            </a:r>
            <a:r>
              <a:rPr lang="es-AR" dirty="0" smtClean="0"/>
              <a:t> (versión 6.0)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Lector PDF Acrobat Reader (recomendado 9.0 o superior)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S.O de PC cliente Linux Ubuntu (versión 12)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Open Office (versión 3.4.1)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Browser (recomendado Google </a:t>
            </a:r>
            <a:r>
              <a:rPr lang="es-AR" dirty="0" err="1" smtClean="0"/>
              <a:t>Chrome</a:t>
            </a:r>
            <a:r>
              <a:rPr lang="es-A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Smartphone O.S. </a:t>
            </a:r>
            <a:r>
              <a:rPr lang="es-ES" dirty="0" err="1" smtClean="0"/>
              <a:t>Android</a:t>
            </a:r>
            <a:r>
              <a:rPr lang="es-ES" dirty="0" smtClean="0"/>
              <a:t> (2.3)</a:t>
            </a: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928670"/>
            <a:ext cx="7643866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Hardware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Adquisición de Equipamiento:</a:t>
            </a:r>
          </a:p>
          <a:p>
            <a:pPr lvl="1">
              <a:lnSpc>
                <a:spcPct val="150000"/>
              </a:lnSpc>
            </a:pPr>
            <a:r>
              <a:rPr lang="es-AR" dirty="0" err="1" smtClean="0"/>
              <a:t>Router</a:t>
            </a:r>
            <a:r>
              <a:rPr lang="es-AR" dirty="0" smtClean="0"/>
              <a:t> </a:t>
            </a:r>
            <a:r>
              <a:rPr lang="es-AR" dirty="0" err="1" smtClean="0"/>
              <a:t>Linksys</a:t>
            </a:r>
            <a:r>
              <a:rPr lang="es-AR" dirty="0" smtClean="0"/>
              <a:t> E900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Servidor HP </a:t>
            </a:r>
            <a:r>
              <a:rPr lang="es-AR" dirty="0" err="1" smtClean="0"/>
              <a:t>Proliant</a:t>
            </a:r>
            <a:r>
              <a:rPr lang="es-AR" dirty="0" smtClean="0"/>
              <a:t> ML110</a:t>
            </a:r>
          </a:p>
          <a:p>
            <a:pPr lvl="1">
              <a:lnSpc>
                <a:spcPct val="150000"/>
              </a:lnSpc>
            </a:pP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Equipamiento existente: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10 (diez) PCs, 6 (seis) son de Escritorio y 4(cuatro) </a:t>
            </a:r>
            <a:r>
              <a:rPr lang="es-AR" dirty="0" err="1" smtClean="0"/>
              <a:t>notebooks</a:t>
            </a:r>
            <a:endParaRPr lang="es-AR" dirty="0" smtClean="0"/>
          </a:p>
          <a:p>
            <a:pPr lvl="1">
              <a:lnSpc>
                <a:spcPct val="150000"/>
              </a:lnSpc>
            </a:pPr>
            <a:r>
              <a:rPr lang="es-AR" dirty="0" smtClean="0"/>
              <a:t>Cableado estructurado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2 (dos) impresoras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785794"/>
            <a:ext cx="8072494" cy="114300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Estimación de Costos y Tiempos para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000240"/>
            <a:ext cx="8143932" cy="4500594"/>
          </a:xfrm>
        </p:spPr>
        <p:txBody>
          <a:bodyPr>
            <a:normAutofit/>
          </a:bodyPr>
          <a:lstStyle/>
          <a:p>
            <a:r>
              <a:rPr lang="es-AR" dirty="0" smtClean="0"/>
              <a:t>Precios de Equipamientos:</a:t>
            </a:r>
          </a:p>
          <a:p>
            <a:pPr lvl="1"/>
            <a:r>
              <a:rPr lang="es-AR" dirty="0" err="1" smtClean="0"/>
              <a:t>Router</a:t>
            </a:r>
            <a:r>
              <a:rPr lang="es-AR" dirty="0" smtClean="0"/>
              <a:t>: U$S 110</a:t>
            </a:r>
          </a:p>
          <a:p>
            <a:pPr lvl="1"/>
            <a:r>
              <a:rPr lang="es-AR" dirty="0" smtClean="0"/>
              <a:t>Server: U$S 1.039</a:t>
            </a:r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Precio de Servicios:</a:t>
            </a:r>
          </a:p>
          <a:p>
            <a:pPr lvl="1"/>
            <a:r>
              <a:rPr lang="es-AR" dirty="0" smtClean="0"/>
              <a:t>IP Fija: $69 mensuales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Duración del plan de Implementación: 30 días</a:t>
            </a:r>
          </a:p>
          <a:p>
            <a:pPr lvl="1"/>
            <a:r>
              <a:rPr lang="es-AR" dirty="0" smtClean="0"/>
              <a:t>Instalación de Software y Hardware</a:t>
            </a:r>
          </a:p>
          <a:p>
            <a:pPr lvl="1"/>
            <a:r>
              <a:rPr lang="es-AR" dirty="0" smtClean="0"/>
              <a:t>Capacitación del sistema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12" y="928670"/>
            <a:ext cx="4071966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285992"/>
            <a:ext cx="7572428" cy="2714644"/>
          </a:xfrm>
        </p:spPr>
        <p:txBody>
          <a:bodyPr/>
          <a:lstStyle/>
          <a:p>
            <a:r>
              <a:rPr lang="es-AR" dirty="0" smtClean="0"/>
              <a:t>Elección de Herramientas de Desarrollo</a:t>
            </a:r>
          </a:p>
          <a:p>
            <a:endParaRPr lang="es-AR" dirty="0" smtClean="0"/>
          </a:p>
          <a:p>
            <a:r>
              <a:rPr lang="es-AR" dirty="0" smtClean="0"/>
              <a:t>Implementación de bajo costo en Licencias</a:t>
            </a:r>
          </a:p>
          <a:p>
            <a:endParaRPr lang="es-AR" dirty="0" smtClean="0"/>
          </a:p>
          <a:p>
            <a:r>
              <a:rPr lang="es-AR" dirty="0" smtClean="0"/>
              <a:t>Forma de Trabajo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500320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880554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034" y="2492896"/>
            <a:ext cx="8286808" cy="415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 una empresa dedicada a soluciones en ingeniería y telecomunicaciones</a:t>
            </a:r>
          </a:p>
          <a:p>
            <a:endParaRPr lang="es-AR" sz="1800" dirty="0" smtClean="0"/>
          </a:p>
          <a:p>
            <a:r>
              <a:rPr lang="es-AR" sz="1800" dirty="0" smtClean="0"/>
              <a:t>Ubicada en la calle Av. Gobernador </a:t>
            </a:r>
            <a:r>
              <a:rPr lang="es-AR" sz="1800" dirty="0" err="1" smtClean="0"/>
              <a:t>Sabattini</a:t>
            </a:r>
            <a:r>
              <a:rPr lang="es-AR" sz="1800" dirty="0" smtClean="0"/>
              <a:t> 2834 en Barrio Maipú de la ciudad de Córdoba</a:t>
            </a:r>
          </a:p>
          <a:p>
            <a:endParaRPr lang="es-AR" sz="1800" dirty="0" smtClean="0"/>
          </a:p>
          <a:p>
            <a:r>
              <a:rPr lang="es-AR" sz="1800" dirty="0" smtClean="0"/>
              <a:t>Fundada en 1987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 y posteriormente en fibra óptica</a:t>
            </a:r>
          </a:p>
          <a:p>
            <a:endParaRPr lang="es-AR" sz="1800" dirty="0" smtClean="0"/>
          </a:p>
          <a:p>
            <a:r>
              <a:rPr lang="es-AR" sz="1800" dirty="0"/>
              <a:t>Especializado en Infraestructura para celulares.</a:t>
            </a:r>
          </a:p>
          <a:p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14612" y="1071546"/>
            <a:ext cx="3857652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endParaRPr kumimoji="0" lang="en-US" sz="2400" b="1" i="0" u="none" strike="noStrike" kern="1200" cap="all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r>
              <a:rPr kumimoji="0" lang="en-US" sz="40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COMING S.A</a:t>
            </a:r>
            <a:endParaRPr kumimoji="0" lang="en-US" sz="40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83024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</a:t>
            </a:r>
            <a:r>
              <a:rPr lang="es-ES" dirty="0" smtClean="0"/>
              <a:t>documentos.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53598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928686"/>
          </a:xfrm>
        </p:spPr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643050"/>
            <a:ext cx="7858180" cy="4572032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Automatización en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 tareas desde Smartphone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la información</a:t>
            </a:r>
          </a:p>
          <a:p>
            <a:endParaRPr lang="es-AR" dirty="0" smtClean="0"/>
          </a:p>
          <a:p>
            <a:r>
              <a:rPr lang="es-AR" dirty="0" smtClean="0"/>
              <a:t>Gestión de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851664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4348" y="192880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/>
            <a:endParaRPr lang="es-AR" dirty="0" smtClean="0"/>
          </a:p>
          <a:p>
            <a:pPr marL="68580" indent="0"/>
            <a:r>
              <a:rPr lang="es-AR" dirty="0" smtClean="0"/>
              <a:t> Lenguaje Unificado de Modelado (UML) </a:t>
            </a:r>
          </a:p>
          <a:p>
            <a:pPr marL="68580" indent="0"/>
            <a:endParaRPr lang="es-AR" dirty="0" smtClean="0"/>
          </a:p>
          <a:p>
            <a:r>
              <a:rPr lang="es-ES" dirty="0" smtClean="0"/>
              <a:t>Cada iteración se </a:t>
            </a:r>
            <a:r>
              <a:rPr lang="es-ES" dirty="0"/>
              <a:t>estructura en torno a los </a:t>
            </a:r>
            <a:r>
              <a:rPr lang="es-ES" dirty="0" smtClean="0"/>
              <a:t>flujos </a:t>
            </a:r>
            <a:r>
              <a:rPr lang="es-ES" dirty="0"/>
              <a:t>de </a:t>
            </a:r>
            <a:r>
              <a:rPr lang="es-ES" dirty="0" smtClean="0"/>
              <a:t>trabajos fundamentales (Flujo de trabajo de Requerimientos, Análisis, Diseño, implementación y prueba)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07608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Planificación 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="" xmlns:p14="http://schemas.microsoft.com/office/powerpoint/2010/main" val="621550113"/>
              </p:ext>
            </p:extLst>
          </p:nvPr>
        </p:nvGraphicFramePr>
        <p:xfrm>
          <a:off x="714348" y="1928802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="" xmlns:p14="http://schemas.microsoft.com/office/powerpoint/2010/main" val="1850118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358246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AR" b="1" dirty="0" smtClean="0"/>
              <a:t>Requerimientos Funcionales:</a:t>
            </a:r>
            <a:endParaRPr lang="es-ES" b="1" dirty="0" smtClean="0"/>
          </a:p>
          <a:p>
            <a:pPr lvl="1"/>
            <a:r>
              <a:rPr lang="es-AR" dirty="0" smtClean="0"/>
              <a:t>Gestionar proyectos y solicitudes de trabajo asociados</a:t>
            </a:r>
          </a:p>
          <a:p>
            <a:pPr lvl="1"/>
            <a:r>
              <a:rPr lang="es-AR" dirty="0" smtClean="0"/>
              <a:t>Gestionar tareas y su documentación</a:t>
            </a:r>
          </a:p>
          <a:p>
            <a:pPr lvl="1"/>
            <a:r>
              <a:rPr lang="es-ES" dirty="0" smtClean="0"/>
              <a:t>Notificar vencimiento de documentación </a:t>
            </a:r>
          </a:p>
          <a:p>
            <a:pPr lvl="1"/>
            <a:r>
              <a:rPr lang="es-AR" dirty="0" smtClean="0"/>
              <a:t>Registrar pago de viáticos </a:t>
            </a:r>
          </a:p>
          <a:p>
            <a:pPr lvl="1"/>
            <a:r>
              <a:rPr lang="es-AR" dirty="0" smtClean="0"/>
              <a:t>Registrar </a:t>
            </a:r>
            <a:r>
              <a:rPr lang="es-AR" dirty="0"/>
              <a:t> </a:t>
            </a:r>
            <a:r>
              <a:rPr lang="es-AR" dirty="0" smtClean="0"/>
              <a:t>pagos a cuadrillas</a:t>
            </a:r>
            <a:endParaRPr lang="es-ES" dirty="0" smtClean="0"/>
          </a:p>
          <a:p>
            <a:pPr lvl="1"/>
            <a:r>
              <a:rPr lang="es-AR" dirty="0" smtClean="0"/>
              <a:t>Registrar Orden de Compra (PO) </a:t>
            </a:r>
          </a:p>
          <a:p>
            <a:pPr lvl="1"/>
            <a:r>
              <a:rPr lang="es-AR" dirty="0" smtClean="0"/>
              <a:t>Gestionar clientes, sitios, cuadrillas, herramientas, materiales</a:t>
            </a:r>
          </a:p>
          <a:p>
            <a:pPr lvl="1"/>
            <a:r>
              <a:rPr lang="es-AR" dirty="0" smtClean="0"/>
              <a:t>Generar reportes e informes</a:t>
            </a:r>
          </a:p>
          <a:p>
            <a:pPr>
              <a:buNone/>
            </a:pPr>
            <a:r>
              <a:rPr lang="es-AR" b="1" dirty="0" smtClean="0"/>
              <a:t> </a:t>
            </a:r>
            <a:endParaRPr lang="es-ES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3044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989</Words>
  <Application>Microsoft Office PowerPoint</Application>
  <PresentationFormat>Presentación en pantalla (4:3)</PresentationFormat>
  <Paragraphs>353</Paragraphs>
  <Slides>36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Austin</vt:lpstr>
      <vt:lpstr>PRESENTACION DEL PROYECTO</vt:lpstr>
      <vt:lpstr>Grupo Nro. 3</vt:lpstr>
      <vt:lpstr>Agenda</vt:lpstr>
      <vt:lpstr>Diapositiva 4</vt:lpstr>
      <vt:lpstr>Diagnóstico</vt:lpstr>
      <vt:lpstr>Propuesta</vt:lpstr>
      <vt:lpstr>Metodología</vt:lpstr>
      <vt:lpstr>Planificación </vt:lpstr>
      <vt:lpstr>Requerimientos del Sistema</vt:lpstr>
      <vt:lpstr>Requerimientos del Sistema</vt:lpstr>
      <vt:lpstr>Modelado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Despliegue</vt:lpstr>
      <vt:lpstr>Modelo de Despliegue</vt:lpstr>
      <vt:lpstr>Modelado</vt:lpstr>
      <vt:lpstr>Evaluación de Herramientas y Metodologías de Trabajo</vt:lpstr>
      <vt:lpstr>PRESENTACION TECNICA Y DEMO DEL SISTEMA</vt:lpstr>
      <vt:lpstr>Agenda</vt:lpstr>
      <vt:lpstr>Diapositiva 26</vt:lpstr>
      <vt:lpstr>Paquetes Identificados e Implementados</vt:lpstr>
      <vt:lpstr>Implementación</vt:lpstr>
      <vt:lpstr>Demostración del Sistema</vt:lpstr>
      <vt:lpstr>Beneficios de Implementación</vt:lpstr>
      <vt:lpstr>Requerimientos de Software</vt:lpstr>
      <vt:lpstr>Requerimientos de Hardware</vt:lpstr>
      <vt:lpstr>Estimación de Costos y Tiempos para implementación</vt:lpstr>
      <vt:lpstr>Conclusiones</vt:lpstr>
      <vt:lpstr>Preguntas</vt:lpstr>
      <vt:lpstr>Aplausos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instalación y mantenimiento de antenas de telecomunicaciones.</dc:title>
  <dc:creator>Charly</dc:creator>
  <cp:lastModifiedBy>Valued Acer Customer</cp:lastModifiedBy>
  <cp:revision>89</cp:revision>
  <dcterms:created xsi:type="dcterms:W3CDTF">2012-12-13T00:13:38Z</dcterms:created>
  <dcterms:modified xsi:type="dcterms:W3CDTF">2012-12-17T23:30:17Z</dcterms:modified>
</cp:coreProperties>
</file>