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2" r:id="rId6"/>
    <p:sldId id="285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70" r:id="rId16"/>
    <p:sldId id="27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CC16"/>
    <a:srgbClr val="B5ED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980" autoAdjust="0"/>
  </p:normalViewPr>
  <p:slideViewPr>
    <p:cSldViewPr>
      <p:cViewPr>
        <p:scale>
          <a:sx n="66" d="100"/>
          <a:sy n="66" d="100"/>
        </p:scale>
        <p:origin x="-2934" y="-11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FD30D0-0048-42BF-B88B-21F996E0C231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BB177-0FC6-4C22-B343-101DA27743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22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6F4E5E0-CC8A-4447-8D98-8F21A5814697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6F4E5E0-CC8A-4447-8D98-8F21A5814697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91" y="2856368"/>
            <a:ext cx="4542904" cy="2726159"/>
          </a:xfrm>
        </p:spPr>
        <p:txBody>
          <a:bodyPr>
            <a:normAutofit/>
          </a:bodyPr>
          <a:lstStyle/>
          <a:p>
            <a:pPr algn="ctr"/>
            <a:r>
              <a:rPr lang="es-AR" sz="2800" dirty="0">
                <a:solidFill>
                  <a:schemeClr val="tx1"/>
                </a:solidFill>
              </a:rPr>
              <a:t>Gestión de instalación y mantenimiento de antenas de telecomunicaciones.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4008" y="404664"/>
            <a:ext cx="3509432" cy="1584176"/>
          </a:xfrm>
        </p:spPr>
        <p:txBody>
          <a:bodyPr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s-AR" sz="3900" b="1" dirty="0" smtClean="0">
                <a:solidFill>
                  <a:schemeClr val="bg2"/>
                </a:solidFill>
              </a:rPr>
              <a:t>Cátedra </a:t>
            </a:r>
            <a:r>
              <a:rPr lang="es-AR" sz="3900" b="1" dirty="0">
                <a:solidFill>
                  <a:schemeClr val="bg2"/>
                </a:solidFill>
              </a:rPr>
              <a:t>de Habilitación Profesional</a:t>
            </a:r>
            <a:endParaRPr lang="en-US" sz="3900" b="1" dirty="0">
              <a:solidFill>
                <a:schemeClr val="bg2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096" y="404664"/>
            <a:ext cx="45429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>
                <a:latin typeface="Arial" pitchFamily="34" charset="0"/>
                <a:cs typeface="Arial" pitchFamily="34" charset="0"/>
              </a:rPr>
              <a:t>UNIVERSIDAD TECNOLÓGICA NACIONAL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ES" sz="2000" b="1" dirty="0" smtClean="0">
                <a:latin typeface="Arial" pitchFamily="34" charset="0"/>
                <a:cs typeface="Arial" pitchFamily="34" charset="0"/>
              </a:rPr>
              <a:t>Facultad Regional Córdoba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AR" sz="2000" dirty="0" smtClean="0">
                <a:latin typeface="Arial" pitchFamily="34" charset="0"/>
                <a:cs typeface="Arial" pitchFamily="34" charset="0"/>
              </a:rPr>
              <a:t>Ingeniería en Sistemas de Información</a:t>
            </a:r>
          </a:p>
          <a:p>
            <a:endParaRPr lang="en-US" sz="2000" dirty="0"/>
          </a:p>
        </p:txBody>
      </p:sp>
      <p:sp>
        <p:nvSpPr>
          <p:cNvPr id="5" name="AutoShape 2" descr="data:image/jpeg;base64,/9j/4AAQSkZJRgABAQAAAQABAAD/2wCEAAkGBhMGEBURBxITFRQUFBoWFxIUGBcXIBoUIxgXFhgWFxsXHSgqGBkjGRMUIC8gIycpLSwtGCAxNzAsNiYrLCkBCQoKDgwOGg8PGTYkHiQ1NTMvNTAtNSkvLyo1Kik1Mi4wNSkuMiw0LS40LCk1LCwtLSkpKTQyLDUpLCo0LiwsNf/AABEIAOEA4QMBIgACEQEDEQH/xAAcAAEAAgMBAQEAAAAAAAAAAAAABgcDBAUIAgH/xABJEAABAwIEAwQECQkGBgMAAAABAAIDBBEFBhIhEzFBByJRYRQycYEVFlJigpGhscMIIzNCRnKEssFTc5Ki0eEkVGPC4vAXJkP/xAAaAQEAAwEBAQAAAAAAAAAAAAAAAwQFAgEG/8QAKhEBAAICAQMBBgcAAAAAAAAAAAECAxEEEiExcQVBUWGB8CIyQmKR0eH/2gAMAwEAAhEDEQA/ALxREQEREBERAREQEREBERAREQEREBERAREQEREBERAREQEREBERARFqYriAwuF8sn6jb28TyA95IQcPN2a/gccKisZSNzz0Dof3j0HvWDIVRUVQkfWue6M20l5J71zfTfooxgOGOzRVE1JJF9cjvK/IeFzt7PYrSiiEDQ2IAACwA6DwQfaIiAi5GaMyxZUp3T1u9tmsHN7+jR/r0AJXK7PM0VOa4ZJsThbG3XaJzA4Bzbd71ib2ItqFgb8tigliIiAiIgIii3aFmWoyrTtnwuFsgD7SF2ohjLczpIIubC/IIJSi42VM0RZtp2z0ex5PjPNj+rT4+IPUFdlAUXz3LUQRMdh7nNYCeIWGxHLTe36vNShfjmh4s4XB2IPggiWT83fCFoMQP5y3df8AL8j8771LlV2asFOXqgOpbhjjrjI/VIO7fcbEeRVgYBinwxTsl6kWcPB42P8Ar70HRREQEREBERAREQEREBRHtGquHBHGP133PsaL/eWqXKDdpY3g8Pzn4aDodntD6PTGQjeR53+aO6PtDlKVxcmkGhh0+Dvr1uv9q7SAiIgp/OGrPOOxUFzwYNnW/dEkp8jbSwf7q3KeBtKxrIGhrWgNa0bAACwA8rKqMmHh5lrBP6xE1r/vxn+X7lbaAq/xvHKrMmLNw3L0phipdM1XUNsSb2LYG38QRf2n5NjYCoSmy9ieLYvijMvVraVzagPe1zntL2HUY3DS03Aaf8wQX1dQDCsbqcs4ucPx2Uzw1euWkmdYOa4bugdboADb3fKsK54WO/CvwV8KO43D18TW/RbRrt6l728ltVuXcTwrFsLZmCubUvdUamNa57ixjS0yOOposC0W9yC/F8TQtqGlswDmuBBadwQdiCPCy+0QU/llhyFjz6JhPAqNmg+BBfEfaCHMv7VcCqTP54mYaFsHrjg3t/euP3ByttAREQR7PNCKujc7rGQ8ey9nfYT9S5fZtVXbNEeha8e+4P8AK1SPMpAo59X9k/7ioh2bg8eU9OGP5h/oUFgoiICIiAiIgIiICIiAot2h0fHpmyN//N4J/dPdP26VKVhraRtdG6Ob1XtLT/74oIv2dYhxYXwuO7HagPmu/wDIH61LlU9NNJlGr743YbOHy2Hw9osR5hWjQ1zMRjbJSm7XDY/0PgR4IM6IiCo+0ilflDE4MVom3Y4gPA+WAWuafDXHt7QVaOE4rHjcLJ6Bwcx4uCPtB8CDsR0TFsKjxuF8Fe0OjeLEfcQehBsQehC4uSclNyWyVkMz5BI8O7wA0gCwAA6+J62HggkqhuY8mzSYhDiWWpGRzttHOyS+manvuDpHrAcvYNxpCmSIKh/bX+G/AUswDJs4xKbEsySRyS2MVNHHfTFBc794euQbH2u3N9qtp83NfnDjE9wzmkB8tPABHtkF7+BXoRAWrieJR4PE+aueGMYLlx+4eJPIDqVtKOZ2yaM5xRxSzPiDJNfdAOrYixB677Hp4IIJ2f07864tNilW0iOMnQD8q2ljR+7HufMjxVvLSwbB4sBgZBh7dLGCwHUnq4nq4nclbqAiLFU1LaNhfUODWtFyT4II7n/EPRaXhj1pXAfRFnO+4D3rV7N6PRFJK79dwaPY0G/2u+xRnF8QkzXVDgA7nRGzwb4n7Sf9lZmF4e3C4WRRcmi1/E8yfeblBtoiICIiAiIgIiICIiAiIg4uZctMx9m1mytHdf8A9rvFv3ffo5My/NghkNYQA6wDAb7j9b6tlKEQEREBERAXPzDigwSknqH8oonv94aSB9dl0FWvb7jPwbhJiYe9Uysj+iDxHfyNH0kHm1lU+KQSgnWHaw75173+tez8FxEYxTQ1EXKWJkg+k0O/qvOVVk22IHDw0a24VcAf24g4xt7Zbj2FWt2EY18KYQyN5u6nkfEf3b8Rnu0vt9FBYiIiAiIgKOZzwObGmMFER3SbsJtfwPu3+tSNEEfyvlVuBDXNZ0rhu4cmj5Lf6nqpAiICIiAiIgIiICIiAiIgIiICIiAiIgIiICprtOPxpzBh2HM3bGRJIPaeI8EeUUIP0lcqprs2/wDtGYsRxA7sivGw8+Z4bCD/AHcLv8SDMRfOm/8Ay34Cw9kh+LONYlhj9mlxkjHk121vMxzNPsas/wC2v8N+AsGfB8Vsz0FaNmVAbG8+e8LifoPj+pBcqIiAiIgIiICIiAiIgIiICIiAiIgIiICIiAiIgIiICIiDi50xn4v4fU1ANjHC4tPzyNLP8xaq8/J2np46KWOKVhqHTF8kfJwYA1rNj6zdnG4+VZbP5QmLmmw+KlhvrqZwNI6sZ3iPbrMSx4v2INZBBNliQ01dBGwa2khskgaA5xI3Y4m/eGx6jqgw/tr/AA34C0fyhccpKyKKCGZpq4JdWhtzpYWkODnDZrrhhte/d5clDNGMY7jfCk/MYg6LhPk2ZaMMs6S4vzZvqZ7latB2LU2D0FREBxqqaB7TUP56yCRwwfUGq3mepQTTKmMfD9DT1PWWFjjb5du8P8Qcusqw/J9xn07DHU8h71NM5tvBju+3/MZB9FWegIiICIiAiIgIiICIiAiIgIiICIiAiIgIiICIiAiL8cdIuUFN5zPxqzTRUg3ZStbI8eDv05v7WiIe9XKvOeRu0Cmocdqq3G9QbUueyOa12sBe0jV1toawXHIeRXoinqG1bQ+mc1zXC7XNIII6EEcwgqX9tf4b8BW8qh/bX+G/AVs1NSyjY6Sqc1jGi7nuIAA6kk8ggp/IB+KuZa+hdsycOkYPP9M0D6Ej/qVyrzpmzP8ATVmYaWuwTVw4XRxySkaQ8anBxbfe3DeW3PMDkvRQN+SD9REQEREBERAREQEREBERAREQEREBERAREQEREBRjtLxv4AwqqmYbO4RjYfnv/NtI8xqv7lJ1UX5QNe6qjo8Ppd31M97DysxgPtfL/lQbnZfkGnxDAY4saha8VLnTm43bfuxuY4btOhrTcfKK4k+EYl2LvMuCl1Zht9T4Xc2DqSB6h+e0WP6wVx4bQtwyGOGD1YmNY32NAaPuWwRfmg86f/JtL8YPhW0nC9Gto097icLTo529bre3VSGmwbEu2h7ZsdLqTDr6mQNvd46EXHePz3C2/dCxfFql+OHB9Hj4XD4vC093icLVq08vW3tyurvAtyQVX2sZEgw7AizBYmsFK9s1mjdw/Rvc483HS+5J+Spn2e438YcMpZ3G7nRBrz/1G9x597mk+9dbGMObi9PLBN6ssboz7HNLf6qsfye8SLaaqoan16ae9j0Drgj3Pjf/AIkFtIiICIiD4mDi08EgOsbE7i/S9ul1CsoZknFZNSY8/U9xL4iQG7jaSJoHQWDhzNtS0cRzBiuXHyS1TGSxanODHNtpbc2a18flb1gV38aqW4RE2u9Ea+pcGgC/quLdxqI2AAIuBc7KeKajU+/wzLciL2i9Z1FfzRPbt/bjYhD8IY1Ead72ua8Bwa4gGNjS4ggHcanW96sBcLKeYWZph4wYGSsJZIw2JY/a4B6tIsQeoXdXGSd6jXhY4uPpibdW+qdiIijWxERAREQEREBERAREQEREBUFnijqc85jfFl94bLRQtLHk2Aey0mx3seJIBv1CviqqG0jHSTGzWNLnH5oFz9gVR9glM7FZa/E6od6ebSD7SZZPdd8f+FB0ModrxZL6BnyP0Wqb3eI4aWPPQu6MJ8R3T0I2CtAHVuFwc35Hpc7RcPFo7uAOiZtg9h+a7w+abg+CrKDE8S7FHiPFg6sw29mSt5xjoBf1D8xx0noRug3v21/hvwFbrnBgu42A6lUC7PtE3Mvwlxf+H9F9YA31cHTo089era39N105K3Eu2x5ZQB1Hhl7Oeecgv1t+kPzQdI6kkIOzm3tdfVzegdn8fpNS7YzNGpjOhLb7Ot8o9weai/Z9SVGR8x+j488PkrIXOe8EkOkd+evc2udbHi/j7Vb2UslUuS4eFhEdifXldu958Xu/oLAdAq57dITgdVh2KU43il0OP7rhKwe8cYILjRfEEoqGh0Ru1wBB8QRcH6l9oCIiD8IvzWtidA3E4nRy8nDY+B5g+42XziuLR4LEZa11mjkOZJ6NaOpKrjFs11OPO0sLoo3GzYYidbvJzm7k+TbDzPNS48drTuFHl8rFirNb95n3MGH4jLkyue/hl7HjhzRsIvqG7HtuQL7nryd5KZZf7QYMdlED2SQzEEtZKB3rC50uaSCQN7KMOwQYZC+bFXECJoc6CItdIATZpdvZgJ678j4LmZhoQYoK3BCQ06ZInHcsmad2OPXcH294Ka84r36Yn8SjgpzuNgjNemsW9d/n/i4kXMy3jjMxU0dRBtqHeb8l42ew+xwIXTVSY026zFo3AiIj0REQEREBERAREQEREHNzJhTsco56aF/DdNE6MPte1wRe3vXPyDlIZJoWUusPc0uc94FgXON9h4AWHuUiRAWOenbVNLKhrXNcLOa4AgjqCDzCyIgoFuQ6Jua/QuD/AMPw+LwS46dXD128dGrfTe3Tlsr7hhbTtDYWhrWgANaAAAOQAHIKpP21/hvwFbyAo12hZP8AjxQupQ8Mdqa9jyNQDgeoHi0uHvUlRBoYBhrsHpYKeZ/EdFEyMyWtqLWht7dOS30RAREQQXtNgcOBJvoGptvBxsQfaQ0hcPCq2STDJJsvANqoZC2c6Q5/D3ILL8m6S07Do7qFZeK4YzGIXw1I7rxa45g8w4eYNiqdoMSf2fYgXVX6O/CqAPkXu2UDra+r2FwU07yYppE6Z1JrxOdXkWrFon4949HfhjDJ4sVp9Po1Wwsq2OIAYSLSX1c26m3tubjzC6OEYOIDNh0Mcr6aRvGjqDYtYXAFgaeo2O973HLe5yy0VLgrJjjlTE+kmIdFTBoFhfW3QGbuJJ/VG9gSVH8Wz9LWNEWDN9GgaLC1tZb0G20Y8hc+YVPBx79UW8fff6S+j9q+2ONGK2KZ64mNa+X6d/uruY34mPi/Mj4wcr17qWs7sVQ/T5MqR3fqeBb2hvirZVHfF2fH4JJKSNzmsuTJex1Dfu33c4c9uvmrNyFmcZnpGulP56P83MPnget7HCzh7bdFezV77h8x7OzTNOi309EkREVdqiIiAiIgIiICIiAiIgIiICIiDn/AFP6T6ZwWekaNHGt3tHhf7L87bcl0ERAREQEREBERAUB7UcuiojFXCN2DTKPGO+zvok/UT4KfL4mhFQ0smALXAgg9QRYg+5dUt0ztDnxRlpNZ+5ULguX5cSJGEwl2kbkWAA8Lnqbcl3MmigqRO3MTwyVhsBI7RZlramDq8O1C25FhtusJrKvs4rZqbDtD2TFuhsl+p0xuaQRvvpIOx09FrZmy7PliSKqxpkcwkl1SBnU31PZuBYkarW22src232YVcUUnqmNzHnfiGXK2PVdE80WDSRlk8zgx0jTdpINyN9rtbqsQbFbkMcnZfiUb61zTBUNDJHtuBa+zyDyLHOFz8lx92tnPFKXH3QyZYZI10I1uljjdHoHNt7DYtIJ1cuY3W3RZcdnagkrMSrC+QB7Q12nSzTfuvsO7e19rbOB3XM949Utd1nUTua/xpbgN+S/VAuyjNnwtT+iVhPHp2gC/N8PJjvMj1T7AeqnqqzGp028d4vWLQIiLx2IiICIiAiIgIiICIiAiIgIiICIiAiIgIiICIiCFdqWWBjlIZYQeLTgvBHMx83t29moebVE8sYVP2jRvdi9a4in7jW2aTqLQQ9wFhaxtfmbHcdbgI1bFUFnTLbso1b20xkZDMCWFrnNDmXuYnaT3tJPI9LeanxzuNM3lY4rPXMbifPq6GVc9nKUU9NNA2a8jiyRrgGk+qQ/qW7XBF9jZRSNojvoJAcbloJDSel23sbdLrFrspblXs8qMx2fNeGD+0eO84f8ATaenzjYeF1N2r3Z/48mqR7mtkJj34rSmlvcF+u39loIdfyuWe+yvpcjL2VafLLbYcyziLOkdu53td4eQsPJddVr26p7NjjYZxU1IiIo1oREQEREBERAREQEREBERAREQEREBERAREQEREBaeK4RDjcZixGNsjDvY9D0II3B8wtxEeTETGpRrCezuhwd/Egh1PHJ0rnSaf3Q8kBSVEXszM+XNKVpGqwIiLx2IiICIiAiIgIiICIiAiIgIiICIiAiIgIiICIiAiIgIiICIiAiIgIiIC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0892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169" y="1883083"/>
            <a:ext cx="1096758" cy="130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384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416220"/>
          </a:xfrm>
        </p:spPr>
        <p:txBody>
          <a:bodyPr>
            <a:normAutofit/>
          </a:bodyPr>
          <a:lstStyle/>
          <a:p>
            <a:pPr algn="ctr"/>
            <a:r>
              <a:rPr lang="es-AR" dirty="0"/>
              <a:t>Soluciones implementadas</a:t>
            </a:r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14348" y="221455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/>
            <a:r>
              <a:rPr lang="es-AR" sz="2800" dirty="0"/>
              <a:t>Necesidad de mayor control de las cuadrillas.</a:t>
            </a:r>
          </a:p>
          <a:p>
            <a:pPr marL="114300" indent="0"/>
            <a:endParaRPr lang="es-ES" dirty="0" smtClean="0"/>
          </a:p>
          <a:p>
            <a:pPr marL="114300" indent="0"/>
            <a:r>
              <a:rPr lang="es-ES" dirty="0" err="1" smtClean="0">
                <a:solidFill>
                  <a:srgbClr val="FF0000"/>
                </a:solidFill>
              </a:rPr>
              <a:t>Aca</a:t>
            </a:r>
            <a:r>
              <a:rPr lang="es-ES" dirty="0" smtClean="0">
                <a:solidFill>
                  <a:srgbClr val="FF0000"/>
                </a:solidFill>
              </a:rPr>
              <a:t> mostrar como el sistema nos permite llevar el control de pagos y </a:t>
            </a:r>
            <a:r>
              <a:rPr lang="es-ES" dirty="0" err="1" smtClean="0">
                <a:solidFill>
                  <a:srgbClr val="FF0000"/>
                </a:solidFill>
              </a:rPr>
              <a:t>viaticos</a:t>
            </a:r>
            <a:r>
              <a:rPr lang="es-ES" dirty="0" smtClean="0">
                <a:solidFill>
                  <a:srgbClr val="FF0000"/>
                </a:solidFill>
              </a:rPr>
              <a:t> otorgados a cada cuadrilla, verificar el cumplimiento de plazos, que anexen los documentos necesarios, </a:t>
            </a:r>
            <a:r>
              <a:rPr lang="es-ES" dirty="0" err="1" smtClean="0">
                <a:solidFill>
                  <a:srgbClr val="FF0000"/>
                </a:solidFill>
              </a:rPr>
              <a:t>etc</a:t>
            </a:r>
            <a:endParaRPr lang="es-ES" dirty="0" smtClean="0">
              <a:solidFill>
                <a:srgbClr val="FF0000"/>
              </a:solidFill>
            </a:endParaRPr>
          </a:p>
          <a:p>
            <a:pPr marL="114300" indent="0"/>
            <a:r>
              <a:rPr lang="es-ES" dirty="0" smtClean="0">
                <a:solidFill>
                  <a:srgbClr val="FF0000"/>
                </a:solidFill>
              </a:rPr>
              <a:t>TB MOSTRAR TODA LA PARTE MOBILE INDICANDO LA MEJORA EN EL CONTROL DE LOS TIEMPOS QUE SUPONE</a:t>
            </a:r>
            <a:endParaRPr lang="es-AR" dirty="0" smtClean="0">
              <a:solidFill>
                <a:srgbClr val="FF0000"/>
              </a:solidFill>
            </a:endParaRPr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344212"/>
          </a:xfrm>
        </p:spPr>
        <p:txBody>
          <a:bodyPr>
            <a:normAutofit/>
          </a:bodyPr>
          <a:lstStyle/>
          <a:p>
            <a:pPr algn="ctr"/>
            <a:r>
              <a:rPr lang="es-AR" dirty="0"/>
              <a:t>Soluciones implementadas</a:t>
            </a:r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/>
            <a:r>
              <a:rPr lang="es-ES" sz="2800" dirty="0"/>
              <a:t>Necesidad de avisos de vencimientos de permisos o documentos</a:t>
            </a:r>
            <a:r>
              <a:rPr lang="es-ES" sz="2800" dirty="0" smtClean="0"/>
              <a:t>.</a:t>
            </a:r>
          </a:p>
          <a:p>
            <a:pPr marL="342900" lvl="1"/>
            <a:r>
              <a:rPr lang="es-ES" sz="1700" dirty="0" err="1" smtClean="0">
                <a:solidFill>
                  <a:srgbClr val="FF0000"/>
                </a:solidFill>
              </a:rPr>
              <a:t>Aca</a:t>
            </a:r>
            <a:r>
              <a:rPr lang="es-ES" sz="1700" dirty="0" smtClean="0">
                <a:solidFill>
                  <a:srgbClr val="FF0000"/>
                </a:solidFill>
              </a:rPr>
              <a:t> </a:t>
            </a:r>
            <a:r>
              <a:rPr lang="es-ES" sz="1700" dirty="0" err="1" smtClean="0">
                <a:solidFill>
                  <a:srgbClr val="FF0000"/>
                </a:solidFill>
              </a:rPr>
              <a:t>mosdtrar</a:t>
            </a:r>
            <a:r>
              <a:rPr lang="es-ES" sz="1700" dirty="0" smtClean="0">
                <a:solidFill>
                  <a:srgbClr val="FF0000"/>
                </a:solidFill>
              </a:rPr>
              <a:t> el funcionamiento de las notificaciones de documentos de cuadrilla por vencer, mostrando los bonitos </a:t>
            </a:r>
            <a:r>
              <a:rPr lang="es-ES" sz="1700" smtClean="0">
                <a:solidFill>
                  <a:srgbClr val="FF0000"/>
                </a:solidFill>
              </a:rPr>
              <a:t>colores, </a:t>
            </a:r>
            <a:r>
              <a:rPr lang="es-ES" sz="1700" dirty="0" err="1" smtClean="0">
                <a:solidFill>
                  <a:srgbClr val="FF0000"/>
                </a:solidFill>
              </a:rPr>
              <a:t>adermas</a:t>
            </a:r>
            <a:r>
              <a:rPr lang="es-ES" sz="1700" dirty="0" smtClean="0">
                <a:solidFill>
                  <a:srgbClr val="FF0000"/>
                </a:solidFill>
              </a:rPr>
              <a:t> de la parte donde nos muestra las solicitudes que </a:t>
            </a:r>
            <a:r>
              <a:rPr lang="es-ES" sz="1700" dirty="0" err="1" smtClean="0">
                <a:solidFill>
                  <a:srgbClr val="FF0000"/>
                </a:solidFill>
              </a:rPr>
              <a:t>estan</a:t>
            </a:r>
            <a:r>
              <a:rPr lang="es-ES" sz="1700" dirty="0" smtClean="0">
                <a:solidFill>
                  <a:srgbClr val="FF0000"/>
                </a:solidFill>
              </a:rPr>
              <a:t> para cobrar</a:t>
            </a:r>
            <a:endParaRPr lang="es-ES" sz="1700" dirty="0">
              <a:solidFill>
                <a:srgbClr val="FF0000"/>
              </a:solidFill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/>
              <a:t>Soluciones implementadas</a:t>
            </a:r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/>
            <a:r>
              <a:rPr lang="es-ES" sz="2800" dirty="0"/>
              <a:t>Excesivo costo de tiempo y esfuerzo para buscar información</a:t>
            </a:r>
            <a:r>
              <a:rPr lang="es-ES" sz="2800" dirty="0" smtClean="0"/>
              <a:t>.</a:t>
            </a:r>
          </a:p>
          <a:p>
            <a:pPr marL="342900" lvl="1"/>
            <a:endParaRPr lang="es-ES" sz="2800" dirty="0"/>
          </a:p>
          <a:p>
            <a:pPr marL="342900" lvl="1"/>
            <a:r>
              <a:rPr lang="es-ES" sz="1500" dirty="0" err="1" smtClean="0">
                <a:solidFill>
                  <a:srgbClr val="FF0000"/>
                </a:solidFill>
              </a:rPr>
              <a:t>Aca</a:t>
            </a:r>
            <a:r>
              <a:rPr lang="es-ES" sz="1500" dirty="0" smtClean="0">
                <a:solidFill>
                  <a:srgbClr val="FF0000"/>
                </a:solidFill>
              </a:rPr>
              <a:t> solo hacer referencia a las notificaciones (ya mostradas), a lo </a:t>
            </a:r>
            <a:r>
              <a:rPr lang="es-ES" sz="1500" dirty="0" err="1" smtClean="0">
                <a:solidFill>
                  <a:srgbClr val="FF0000"/>
                </a:solidFill>
              </a:rPr>
              <a:t>facil</a:t>
            </a:r>
            <a:r>
              <a:rPr lang="es-ES" sz="1500" dirty="0" smtClean="0">
                <a:solidFill>
                  <a:srgbClr val="FF0000"/>
                </a:solidFill>
              </a:rPr>
              <a:t> de buscar documentos pertinentes(ya explicado) y hacer </a:t>
            </a:r>
            <a:r>
              <a:rPr lang="es-ES" sz="1500" dirty="0" err="1" smtClean="0">
                <a:solidFill>
                  <a:srgbClr val="FF0000"/>
                </a:solidFill>
              </a:rPr>
              <a:t>incapie</a:t>
            </a:r>
            <a:r>
              <a:rPr lang="es-ES" sz="1500" dirty="0" smtClean="0">
                <a:solidFill>
                  <a:srgbClr val="FF0000"/>
                </a:solidFill>
              </a:rPr>
              <a:t> en la parte de reportes e informes y la ventaja respecto de hacerlo de forma manual!!</a:t>
            </a:r>
            <a:endParaRPr lang="es-ES" sz="1500" dirty="0">
              <a:solidFill>
                <a:srgbClr val="FF0000"/>
              </a:solidFill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632244"/>
          </a:xfrm>
        </p:spPr>
        <p:txBody>
          <a:bodyPr>
            <a:noAutofit/>
          </a:bodyPr>
          <a:lstStyle/>
          <a:p>
            <a:pPr algn="ctr"/>
            <a:r>
              <a:rPr lang="es-ES" sz="4400" dirty="0" smtClean="0"/>
              <a:t>Componentes a implementar</a:t>
            </a:r>
            <a:endParaRPr lang="es-AR" sz="4400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3600" dirty="0" smtClean="0"/>
              <a:t>Gestión de Herramientas.</a:t>
            </a:r>
          </a:p>
          <a:p>
            <a:endParaRPr lang="es-ES" sz="3600" dirty="0" smtClean="0"/>
          </a:p>
          <a:p>
            <a:r>
              <a:rPr lang="es-ES" sz="3600" dirty="0" smtClean="0"/>
              <a:t>Gestión de Materiales.</a:t>
            </a:r>
          </a:p>
          <a:p>
            <a:endParaRPr lang="es-ES" sz="3600" dirty="0" smtClean="0"/>
          </a:p>
          <a:p>
            <a:r>
              <a:rPr lang="es-ES" sz="3600" dirty="0" smtClean="0"/>
              <a:t>Reportes</a:t>
            </a:r>
            <a:r>
              <a:rPr lang="es-ES" sz="3600" dirty="0"/>
              <a:t> </a:t>
            </a:r>
            <a:r>
              <a:rPr lang="es-ES" sz="3600" dirty="0" smtClean="0"/>
              <a:t>e informes.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Plan de Despliegue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556792"/>
            <a:ext cx="7286676" cy="943514"/>
          </a:xfrm>
        </p:spPr>
        <p:txBody>
          <a:bodyPr>
            <a:normAutofit fontScale="25000" lnSpcReduction="20000"/>
          </a:bodyPr>
          <a:lstStyle/>
          <a:p>
            <a:pPr marL="114300" indent="0">
              <a:buNone/>
            </a:pPr>
            <a:r>
              <a:rPr lang="es-ES" sz="11200" dirty="0" smtClean="0"/>
              <a:t>Necesidades a cubrir por el cliente:</a:t>
            </a:r>
          </a:p>
          <a:p>
            <a:pPr marL="114300" indent="0">
              <a:buNone/>
            </a:pPr>
            <a:endParaRPr lang="es-AR" sz="9600" dirty="0" smtClean="0"/>
          </a:p>
          <a:p>
            <a:pPr marL="114300" indent="0"/>
            <a:r>
              <a:rPr lang="es-AR" sz="9600" dirty="0" smtClean="0"/>
              <a:t>Notificación con 30 días de antelación para asegurar la adquisición de </a:t>
            </a:r>
            <a:r>
              <a:rPr lang="es-AR" sz="9600" dirty="0" err="1" smtClean="0"/>
              <a:t>ip</a:t>
            </a:r>
            <a:r>
              <a:rPr lang="es-AR" sz="9600" dirty="0" smtClean="0"/>
              <a:t> fija.</a:t>
            </a:r>
          </a:p>
          <a:p>
            <a:pPr marL="114300" indent="0"/>
            <a:endParaRPr lang="es-AR" sz="9600" dirty="0" smtClean="0"/>
          </a:p>
          <a:p>
            <a:pPr marL="114300" indent="0"/>
            <a:r>
              <a:rPr lang="es-ES" sz="9600" dirty="0" smtClean="0"/>
              <a:t>Adquisición del servidor por parte de la empresa.</a:t>
            </a:r>
          </a:p>
          <a:p>
            <a:pPr marL="114300" indent="0"/>
            <a:endParaRPr lang="es-ES" sz="9600" dirty="0" smtClean="0"/>
          </a:p>
          <a:p>
            <a:pPr marL="114300" indent="0"/>
            <a:r>
              <a:rPr lang="es-ES" sz="9600" dirty="0" smtClean="0"/>
              <a:t>Disponibilidad de horas del personal para su capacitación.</a:t>
            </a:r>
          </a:p>
          <a:p>
            <a:pPr marL="114300" indent="0"/>
            <a:endParaRPr lang="es-ES" sz="9600" dirty="0" smtClean="0"/>
          </a:p>
          <a:p>
            <a:pPr marL="114300" indent="0"/>
            <a:r>
              <a:rPr lang="es-ES" sz="9600" dirty="0" smtClean="0"/>
              <a:t>Disponibilidad de las estaciones de trabajo para la instalación y configuración del sistema. (se podría realizar en los fines de semana).</a:t>
            </a:r>
            <a:endParaRPr lang="es-AR" sz="9600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Preguntas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92896"/>
            <a:ext cx="428625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0320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Aplausos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s://encrypted-tbn3.google.com/images?q=tbn:ANd9GcTX3J94iw-PCAC6EqM_wdHDQLCmRlRfqp7pdPpBHaUYMhPy-bYlxw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282" y="2276872"/>
            <a:ext cx="381642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0554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357166"/>
            <a:ext cx="7024744" cy="1143008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Grupo Nro.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2357430"/>
            <a:ext cx="6777317" cy="4000528"/>
          </a:xfrm>
        </p:spPr>
        <p:txBody>
          <a:bodyPr>
            <a:normAutofit fontScale="70000" lnSpcReduction="20000"/>
          </a:bodyPr>
          <a:lstStyle/>
          <a:p>
            <a:r>
              <a:rPr lang="es-AR" b="1" dirty="0">
                <a:solidFill>
                  <a:schemeClr val="tx1"/>
                </a:solidFill>
              </a:rPr>
              <a:t>Carlos </a:t>
            </a:r>
            <a:r>
              <a:rPr lang="es-AR" b="1" dirty="0" err="1">
                <a:solidFill>
                  <a:schemeClr val="tx1"/>
                </a:solidFill>
              </a:rPr>
              <a:t>Trepat</a:t>
            </a:r>
            <a:r>
              <a:rPr lang="es-AR" b="1" dirty="0">
                <a:solidFill>
                  <a:schemeClr val="tx1"/>
                </a:solidFill>
              </a:rPr>
              <a:t> : </a:t>
            </a:r>
            <a:r>
              <a:rPr lang="es-AR" dirty="0">
                <a:solidFill>
                  <a:schemeClr val="tx1"/>
                </a:solidFill>
              </a:rPr>
              <a:t>Analista </a:t>
            </a:r>
            <a:r>
              <a:rPr lang="es-AR" dirty="0" err="1">
                <a:solidFill>
                  <a:schemeClr val="tx1"/>
                </a:solidFill>
              </a:rPr>
              <a:t>Semi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err="1">
                <a:solidFill>
                  <a:schemeClr val="tx1"/>
                </a:solidFill>
              </a:rPr>
              <a:t>senior</a:t>
            </a:r>
            <a:r>
              <a:rPr lang="es-AR" dirty="0">
                <a:solidFill>
                  <a:schemeClr val="tx1"/>
                </a:solidFill>
              </a:rPr>
              <a:t> Sistemas IT en </a:t>
            </a:r>
            <a:r>
              <a:rPr lang="es-AR" dirty="0" err="1">
                <a:solidFill>
                  <a:schemeClr val="tx1"/>
                </a:solidFill>
              </a:rPr>
              <a:t>Cablevision</a:t>
            </a:r>
            <a:r>
              <a:rPr lang="es-AR" dirty="0">
                <a:solidFill>
                  <a:schemeClr val="tx1"/>
                </a:solidFill>
              </a:rPr>
              <a:t> S.A</a:t>
            </a:r>
            <a:r>
              <a:rPr lang="es-AR" dirty="0" smtClean="0">
                <a:solidFill>
                  <a:schemeClr val="tx1"/>
                </a:solidFill>
              </a:rPr>
              <a:t>.</a:t>
            </a:r>
            <a:endParaRPr lang="es-AR" b="1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 err="1" smtClean="0">
                <a:solidFill>
                  <a:schemeClr val="tx1"/>
                </a:solidFill>
              </a:rPr>
              <a:t>Demián</a:t>
            </a:r>
            <a:r>
              <a:rPr lang="es-AR" b="1" dirty="0" smtClean="0">
                <a:solidFill>
                  <a:schemeClr val="tx1"/>
                </a:solidFill>
              </a:rPr>
              <a:t> </a:t>
            </a:r>
            <a:r>
              <a:rPr lang="es-AR" b="1" dirty="0" err="1">
                <a:solidFill>
                  <a:schemeClr val="tx1"/>
                </a:solidFill>
              </a:rPr>
              <a:t>Odasso</a:t>
            </a:r>
            <a:r>
              <a:rPr lang="es-AR" dirty="0">
                <a:solidFill>
                  <a:schemeClr val="tx1"/>
                </a:solidFill>
              </a:rPr>
              <a:t>: Desarrollador </a:t>
            </a:r>
            <a:r>
              <a:rPr lang="es-AR" dirty="0" err="1">
                <a:solidFill>
                  <a:schemeClr val="tx1"/>
                </a:solidFill>
              </a:rPr>
              <a:t>senior</a:t>
            </a:r>
            <a:r>
              <a:rPr lang="es-AR" dirty="0">
                <a:solidFill>
                  <a:schemeClr val="tx1"/>
                </a:solidFill>
              </a:rPr>
              <a:t> para aplicaciones móviles y analista funcional en </a:t>
            </a:r>
            <a:r>
              <a:rPr lang="es-AR" dirty="0" err="1">
                <a:solidFill>
                  <a:schemeClr val="tx1"/>
                </a:solidFill>
              </a:rPr>
              <a:t>Blacktobacco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err="1">
                <a:solidFill>
                  <a:schemeClr val="tx1"/>
                </a:solidFill>
              </a:rPr>
              <a:t>Lab</a:t>
            </a:r>
            <a:endParaRPr lang="es-AR" dirty="0">
              <a:solidFill>
                <a:schemeClr val="tx1"/>
              </a:solidFill>
            </a:endParaRPr>
          </a:p>
          <a:p>
            <a:endParaRPr lang="es-AR" dirty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Sergio Brizuela: </a:t>
            </a:r>
            <a:r>
              <a:rPr lang="es-AR" dirty="0" smtClean="0">
                <a:solidFill>
                  <a:schemeClr val="tx1"/>
                </a:solidFill>
              </a:rPr>
              <a:t>Trabajador independiente</a:t>
            </a:r>
            <a:endParaRPr lang="en-US" dirty="0" smtClean="0"/>
          </a:p>
          <a:p>
            <a:endParaRPr lang="es-AR" dirty="0">
              <a:solidFill>
                <a:schemeClr val="tx1"/>
              </a:solidFill>
            </a:endParaRPr>
          </a:p>
          <a:p>
            <a:r>
              <a:rPr lang="es-AR" b="1" dirty="0">
                <a:solidFill>
                  <a:schemeClr val="tx1"/>
                </a:solidFill>
              </a:rPr>
              <a:t>Pablo Tissera</a:t>
            </a:r>
            <a:r>
              <a:rPr lang="es-AR" dirty="0">
                <a:solidFill>
                  <a:schemeClr val="tx1"/>
                </a:solidFill>
              </a:rPr>
              <a:t>: Desarrollador java </a:t>
            </a:r>
            <a:r>
              <a:rPr lang="es-AR" dirty="0" err="1">
                <a:solidFill>
                  <a:schemeClr val="tx1"/>
                </a:solidFill>
              </a:rPr>
              <a:t>senior</a:t>
            </a:r>
            <a:r>
              <a:rPr lang="es-AR" dirty="0">
                <a:solidFill>
                  <a:schemeClr val="tx1"/>
                </a:solidFill>
              </a:rPr>
              <a:t> con mas de 7 años de experiencia en distintas empresas: H+A, </a:t>
            </a:r>
            <a:r>
              <a:rPr lang="es-AR" dirty="0" err="1">
                <a:solidFill>
                  <a:schemeClr val="tx1"/>
                </a:solidFill>
              </a:rPr>
              <a:t>Accenture</a:t>
            </a:r>
            <a:r>
              <a:rPr lang="es-AR" dirty="0">
                <a:solidFill>
                  <a:schemeClr val="tx1"/>
                </a:solidFill>
              </a:rPr>
              <a:t>, Coca-Cola, EDS y </a:t>
            </a:r>
            <a:r>
              <a:rPr lang="es-AR" dirty="0" err="1">
                <a:solidFill>
                  <a:schemeClr val="tx1"/>
                </a:solidFill>
              </a:rPr>
              <a:t>Hewllet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smtClean="0">
                <a:solidFill>
                  <a:schemeClr val="tx1"/>
                </a:solidFill>
              </a:rPr>
              <a:t>Packard</a:t>
            </a: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>
                <a:solidFill>
                  <a:schemeClr val="tx1"/>
                </a:solidFill>
              </a:rPr>
              <a:t>Mariano Guillén: </a:t>
            </a:r>
            <a:r>
              <a:rPr lang="es-AR" dirty="0">
                <a:solidFill>
                  <a:schemeClr val="tx1"/>
                </a:solidFill>
              </a:rPr>
              <a:t>Desarrollador COBOL en Tarjeta Naranja.</a:t>
            </a:r>
            <a:endParaRPr lang="es-AR" b="1" dirty="0">
              <a:solidFill>
                <a:schemeClr val="tx1"/>
              </a:solidFill>
            </a:endParaRPr>
          </a:p>
          <a:p>
            <a:endParaRPr lang="es-AR" dirty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Mariano </a:t>
            </a:r>
            <a:r>
              <a:rPr lang="es-AR" b="1" dirty="0" err="1" smtClean="0">
                <a:solidFill>
                  <a:schemeClr val="tx1"/>
                </a:solidFill>
              </a:rPr>
              <a:t>Gava</a:t>
            </a:r>
            <a:r>
              <a:rPr lang="es-AR" dirty="0" smtClean="0">
                <a:solidFill>
                  <a:schemeClr val="tx1"/>
                </a:solidFill>
              </a:rPr>
              <a:t>: Agente de asistencia técnica para Pymes en Jazztel (empresa española de telecomunicaciones).</a:t>
            </a:r>
          </a:p>
          <a:p>
            <a:endParaRPr lang="es-AR" b="1" dirty="0" smtClean="0">
              <a:solidFill>
                <a:schemeClr val="tx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214414" y="1571612"/>
            <a:ext cx="6929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/>
              <a:t>Gestión de instalación y mantenimiento de antenas de telecomunicaciones: </a:t>
            </a:r>
            <a:r>
              <a:rPr lang="es-AR" sz="2400" b="1" dirty="0" smtClean="0"/>
              <a:t>COMING SA</a:t>
            </a:r>
            <a:endParaRPr lang="es-AR" sz="2400" b="1" dirty="0"/>
          </a:p>
        </p:txBody>
      </p:sp>
      <p:pic>
        <p:nvPicPr>
          <p:cNvPr id="5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328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285728"/>
            <a:ext cx="7024744" cy="1428760"/>
          </a:xfrm>
        </p:spPr>
        <p:txBody>
          <a:bodyPr/>
          <a:lstStyle/>
          <a:p>
            <a:pPr algn="ctr"/>
            <a:r>
              <a:rPr lang="es-AR" sz="4400" dirty="0" smtClean="0"/>
              <a:t>Agenda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00" y="1785926"/>
            <a:ext cx="7429552" cy="4357718"/>
          </a:xfrm>
        </p:spPr>
        <p:txBody>
          <a:bodyPr>
            <a:normAutofit fontScale="92500" lnSpcReduction="10000"/>
          </a:bodyPr>
          <a:lstStyle/>
          <a:p>
            <a:r>
              <a:rPr lang="es-AR" dirty="0" smtClean="0"/>
              <a:t>Objetivo del sistema.</a:t>
            </a:r>
          </a:p>
          <a:p>
            <a:endParaRPr lang="es-AR" dirty="0" smtClean="0"/>
          </a:p>
          <a:p>
            <a:r>
              <a:rPr lang="es-ES" dirty="0" smtClean="0"/>
              <a:t>Diagnóstico previo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 smtClean="0"/>
              <a:t>Introducción a la implementación.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Soluciones implementadas.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AR" dirty="0" smtClean="0"/>
              <a:t>Componentes a implementar.</a:t>
            </a:r>
          </a:p>
          <a:p>
            <a:endParaRPr lang="es-ES" dirty="0"/>
          </a:p>
          <a:p>
            <a:r>
              <a:rPr lang="es-ES" dirty="0" smtClean="0"/>
              <a:t>Plan de Despliegue.</a:t>
            </a: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5534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571612"/>
            <a:ext cx="7408333" cy="45936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AR" dirty="0"/>
              <a:t>	Brindar soporte a la gestión de proyectos de instalación de equipos y mantenimiento de estructuras de telecomunicaciones, asegurando la consistencia de la documentación y facilitando el seguimiento de los avances de obras e indicadores en uso.</a:t>
            </a:r>
            <a:endParaRPr lang="es-ES" dirty="0"/>
          </a:p>
          <a:p>
            <a:endParaRPr lang="es-AR" b="1" dirty="0" smtClean="0"/>
          </a:p>
          <a:p>
            <a:endParaRPr lang="es-AR" b="1" dirty="0" smtClean="0"/>
          </a:p>
          <a:p>
            <a:endParaRPr lang="es-AR" b="1" dirty="0" smtClean="0"/>
          </a:p>
          <a:p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dirty="0" smtClean="0"/>
              <a:t>Objetivo del sistema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8800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344816" cy="1080120"/>
          </a:xfrm>
        </p:spPr>
        <p:txBody>
          <a:bodyPr/>
          <a:lstStyle/>
          <a:p>
            <a:pPr algn="ctr"/>
            <a:r>
              <a:rPr lang="es-AR" sz="6000" dirty="0" smtClean="0"/>
              <a:t>Diagnóstico</a:t>
            </a:r>
            <a:endParaRPr lang="es-AR" sz="6000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1700808"/>
            <a:ext cx="7704856" cy="4536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lvl="1" indent="0">
              <a:buNone/>
            </a:pPr>
            <a:r>
              <a:rPr lang="es-AR" dirty="0"/>
              <a:t>	</a:t>
            </a:r>
            <a:endParaRPr lang="es-AR" dirty="0" smtClean="0"/>
          </a:p>
          <a:p>
            <a:pPr marL="342900" lvl="1"/>
            <a:r>
              <a:rPr lang="es-AR" dirty="0"/>
              <a:t>Alta dispersión de la Información para cada proyecto</a:t>
            </a:r>
            <a:r>
              <a:rPr lang="es-AR" dirty="0" smtClean="0"/>
              <a:t>.</a:t>
            </a:r>
          </a:p>
          <a:p>
            <a:pPr marL="342900" lvl="1"/>
            <a:endParaRPr lang="es-AR" dirty="0"/>
          </a:p>
          <a:p>
            <a:pPr marL="342900" lvl="1"/>
            <a:r>
              <a:rPr lang="es-AR" dirty="0"/>
              <a:t>Baja rastreabilidad de documentación</a:t>
            </a:r>
            <a:r>
              <a:rPr lang="es-AR" dirty="0" smtClean="0"/>
              <a:t>.</a:t>
            </a:r>
          </a:p>
          <a:p>
            <a:pPr marL="342900" lvl="1"/>
            <a:endParaRPr lang="es-AR" dirty="0" smtClean="0"/>
          </a:p>
          <a:p>
            <a:pPr marL="342900" lvl="1"/>
            <a:r>
              <a:rPr lang="es-AR" dirty="0"/>
              <a:t>Baja visibilidad de los proyectos</a:t>
            </a:r>
            <a:r>
              <a:rPr lang="es-AR" dirty="0" smtClean="0"/>
              <a:t>.</a:t>
            </a:r>
          </a:p>
          <a:p>
            <a:pPr marL="342900" lvl="1"/>
            <a:endParaRPr lang="es-AR" dirty="0" smtClean="0"/>
          </a:p>
          <a:p>
            <a:pPr marL="342900" lvl="1"/>
            <a:r>
              <a:rPr lang="es-AR" dirty="0"/>
              <a:t>Necesidad de mayor control de las cuadrillas</a:t>
            </a:r>
            <a:r>
              <a:rPr lang="es-AR" dirty="0" smtClean="0"/>
              <a:t>.</a:t>
            </a:r>
          </a:p>
          <a:p>
            <a:pPr marL="342900" lvl="1"/>
            <a:endParaRPr lang="es-AR" dirty="0" smtClean="0"/>
          </a:p>
          <a:p>
            <a:pPr marL="342900" lvl="1"/>
            <a:r>
              <a:rPr lang="es-ES" dirty="0" smtClean="0"/>
              <a:t>Necesidad de avisos </a:t>
            </a:r>
            <a:r>
              <a:rPr lang="es-ES" dirty="0"/>
              <a:t>de vencimientos de permisos o documentos</a:t>
            </a:r>
            <a:r>
              <a:rPr lang="es-ES" dirty="0" smtClean="0"/>
              <a:t>.</a:t>
            </a:r>
          </a:p>
          <a:p>
            <a:pPr marL="342900" lvl="1"/>
            <a:endParaRPr lang="es-ES" dirty="0" smtClean="0"/>
          </a:p>
          <a:p>
            <a:pPr marL="342900" lvl="1"/>
            <a:r>
              <a:rPr lang="es-ES" dirty="0"/>
              <a:t>Excesivo costo de tiempo y esfuerzo para buscar </a:t>
            </a:r>
            <a:r>
              <a:rPr lang="es-ES" dirty="0" smtClean="0"/>
              <a:t>información.</a:t>
            </a:r>
            <a:endParaRPr lang="es-ES" dirty="0"/>
          </a:p>
          <a:p>
            <a:pPr marL="342900" lvl="1"/>
            <a:endParaRPr lang="es-AR" dirty="0"/>
          </a:p>
          <a:p>
            <a:pPr marL="342900" lvl="1"/>
            <a:endParaRPr lang="es-AR" dirty="0"/>
          </a:p>
          <a:p>
            <a:pPr marL="342900" lvl="1"/>
            <a:endParaRPr lang="es-AR" dirty="0"/>
          </a:p>
          <a:p>
            <a:pPr marL="342900" lvl="1"/>
            <a:endParaRPr lang="es-AR" dirty="0" smtClean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344816" cy="2592288"/>
          </a:xfrm>
        </p:spPr>
        <p:txBody>
          <a:bodyPr>
            <a:normAutofit fontScale="90000"/>
          </a:bodyPr>
          <a:lstStyle/>
          <a:p>
            <a:pPr algn="ctr"/>
            <a:r>
              <a:rPr lang="es-ES" sz="6000" dirty="0"/>
              <a:t>Introducción a la implementación.</a:t>
            </a:r>
            <a:br>
              <a:rPr lang="es-ES" sz="6000" dirty="0"/>
            </a:br>
            <a:endParaRPr lang="es-AR" sz="6000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3212976"/>
            <a:ext cx="7704856" cy="302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/>
            <a:r>
              <a:rPr lang="es-ES" dirty="0" err="1" smtClean="0"/>
              <a:t>Loguin</a:t>
            </a:r>
            <a:r>
              <a:rPr lang="es-ES" dirty="0" smtClean="0"/>
              <a:t>.</a:t>
            </a:r>
          </a:p>
          <a:p>
            <a:pPr marL="342900" lvl="1"/>
            <a:endParaRPr lang="es-ES" dirty="0"/>
          </a:p>
          <a:p>
            <a:pPr marL="342900" lvl="1"/>
            <a:r>
              <a:rPr lang="es-ES" dirty="0" smtClean="0"/>
              <a:t>Botones.</a:t>
            </a:r>
          </a:p>
          <a:p>
            <a:pPr marL="342900" lvl="1"/>
            <a:endParaRPr lang="es-ES" dirty="0"/>
          </a:p>
          <a:p>
            <a:pPr marL="342900" lvl="1"/>
            <a:r>
              <a:rPr lang="es-ES" dirty="0" smtClean="0"/>
              <a:t>Menú principal.</a:t>
            </a:r>
            <a:endParaRPr lang="es-AR" dirty="0"/>
          </a:p>
          <a:p>
            <a:pPr marL="342900" lvl="1"/>
            <a:endParaRPr lang="es-AR" dirty="0"/>
          </a:p>
          <a:p>
            <a:pPr marL="342900" lvl="1"/>
            <a:endParaRPr lang="es-AR" dirty="0"/>
          </a:p>
          <a:p>
            <a:pPr marL="342900" lvl="1"/>
            <a:endParaRPr lang="es-AR" dirty="0" smtClean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4112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836712"/>
            <a:ext cx="7848872" cy="757888"/>
          </a:xfrm>
        </p:spPr>
        <p:txBody>
          <a:bodyPr>
            <a:noAutofit/>
          </a:bodyPr>
          <a:lstStyle/>
          <a:p>
            <a:pPr algn="ctr"/>
            <a:r>
              <a:rPr lang="es-AR" dirty="0" smtClean="0"/>
              <a:t>Soluciones implementadas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1785926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/>
            <a:r>
              <a:rPr lang="es-AR" sz="2800" dirty="0"/>
              <a:t>Alta dispersión de la Información para cada proyecto.</a:t>
            </a:r>
          </a:p>
          <a:p>
            <a:pPr marL="114300" lvl="1" indent="0">
              <a:buNone/>
            </a:pPr>
            <a:endParaRPr lang="es-AR" sz="2800" dirty="0"/>
          </a:p>
          <a:p>
            <a:pPr marL="114300" indent="0">
              <a:buNone/>
            </a:pPr>
            <a:r>
              <a:rPr lang="es-ES" dirty="0"/>
              <a:t>Información unificada en un único servidor, accesible según permisos previamente otorgados desde las distintas estaciones de trabajo, e incluso desde </a:t>
            </a:r>
            <a:r>
              <a:rPr lang="es-ES" dirty="0" err="1"/>
              <a:t>smartphones</a:t>
            </a:r>
            <a:r>
              <a:rPr lang="es-ES" dirty="0" smtClean="0"/>
              <a:t>.</a:t>
            </a:r>
            <a:endParaRPr lang="es-AR" dirty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529" y="404664"/>
            <a:ext cx="8072494" cy="1344212"/>
          </a:xfrm>
        </p:spPr>
        <p:txBody>
          <a:bodyPr>
            <a:normAutofit/>
          </a:bodyPr>
          <a:lstStyle/>
          <a:p>
            <a:pPr algn="ctr"/>
            <a:r>
              <a:rPr lang="es-AR" dirty="0"/>
              <a:t>Soluciones implementadas</a:t>
            </a:r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14348" y="221455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/>
            <a:r>
              <a:rPr lang="es-AR" sz="2800" dirty="0"/>
              <a:t>Baja rastreabilidad de documentación.</a:t>
            </a:r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r>
              <a:rPr lang="es-ES" dirty="0" err="1" smtClean="0">
                <a:solidFill>
                  <a:srgbClr val="FF0000"/>
                </a:solidFill>
              </a:rPr>
              <a:t>Aca</a:t>
            </a:r>
            <a:r>
              <a:rPr lang="es-ES" dirty="0" smtClean="0">
                <a:solidFill>
                  <a:srgbClr val="FF0000"/>
                </a:solidFill>
              </a:rPr>
              <a:t> mostrar como el sistema permite subir y descargar archivos para cada proyecto y solicitud, indicando que </a:t>
            </a:r>
            <a:r>
              <a:rPr lang="es-ES" dirty="0" err="1" smtClean="0">
                <a:solidFill>
                  <a:srgbClr val="FF0000"/>
                </a:solidFill>
              </a:rPr>
              <a:t>facil</a:t>
            </a:r>
            <a:r>
              <a:rPr lang="es-ES" dirty="0" smtClean="0">
                <a:solidFill>
                  <a:srgbClr val="FF0000"/>
                </a:solidFill>
              </a:rPr>
              <a:t> es buscar algo y que esta disponible de manera inmediata!</a:t>
            </a:r>
            <a:endParaRPr lang="es-AR" dirty="0" smtClean="0">
              <a:solidFill>
                <a:srgbClr val="FF0000"/>
              </a:solidFill>
            </a:endParaRPr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272204"/>
          </a:xfrm>
        </p:spPr>
        <p:txBody>
          <a:bodyPr>
            <a:normAutofit/>
          </a:bodyPr>
          <a:lstStyle/>
          <a:p>
            <a:pPr algn="ctr"/>
            <a:r>
              <a:rPr lang="es-AR" dirty="0"/>
              <a:t>Soluciones implementadas</a:t>
            </a:r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5968" y="24760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714348" y="221455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/>
            <a:r>
              <a:rPr lang="es-AR" sz="2800" dirty="0"/>
              <a:t>Baja visibilidad de los proyectos</a:t>
            </a:r>
            <a:r>
              <a:rPr lang="es-AR" sz="2800" dirty="0" smtClean="0"/>
              <a:t>.</a:t>
            </a:r>
          </a:p>
          <a:p>
            <a:pPr marL="342900" lvl="1"/>
            <a:endParaRPr lang="es-ES" sz="2800" dirty="0"/>
          </a:p>
          <a:p>
            <a:pPr marL="342900" lvl="1"/>
            <a:r>
              <a:rPr lang="es-ES" sz="2800" dirty="0" err="1" smtClean="0">
                <a:solidFill>
                  <a:srgbClr val="FF0000"/>
                </a:solidFill>
              </a:rPr>
              <a:t>Aca</a:t>
            </a:r>
            <a:r>
              <a:rPr lang="es-ES" sz="2800" dirty="0" smtClean="0">
                <a:solidFill>
                  <a:srgbClr val="FF0000"/>
                </a:solidFill>
              </a:rPr>
              <a:t> </a:t>
            </a:r>
            <a:r>
              <a:rPr lang="es-ES" sz="2800" dirty="0" err="1" smtClean="0">
                <a:solidFill>
                  <a:srgbClr val="FF0000"/>
                </a:solidFill>
              </a:rPr>
              <a:t>mostar</a:t>
            </a:r>
            <a:r>
              <a:rPr lang="es-ES" sz="2800" dirty="0" smtClean="0">
                <a:solidFill>
                  <a:srgbClr val="FF0000"/>
                </a:solidFill>
              </a:rPr>
              <a:t> como se agrupan todos los proyectos y en cada todas sus solicitudes y tareas permitiendo VER TODA la </a:t>
            </a:r>
            <a:r>
              <a:rPr lang="es-ES" sz="2800" dirty="0" err="1" smtClean="0">
                <a:solidFill>
                  <a:srgbClr val="FF0000"/>
                </a:solidFill>
              </a:rPr>
              <a:t>informacion</a:t>
            </a:r>
            <a:r>
              <a:rPr lang="es-ES" sz="2800" dirty="0" smtClean="0">
                <a:solidFill>
                  <a:srgbClr val="FF0000"/>
                </a:solidFill>
              </a:rPr>
              <a:t> del proyecto cuando se desee</a:t>
            </a:r>
            <a:endParaRPr lang="es-AR" sz="2800" dirty="0">
              <a:solidFill>
                <a:srgbClr val="FF0000"/>
              </a:solidFill>
            </a:endParaRPr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1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A9EA25"/>
      </a:accent3>
      <a:accent4>
        <a:srgbClr val="909465"/>
      </a:accent4>
      <a:accent5>
        <a:srgbClr val="956B43"/>
      </a:accent5>
      <a:accent6>
        <a:srgbClr val="92D050"/>
      </a:accent6>
      <a:hlink>
        <a:srgbClr val="E68200"/>
      </a:hlink>
      <a:folHlink>
        <a:srgbClr val="FFA94A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3282</TotalTime>
  <Words>525</Words>
  <Application>Microsoft Office PowerPoint</Application>
  <PresentationFormat>On-screen Show (4:3)</PresentationFormat>
  <Paragraphs>141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Austin</vt:lpstr>
      <vt:lpstr>Gestión de instalación y mantenimiento de antenas de telecomunicaciones.</vt:lpstr>
      <vt:lpstr>Grupo Nro. 3</vt:lpstr>
      <vt:lpstr>Agenda</vt:lpstr>
      <vt:lpstr>PowerPoint Presentation</vt:lpstr>
      <vt:lpstr>Diagnóstico</vt:lpstr>
      <vt:lpstr>Introducción a la implementación. </vt:lpstr>
      <vt:lpstr>Soluciones implementadas</vt:lpstr>
      <vt:lpstr>Soluciones implementadas</vt:lpstr>
      <vt:lpstr>Soluciones implementadas</vt:lpstr>
      <vt:lpstr>Soluciones implementadas</vt:lpstr>
      <vt:lpstr>Soluciones implementadas</vt:lpstr>
      <vt:lpstr>Soluciones implementadas</vt:lpstr>
      <vt:lpstr>Componentes a implementar</vt:lpstr>
      <vt:lpstr>Plan de Despliegue</vt:lpstr>
      <vt:lpstr>Preguntas</vt:lpstr>
      <vt:lpstr>Aplausos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Tissera</dc:creator>
  <cp:lastModifiedBy>WINDOWS 7</cp:lastModifiedBy>
  <cp:revision>99</cp:revision>
  <dcterms:created xsi:type="dcterms:W3CDTF">2012-05-12T19:04:43Z</dcterms:created>
  <dcterms:modified xsi:type="dcterms:W3CDTF">2012-10-31T19:35:43Z</dcterms:modified>
</cp:coreProperties>
</file>