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4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578685-AE42-DC40-B260-892C95106C47}" type="datetimeFigureOut">
              <a:rPr lang="en-US" smtClean="0"/>
              <a:t>12/18/16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134021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78685-AE42-DC40-B260-892C95106C47}" type="datetimeFigureOut">
              <a:rPr lang="en-US" smtClean="0"/>
              <a:t>12/18/16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158523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78685-AE42-DC40-B260-892C95106C47}" type="datetimeFigureOut">
              <a:rPr lang="en-US" smtClean="0"/>
              <a:t>12/18/16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110334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78685-AE42-DC40-B260-892C95106C47}" type="datetimeFigureOut">
              <a:rPr lang="en-US" smtClean="0"/>
              <a:t>12/18/16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41747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578685-AE42-DC40-B260-892C95106C47}" type="datetimeFigureOut">
              <a:rPr lang="en-US" smtClean="0"/>
              <a:t>12/18/16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323849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578685-AE42-DC40-B260-892C95106C47}" type="datetimeFigureOut">
              <a:rPr lang="en-US" smtClean="0"/>
              <a:t>12/18/16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220480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578685-AE42-DC40-B260-892C95106C47}" type="datetimeFigureOut">
              <a:rPr lang="en-US" smtClean="0"/>
              <a:t>12/18/16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257520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578685-AE42-DC40-B260-892C95106C47}" type="datetimeFigureOut">
              <a:rPr lang="en-US" smtClean="0"/>
              <a:t>12/18/16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73581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78685-AE42-DC40-B260-892C95106C47}" type="datetimeFigureOut">
              <a:rPr lang="en-US" smtClean="0"/>
              <a:t>12/18/16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392690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78685-AE42-DC40-B260-892C95106C47}" type="datetimeFigureOut">
              <a:rPr lang="en-US" smtClean="0"/>
              <a:t>12/18/16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126491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78685-AE42-DC40-B260-892C95106C47}" type="datetimeFigureOut">
              <a:rPr lang="en-US" smtClean="0"/>
              <a:t>12/18/16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778AF-40BF-0844-A7BC-3FB23B1E7446}" type="slidenum">
              <a:rPr lang="en-US" smtClean="0"/>
              <a:t>‹#›</a:t>
            </a:fld>
            <a:endParaRPr lang="en-US"/>
          </a:p>
        </p:txBody>
      </p:sp>
    </p:spTree>
    <p:extLst>
      <p:ext uri="{BB962C8B-B14F-4D97-AF65-F5344CB8AC3E}">
        <p14:creationId xmlns:p14="http://schemas.microsoft.com/office/powerpoint/2010/main" val="2120177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78685-AE42-DC40-B260-892C95106C47}" type="datetimeFigureOut">
              <a:rPr lang="en-US" smtClean="0"/>
              <a:t>12/18/16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778AF-40BF-0844-A7BC-3FB23B1E7446}" type="slidenum">
              <a:rPr lang="en-US" smtClean="0"/>
              <a:t>‹#›</a:t>
            </a:fld>
            <a:endParaRPr lang="en-US"/>
          </a:p>
        </p:txBody>
      </p:sp>
    </p:spTree>
    <p:extLst>
      <p:ext uri="{BB962C8B-B14F-4D97-AF65-F5344CB8AC3E}">
        <p14:creationId xmlns:p14="http://schemas.microsoft.com/office/powerpoint/2010/main" val="3290400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206" y="160277"/>
            <a:ext cx="7772400" cy="715081"/>
          </a:xfrm>
        </p:spPr>
        <p:txBody>
          <a:bodyPr>
            <a:noAutofit/>
          </a:bodyPr>
          <a:lstStyle/>
          <a:p>
            <a:r>
              <a:rPr lang="en-US" sz="2400" dirty="0" smtClean="0">
                <a:solidFill>
                  <a:srgbClr val="FF0000"/>
                </a:solidFill>
              </a:rPr>
              <a:t>Multi-Tasking</a:t>
            </a:r>
            <a:br>
              <a:rPr lang="en-US" sz="2400" dirty="0" smtClean="0">
                <a:solidFill>
                  <a:srgbClr val="FF0000"/>
                </a:solidFill>
              </a:rPr>
            </a:br>
            <a:endParaRPr lang="en-US" sz="2400" dirty="0">
              <a:solidFill>
                <a:srgbClr val="FF0000"/>
              </a:solidFill>
            </a:endParaRPr>
          </a:p>
        </p:txBody>
      </p:sp>
      <p:sp>
        <p:nvSpPr>
          <p:cNvPr id="3" name="Subtitle 2"/>
          <p:cNvSpPr>
            <a:spLocks noGrp="1"/>
          </p:cNvSpPr>
          <p:nvPr>
            <p:ph type="subTitle" idx="1"/>
          </p:nvPr>
        </p:nvSpPr>
        <p:spPr>
          <a:xfrm>
            <a:off x="619489" y="976558"/>
            <a:ext cx="6400800" cy="5015331"/>
          </a:xfrm>
        </p:spPr>
        <p:txBody>
          <a:bodyPr>
            <a:normAutofit/>
          </a:bodyPr>
          <a:lstStyle/>
          <a:p>
            <a:pPr algn="l"/>
            <a:r>
              <a:rPr lang="en-US" sz="1800" dirty="0"/>
              <a:t>Multi-Tasking operating system means that multiple processes(Task, threads or </a:t>
            </a:r>
            <a:r>
              <a:rPr lang="en-US" sz="1800" dirty="0" smtClean="0"/>
              <a:t>programs</a:t>
            </a:r>
            <a:r>
              <a:rPr lang="en-US" sz="1800" dirty="0"/>
              <a:t>) can run in the system simultaneously. Multi-Tasking is used when resources like CPU and Memory are shared. </a:t>
            </a:r>
            <a:endParaRPr lang="en-US" sz="1800" dirty="0" smtClean="0"/>
          </a:p>
          <a:p>
            <a:pPr algn="l"/>
            <a:r>
              <a:rPr lang="en-US" sz="1800" dirty="0"/>
              <a:t/>
            </a:r>
            <a:br>
              <a:rPr lang="en-US" sz="1800" dirty="0"/>
            </a:br>
            <a:r>
              <a:rPr lang="en-US" sz="1800" dirty="0"/>
              <a:t>Each Process is scheduled for a short period of time based on Round robin or FIFO depending (Some algorithm) on the scheduler algorithm of the Operating system</a:t>
            </a:r>
            <a:r>
              <a:rPr lang="en-US" sz="1800" dirty="0" smtClean="0"/>
              <a:t>.</a:t>
            </a:r>
          </a:p>
          <a:p>
            <a:pPr algn="l"/>
            <a:r>
              <a:rPr lang="en-US" sz="1800" dirty="0"/>
              <a:t/>
            </a:r>
            <a:br>
              <a:rPr lang="en-US" sz="1800" dirty="0"/>
            </a:br>
            <a:r>
              <a:rPr lang="en-US" sz="1800" dirty="0"/>
              <a:t>The time to context switch between two processes are so small that it gives an illusion of Parallelism</a:t>
            </a:r>
            <a:r>
              <a:rPr lang="en-US" sz="1800" dirty="0" smtClean="0"/>
              <a:t>.</a:t>
            </a:r>
          </a:p>
          <a:p>
            <a:pPr algn="l"/>
            <a:r>
              <a:rPr lang="en-US" sz="1800" dirty="0"/>
              <a:t/>
            </a:r>
            <a:br>
              <a:rPr lang="en-US" sz="1800" dirty="0"/>
            </a:br>
            <a:r>
              <a:rPr lang="en-US" sz="1800" dirty="0"/>
              <a:t>Each Process thinks that it completely Monopolizes the system and entire resources is at its disposal, even though the resources like CPU time can be time shared and Memory can be virtual memory to achieve this.</a:t>
            </a:r>
            <a:br>
              <a:rPr lang="en-US" sz="1800" dirty="0"/>
            </a:br>
            <a:endParaRPr lang="en-US" sz="1800" dirty="0"/>
          </a:p>
        </p:txBody>
      </p:sp>
    </p:spTree>
    <p:extLst>
      <p:ext uri="{BB962C8B-B14F-4D97-AF65-F5344CB8AC3E}">
        <p14:creationId xmlns:p14="http://schemas.microsoft.com/office/powerpoint/2010/main" val="6934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489" y="409425"/>
            <a:ext cx="7772400" cy="579462"/>
          </a:xfrm>
        </p:spPr>
        <p:txBody>
          <a:bodyPr>
            <a:noAutofit/>
          </a:bodyPr>
          <a:lstStyle/>
          <a:p>
            <a:r>
              <a:rPr lang="en-US" sz="2400" dirty="0" smtClean="0">
                <a:solidFill>
                  <a:srgbClr val="FF0000"/>
                </a:solidFill>
              </a:rPr>
              <a:t>Multi-User</a:t>
            </a:r>
            <a:br>
              <a:rPr lang="en-US" sz="2400" dirty="0" smtClean="0">
                <a:solidFill>
                  <a:srgbClr val="FF0000"/>
                </a:solidFill>
              </a:rPr>
            </a:br>
            <a:r>
              <a:rPr lang="en-US" sz="2400" dirty="0" smtClean="0">
                <a:solidFill>
                  <a:srgbClr val="FF0000"/>
                </a:solidFill>
              </a:rPr>
              <a:t/>
            </a:r>
            <a:br>
              <a:rPr lang="en-US" sz="2400" dirty="0" smtClean="0">
                <a:solidFill>
                  <a:srgbClr val="FF0000"/>
                </a:solidFill>
              </a:rPr>
            </a:br>
            <a:endParaRPr lang="en-US" sz="2400" dirty="0">
              <a:solidFill>
                <a:srgbClr val="FF0000"/>
              </a:solidFill>
            </a:endParaRPr>
          </a:p>
        </p:txBody>
      </p:sp>
      <p:sp>
        <p:nvSpPr>
          <p:cNvPr id="3" name="Subtitle 2"/>
          <p:cNvSpPr>
            <a:spLocks noGrp="1"/>
          </p:cNvSpPr>
          <p:nvPr>
            <p:ph type="subTitle" idx="1"/>
          </p:nvPr>
        </p:nvSpPr>
        <p:spPr>
          <a:xfrm>
            <a:off x="619489" y="976558"/>
            <a:ext cx="6400800" cy="5138620"/>
          </a:xfrm>
        </p:spPr>
        <p:txBody>
          <a:bodyPr>
            <a:normAutofit/>
          </a:bodyPr>
          <a:lstStyle/>
          <a:p>
            <a:pPr algn="l"/>
            <a:endParaRPr lang="en-US" sz="1800" dirty="0" smtClean="0"/>
          </a:p>
          <a:p>
            <a:pPr algn="l"/>
            <a:r>
              <a:rPr lang="en-US" sz="1800" dirty="0" smtClean="0"/>
              <a:t>Unix</a:t>
            </a:r>
            <a:r>
              <a:rPr lang="en-US" sz="1800" dirty="0"/>
              <a:t>/Linux is a multiuser operating system, which means that multiple user can log in simultaneously using remote terminal or </a:t>
            </a:r>
            <a:r>
              <a:rPr lang="en-US" sz="1800" dirty="0" err="1"/>
              <a:t>ssh</a:t>
            </a:r>
            <a:r>
              <a:rPr lang="en-US" sz="1800" dirty="0"/>
              <a:t> or Telnet (unsecure plaintext protocol) and they can each run their own copy of same programs or different programs </a:t>
            </a:r>
            <a:r>
              <a:rPr lang="en-US" sz="1800" dirty="0" smtClean="0"/>
              <a:t>without interfering </a:t>
            </a:r>
            <a:r>
              <a:rPr lang="en-US" sz="1800" dirty="0"/>
              <a:t>with each other in anyway</a:t>
            </a:r>
            <a:r>
              <a:rPr lang="en-US" sz="1800" dirty="0" smtClean="0"/>
              <a:t>.</a:t>
            </a:r>
          </a:p>
          <a:p>
            <a:pPr algn="l"/>
            <a:endParaRPr lang="en-US" sz="1800" dirty="0"/>
          </a:p>
          <a:p>
            <a:pPr algn="l"/>
            <a:r>
              <a:rPr lang="en-US" sz="1800" dirty="0"/>
              <a:t>Each user can have its own disk quotas and permission to access different files and resources in the system. The users accounts are built up in such a way that no two user can interfere or mess with each other process, files or any other resources except when they belong to same group and sufficient permissions are provided.</a:t>
            </a:r>
          </a:p>
        </p:txBody>
      </p:sp>
    </p:spTree>
    <p:extLst>
      <p:ext uri="{BB962C8B-B14F-4D97-AF65-F5344CB8AC3E}">
        <p14:creationId xmlns:p14="http://schemas.microsoft.com/office/powerpoint/2010/main" val="188097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489" y="600524"/>
            <a:ext cx="7772400" cy="579462"/>
          </a:xfrm>
        </p:spPr>
        <p:txBody>
          <a:bodyPr>
            <a:noAutofit/>
          </a:bodyPr>
          <a:lstStyle/>
          <a:p>
            <a:r>
              <a:rPr lang="en-US" sz="2400" dirty="0" smtClean="0">
                <a:solidFill>
                  <a:srgbClr val="FF0000"/>
                </a:solidFill>
              </a:rPr>
              <a:t>Multi-core (SMP) Symmetric Multi-Processing</a:t>
            </a:r>
            <a:endParaRPr lang="en-US" sz="2400" dirty="0">
              <a:solidFill>
                <a:srgbClr val="FF0000"/>
              </a:solidFill>
            </a:endParaRPr>
          </a:p>
        </p:txBody>
      </p:sp>
      <p:sp>
        <p:nvSpPr>
          <p:cNvPr id="3" name="Subtitle 2"/>
          <p:cNvSpPr>
            <a:spLocks noGrp="1"/>
          </p:cNvSpPr>
          <p:nvPr>
            <p:ph type="subTitle" idx="1"/>
          </p:nvPr>
        </p:nvSpPr>
        <p:spPr>
          <a:xfrm>
            <a:off x="619489" y="976558"/>
            <a:ext cx="6400800" cy="5138620"/>
          </a:xfrm>
        </p:spPr>
        <p:txBody>
          <a:bodyPr>
            <a:normAutofit/>
          </a:bodyPr>
          <a:lstStyle/>
          <a:p>
            <a:pPr algn="l"/>
            <a:endParaRPr lang="en-US" sz="1800" dirty="0" smtClean="0"/>
          </a:p>
          <a:p>
            <a:pPr algn="l"/>
            <a:r>
              <a:rPr lang="en-US" sz="1800" dirty="0" smtClean="0"/>
              <a:t>Unix</a:t>
            </a:r>
            <a:r>
              <a:rPr lang="en-US" sz="1800" dirty="0"/>
              <a:t>/Linux is a multiuser operating system, which means that multiple user can log in simultaneously using remote terminal or </a:t>
            </a:r>
            <a:r>
              <a:rPr lang="en-US" sz="1800" dirty="0" err="1"/>
              <a:t>ssh</a:t>
            </a:r>
            <a:r>
              <a:rPr lang="en-US" sz="1800" dirty="0"/>
              <a:t> or Telnet (unsecure plaintext protocol) and they can each run their own copy of same programs or different programs </a:t>
            </a:r>
            <a:r>
              <a:rPr lang="en-US" sz="1800" dirty="0" smtClean="0"/>
              <a:t>without interfering </a:t>
            </a:r>
            <a:r>
              <a:rPr lang="en-US" sz="1800" dirty="0"/>
              <a:t>with each other in anyway</a:t>
            </a:r>
            <a:r>
              <a:rPr lang="en-US" sz="1800" dirty="0" smtClean="0"/>
              <a:t>.</a:t>
            </a:r>
          </a:p>
          <a:p>
            <a:pPr algn="l"/>
            <a:endParaRPr lang="en-US" sz="1800" dirty="0"/>
          </a:p>
          <a:p>
            <a:pPr algn="l"/>
            <a:r>
              <a:rPr lang="en-US" sz="1800" dirty="0"/>
              <a:t>Each user can have its own disk quotas and permission to access different files and resources in the system. The users accounts are built up in such a way that no two user can interfere or mess with each other process, files or any other resources except when they belong to same group and sufficient permissions are provided.</a:t>
            </a:r>
          </a:p>
        </p:txBody>
      </p:sp>
    </p:spTree>
    <p:extLst>
      <p:ext uri="{BB962C8B-B14F-4D97-AF65-F5344CB8AC3E}">
        <p14:creationId xmlns:p14="http://schemas.microsoft.com/office/powerpoint/2010/main" val="171068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279</Words>
  <Application>Microsoft Macintosh PowerPoint</Application>
  <PresentationFormat>On-screen Show (4:3)</PresentationFormat>
  <Paragraphs>15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Multi-Tasking </vt:lpstr>
      <vt:lpstr>Multi-User  </vt:lpstr>
      <vt:lpstr>Multi-core (SMP) Symmetric Multi-Processing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 </dc:title>
  <dc:creator>Shakil Khan</dc:creator>
  <cp:lastModifiedBy>Shakil Khan</cp:lastModifiedBy>
  <cp:revision>2</cp:revision>
  <dcterms:created xsi:type="dcterms:W3CDTF">2016-12-18T11:54:10Z</dcterms:created>
  <dcterms:modified xsi:type="dcterms:W3CDTF">2016-12-18T11:59:33Z</dcterms:modified>
</cp:coreProperties>
</file>