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Condensed"/>
      <p:regular r:id="rId46"/>
      <p:bold r:id="rId47"/>
      <p:italic r:id="rId48"/>
      <p:boldItalic r:id="rId49"/>
    </p:embeddedFont>
    <p:embeddedFont>
      <p:font typeface="EB Garamond"/>
      <p:regular r:id="rId50"/>
      <p:bold r:id="rId51"/>
      <p:italic r:id="rId52"/>
      <p:boldItalic r:id="rId53"/>
    </p:embeddedFont>
    <p:embeddedFont>
      <p:font typeface="Josefi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5ECFB2-FB7F-400D-98CE-CBD5173625D4}">
  <a:tblStyle styleId="{9D5ECFB2-FB7F-400D-98CE-CBD5173625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2D62CE2-1771-4233-89B1-D2F2401B33FE}"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Condensed-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Condensed-italic.fntdata"/><Relationship Id="rId47" Type="http://schemas.openxmlformats.org/officeDocument/2006/relationships/font" Target="fonts/RobotoCondensed-bold.fntdata"/><Relationship Id="rId49" Type="http://schemas.openxmlformats.org/officeDocument/2006/relationships/font" Target="fonts/RobotoCondense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BGaramond-bold.fntdata"/><Relationship Id="rId50" Type="http://schemas.openxmlformats.org/officeDocument/2006/relationships/font" Target="fonts/EBGaramond-regular.fntdata"/><Relationship Id="rId53" Type="http://schemas.openxmlformats.org/officeDocument/2006/relationships/font" Target="fonts/EBGaramond-boldItalic.fntdata"/><Relationship Id="rId52" Type="http://schemas.openxmlformats.org/officeDocument/2006/relationships/font" Target="fonts/EBGaramond-italic.fntdata"/><Relationship Id="rId11" Type="http://schemas.openxmlformats.org/officeDocument/2006/relationships/slide" Target="slides/slide5.xml"/><Relationship Id="rId55" Type="http://schemas.openxmlformats.org/officeDocument/2006/relationships/font" Target="fonts/JosefinSans-bold.fntdata"/><Relationship Id="rId10" Type="http://schemas.openxmlformats.org/officeDocument/2006/relationships/slide" Target="slides/slide4.xml"/><Relationship Id="rId54" Type="http://schemas.openxmlformats.org/officeDocument/2006/relationships/font" Target="fonts/JosefinSans-regular.fntdata"/><Relationship Id="rId13" Type="http://schemas.openxmlformats.org/officeDocument/2006/relationships/slide" Target="slides/slide7.xml"/><Relationship Id="rId57" Type="http://schemas.openxmlformats.org/officeDocument/2006/relationships/font" Target="fonts/JosefinSans-boldItalic.fntdata"/><Relationship Id="rId12" Type="http://schemas.openxmlformats.org/officeDocument/2006/relationships/slide" Target="slides/slide6.xml"/><Relationship Id="rId56" Type="http://schemas.openxmlformats.org/officeDocument/2006/relationships/font" Target="fonts/Josefi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b2204c23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b2204c23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veru quick to state this: </a:t>
            </a:r>
            <a:br>
              <a:rPr lang="en"/>
            </a:br>
            <a:br>
              <a:rPr lang="en"/>
            </a:br>
            <a:r>
              <a:rPr lang="en"/>
              <a:t>Skip them very fast. . .If you want to know more about it, we can ask this at end of the presentation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b2204c23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b2204c23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b2204c233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b2204c23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b2204c233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b2204c233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b2204c23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b2204c23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b2204c233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b2204c233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b2204c23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b2204c23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this slide at page 8. How can we determine the quality of an algorithm. What is the dataset and what are the numbers.</a:t>
            </a:r>
            <a:br>
              <a:rPr lang="en"/>
            </a:br>
            <a:br>
              <a:rPr lang="en"/>
            </a:br>
            <a:r>
              <a:rPr lang="en"/>
              <a:t>Concering the dataset, one way is to get this facet term list, is to take the wordnet and the synset as a resource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d06f1cb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d06f1cb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here correct and incorrect predictions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b2204c23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b2204c23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2baa5d0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2baa5d0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2a8177e10_0_1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2a8177e10_0_1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2baa5d09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2baa5d0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2baa5d09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2baa5d09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Density plot = frequency plot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2baa5d09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2baa5d09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2baa5d09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2baa5d09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2baa5d09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2baa5d09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2baa5d09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a2baa5d09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2baa5d09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2baa5d09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support have better benefits to hypernym relations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d3feb3f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ad3feb3f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a2baa5d09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a2baa5d09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d3feb3fb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d3feb3fb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2a8177e10_0_1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2a8177e10_0_1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user wants lists of dogs, recommendation 1 . . .Insert another irrelevant recommendation</a:t>
            </a:r>
            <a:br>
              <a:rPr lang="en"/>
            </a:br>
            <a:br>
              <a:rPr lang="en"/>
            </a:br>
            <a:r>
              <a:rPr lang="en"/>
              <a:t>Example: USE cities like Erfurt, Muich, stuttgart capital of states or cities starting with cities E, there are many possible facets </a:t>
            </a:r>
            <a:br>
              <a:rPr lang="en"/>
            </a:br>
            <a:br>
              <a:rPr lang="en"/>
            </a:br>
            <a:r>
              <a:rPr lang="en"/>
              <a:t>When other cities are offered, may possible facets disappear (when more terms are, more clear facets semantic is)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ad3feb3fb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ad3feb3fb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ad3feb41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ad3feb41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ad3feb41c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ad3feb41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d3feb41c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d3feb41c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d3feb41c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d3feb41c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d3feb41c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ad3feb41c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ad3feb41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ad3feb41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way more data</a:t>
            </a:r>
            <a:br>
              <a:rPr lang="en"/>
            </a:br>
            <a:r>
              <a:rPr lang="en"/>
              <a:t>Or are we missing something in our consideration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d3feb41c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ad3feb41c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a2a8177e10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a2a8177e10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b2204c23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ab2204c23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2f39430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2f39430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examples related to cities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2a8177e10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2a8177e10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the text change to make more sense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2a8177e10_0_1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2a8177e10_0_1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Woman is a query word, then men and queen are potential candidate and King is further away. And this sense is captured in the word-embeddings models.</a:t>
            </a:r>
            <a:br>
              <a:rPr lang="en"/>
            </a:br>
            <a:br>
              <a:rPr lang="en"/>
            </a:br>
            <a:r>
              <a:rPr lang="en"/>
              <a:t>More words for female royalty: Princess etc.</a:t>
            </a:r>
            <a:br>
              <a:rPr lang="en"/>
            </a:br>
            <a:br>
              <a:rPr lang="en"/>
            </a:br>
            <a:r>
              <a:rPr lang="en"/>
              <a:t>If you start from single enity, like women: Men and queen are equally far from each other</a:t>
            </a:r>
            <a:br>
              <a:rPr lang="en"/>
            </a:br>
            <a:br>
              <a:rPr lang="en"/>
            </a:br>
            <a:r>
              <a:rPr lang="en"/>
              <a:t>But when a second term is added to the query, then facet involving royal women move closer to each other then gender facet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2f39430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2f39430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31881f7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31881f7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purpose focus on wordnet here,,accommodatethe vocab</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b2204c23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b2204c23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ster-thesis-prem"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0" y="4875006"/>
            <a:ext cx="2312375" cy="268500"/>
          </a:xfrm>
          <a:prstGeom prst="rect">
            <a:avLst/>
          </a:prstGeom>
          <a:noFill/>
          <a:ln>
            <a:noFill/>
          </a:ln>
        </p:spPr>
      </p:pic>
      <p:sp>
        <p:nvSpPr>
          <p:cNvPr id="14" name="Google Shape;14;p2"/>
          <p:cNvSpPr txBox="1"/>
          <p:nvPr/>
        </p:nvSpPr>
        <p:spPr>
          <a:xfrm>
            <a:off x="7692300" y="-64375"/>
            <a:ext cx="1140000" cy="888600"/>
          </a:xfrm>
          <a:prstGeom prst="rect">
            <a:avLst/>
          </a:prstGeom>
          <a:solidFill>
            <a:srgbClr val="FFB8A5">
              <a:alpha val="9497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EB Garamond"/>
              <a:ea typeface="EB Garamond"/>
              <a:cs typeface="EB Garamond"/>
              <a:sym typeface="EB Garamon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Josefin Sans"/>
              <a:buChar char="●"/>
              <a:defRPr sz="1800">
                <a:solidFill>
                  <a:schemeClr val="dk2"/>
                </a:solidFill>
                <a:latin typeface="Josefin Sans"/>
                <a:ea typeface="Josefin Sans"/>
                <a:cs typeface="Josefin Sans"/>
                <a:sym typeface="Josefin Sans"/>
              </a:defRPr>
            </a:lvl1pPr>
            <a:lvl2pPr indent="-317500" lvl="1" marL="914400" rtl="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2pPr>
            <a:lvl3pPr indent="-317500" lvl="2" marL="1371600" rtl="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3pPr>
            <a:lvl4pPr indent="-317500" lvl="3" marL="1828800" rtl="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4pPr>
            <a:lvl5pPr indent="-317500" lvl="4" marL="2286000" rtl="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5pPr>
            <a:lvl6pPr indent="-317500" lvl="5" marL="2743200" rtl="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6pPr>
            <a:lvl7pPr indent="-317500" lvl="6" marL="3200400" rtl="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7pPr>
            <a:lvl8pPr indent="-317500" lvl="7" marL="3657600" rtl="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8pPr>
            <a:lvl9pPr indent="-317500" lvl="8" marL="4114800" rtl="0">
              <a:lnSpc>
                <a:spcPct val="115000"/>
              </a:lnSpc>
              <a:spcBef>
                <a:spcPts val="1600"/>
              </a:spcBef>
              <a:spcAft>
                <a:spcPts val="1600"/>
              </a:spcAft>
              <a:buClr>
                <a:schemeClr val="dk2"/>
              </a:buClr>
              <a:buSzPts val="1400"/>
              <a:buFont typeface="Josefin Sans"/>
              <a:buChar char="■"/>
              <a:defRPr>
                <a:solidFill>
                  <a:schemeClr val="dk2"/>
                </a:solidFill>
                <a:latin typeface="Josefin Sans"/>
                <a:ea typeface="Josefin Sans"/>
                <a:cs typeface="Josefin Sans"/>
                <a:sym typeface="Josefi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docs.google.com/document/d/1qTmZgLy1rKDOIrX1bUYSYjVcjYGyg0BkRZdLN-Dc6PY/edit#bookmark=id.ii8ouvhazl5w" TargetMode="External"/><Relationship Id="rId4" Type="http://schemas.openxmlformats.org/officeDocument/2006/relationships/hyperlink" Target="https://docs.google.com/document/d/1qTmZgLy1rKDOIrX1bUYSYjVcjYGyg0BkRZdLN-Dc6PY/edit#bookmark=id.492zjyfte4mu" TargetMode="External"/><Relationship Id="rId5" Type="http://schemas.openxmlformats.org/officeDocument/2006/relationships/hyperlink" Target="https://docs.google.com/document/d/1qTmZgLy1rKDOIrX1bUYSYjVcjYGyg0BkRZdLN-Dc6PY/edit#bookmark=id.jy5q8jwthlod" TargetMode="External"/><Relationship Id="rId6" Type="http://schemas.openxmlformats.org/officeDocument/2006/relationships/hyperlink" Target="https://docs.google.com/document/d/1qTmZgLy1rKDOIrX1bUYSYjVcjYGyg0BkRZdLN-Dc6PY/edit#bookmark=id.nrj03ec1jdm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101600" y="547650"/>
            <a:ext cx="6940800" cy="122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338987"/>
                </a:solidFill>
              </a:rPr>
              <a:t>Measuring the Effectiveness of Word-Embeddings for Facet Completion Tasks</a:t>
            </a:r>
            <a:endParaRPr b="1" sz="2400">
              <a:solidFill>
                <a:srgbClr val="338987"/>
              </a:solidFill>
            </a:endParaRPr>
          </a:p>
        </p:txBody>
      </p:sp>
      <p:sp>
        <p:nvSpPr>
          <p:cNvPr id="57" name="Google Shape;57;p13"/>
          <p:cNvSpPr txBox="1"/>
          <p:nvPr>
            <p:ph idx="1" type="subTitle"/>
          </p:nvPr>
        </p:nvSpPr>
        <p:spPr>
          <a:xfrm>
            <a:off x="3419150" y="2086650"/>
            <a:ext cx="2420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Josefin Sans"/>
                <a:ea typeface="Josefin Sans"/>
                <a:cs typeface="Josefin Sans"/>
                <a:sym typeface="Josefin Sans"/>
              </a:rPr>
              <a:t>Master thesis by </a:t>
            </a:r>
            <a:endParaRPr sz="1600">
              <a:latin typeface="Josefin Sans"/>
              <a:ea typeface="Josefin Sans"/>
              <a:cs typeface="Josefin Sans"/>
              <a:sym typeface="Josefin Sans"/>
            </a:endParaRPr>
          </a:p>
          <a:p>
            <a:pPr indent="0" lvl="0" marL="0" rtl="0" algn="ctr">
              <a:spcBef>
                <a:spcPts val="0"/>
              </a:spcBef>
              <a:spcAft>
                <a:spcPts val="0"/>
              </a:spcAft>
              <a:buNone/>
            </a:pPr>
            <a:r>
              <a:rPr lang="en" sz="1600">
                <a:latin typeface="Josefin Sans"/>
                <a:ea typeface="Josefin Sans"/>
                <a:cs typeface="Josefin Sans"/>
                <a:sym typeface="Josefin Sans"/>
              </a:rPr>
              <a:t>Prem Kumar Tiwari</a:t>
            </a:r>
            <a:endParaRPr sz="1600">
              <a:latin typeface="Josefin Sans"/>
              <a:ea typeface="Josefin Sans"/>
              <a:cs typeface="Josefin Sans"/>
              <a:sym typeface="Josefin Sans"/>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 name="Google Shape;59;p13"/>
          <p:cNvSpPr txBox="1"/>
          <p:nvPr/>
        </p:nvSpPr>
        <p:spPr>
          <a:xfrm>
            <a:off x="621650" y="3744750"/>
            <a:ext cx="36114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First Referee: Prof. Dr. Benno Stein</a:t>
            </a:r>
            <a:endParaRPr>
              <a:latin typeface="Josefin Sans"/>
              <a:ea typeface="Josefin Sans"/>
              <a:cs typeface="Josefin Sans"/>
              <a:sym typeface="Josefin Sans"/>
            </a:endParaRPr>
          </a:p>
          <a:p>
            <a:pPr indent="0" lvl="0" marL="0" rtl="0" algn="l">
              <a:spcBef>
                <a:spcPts val="0"/>
              </a:spcBef>
              <a:spcAft>
                <a:spcPts val="0"/>
              </a:spcAft>
              <a:buNone/>
            </a:pPr>
            <a:r>
              <a:rPr lang="en">
                <a:latin typeface="Josefin Sans"/>
                <a:ea typeface="Josefin Sans"/>
                <a:cs typeface="Josefin Sans"/>
                <a:sym typeface="Josefin Sans"/>
              </a:rPr>
              <a:t>Second Referee: Prof. Dr. Andreas Jakoby</a:t>
            </a:r>
            <a:endParaRPr>
              <a:latin typeface="Josefin Sans"/>
              <a:ea typeface="Josefin Sans"/>
              <a:cs typeface="Josefin Sans"/>
              <a:sym typeface="Josefin Sans"/>
            </a:endParaRPr>
          </a:p>
        </p:txBody>
      </p:sp>
      <p:sp>
        <p:nvSpPr>
          <p:cNvPr id="60" name="Google Shape;60;p13"/>
          <p:cNvSpPr txBox="1"/>
          <p:nvPr/>
        </p:nvSpPr>
        <p:spPr>
          <a:xfrm>
            <a:off x="5972375" y="3744750"/>
            <a:ext cx="26496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Supervisor: Tim Gollub</a:t>
            </a:r>
            <a:endParaRPr>
              <a:latin typeface="Josefin Sans"/>
              <a:ea typeface="Josefin Sans"/>
              <a:cs typeface="Josefin Sans"/>
              <a:sym typeface="Josefin Sans"/>
            </a:endParaRPr>
          </a:p>
        </p:txBody>
      </p:sp>
      <p:sp>
        <p:nvSpPr>
          <p:cNvPr id="61" name="Google Shape;61;p13"/>
          <p:cNvSpPr txBox="1"/>
          <p:nvPr/>
        </p:nvSpPr>
        <p:spPr>
          <a:xfrm>
            <a:off x="6771650" y="277527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EB Garamond"/>
              <a:ea typeface="EB Garamond"/>
              <a:cs typeface="EB Garamond"/>
              <a:sym typeface="EB Garamond"/>
            </a:endParaRPr>
          </a:p>
        </p:txBody>
      </p:sp>
      <p:sp>
        <p:nvSpPr>
          <p:cNvPr id="62" name="Google Shape;62;p13"/>
          <p:cNvSpPr txBox="1"/>
          <p:nvPr/>
        </p:nvSpPr>
        <p:spPr>
          <a:xfrm>
            <a:off x="3833575" y="2893625"/>
            <a:ext cx="2420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Josefin Sans"/>
                <a:ea typeface="Josefin Sans"/>
                <a:cs typeface="Josefin Sans"/>
                <a:sym typeface="Josefin Sans"/>
              </a:rPr>
              <a:t>December 1, 2020</a:t>
            </a:r>
            <a:endParaRPr>
              <a:solidFill>
                <a:srgbClr val="666666"/>
              </a:solidFill>
              <a:latin typeface="Josefin Sans"/>
              <a:ea typeface="Josefin Sans"/>
              <a:cs typeface="Josefin Sans"/>
              <a:sym typeface="Josefin Sans"/>
            </a:endParaRPr>
          </a:p>
        </p:txBody>
      </p:sp>
      <p:grpSp>
        <p:nvGrpSpPr>
          <p:cNvPr id="63" name="Google Shape;63;p13"/>
          <p:cNvGrpSpPr/>
          <p:nvPr/>
        </p:nvGrpSpPr>
        <p:grpSpPr>
          <a:xfrm>
            <a:off x="8042394" y="254160"/>
            <a:ext cx="334031" cy="334547"/>
            <a:chOff x="-31093575" y="3552550"/>
            <a:chExt cx="291450" cy="291900"/>
          </a:xfrm>
        </p:grpSpPr>
        <p:sp>
          <p:nvSpPr>
            <p:cNvPr id="64" name="Google Shape;64;p13"/>
            <p:cNvSpPr/>
            <p:nvPr/>
          </p:nvSpPr>
          <p:spPr>
            <a:xfrm>
              <a:off x="-31011650" y="3745525"/>
              <a:ext cx="7900" cy="12625"/>
            </a:xfrm>
            <a:custGeom>
              <a:rect b="b" l="l" r="r" t="t"/>
              <a:pathLst>
                <a:path extrusionOk="0" h="505" w="316">
                  <a:moveTo>
                    <a:pt x="158" y="1"/>
                  </a:moveTo>
                  <a:lnTo>
                    <a:pt x="0" y="505"/>
                  </a:lnTo>
                  <a:lnTo>
                    <a:pt x="315" y="505"/>
                  </a:lnTo>
                  <a:lnTo>
                    <a:pt x="158" y="1"/>
                  </a:ln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31093575" y="3671500"/>
              <a:ext cx="171725" cy="172950"/>
            </a:xfrm>
            <a:custGeom>
              <a:rect b="b" l="l" r="r" t="t"/>
              <a:pathLst>
                <a:path extrusionOk="0" h="6918" w="6869">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30895875" y="3621075"/>
              <a:ext cx="15775" cy="26025"/>
            </a:xfrm>
            <a:custGeom>
              <a:rect b="b" l="l" r="r" t="t"/>
              <a:pathLst>
                <a:path extrusionOk="0" h="1041" w="631">
                  <a:moveTo>
                    <a:pt x="0" y="1"/>
                  </a:moveTo>
                  <a:cubicBezTo>
                    <a:pt x="32" y="410"/>
                    <a:pt x="126" y="694"/>
                    <a:pt x="315" y="1041"/>
                  </a:cubicBezTo>
                  <a:cubicBezTo>
                    <a:pt x="473" y="694"/>
                    <a:pt x="599" y="347"/>
                    <a:pt x="631"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30974650" y="3552550"/>
              <a:ext cx="172525" cy="172400"/>
            </a:xfrm>
            <a:custGeom>
              <a:rect b="b" l="l" r="r" t="t"/>
              <a:pathLst>
                <a:path extrusionOk="0" h="6896" w="6901">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22"/>
          <p:cNvPicPr preferRelativeResize="0"/>
          <p:nvPr/>
        </p:nvPicPr>
        <p:blipFill>
          <a:blip r:embed="rId3">
            <a:alphaModFix/>
          </a:blip>
          <a:stretch>
            <a:fillRect/>
          </a:stretch>
        </p:blipFill>
        <p:spPr>
          <a:xfrm>
            <a:off x="330025" y="1077575"/>
            <a:ext cx="5593075" cy="3333224"/>
          </a:xfrm>
          <a:prstGeom prst="rect">
            <a:avLst/>
          </a:prstGeom>
          <a:noFill/>
          <a:ln>
            <a:noFill/>
          </a:ln>
        </p:spPr>
      </p:pic>
      <p:sp>
        <p:nvSpPr>
          <p:cNvPr id="207" name="Google Shape;207;p22"/>
          <p:cNvSpPr txBox="1"/>
          <p:nvPr/>
        </p:nvSpPr>
        <p:spPr>
          <a:xfrm>
            <a:off x="7785550" y="340400"/>
            <a:ext cx="10140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Structure of WordNet</a:t>
            </a:r>
            <a:endParaRPr/>
          </a:p>
        </p:txBody>
      </p:sp>
      <p:sp>
        <p:nvSpPr>
          <p:cNvPr id="208" name="Google Shape;208;p22"/>
          <p:cNvSpPr txBox="1"/>
          <p:nvPr/>
        </p:nvSpPr>
        <p:spPr>
          <a:xfrm>
            <a:off x="6135200" y="1591150"/>
            <a:ext cx="2819700" cy="28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5F7D95"/>
                </a:solidFill>
                <a:latin typeface="Josefin Sans"/>
                <a:ea typeface="Josefin Sans"/>
                <a:cs typeface="Josefin Sans"/>
                <a:sym typeface="Josefin Sans"/>
              </a:rPr>
              <a:t>Possible ways of Term Lists Generation</a:t>
            </a:r>
            <a:endParaRPr b="1" sz="1600">
              <a:solidFill>
                <a:srgbClr val="5F7D95"/>
              </a:solidFill>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a:p>
            <a:pPr indent="-317500" lvl="0" marL="457200" rtl="0" algn="l">
              <a:spcBef>
                <a:spcPts val="0"/>
              </a:spcBef>
              <a:spcAft>
                <a:spcPts val="0"/>
              </a:spcAft>
              <a:buSzPts val="1400"/>
              <a:buFont typeface="Josefin Sans"/>
              <a:buAutoNum type="arabicPeriod"/>
            </a:pPr>
            <a:r>
              <a:rPr lang="en">
                <a:latin typeface="Josefin Sans"/>
                <a:ea typeface="Josefin Sans"/>
                <a:cs typeface="Josefin Sans"/>
                <a:sym typeface="Josefin Sans"/>
              </a:rPr>
              <a:t>Direct Synset</a:t>
            </a:r>
            <a:endParaRPr>
              <a:latin typeface="Josefin Sans"/>
              <a:ea typeface="Josefin Sans"/>
              <a:cs typeface="Josefin Sans"/>
              <a:sym typeface="Josefin Sans"/>
            </a:endParaRPr>
          </a:p>
          <a:p>
            <a:pPr indent="-317500" lvl="0" marL="457200" rtl="0" algn="l">
              <a:spcBef>
                <a:spcPts val="0"/>
              </a:spcBef>
              <a:spcAft>
                <a:spcPts val="0"/>
              </a:spcAft>
              <a:buSzPts val="1400"/>
              <a:buFont typeface="Josefin Sans"/>
              <a:buAutoNum type="arabicPeriod"/>
            </a:pPr>
            <a:r>
              <a:rPr lang="en">
                <a:latin typeface="Josefin Sans"/>
                <a:ea typeface="Josefin Sans"/>
                <a:cs typeface="Josefin Sans"/>
                <a:sym typeface="Josefin Sans"/>
              </a:rPr>
              <a:t>Hypernym Traversal</a:t>
            </a:r>
            <a:endParaRPr>
              <a:latin typeface="Josefin Sans"/>
              <a:ea typeface="Josefin Sans"/>
              <a:cs typeface="Josefin Sans"/>
              <a:sym typeface="Josefin Sans"/>
            </a:endParaRPr>
          </a:p>
          <a:p>
            <a:pPr indent="-317500" lvl="0" marL="457200" rtl="0" algn="l">
              <a:spcBef>
                <a:spcPts val="0"/>
              </a:spcBef>
              <a:spcAft>
                <a:spcPts val="0"/>
              </a:spcAft>
              <a:buSzPts val="1400"/>
              <a:buFont typeface="Josefin Sans"/>
              <a:buAutoNum type="arabicPeriod"/>
            </a:pPr>
            <a:r>
              <a:rPr lang="en">
                <a:latin typeface="Josefin Sans"/>
                <a:ea typeface="Josefin Sans"/>
                <a:cs typeface="Josefin Sans"/>
                <a:sym typeface="Josefin Sans"/>
              </a:rPr>
              <a:t>Hyponym Traversal</a:t>
            </a:r>
            <a:endParaRPr>
              <a:latin typeface="Josefin Sans"/>
              <a:ea typeface="Josefin Sans"/>
              <a:cs typeface="Josefin Sans"/>
              <a:sym typeface="Josefin Sans"/>
            </a:endParaRPr>
          </a:p>
        </p:txBody>
      </p:sp>
      <p:sp>
        <p:nvSpPr>
          <p:cNvPr id="209" name="Google Shape;209;p22"/>
          <p:cNvSpPr/>
          <p:nvPr/>
        </p:nvSpPr>
        <p:spPr>
          <a:xfrm>
            <a:off x="8124026" y="66625"/>
            <a:ext cx="246213" cy="318212"/>
          </a:xfrm>
          <a:custGeom>
            <a:rect b="b" l="l" r="r" t="t"/>
            <a:pathLst>
              <a:path extrusionOk="0" h="12698" w="12446">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3"/>
          <p:cNvSpPr txBox="1"/>
          <p:nvPr/>
        </p:nvSpPr>
        <p:spPr>
          <a:xfrm>
            <a:off x="430275" y="81400"/>
            <a:ext cx="62979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  Term Lists Preparation Directly from Synset and Hypernymy Traversal</a:t>
            </a:r>
            <a:endParaRPr b="1">
              <a:solidFill>
                <a:srgbClr val="338987"/>
              </a:solidFill>
              <a:latin typeface="Josefin Sans"/>
              <a:ea typeface="Josefin Sans"/>
              <a:cs typeface="Josefin Sans"/>
              <a:sym typeface="Josefin Sans"/>
            </a:endParaRPr>
          </a:p>
        </p:txBody>
      </p:sp>
      <p:sp>
        <p:nvSpPr>
          <p:cNvPr id="216" name="Google Shape;216;p23"/>
          <p:cNvSpPr txBox="1"/>
          <p:nvPr/>
        </p:nvSpPr>
        <p:spPr>
          <a:xfrm>
            <a:off x="7741150" y="244225"/>
            <a:ext cx="11100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Term List Preparation</a:t>
            </a:r>
            <a:endParaRPr b="1" sz="1100">
              <a:solidFill>
                <a:srgbClr val="338987"/>
              </a:solidFill>
              <a:latin typeface="Josefin Sans"/>
              <a:ea typeface="Josefin Sans"/>
              <a:cs typeface="Josefin Sans"/>
              <a:sym typeface="Josefin Sans"/>
            </a:endParaRPr>
          </a:p>
        </p:txBody>
      </p:sp>
      <p:pic>
        <p:nvPicPr>
          <p:cNvPr id="217" name="Google Shape;217;p23"/>
          <p:cNvPicPr preferRelativeResize="0"/>
          <p:nvPr/>
        </p:nvPicPr>
        <p:blipFill>
          <a:blip r:embed="rId3">
            <a:alphaModFix/>
          </a:blip>
          <a:stretch>
            <a:fillRect/>
          </a:stretch>
        </p:blipFill>
        <p:spPr>
          <a:xfrm>
            <a:off x="196800" y="1025250"/>
            <a:ext cx="3547733" cy="3706350"/>
          </a:xfrm>
          <a:prstGeom prst="rect">
            <a:avLst/>
          </a:prstGeom>
          <a:noFill/>
          <a:ln>
            <a:noFill/>
          </a:ln>
        </p:spPr>
      </p:pic>
      <p:grpSp>
        <p:nvGrpSpPr>
          <p:cNvPr id="218" name="Google Shape;218;p23"/>
          <p:cNvGrpSpPr/>
          <p:nvPr/>
        </p:nvGrpSpPr>
        <p:grpSpPr>
          <a:xfrm>
            <a:off x="239246" y="81392"/>
            <a:ext cx="312909" cy="343862"/>
            <a:chOff x="-39998250" y="3605325"/>
            <a:chExt cx="288875" cy="317450"/>
          </a:xfrm>
        </p:grpSpPr>
        <p:sp>
          <p:nvSpPr>
            <p:cNvPr id="219" name="Google Shape;219;p23"/>
            <p:cNvSpPr/>
            <p:nvPr/>
          </p:nvSpPr>
          <p:spPr>
            <a:xfrm>
              <a:off x="-39998250" y="3799600"/>
              <a:ext cx="288875" cy="123175"/>
            </a:xfrm>
            <a:custGeom>
              <a:rect b="b" l="l" r="r" t="t"/>
              <a:pathLst>
                <a:path extrusionOk="0" h="4927" w="11555">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39940950" y="3605325"/>
              <a:ext cx="160700" cy="212050"/>
            </a:xfrm>
            <a:custGeom>
              <a:rect b="b" l="l" r="r" t="t"/>
              <a:pathLst>
                <a:path extrusionOk="0" h="8482" w="6428">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1" name="Google Shape;221;p23"/>
          <p:cNvCxnSpPr>
            <a:endCxn id="215" idx="3"/>
          </p:cNvCxnSpPr>
          <p:nvPr/>
        </p:nvCxnSpPr>
        <p:spPr>
          <a:xfrm flipH="1" rot="10800000">
            <a:off x="636375" y="373750"/>
            <a:ext cx="6091800" cy="25800"/>
          </a:xfrm>
          <a:prstGeom prst="straightConnector1">
            <a:avLst/>
          </a:prstGeom>
          <a:noFill/>
          <a:ln cap="flat" cmpd="sng" w="9525">
            <a:solidFill>
              <a:schemeClr val="dk2"/>
            </a:solidFill>
            <a:prstDash val="solid"/>
            <a:round/>
            <a:headEnd len="med" w="med" type="none"/>
            <a:tailEnd len="med" w="med" type="none"/>
          </a:ln>
        </p:spPr>
      </p:cxnSp>
      <p:sp>
        <p:nvSpPr>
          <p:cNvPr id="222" name="Google Shape;222;p23"/>
          <p:cNvSpPr txBox="1"/>
          <p:nvPr/>
        </p:nvSpPr>
        <p:spPr>
          <a:xfrm>
            <a:off x="251625" y="599450"/>
            <a:ext cx="1716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69138"/>
                </a:solidFill>
                <a:latin typeface="Josefin Sans"/>
                <a:ea typeface="Josefin Sans"/>
                <a:cs typeface="Josefin Sans"/>
                <a:sym typeface="Josefin Sans"/>
              </a:rPr>
              <a:t>Direct Synset</a:t>
            </a:r>
            <a:endParaRPr b="1">
              <a:solidFill>
                <a:srgbClr val="E69138"/>
              </a:solidFill>
              <a:latin typeface="Josefin Sans"/>
              <a:ea typeface="Josefin Sans"/>
              <a:cs typeface="Josefin Sans"/>
              <a:sym typeface="Josefin Sans"/>
            </a:endParaRPr>
          </a:p>
        </p:txBody>
      </p:sp>
      <p:cxnSp>
        <p:nvCxnSpPr>
          <p:cNvPr id="223" name="Google Shape;223;p23"/>
          <p:cNvCxnSpPr/>
          <p:nvPr/>
        </p:nvCxnSpPr>
        <p:spPr>
          <a:xfrm>
            <a:off x="4181400" y="599450"/>
            <a:ext cx="0" cy="4447800"/>
          </a:xfrm>
          <a:prstGeom prst="straightConnector1">
            <a:avLst/>
          </a:prstGeom>
          <a:noFill/>
          <a:ln cap="flat" cmpd="sng" w="28575">
            <a:solidFill>
              <a:srgbClr val="338987"/>
            </a:solidFill>
            <a:prstDash val="solid"/>
            <a:round/>
            <a:headEnd len="med" w="med" type="none"/>
            <a:tailEnd len="med" w="med" type="none"/>
          </a:ln>
        </p:spPr>
      </p:cxnSp>
      <p:pic>
        <p:nvPicPr>
          <p:cNvPr id="224" name="Google Shape;224;p23"/>
          <p:cNvPicPr preferRelativeResize="0"/>
          <p:nvPr/>
        </p:nvPicPr>
        <p:blipFill>
          <a:blip r:embed="rId4">
            <a:alphaModFix/>
          </a:blip>
          <a:stretch>
            <a:fillRect/>
          </a:stretch>
        </p:blipFill>
        <p:spPr>
          <a:xfrm>
            <a:off x="4366650" y="917175"/>
            <a:ext cx="3983350" cy="3922489"/>
          </a:xfrm>
          <a:prstGeom prst="rect">
            <a:avLst/>
          </a:prstGeom>
          <a:noFill/>
          <a:ln>
            <a:noFill/>
          </a:ln>
        </p:spPr>
      </p:pic>
      <p:sp>
        <p:nvSpPr>
          <p:cNvPr id="225" name="Google Shape;225;p23"/>
          <p:cNvSpPr txBox="1"/>
          <p:nvPr/>
        </p:nvSpPr>
        <p:spPr>
          <a:xfrm>
            <a:off x="4433025" y="510650"/>
            <a:ext cx="24495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41B47"/>
                </a:solidFill>
                <a:latin typeface="Josefin Sans"/>
                <a:ea typeface="Josefin Sans"/>
                <a:cs typeface="Josefin Sans"/>
                <a:sym typeface="Josefin Sans"/>
              </a:rPr>
              <a:t>Hypernymy Traversal</a:t>
            </a:r>
            <a:endParaRPr b="1">
              <a:solidFill>
                <a:srgbClr val="741B47"/>
              </a:solidFill>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31" name="Google Shape;231;p24"/>
          <p:cNvGrpSpPr/>
          <p:nvPr/>
        </p:nvGrpSpPr>
        <p:grpSpPr>
          <a:xfrm>
            <a:off x="231846" y="103592"/>
            <a:ext cx="312909" cy="343862"/>
            <a:chOff x="-39998250" y="3605325"/>
            <a:chExt cx="288875" cy="317450"/>
          </a:xfrm>
        </p:grpSpPr>
        <p:sp>
          <p:nvSpPr>
            <p:cNvPr id="232" name="Google Shape;232;p24"/>
            <p:cNvSpPr/>
            <p:nvPr/>
          </p:nvSpPr>
          <p:spPr>
            <a:xfrm>
              <a:off x="-39998250" y="3799600"/>
              <a:ext cx="288875" cy="123175"/>
            </a:xfrm>
            <a:custGeom>
              <a:rect b="b" l="l" r="r" t="t"/>
              <a:pathLst>
                <a:path extrusionOk="0" h="4927" w="11555">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39940950" y="3605325"/>
              <a:ext cx="160700" cy="212050"/>
            </a:xfrm>
            <a:custGeom>
              <a:rect b="b" l="l" r="r" t="t"/>
              <a:pathLst>
                <a:path extrusionOk="0" h="8482" w="6428">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4"/>
          <p:cNvSpPr txBox="1"/>
          <p:nvPr/>
        </p:nvSpPr>
        <p:spPr>
          <a:xfrm>
            <a:off x="577250" y="103600"/>
            <a:ext cx="61203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38987"/>
                </a:solidFill>
                <a:latin typeface="Josefin Sans"/>
                <a:ea typeface="Josefin Sans"/>
                <a:cs typeface="Josefin Sans"/>
                <a:sym typeface="Josefin Sans"/>
              </a:rPr>
              <a:t>Term Lists Preparation through Hyponymy Traversal: </a:t>
            </a:r>
            <a:r>
              <a:rPr b="1" lang="en">
                <a:solidFill>
                  <a:srgbClr val="CC0000"/>
                </a:solidFill>
                <a:latin typeface="Josefin Sans"/>
                <a:ea typeface="Josefin Sans"/>
                <a:cs typeface="Josefin Sans"/>
                <a:sym typeface="Josefin Sans"/>
              </a:rPr>
              <a:t>Not Considered</a:t>
            </a:r>
            <a:endParaRPr>
              <a:solidFill>
                <a:srgbClr val="CC0000"/>
              </a:solidFill>
              <a:latin typeface="Josefin Sans"/>
              <a:ea typeface="Josefin Sans"/>
              <a:cs typeface="Josefin Sans"/>
              <a:sym typeface="Josefin Sans"/>
            </a:endParaRPr>
          </a:p>
        </p:txBody>
      </p:sp>
      <p:sp>
        <p:nvSpPr>
          <p:cNvPr id="235" name="Google Shape;235;p24"/>
          <p:cNvSpPr txBox="1"/>
          <p:nvPr/>
        </p:nvSpPr>
        <p:spPr>
          <a:xfrm>
            <a:off x="7852175" y="288625"/>
            <a:ext cx="9324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Hyponymy Traversal</a:t>
            </a:r>
            <a:endParaRPr b="1" sz="1100">
              <a:solidFill>
                <a:srgbClr val="338987"/>
              </a:solidFill>
              <a:latin typeface="Josefin Sans"/>
              <a:ea typeface="Josefin Sans"/>
              <a:cs typeface="Josefin Sans"/>
              <a:sym typeface="Josefin Sans"/>
            </a:endParaRPr>
          </a:p>
        </p:txBody>
      </p:sp>
      <p:cxnSp>
        <p:nvCxnSpPr>
          <p:cNvPr id="236" name="Google Shape;236;p24"/>
          <p:cNvCxnSpPr/>
          <p:nvPr/>
        </p:nvCxnSpPr>
        <p:spPr>
          <a:xfrm flipH="1" rot="10800000">
            <a:off x="695675" y="399550"/>
            <a:ext cx="6120300" cy="7500"/>
          </a:xfrm>
          <a:prstGeom prst="straightConnector1">
            <a:avLst/>
          </a:prstGeom>
          <a:noFill/>
          <a:ln cap="flat" cmpd="sng" w="9525">
            <a:solidFill>
              <a:schemeClr val="dk2"/>
            </a:solidFill>
            <a:prstDash val="solid"/>
            <a:round/>
            <a:headEnd len="med" w="med" type="none"/>
            <a:tailEnd len="med" w="med" type="none"/>
          </a:ln>
        </p:spPr>
      </p:cxnSp>
      <p:pic>
        <p:nvPicPr>
          <p:cNvPr id="237" name="Google Shape;237;p24"/>
          <p:cNvPicPr preferRelativeResize="0"/>
          <p:nvPr/>
        </p:nvPicPr>
        <p:blipFill>
          <a:blip r:embed="rId3">
            <a:alphaModFix/>
          </a:blip>
          <a:stretch>
            <a:fillRect/>
          </a:stretch>
        </p:blipFill>
        <p:spPr>
          <a:xfrm>
            <a:off x="315200" y="766600"/>
            <a:ext cx="3347626" cy="3896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5"/>
          <p:cNvSpPr txBox="1"/>
          <p:nvPr/>
        </p:nvSpPr>
        <p:spPr>
          <a:xfrm>
            <a:off x="362625" y="429250"/>
            <a:ext cx="67200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Support - Query Generation</a:t>
            </a:r>
            <a:endParaRPr b="1">
              <a:solidFill>
                <a:srgbClr val="338987"/>
              </a:solidFill>
              <a:latin typeface="Josefin Sans"/>
              <a:ea typeface="Josefin Sans"/>
              <a:cs typeface="Josefin Sans"/>
              <a:sym typeface="Josefin Sans"/>
            </a:endParaRPr>
          </a:p>
        </p:txBody>
      </p:sp>
      <p:sp>
        <p:nvSpPr>
          <p:cNvPr id="244" name="Google Shape;244;p25"/>
          <p:cNvSpPr txBox="1"/>
          <p:nvPr/>
        </p:nvSpPr>
        <p:spPr>
          <a:xfrm>
            <a:off x="1909375" y="2081400"/>
            <a:ext cx="5054700" cy="9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Two Types</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b="1">
              <a:solidFill>
                <a:srgbClr val="338987"/>
              </a:solidFill>
              <a:latin typeface="Josefin Sans"/>
              <a:ea typeface="Josefin Sans"/>
              <a:cs typeface="Josefin Sans"/>
              <a:sym typeface="Josefin Sans"/>
            </a:endParaRPr>
          </a:p>
          <a:p>
            <a:pPr indent="-317500" lvl="0" marL="457200" rtl="0" algn="l">
              <a:spcBef>
                <a:spcPts val="0"/>
              </a:spcBef>
              <a:spcAft>
                <a:spcPts val="0"/>
              </a:spcAft>
              <a:buClr>
                <a:schemeClr val="dk1"/>
              </a:buClr>
              <a:buSzPts val="1400"/>
              <a:buFont typeface="Josefin Sans"/>
              <a:buAutoNum type="arabicPeriod"/>
            </a:pPr>
            <a:r>
              <a:rPr lang="en">
                <a:solidFill>
                  <a:schemeClr val="dk1"/>
                </a:solidFill>
                <a:latin typeface="Josefin Sans"/>
                <a:ea typeface="Josefin Sans"/>
                <a:cs typeface="Josefin Sans"/>
                <a:sym typeface="Josefin Sans"/>
              </a:rPr>
              <a:t>Single Support(</a:t>
            </a:r>
            <a:r>
              <a:rPr b="1" lang="en">
                <a:solidFill>
                  <a:schemeClr val="dk1"/>
                </a:solidFill>
                <a:latin typeface="Josefin Sans"/>
                <a:ea typeface="Josefin Sans"/>
                <a:cs typeface="Josefin Sans"/>
                <a:sym typeface="Josefin Sans"/>
              </a:rPr>
              <a:t>X</a:t>
            </a:r>
            <a:r>
              <a:rPr lang="en">
                <a:solidFill>
                  <a:schemeClr val="dk1"/>
                </a:solidFill>
                <a:latin typeface="Josefin Sans"/>
                <a:ea typeface="Josefin Sans"/>
                <a:cs typeface="Josefin Sans"/>
                <a:sym typeface="Josefin Sans"/>
              </a:rPr>
              <a:t>) and Single True Query(</a:t>
            </a:r>
            <a:r>
              <a:rPr b="1" lang="en">
                <a:solidFill>
                  <a:schemeClr val="dk1"/>
                </a:solidFill>
                <a:latin typeface="Josefin Sans"/>
                <a:ea typeface="Josefin Sans"/>
                <a:cs typeface="Josefin Sans"/>
                <a:sym typeface="Josefin Sans"/>
              </a:rPr>
              <a:t>Y</a:t>
            </a:r>
            <a:r>
              <a:rPr lang="en">
                <a:solidFill>
                  <a:schemeClr val="dk1"/>
                </a:solidFill>
                <a:latin typeface="Josefin Sans"/>
                <a:ea typeface="Josefin Sans"/>
                <a:cs typeface="Josefin Sans"/>
                <a:sym typeface="Josefin Sans"/>
              </a:rPr>
              <a:t>).</a:t>
            </a:r>
            <a:endParaRPr>
              <a:solidFill>
                <a:schemeClr val="dk1"/>
              </a:solidFill>
              <a:latin typeface="Josefin Sans"/>
              <a:ea typeface="Josefin Sans"/>
              <a:cs typeface="Josefin Sans"/>
              <a:sym typeface="Josefin Sans"/>
            </a:endParaRPr>
          </a:p>
          <a:p>
            <a:pPr indent="0" lvl="0" marL="457200" rtl="0" algn="l">
              <a:spcBef>
                <a:spcPts val="0"/>
              </a:spcBef>
              <a:spcAft>
                <a:spcPts val="0"/>
              </a:spcAft>
              <a:buNone/>
            </a:pPr>
            <a:r>
              <a:t/>
            </a:r>
            <a:endParaRPr>
              <a:solidFill>
                <a:schemeClr val="dk1"/>
              </a:solidFill>
              <a:latin typeface="Josefin Sans"/>
              <a:ea typeface="Josefin Sans"/>
              <a:cs typeface="Josefin Sans"/>
              <a:sym typeface="Josefin Sans"/>
            </a:endParaRPr>
          </a:p>
          <a:p>
            <a:pPr indent="-317500" lvl="0" marL="457200" rtl="0" algn="l">
              <a:spcBef>
                <a:spcPts val="0"/>
              </a:spcBef>
              <a:spcAft>
                <a:spcPts val="0"/>
              </a:spcAft>
              <a:buClr>
                <a:schemeClr val="dk1"/>
              </a:buClr>
              <a:buSzPts val="1400"/>
              <a:buFont typeface="Josefin Sans"/>
              <a:buAutoNum type="arabicPeriod"/>
            </a:pPr>
            <a:r>
              <a:rPr lang="en">
                <a:solidFill>
                  <a:schemeClr val="dk1"/>
                </a:solidFill>
                <a:latin typeface="Josefin Sans"/>
                <a:ea typeface="Josefin Sans"/>
                <a:cs typeface="Josefin Sans"/>
                <a:sym typeface="Josefin Sans"/>
              </a:rPr>
              <a:t>Multiple Support(</a:t>
            </a:r>
            <a:r>
              <a:rPr b="1" lang="en">
                <a:solidFill>
                  <a:schemeClr val="dk1"/>
                </a:solidFill>
                <a:latin typeface="Josefin Sans"/>
                <a:ea typeface="Josefin Sans"/>
                <a:cs typeface="Josefin Sans"/>
                <a:sym typeface="Josefin Sans"/>
              </a:rPr>
              <a:t>X</a:t>
            </a:r>
            <a:r>
              <a:rPr lang="en">
                <a:solidFill>
                  <a:schemeClr val="dk1"/>
                </a:solidFill>
                <a:latin typeface="Josefin Sans"/>
                <a:ea typeface="Josefin Sans"/>
                <a:cs typeface="Josefin Sans"/>
                <a:sym typeface="Josefin Sans"/>
              </a:rPr>
              <a:t>) and Single True Query(</a:t>
            </a:r>
            <a:r>
              <a:rPr b="1" lang="en">
                <a:solidFill>
                  <a:schemeClr val="dk1"/>
                </a:solidFill>
                <a:latin typeface="Josefin Sans"/>
                <a:ea typeface="Josefin Sans"/>
                <a:cs typeface="Josefin Sans"/>
                <a:sym typeface="Josefin Sans"/>
              </a:rPr>
              <a:t>Y</a:t>
            </a:r>
            <a:r>
              <a:rPr lang="en">
                <a:solidFill>
                  <a:schemeClr val="dk1"/>
                </a:solidFill>
                <a:latin typeface="Josefin Sans"/>
                <a:ea typeface="Josefin Sans"/>
                <a:cs typeface="Josefin Sans"/>
                <a:sym typeface="Josefin Sans"/>
              </a:rPr>
              <a:t>).</a:t>
            </a:r>
            <a:endParaRPr/>
          </a:p>
        </p:txBody>
      </p:sp>
      <p:sp>
        <p:nvSpPr>
          <p:cNvPr id="245" name="Google Shape;245;p25"/>
          <p:cNvSpPr txBox="1"/>
          <p:nvPr/>
        </p:nvSpPr>
        <p:spPr>
          <a:xfrm>
            <a:off x="1021300" y="1132300"/>
            <a:ext cx="5691000" cy="7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From the generated Term Lists, we generate our Support-Query pair.</a:t>
            </a:r>
            <a:endParaRPr>
              <a:latin typeface="Josefin Sans"/>
              <a:ea typeface="Josefin Sans"/>
              <a:cs typeface="Josefin Sans"/>
              <a:sym typeface="Josefin Sans"/>
            </a:endParaRPr>
          </a:p>
        </p:txBody>
      </p:sp>
      <p:sp>
        <p:nvSpPr>
          <p:cNvPr id="246" name="Google Shape;246;p25"/>
          <p:cNvSpPr txBox="1"/>
          <p:nvPr/>
        </p:nvSpPr>
        <p:spPr>
          <a:xfrm>
            <a:off x="7800350" y="281225"/>
            <a:ext cx="969600" cy="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Support - </a:t>
            </a:r>
            <a:endParaRPr b="1" sz="1100">
              <a:solidFill>
                <a:srgbClr val="338987"/>
              </a:solidFill>
              <a:latin typeface="Josefin Sans"/>
              <a:ea typeface="Josefin Sans"/>
              <a:cs typeface="Josefin Sans"/>
              <a:sym typeface="Josefin Sans"/>
            </a:endParaRPr>
          </a:p>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Query</a:t>
            </a:r>
            <a:endParaRPr b="1" sz="1100">
              <a:solidFill>
                <a:srgbClr val="338987"/>
              </a:solidFill>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26"/>
          <p:cNvSpPr txBox="1"/>
          <p:nvPr/>
        </p:nvSpPr>
        <p:spPr>
          <a:xfrm>
            <a:off x="59200" y="51800"/>
            <a:ext cx="5291400" cy="6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8987"/>
                </a:solidFill>
                <a:latin typeface="Josefin Sans"/>
                <a:ea typeface="Josefin Sans"/>
                <a:cs typeface="Josefin Sans"/>
                <a:sym typeface="Josefin Sans"/>
              </a:rPr>
              <a:t> </a:t>
            </a:r>
            <a:r>
              <a:rPr b="1" lang="en">
                <a:solidFill>
                  <a:srgbClr val="338987"/>
                </a:solidFill>
                <a:latin typeface="Josefin Sans"/>
                <a:ea typeface="Josefin Sans"/>
                <a:cs typeface="Josefin Sans"/>
                <a:sym typeface="Josefin Sans"/>
              </a:rPr>
              <a:t>Single Support</a:t>
            </a:r>
            <a:r>
              <a:rPr b="1" lang="en">
                <a:solidFill>
                  <a:srgbClr val="3D85C6"/>
                </a:solidFill>
                <a:latin typeface="Josefin Sans"/>
                <a:ea typeface="Josefin Sans"/>
                <a:cs typeface="Josefin Sans"/>
                <a:sym typeface="Josefin Sans"/>
              </a:rPr>
              <a:t>(</a:t>
            </a:r>
            <a:r>
              <a:rPr b="1" lang="en">
                <a:solidFill>
                  <a:srgbClr val="3D85C6"/>
                </a:solidFill>
                <a:latin typeface="Josefin Sans"/>
                <a:ea typeface="Josefin Sans"/>
                <a:cs typeface="Josefin Sans"/>
                <a:sym typeface="Josefin Sans"/>
              </a:rPr>
              <a:t>X</a:t>
            </a:r>
            <a:r>
              <a:rPr b="1" lang="en">
                <a:solidFill>
                  <a:srgbClr val="3D85C6"/>
                </a:solidFill>
                <a:latin typeface="Josefin Sans"/>
                <a:ea typeface="Josefin Sans"/>
                <a:cs typeface="Josefin Sans"/>
                <a:sym typeface="Josefin Sans"/>
              </a:rPr>
              <a:t>)</a:t>
            </a:r>
            <a:r>
              <a:rPr b="1" lang="en">
                <a:solidFill>
                  <a:srgbClr val="338987"/>
                </a:solidFill>
                <a:latin typeface="Josefin Sans"/>
                <a:ea typeface="Josefin Sans"/>
                <a:cs typeface="Josefin Sans"/>
                <a:sym typeface="Josefin Sans"/>
              </a:rPr>
              <a:t> and Single True Query</a:t>
            </a:r>
            <a:r>
              <a:rPr b="1" lang="en">
                <a:solidFill>
                  <a:srgbClr val="B45F06"/>
                </a:solidFill>
                <a:latin typeface="Josefin Sans"/>
                <a:ea typeface="Josefin Sans"/>
                <a:cs typeface="Josefin Sans"/>
                <a:sym typeface="Josefin Sans"/>
              </a:rPr>
              <a:t>(</a:t>
            </a:r>
            <a:r>
              <a:rPr b="1" lang="en">
                <a:solidFill>
                  <a:srgbClr val="B45F06"/>
                </a:solidFill>
                <a:latin typeface="Josefin Sans"/>
                <a:ea typeface="Josefin Sans"/>
                <a:cs typeface="Josefin Sans"/>
                <a:sym typeface="Josefin Sans"/>
              </a:rPr>
              <a:t>Y</a:t>
            </a:r>
            <a:r>
              <a:rPr b="1" lang="en">
                <a:solidFill>
                  <a:srgbClr val="B45F06"/>
                </a:solidFill>
                <a:latin typeface="Josefin Sans"/>
                <a:ea typeface="Josefin Sans"/>
                <a:cs typeface="Josefin Sans"/>
                <a:sym typeface="Josefin Sans"/>
              </a:rPr>
              <a:t>)</a:t>
            </a:r>
            <a:r>
              <a:rPr lang="en">
                <a:solidFill>
                  <a:srgbClr val="338987"/>
                </a:solidFill>
                <a:latin typeface="Josefin Sans"/>
                <a:ea typeface="Josefin Sans"/>
                <a:cs typeface="Josefin Sans"/>
                <a:sym typeface="Josefin Sans"/>
              </a:rPr>
              <a:t>.</a:t>
            </a:r>
            <a:endParaRPr>
              <a:solidFill>
                <a:srgbClr val="338987"/>
              </a:solidFill>
            </a:endParaRPr>
          </a:p>
        </p:txBody>
      </p:sp>
      <p:pic>
        <p:nvPicPr>
          <p:cNvPr id="253" name="Google Shape;253;p26"/>
          <p:cNvPicPr preferRelativeResize="0"/>
          <p:nvPr/>
        </p:nvPicPr>
        <p:blipFill>
          <a:blip r:embed="rId3">
            <a:alphaModFix/>
          </a:blip>
          <a:stretch>
            <a:fillRect/>
          </a:stretch>
        </p:blipFill>
        <p:spPr>
          <a:xfrm>
            <a:off x="59200" y="747500"/>
            <a:ext cx="4581051" cy="3994975"/>
          </a:xfrm>
          <a:prstGeom prst="rect">
            <a:avLst/>
          </a:prstGeom>
          <a:noFill/>
          <a:ln>
            <a:noFill/>
          </a:ln>
        </p:spPr>
      </p:pic>
      <p:pic>
        <p:nvPicPr>
          <p:cNvPr id="254" name="Google Shape;254;p26"/>
          <p:cNvPicPr preferRelativeResize="0"/>
          <p:nvPr/>
        </p:nvPicPr>
        <p:blipFill>
          <a:blip r:embed="rId4">
            <a:alphaModFix/>
          </a:blip>
          <a:stretch>
            <a:fillRect/>
          </a:stretch>
        </p:blipFill>
        <p:spPr>
          <a:xfrm>
            <a:off x="4955825" y="2211788"/>
            <a:ext cx="3009900" cy="390525"/>
          </a:xfrm>
          <a:prstGeom prst="rect">
            <a:avLst/>
          </a:prstGeom>
          <a:noFill/>
          <a:ln>
            <a:noFill/>
          </a:ln>
        </p:spPr>
      </p:pic>
      <p:graphicFrame>
        <p:nvGraphicFramePr>
          <p:cNvPr id="255" name="Google Shape;255;p26"/>
          <p:cNvGraphicFramePr/>
          <p:nvPr/>
        </p:nvGraphicFramePr>
        <p:xfrm>
          <a:off x="4694175" y="3152525"/>
          <a:ext cx="3000000" cy="3000000"/>
        </p:xfrm>
        <a:graphic>
          <a:graphicData uri="http://schemas.openxmlformats.org/drawingml/2006/table">
            <a:tbl>
              <a:tblPr>
                <a:noFill/>
                <a:tableStyleId>{C2D62CE2-1771-4233-89B1-D2F2401B33FE}</a:tableStyleId>
              </a:tblPr>
              <a:tblGrid>
                <a:gridCol w="1704625"/>
                <a:gridCol w="2258275"/>
              </a:tblGrid>
              <a:tr h="420625">
                <a:tc>
                  <a:txBody>
                    <a:bodyPr/>
                    <a:lstStyle/>
                    <a:p>
                      <a:pPr indent="0" lvl="0" marL="0" rtl="0" algn="ctr">
                        <a:spcBef>
                          <a:spcPts val="0"/>
                        </a:spcBef>
                        <a:spcAft>
                          <a:spcPts val="0"/>
                        </a:spcAft>
                        <a:buNone/>
                      </a:pPr>
                      <a:r>
                        <a:rPr b="1" lang="en" sz="1000">
                          <a:latin typeface="EB Garamond"/>
                          <a:ea typeface="EB Garamond"/>
                          <a:cs typeface="EB Garamond"/>
                          <a:sym typeface="EB Garamond"/>
                        </a:rPr>
                        <a:t>Type of WordNet Traversal</a:t>
                      </a:r>
                      <a:endParaRPr b="1" sz="1000">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tcPr>
                </a:tc>
                <a:tc>
                  <a:txBody>
                    <a:bodyPr/>
                    <a:lstStyle/>
                    <a:p>
                      <a:pPr indent="0" lvl="0" marL="0" rtl="0" algn="ctr">
                        <a:spcBef>
                          <a:spcPts val="0"/>
                        </a:spcBef>
                        <a:spcAft>
                          <a:spcPts val="0"/>
                        </a:spcAft>
                        <a:buNone/>
                      </a:pPr>
                      <a:r>
                        <a:rPr b="1" lang="en" sz="1000">
                          <a:latin typeface="EB Garamond"/>
                          <a:ea typeface="EB Garamond"/>
                          <a:cs typeface="EB Garamond"/>
                          <a:sym typeface="EB Garamond"/>
                        </a:rPr>
                        <a:t>Number of (Support-Query)Pairs generated</a:t>
                      </a:r>
                      <a:endParaRPr b="1" sz="10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402000">
                <a:tc>
                  <a:txBody>
                    <a:bodyPr/>
                    <a:lstStyle/>
                    <a:p>
                      <a:pPr indent="0" lvl="0" marL="0" rtl="0" algn="ctr">
                        <a:spcBef>
                          <a:spcPts val="0"/>
                        </a:spcBef>
                        <a:spcAft>
                          <a:spcPts val="0"/>
                        </a:spcAft>
                        <a:buNone/>
                      </a:pPr>
                      <a:r>
                        <a:rPr lang="en" sz="1000">
                          <a:latin typeface="EB Garamond"/>
                          <a:ea typeface="EB Garamond"/>
                          <a:cs typeface="EB Garamond"/>
                          <a:sym typeface="EB Garamond"/>
                        </a:rPr>
                        <a:t>Preparation from Direct Synset </a:t>
                      </a:r>
                      <a:endParaRPr sz="1000">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EB Garamond"/>
                          <a:ea typeface="EB Garamond"/>
                          <a:cs typeface="EB Garamond"/>
                          <a:sym typeface="EB Garamond"/>
                        </a:rPr>
                        <a:t>107469</a:t>
                      </a:r>
                      <a:endParaRPr sz="10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431650">
                <a:tc>
                  <a:txBody>
                    <a:bodyPr/>
                    <a:lstStyle/>
                    <a:p>
                      <a:pPr indent="0" lvl="0" marL="0" rtl="0" algn="ctr">
                        <a:spcBef>
                          <a:spcPts val="0"/>
                        </a:spcBef>
                        <a:spcAft>
                          <a:spcPts val="0"/>
                        </a:spcAft>
                        <a:buNone/>
                      </a:pPr>
                      <a:r>
                        <a:rPr lang="en" sz="1000">
                          <a:latin typeface="EB Garamond"/>
                          <a:ea typeface="EB Garamond"/>
                          <a:cs typeface="EB Garamond"/>
                          <a:sym typeface="EB Garamond"/>
                        </a:rPr>
                        <a:t>Preparation from Hypernymy traversal of WordNet</a:t>
                      </a:r>
                      <a:endParaRPr sz="1000">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EB Garamond"/>
                          <a:ea typeface="EB Garamond"/>
                          <a:cs typeface="EB Garamond"/>
                          <a:sym typeface="EB Garamond"/>
                        </a:rPr>
                        <a:t>366712</a:t>
                      </a:r>
                      <a:endParaRPr sz="10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bl>
          </a:graphicData>
        </a:graphic>
      </p:graphicFrame>
      <p:sp>
        <p:nvSpPr>
          <p:cNvPr id="256" name="Google Shape;256;p26"/>
          <p:cNvSpPr txBox="1"/>
          <p:nvPr/>
        </p:nvSpPr>
        <p:spPr>
          <a:xfrm>
            <a:off x="4988075" y="1058300"/>
            <a:ext cx="4033200" cy="8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For every Term Lists generated, we generate </a:t>
            </a:r>
            <a:r>
              <a:rPr b="1" lang="en">
                <a:solidFill>
                  <a:srgbClr val="0B5394"/>
                </a:solidFill>
                <a:latin typeface="Josefin Sans"/>
                <a:ea typeface="Josefin Sans"/>
                <a:cs typeface="Josefin Sans"/>
                <a:sym typeface="Josefin Sans"/>
              </a:rPr>
              <a:t>Support-Query</a:t>
            </a:r>
            <a:r>
              <a:rPr lang="en">
                <a:latin typeface="Josefin Sans"/>
                <a:ea typeface="Josefin Sans"/>
                <a:cs typeface="Josefin Sans"/>
                <a:sym typeface="Josefin Sans"/>
              </a:rPr>
              <a:t> as shown in diagram. </a:t>
            </a:r>
            <a:endParaRPr>
              <a:latin typeface="Josefin Sans"/>
              <a:ea typeface="Josefin Sans"/>
              <a:cs typeface="Josefin Sans"/>
              <a:sym typeface="Josefin Sans"/>
            </a:endParaRPr>
          </a:p>
        </p:txBody>
      </p:sp>
      <p:cxnSp>
        <p:nvCxnSpPr>
          <p:cNvPr id="257" name="Google Shape;257;p26"/>
          <p:cNvCxnSpPr/>
          <p:nvPr/>
        </p:nvCxnSpPr>
        <p:spPr>
          <a:xfrm flipH="1" rot="10800000">
            <a:off x="249900" y="362725"/>
            <a:ext cx="3877800" cy="8100"/>
          </a:xfrm>
          <a:prstGeom prst="straightConnector1">
            <a:avLst/>
          </a:prstGeom>
          <a:noFill/>
          <a:ln cap="flat" cmpd="sng" w="9525">
            <a:solidFill>
              <a:schemeClr val="dk2"/>
            </a:solidFill>
            <a:prstDash val="solid"/>
            <a:round/>
            <a:headEnd len="med" w="med" type="none"/>
            <a:tailEnd len="med" w="med" type="none"/>
          </a:ln>
        </p:spPr>
      </p:cxnSp>
      <p:sp>
        <p:nvSpPr>
          <p:cNvPr id="258" name="Google Shape;258;p26"/>
          <p:cNvSpPr txBox="1"/>
          <p:nvPr/>
        </p:nvSpPr>
        <p:spPr>
          <a:xfrm>
            <a:off x="7778150" y="266425"/>
            <a:ext cx="1036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38987"/>
                </a:solidFill>
                <a:latin typeface="Josefin Sans"/>
                <a:ea typeface="Josefin Sans"/>
                <a:cs typeface="Josefin Sans"/>
                <a:sym typeface="Josefin Sans"/>
              </a:rPr>
              <a:t>Support - </a:t>
            </a:r>
            <a:endParaRPr b="1" sz="1100">
              <a:solidFill>
                <a:srgbClr val="338987"/>
              </a:solidFill>
              <a:latin typeface="Josefin Sans"/>
              <a:ea typeface="Josefin Sans"/>
              <a:cs typeface="Josefin Sans"/>
              <a:sym typeface="Josefin Sans"/>
            </a:endParaRPr>
          </a:p>
          <a:p>
            <a:pPr indent="0" lvl="0" marL="0" rtl="0" algn="l">
              <a:spcBef>
                <a:spcPts val="0"/>
              </a:spcBef>
              <a:spcAft>
                <a:spcPts val="0"/>
              </a:spcAft>
              <a:buClr>
                <a:schemeClr val="dk1"/>
              </a:buClr>
              <a:buSzPts val="1100"/>
              <a:buFont typeface="Arial"/>
              <a:buNone/>
            </a:pPr>
            <a:r>
              <a:rPr b="1" lang="en" sz="1100">
                <a:solidFill>
                  <a:srgbClr val="338987"/>
                </a:solidFill>
                <a:latin typeface="Josefin Sans"/>
                <a:ea typeface="Josefin Sans"/>
                <a:cs typeface="Josefin Sans"/>
                <a:sym typeface="Josefin Sans"/>
              </a:rPr>
              <a:t>Query</a:t>
            </a:r>
            <a:endParaRPr>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27"/>
          <p:cNvSpPr txBox="1"/>
          <p:nvPr/>
        </p:nvSpPr>
        <p:spPr>
          <a:xfrm>
            <a:off x="51800" y="37000"/>
            <a:ext cx="48252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M</a:t>
            </a:r>
            <a:r>
              <a:rPr b="1" lang="en">
                <a:solidFill>
                  <a:srgbClr val="338987"/>
                </a:solidFill>
                <a:latin typeface="Josefin Sans"/>
                <a:ea typeface="Josefin Sans"/>
                <a:cs typeface="Josefin Sans"/>
                <a:sym typeface="Josefin Sans"/>
              </a:rPr>
              <a:t>ultiple Support</a:t>
            </a:r>
            <a:r>
              <a:rPr b="1" lang="en">
                <a:solidFill>
                  <a:srgbClr val="3D85C6"/>
                </a:solidFill>
                <a:latin typeface="Josefin Sans"/>
                <a:ea typeface="Josefin Sans"/>
                <a:cs typeface="Josefin Sans"/>
                <a:sym typeface="Josefin Sans"/>
              </a:rPr>
              <a:t>(</a:t>
            </a:r>
            <a:r>
              <a:rPr b="1" lang="en">
                <a:solidFill>
                  <a:srgbClr val="3D85C6"/>
                </a:solidFill>
                <a:latin typeface="Josefin Sans"/>
                <a:ea typeface="Josefin Sans"/>
                <a:cs typeface="Josefin Sans"/>
                <a:sym typeface="Josefin Sans"/>
              </a:rPr>
              <a:t>X</a:t>
            </a:r>
            <a:r>
              <a:rPr b="1" lang="en">
                <a:solidFill>
                  <a:srgbClr val="3D85C6"/>
                </a:solidFill>
                <a:latin typeface="Josefin Sans"/>
                <a:ea typeface="Josefin Sans"/>
                <a:cs typeface="Josefin Sans"/>
                <a:sym typeface="Josefin Sans"/>
              </a:rPr>
              <a:t>)</a:t>
            </a:r>
            <a:r>
              <a:rPr b="1" lang="en">
                <a:solidFill>
                  <a:srgbClr val="338987"/>
                </a:solidFill>
                <a:latin typeface="Josefin Sans"/>
                <a:ea typeface="Josefin Sans"/>
                <a:cs typeface="Josefin Sans"/>
                <a:sym typeface="Josefin Sans"/>
              </a:rPr>
              <a:t> and Single True Query</a:t>
            </a:r>
            <a:r>
              <a:rPr b="1" lang="en">
                <a:solidFill>
                  <a:srgbClr val="B45F06"/>
                </a:solidFill>
                <a:latin typeface="Josefin Sans"/>
                <a:ea typeface="Josefin Sans"/>
                <a:cs typeface="Josefin Sans"/>
                <a:sym typeface="Josefin Sans"/>
              </a:rPr>
              <a:t>(</a:t>
            </a:r>
            <a:r>
              <a:rPr b="1" lang="en">
                <a:solidFill>
                  <a:srgbClr val="B45F06"/>
                </a:solidFill>
                <a:latin typeface="Josefin Sans"/>
                <a:ea typeface="Josefin Sans"/>
                <a:cs typeface="Josefin Sans"/>
                <a:sym typeface="Josefin Sans"/>
              </a:rPr>
              <a:t>Y</a:t>
            </a:r>
            <a:r>
              <a:rPr b="1" lang="en">
                <a:solidFill>
                  <a:srgbClr val="B45F06"/>
                </a:solidFill>
                <a:latin typeface="Josefin Sans"/>
                <a:ea typeface="Josefin Sans"/>
                <a:cs typeface="Josefin Sans"/>
                <a:sym typeface="Josefin Sans"/>
              </a:rPr>
              <a:t>)</a:t>
            </a:r>
            <a:r>
              <a:rPr b="1" lang="en">
                <a:solidFill>
                  <a:srgbClr val="338987"/>
                </a:solidFill>
                <a:latin typeface="Josefin Sans"/>
                <a:ea typeface="Josefin Sans"/>
                <a:cs typeface="Josefin Sans"/>
                <a:sym typeface="Josefin Sans"/>
              </a:rPr>
              <a:t>.</a:t>
            </a:r>
            <a:endParaRPr b="1">
              <a:solidFill>
                <a:srgbClr val="338987"/>
              </a:solidFill>
            </a:endParaRPr>
          </a:p>
        </p:txBody>
      </p:sp>
      <p:pic>
        <p:nvPicPr>
          <p:cNvPr id="265" name="Google Shape;265;p27"/>
          <p:cNvPicPr preferRelativeResize="0"/>
          <p:nvPr/>
        </p:nvPicPr>
        <p:blipFill>
          <a:blip r:embed="rId3">
            <a:alphaModFix/>
          </a:blip>
          <a:stretch>
            <a:fillRect/>
          </a:stretch>
        </p:blipFill>
        <p:spPr>
          <a:xfrm>
            <a:off x="300425" y="586825"/>
            <a:ext cx="4880075" cy="3969851"/>
          </a:xfrm>
          <a:prstGeom prst="rect">
            <a:avLst/>
          </a:prstGeom>
          <a:noFill/>
          <a:ln>
            <a:noFill/>
          </a:ln>
        </p:spPr>
      </p:pic>
      <p:sp>
        <p:nvSpPr>
          <p:cNvPr id="266" name="Google Shape;266;p27"/>
          <p:cNvSpPr txBox="1"/>
          <p:nvPr/>
        </p:nvSpPr>
        <p:spPr>
          <a:xfrm>
            <a:off x="512025" y="15566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            </a:t>
            </a:r>
            <a:endParaRPr/>
          </a:p>
        </p:txBody>
      </p:sp>
      <p:pic>
        <p:nvPicPr>
          <p:cNvPr id="267" name="Google Shape;267;p27"/>
          <p:cNvPicPr preferRelativeResize="0"/>
          <p:nvPr/>
        </p:nvPicPr>
        <p:blipFill>
          <a:blip r:embed="rId4">
            <a:alphaModFix/>
          </a:blip>
          <a:stretch>
            <a:fillRect/>
          </a:stretch>
        </p:blipFill>
        <p:spPr>
          <a:xfrm>
            <a:off x="5091825" y="2142013"/>
            <a:ext cx="3658699" cy="386615"/>
          </a:xfrm>
          <a:prstGeom prst="rect">
            <a:avLst/>
          </a:prstGeom>
          <a:noFill/>
          <a:ln>
            <a:noFill/>
          </a:ln>
        </p:spPr>
      </p:pic>
      <p:graphicFrame>
        <p:nvGraphicFramePr>
          <p:cNvPr id="268" name="Google Shape;268;p27"/>
          <p:cNvGraphicFramePr/>
          <p:nvPr/>
        </p:nvGraphicFramePr>
        <p:xfrm>
          <a:off x="5221825" y="3195388"/>
          <a:ext cx="3000000" cy="3000000"/>
        </p:xfrm>
        <a:graphic>
          <a:graphicData uri="http://schemas.openxmlformats.org/drawingml/2006/table">
            <a:tbl>
              <a:tblPr>
                <a:noFill/>
                <a:tableStyleId>{C2D62CE2-1771-4233-89B1-D2F2401B33FE}</a:tableStyleId>
              </a:tblPr>
              <a:tblGrid>
                <a:gridCol w="1829350"/>
                <a:gridCol w="1829350"/>
              </a:tblGrid>
              <a:tr h="422725">
                <a:tc>
                  <a:txBody>
                    <a:bodyPr/>
                    <a:lstStyle/>
                    <a:p>
                      <a:pPr indent="0" lvl="0" marL="0" rtl="0" algn="ctr">
                        <a:spcBef>
                          <a:spcPts val="0"/>
                        </a:spcBef>
                        <a:spcAft>
                          <a:spcPts val="0"/>
                        </a:spcAft>
                        <a:buNone/>
                      </a:pPr>
                      <a:r>
                        <a:rPr b="1" lang="en" sz="1000">
                          <a:latin typeface="EB Garamond"/>
                          <a:ea typeface="EB Garamond"/>
                          <a:cs typeface="EB Garamond"/>
                          <a:sym typeface="EB Garamond"/>
                        </a:rPr>
                        <a:t>Type of WordNet Traversal</a:t>
                      </a:r>
                      <a:endParaRPr b="1" sz="1000">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tcPr>
                </a:tc>
                <a:tc>
                  <a:txBody>
                    <a:bodyPr/>
                    <a:lstStyle/>
                    <a:p>
                      <a:pPr indent="0" lvl="0" marL="0" rtl="0" algn="ctr">
                        <a:spcBef>
                          <a:spcPts val="0"/>
                        </a:spcBef>
                        <a:spcAft>
                          <a:spcPts val="0"/>
                        </a:spcAft>
                        <a:buNone/>
                      </a:pPr>
                      <a:r>
                        <a:rPr b="1" lang="en" sz="1000">
                          <a:latin typeface="EB Garamond"/>
                          <a:ea typeface="EB Garamond"/>
                          <a:cs typeface="EB Garamond"/>
                          <a:sym typeface="EB Garamond"/>
                        </a:rPr>
                        <a:t>Number of (Multiple Support- Single Query) generated</a:t>
                      </a:r>
                      <a:endParaRPr b="1" sz="9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273525">
                <a:tc>
                  <a:txBody>
                    <a:bodyPr/>
                    <a:lstStyle/>
                    <a:p>
                      <a:pPr indent="0" lvl="0" marL="0" rtl="0" algn="ctr">
                        <a:spcBef>
                          <a:spcPts val="0"/>
                        </a:spcBef>
                        <a:spcAft>
                          <a:spcPts val="0"/>
                        </a:spcAft>
                        <a:buNone/>
                      </a:pPr>
                      <a:r>
                        <a:rPr lang="en" sz="1000">
                          <a:latin typeface="EB Garamond"/>
                          <a:ea typeface="EB Garamond"/>
                          <a:cs typeface="EB Garamond"/>
                          <a:sym typeface="EB Garamond"/>
                        </a:rPr>
                        <a:t>Preparation from Direct Synset </a:t>
                      </a:r>
                      <a:endParaRPr sz="1000">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tcPr>
                </a:tc>
                <a:tc>
                  <a:txBody>
                    <a:bodyPr/>
                    <a:lstStyle/>
                    <a:p>
                      <a:pPr indent="0" lvl="0" marL="0" rtl="0" algn="ctr">
                        <a:spcBef>
                          <a:spcPts val="0"/>
                        </a:spcBef>
                        <a:spcAft>
                          <a:spcPts val="0"/>
                        </a:spcAft>
                        <a:buNone/>
                      </a:pPr>
                      <a:r>
                        <a:rPr lang="en" sz="900">
                          <a:latin typeface="EB Garamond"/>
                          <a:ea typeface="EB Garamond"/>
                          <a:cs typeface="EB Garamond"/>
                          <a:sym typeface="EB Garamond"/>
                        </a:rPr>
                        <a:t>258408</a:t>
                      </a:r>
                      <a:endParaRPr sz="9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422725">
                <a:tc>
                  <a:txBody>
                    <a:bodyPr/>
                    <a:lstStyle/>
                    <a:p>
                      <a:pPr indent="0" lvl="0" marL="0" rtl="0" algn="ctr">
                        <a:spcBef>
                          <a:spcPts val="0"/>
                        </a:spcBef>
                        <a:spcAft>
                          <a:spcPts val="0"/>
                        </a:spcAft>
                        <a:buNone/>
                      </a:pPr>
                      <a:r>
                        <a:rPr lang="en" sz="1000">
                          <a:latin typeface="EB Garamond"/>
                          <a:ea typeface="EB Garamond"/>
                          <a:cs typeface="EB Garamond"/>
                          <a:sym typeface="EB Garamond"/>
                        </a:rPr>
                        <a:t>Preparation from Hypernymy traversal of WordNet</a:t>
                      </a:r>
                      <a:endParaRPr sz="1000">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tcPr>
                </a:tc>
                <a:tc>
                  <a:txBody>
                    <a:bodyPr/>
                    <a:lstStyle/>
                    <a:p>
                      <a:pPr indent="0" lvl="0" marL="0" rtl="0" algn="ctr">
                        <a:spcBef>
                          <a:spcPts val="0"/>
                        </a:spcBef>
                        <a:spcAft>
                          <a:spcPts val="0"/>
                        </a:spcAft>
                        <a:buNone/>
                      </a:pPr>
                      <a:r>
                        <a:rPr lang="en" sz="900">
                          <a:latin typeface="EB Garamond"/>
                          <a:ea typeface="EB Garamond"/>
                          <a:cs typeface="EB Garamond"/>
                          <a:sym typeface="EB Garamond"/>
                        </a:rPr>
                        <a:t>1380524</a:t>
                      </a:r>
                      <a:endParaRPr sz="9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bl>
          </a:graphicData>
        </a:graphic>
      </p:graphicFrame>
      <p:cxnSp>
        <p:nvCxnSpPr>
          <p:cNvPr id="269" name="Google Shape;269;p27"/>
          <p:cNvCxnSpPr/>
          <p:nvPr/>
        </p:nvCxnSpPr>
        <p:spPr>
          <a:xfrm flipH="1" rot="10800000">
            <a:off x="390500" y="370125"/>
            <a:ext cx="3877800" cy="8100"/>
          </a:xfrm>
          <a:prstGeom prst="straightConnector1">
            <a:avLst/>
          </a:prstGeom>
          <a:noFill/>
          <a:ln cap="flat" cmpd="sng" w="9525">
            <a:solidFill>
              <a:schemeClr val="dk2"/>
            </a:solidFill>
            <a:prstDash val="solid"/>
            <a:round/>
            <a:headEnd len="med" w="med" type="none"/>
            <a:tailEnd len="med" w="med" type="none"/>
          </a:ln>
        </p:spPr>
      </p:cxnSp>
      <p:sp>
        <p:nvSpPr>
          <p:cNvPr id="270" name="Google Shape;270;p27"/>
          <p:cNvSpPr txBox="1"/>
          <p:nvPr/>
        </p:nvSpPr>
        <p:spPr>
          <a:xfrm>
            <a:off x="5425675" y="798150"/>
            <a:ext cx="34908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Josefin Sans"/>
                <a:ea typeface="Josefin Sans"/>
                <a:cs typeface="Josefin Sans"/>
                <a:sym typeface="Josefin Sans"/>
              </a:rPr>
              <a:t>For every Term Lists generated, we generate </a:t>
            </a:r>
            <a:r>
              <a:rPr b="1" lang="en">
                <a:solidFill>
                  <a:srgbClr val="0B5394"/>
                </a:solidFill>
                <a:latin typeface="Josefin Sans"/>
                <a:ea typeface="Josefin Sans"/>
                <a:cs typeface="Josefin Sans"/>
                <a:sym typeface="Josefin Sans"/>
              </a:rPr>
              <a:t>Support-Query</a:t>
            </a:r>
            <a:r>
              <a:rPr lang="en">
                <a:solidFill>
                  <a:schemeClr val="dk1"/>
                </a:solidFill>
                <a:latin typeface="Josefin Sans"/>
                <a:ea typeface="Josefin Sans"/>
                <a:cs typeface="Josefin Sans"/>
                <a:sym typeface="Josefin Sans"/>
              </a:rPr>
              <a:t> as shown in diagram. </a:t>
            </a:r>
            <a:endParaRPr>
              <a:latin typeface="Josefin Sans"/>
              <a:ea typeface="Josefin Sans"/>
              <a:cs typeface="Josefin Sans"/>
              <a:sym typeface="Josefin Sans"/>
            </a:endParaRPr>
          </a:p>
        </p:txBody>
      </p:sp>
      <p:sp>
        <p:nvSpPr>
          <p:cNvPr id="271" name="Google Shape;271;p27"/>
          <p:cNvSpPr txBox="1"/>
          <p:nvPr/>
        </p:nvSpPr>
        <p:spPr>
          <a:xfrm>
            <a:off x="7729325" y="296025"/>
            <a:ext cx="10212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38987"/>
                </a:solidFill>
                <a:latin typeface="Josefin Sans"/>
                <a:ea typeface="Josefin Sans"/>
                <a:cs typeface="Josefin Sans"/>
                <a:sym typeface="Josefin Sans"/>
              </a:rPr>
              <a:t>Support - </a:t>
            </a:r>
            <a:endParaRPr b="1" sz="1100">
              <a:solidFill>
                <a:srgbClr val="338987"/>
              </a:solidFill>
              <a:latin typeface="Josefin Sans"/>
              <a:ea typeface="Josefin Sans"/>
              <a:cs typeface="Josefin Sans"/>
              <a:sym typeface="Josefin Sans"/>
            </a:endParaRPr>
          </a:p>
          <a:p>
            <a:pPr indent="0" lvl="0" marL="0" rtl="0" algn="l">
              <a:spcBef>
                <a:spcPts val="0"/>
              </a:spcBef>
              <a:spcAft>
                <a:spcPts val="0"/>
              </a:spcAft>
              <a:buClr>
                <a:schemeClr val="dk1"/>
              </a:buClr>
              <a:buSzPts val="1100"/>
              <a:buFont typeface="Arial"/>
              <a:buNone/>
            </a:pPr>
            <a:r>
              <a:rPr b="1" lang="en" sz="1100">
                <a:solidFill>
                  <a:srgbClr val="338987"/>
                </a:solidFill>
                <a:latin typeface="Josefin Sans"/>
                <a:ea typeface="Josefin Sans"/>
                <a:cs typeface="Josefin Sans"/>
                <a:sym typeface="Josefin Sans"/>
              </a:rPr>
              <a:t>Query</a:t>
            </a:r>
            <a:endParaRPr>
              <a:latin typeface="Josefin Sans"/>
              <a:ea typeface="Josefin Sans"/>
              <a:cs typeface="Josefin Sans"/>
              <a:sym typeface="Josefi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28"/>
          <p:cNvSpPr txBox="1"/>
          <p:nvPr/>
        </p:nvSpPr>
        <p:spPr>
          <a:xfrm>
            <a:off x="7800350" y="310825"/>
            <a:ext cx="1147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Evaluation Procedure</a:t>
            </a:r>
            <a:endParaRPr b="1" sz="1100">
              <a:solidFill>
                <a:srgbClr val="338987"/>
              </a:solidFill>
              <a:latin typeface="Josefin Sans"/>
              <a:ea typeface="Josefin Sans"/>
              <a:cs typeface="Josefin Sans"/>
              <a:sym typeface="Josefin Sans"/>
            </a:endParaRPr>
          </a:p>
        </p:txBody>
      </p:sp>
      <p:sp>
        <p:nvSpPr>
          <p:cNvPr id="278" name="Google Shape;278;p28"/>
          <p:cNvSpPr txBox="1"/>
          <p:nvPr/>
        </p:nvSpPr>
        <p:spPr>
          <a:xfrm>
            <a:off x="4477425" y="1694775"/>
            <a:ext cx="4470000" cy="18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Two Types</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b="1">
              <a:solidFill>
                <a:srgbClr val="338987"/>
              </a:solidFill>
              <a:latin typeface="Josefin Sans"/>
              <a:ea typeface="Josefin Sans"/>
              <a:cs typeface="Josefin Sans"/>
              <a:sym typeface="Josefin Sans"/>
            </a:endParaRPr>
          </a:p>
          <a:p>
            <a:pPr indent="-317500" lvl="0" marL="457200" rtl="0" algn="l">
              <a:spcBef>
                <a:spcPts val="0"/>
              </a:spcBef>
              <a:spcAft>
                <a:spcPts val="0"/>
              </a:spcAft>
              <a:buSzPts val="1400"/>
              <a:buFont typeface="Josefin Sans"/>
              <a:buAutoNum type="arabicPeriod"/>
            </a:pPr>
            <a:r>
              <a:rPr lang="en">
                <a:latin typeface="Josefin Sans"/>
                <a:ea typeface="Josefin Sans"/>
                <a:cs typeface="Josefin Sans"/>
                <a:sym typeface="Josefin Sans"/>
              </a:rPr>
              <a:t>Single Support(</a:t>
            </a:r>
            <a:r>
              <a:rPr b="1" lang="en">
                <a:latin typeface="Josefin Sans"/>
                <a:ea typeface="Josefin Sans"/>
                <a:cs typeface="Josefin Sans"/>
                <a:sym typeface="Josefin Sans"/>
              </a:rPr>
              <a:t>X</a:t>
            </a:r>
            <a:r>
              <a:rPr lang="en">
                <a:latin typeface="Josefin Sans"/>
                <a:ea typeface="Josefin Sans"/>
                <a:cs typeface="Josefin Sans"/>
                <a:sym typeface="Josefin Sans"/>
              </a:rPr>
              <a:t>) and Single True Query</a:t>
            </a:r>
            <a:r>
              <a:rPr lang="en">
                <a:solidFill>
                  <a:schemeClr val="dk1"/>
                </a:solidFill>
                <a:latin typeface="Josefin Sans"/>
                <a:ea typeface="Josefin Sans"/>
                <a:cs typeface="Josefin Sans"/>
                <a:sym typeface="Josefin Sans"/>
              </a:rPr>
              <a:t>(</a:t>
            </a:r>
            <a:r>
              <a:rPr b="1" lang="en">
                <a:solidFill>
                  <a:schemeClr val="dk1"/>
                </a:solidFill>
                <a:latin typeface="Josefin Sans"/>
                <a:ea typeface="Josefin Sans"/>
                <a:cs typeface="Josefin Sans"/>
                <a:sym typeface="Josefin Sans"/>
              </a:rPr>
              <a:t>Y</a:t>
            </a:r>
            <a:r>
              <a:rPr lang="en">
                <a:solidFill>
                  <a:schemeClr val="dk1"/>
                </a:solidFill>
                <a:latin typeface="Josefin Sans"/>
                <a:ea typeface="Josefin Sans"/>
                <a:cs typeface="Josefin Sans"/>
                <a:sym typeface="Josefin Sans"/>
              </a:rPr>
              <a:t>)</a:t>
            </a:r>
            <a:r>
              <a:rPr lang="en">
                <a:latin typeface="Josefin Sans"/>
                <a:ea typeface="Josefin Sans"/>
                <a:cs typeface="Josefin Sans"/>
                <a:sym typeface="Josefin Sans"/>
              </a:rPr>
              <a:t>.</a:t>
            </a:r>
            <a:endParaRPr>
              <a:latin typeface="Josefin Sans"/>
              <a:ea typeface="Josefin Sans"/>
              <a:cs typeface="Josefin Sans"/>
              <a:sym typeface="Josefin Sans"/>
            </a:endParaRPr>
          </a:p>
          <a:p>
            <a:pPr indent="0" lvl="0" marL="457200" rtl="0" algn="l">
              <a:spcBef>
                <a:spcPts val="0"/>
              </a:spcBef>
              <a:spcAft>
                <a:spcPts val="0"/>
              </a:spcAft>
              <a:buNone/>
            </a:pPr>
            <a:r>
              <a:t/>
            </a:r>
            <a:endParaRPr>
              <a:latin typeface="Josefin Sans"/>
              <a:ea typeface="Josefin Sans"/>
              <a:cs typeface="Josefin Sans"/>
              <a:sym typeface="Josefin Sans"/>
            </a:endParaRPr>
          </a:p>
          <a:p>
            <a:pPr indent="-317500" lvl="0" marL="457200" rtl="0" algn="l">
              <a:spcBef>
                <a:spcPts val="0"/>
              </a:spcBef>
              <a:spcAft>
                <a:spcPts val="0"/>
              </a:spcAft>
              <a:buSzPts val="1400"/>
              <a:buFont typeface="Josefin Sans"/>
              <a:buAutoNum type="arabicPeriod"/>
            </a:pPr>
            <a:r>
              <a:rPr lang="en">
                <a:latin typeface="Josefin Sans"/>
                <a:ea typeface="Josefin Sans"/>
                <a:cs typeface="Josefin Sans"/>
                <a:sym typeface="Josefin Sans"/>
              </a:rPr>
              <a:t>Multiple Support(</a:t>
            </a:r>
            <a:r>
              <a:rPr b="1" lang="en">
                <a:latin typeface="Josefin Sans"/>
                <a:ea typeface="Josefin Sans"/>
                <a:cs typeface="Josefin Sans"/>
                <a:sym typeface="Josefin Sans"/>
              </a:rPr>
              <a:t>X</a:t>
            </a:r>
            <a:r>
              <a:rPr lang="en">
                <a:latin typeface="Josefin Sans"/>
                <a:ea typeface="Josefin Sans"/>
                <a:cs typeface="Josefin Sans"/>
                <a:sym typeface="Josefin Sans"/>
              </a:rPr>
              <a:t>) and Single True Query(</a:t>
            </a:r>
            <a:r>
              <a:rPr b="1" lang="en">
                <a:latin typeface="Josefin Sans"/>
                <a:ea typeface="Josefin Sans"/>
                <a:cs typeface="Josefin Sans"/>
                <a:sym typeface="Josefin Sans"/>
              </a:rPr>
              <a:t>Y</a:t>
            </a:r>
            <a:r>
              <a:rPr lang="en">
                <a:latin typeface="Josefin Sans"/>
                <a:ea typeface="Josefin Sans"/>
                <a:cs typeface="Josefin Sans"/>
                <a:sym typeface="Josefin Sans"/>
              </a:rPr>
              <a:t>).</a:t>
            </a:r>
            <a:endParaRPr>
              <a:latin typeface="Josefin Sans"/>
              <a:ea typeface="Josefin Sans"/>
              <a:cs typeface="Josefin Sans"/>
              <a:sym typeface="Josefin Sans"/>
            </a:endParaRPr>
          </a:p>
        </p:txBody>
      </p:sp>
      <p:sp>
        <p:nvSpPr>
          <p:cNvPr id="279" name="Google Shape;279;p28"/>
          <p:cNvSpPr txBox="1"/>
          <p:nvPr/>
        </p:nvSpPr>
        <p:spPr>
          <a:xfrm>
            <a:off x="4122200" y="325625"/>
            <a:ext cx="31824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338987"/>
                </a:solidFill>
                <a:latin typeface="Josefin Sans"/>
                <a:ea typeface="Josefin Sans"/>
                <a:cs typeface="Josefin Sans"/>
                <a:sym typeface="Josefin Sans"/>
              </a:rPr>
              <a:t>04</a:t>
            </a:r>
            <a:r>
              <a:rPr b="1" lang="en">
                <a:solidFill>
                  <a:srgbClr val="338987"/>
                </a:solidFill>
                <a:latin typeface="Josefin Sans"/>
                <a:ea typeface="Josefin Sans"/>
                <a:cs typeface="Josefin Sans"/>
                <a:sym typeface="Josefin Sans"/>
              </a:rPr>
              <a:t> Effectiveness Evaluation</a:t>
            </a:r>
            <a:endParaRPr b="1">
              <a:solidFill>
                <a:srgbClr val="338987"/>
              </a:solidFill>
              <a:latin typeface="Josefin Sans"/>
              <a:ea typeface="Josefin Sans"/>
              <a:cs typeface="Josefin Sans"/>
              <a:sym typeface="Josefin Sans"/>
            </a:endParaRPr>
          </a:p>
        </p:txBody>
      </p:sp>
      <p:cxnSp>
        <p:nvCxnSpPr>
          <p:cNvPr id="280" name="Google Shape;280;p28"/>
          <p:cNvCxnSpPr/>
          <p:nvPr/>
        </p:nvCxnSpPr>
        <p:spPr>
          <a:xfrm flipH="1" rot="10800000">
            <a:off x="4248025" y="1013900"/>
            <a:ext cx="3456000" cy="22200"/>
          </a:xfrm>
          <a:prstGeom prst="straightConnector1">
            <a:avLst/>
          </a:prstGeom>
          <a:noFill/>
          <a:ln cap="flat" cmpd="sng" w="9525">
            <a:solidFill>
              <a:schemeClr val="dk2"/>
            </a:solidFill>
            <a:prstDash val="solid"/>
            <a:round/>
            <a:headEnd len="med" w="med" type="none"/>
            <a:tailEnd len="med" w="med" type="none"/>
          </a:ln>
        </p:spPr>
      </p:cxnSp>
      <p:grpSp>
        <p:nvGrpSpPr>
          <p:cNvPr id="281" name="Google Shape;281;p28"/>
          <p:cNvGrpSpPr/>
          <p:nvPr/>
        </p:nvGrpSpPr>
        <p:grpSpPr>
          <a:xfrm>
            <a:off x="7899728" y="43872"/>
            <a:ext cx="348568" cy="348568"/>
            <a:chOff x="-61783350" y="2297100"/>
            <a:chExt cx="316650" cy="316650"/>
          </a:xfrm>
        </p:grpSpPr>
        <p:sp>
          <p:nvSpPr>
            <p:cNvPr id="282" name="Google Shape;282;p28"/>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28"/>
          <p:cNvSpPr txBox="1"/>
          <p:nvPr/>
        </p:nvSpPr>
        <p:spPr>
          <a:xfrm>
            <a:off x="4551450" y="3463525"/>
            <a:ext cx="4218300" cy="8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Josefin Sans"/>
                <a:ea typeface="Josefin Sans"/>
                <a:cs typeface="Josefin Sans"/>
                <a:sym typeface="Josefin Sans"/>
              </a:rPr>
              <a:t>We make comparisons for all the dataset prepared as shown in previous two pages according to procedure shown here.</a:t>
            </a:r>
            <a:endParaRPr>
              <a:latin typeface="Josefin Sans"/>
              <a:ea typeface="Josefin Sans"/>
              <a:cs typeface="Josefin Sans"/>
              <a:sym typeface="Josefin Sans"/>
            </a:endParaRPr>
          </a:p>
        </p:txBody>
      </p:sp>
      <p:pic>
        <p:nvPicPr>
          <p:cNvPr id="285" name="Google Shape;285;p28"/>
          <p:cNvPicPr preferRelativeResize="0"/>
          <p:nvPr/>
        </p:nvPicPr>
        <p:blipFill>
          <a:blip r:embed="rId3">
            <a:alphaModFix/>
          </a:blip>
          <a:stretch>
            <a:fillRect/>
          </a:stretch>
        </p:blipFill>
        <p:spPr>
          <a:xfrm>
            <a:off x="224975" y="540100"/>
            <a:ext cx="3817400" cy="40632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29"/>
          <p:cNvSpPr txBox="1"/>
          <p:nvPr/>
        </p:nvSpPr>
        <p:spPr>
          <a:xfrm>
            <a:off x="673475" y="769675"/>
            <a:ext cx="64533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Josefin Sans"/>
              <a:ea typeface="Josefin Sans"/>
              <a:cs typeface="Josefin Sans"/>
              <a:sym typeface="Josefin Sans"/>
            </a:endParaRPr>
          </a:p>
        </p:txBody>
      </p:sp>
      <p:sp>
        <p:nvSpPr>
          <p:cNvPr id="292" name="Google Shape;292;p29"/>
          <p:cNvSpPr txBox="1"/>
          <p:nvPr/>
        </p:nvSpPr>
        <p:spPr>
          <a:xfrm>
            <a:off x="701400" y="3934975"/>
            <a:ext cx="7741200" cy="15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After running the procedure, we take the similarity values and plot them for both correct and incorrect predictions. Their respective accuracy on the dataset prepared from WordNet is also shown in the figures that follow.</a:t>
            </a:r>
            <a:endParaRPr>
              <a:latin typeface="Josefin Sans"/>
              <a:ea typeface="Josefin Sans"/>
              <a:cs typeface="Josefin Sans"/>
              <a:sym typeface="Josefin Sans"/>
            </a:endParaRPr>
          </a:p>
        </p:txBody>
      </p:sp>
      <p:pic>
        <p:nvPicPr>
          <p:cNvPr id="293" name="Google Shape;293;p29"/>
          <p:cNvPicPr preferRelativeResize="0"/>
          <p:nvPr/>
        </p:nvPicPr>
        <p:blipFill>
          <a:blip r:embed="rId3">
            <a:alphaModFix/>
          </a:blip>
          <a:stretch>
            <a:fillRect/>
          </a:stretch>
        </p:blipFill>
        <p:spPr>
          <a:xfrm>
            <a:off x="429250" y="802578"/>
            <a:ext cx="4602524" cy="2969573"/>
          </a:xfrm>
          <a:prstGeom prst="rect">
            <a:avLst/>
          </a:prstGeom>
          <a:noFill/>
          <a:ln>
            <a:noFill/>
          </a:ln>
        </p:spPr>
      </p:pic>
      <p:sp>
        <p:nvSpPr>
          <p:cNvPr id="294" name="Google Shape;294;p29"/>
          <p:cNvSpPr txBox="1"/>
          <p:nvPr/>
        </p:nvSpPr>
        <p:spPr>
          <a:xfrm>
            <a:off x="429250" y="177625"/>
            <a:ext cx="4943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51C75"/>
                </a:solidFill>
                <a:latin typeface="Josefin Sans"/>
                <a:ea typeface="Josefin Sans"/>
                <a:cs typeface="Josefin Sans"/>
                <a:sym typeface="Josefin Sans"/>
              </a:rPr>
              <a:t>How is Similarity Calculated?</a:t>
            </a:r>
            <a:endParaRPr b="1" sz="1500">
              <a:solidFill>
                <a:srgbClr val="351C75"/>
              </a:solidFill>
              <a:latin typeface="Josefin Sans"/>
              <a:ea typeface="Josefin Sans"/>
              <a:cs typeface="Josefin Sans"/>
              <a:sym typeface="Josefin Sans"/>
            </a:endParaRPr>
          </a:p>
        </p:txBody>
      </p:sp>
      <p:sp>
        <p:nvSpPr>
          <p:cNvPr id="295" name="Google Shape;295;p29"/>
          <p:cNvSpPr txBox="1"/>
          <p:nvPr/>
        </p:nvSpPr>
        <p:spPr>
          <a:xfrm>
            <a:off x="5787375" y="1509750"/>
            <a:ext cx="2685000" cy="13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Block </a:t>
            </a:r>
            <a:r>
              <a:rPr b="1" lang="en">
                <a:solidFill>
                  <a:srgbClr val="3D85C6"/>
                </a:solidFill>
                <a:latin typeface="Josefin Sans"/>
                <a:ea typeface="Josefin Sans"/>
                <a:cs typeface="Josefin Sans"/>
                <a:sym typeface="Josefin Sans"/>
              </a:rPr>
              <a:t>P </a:t>
            </a:r>
            <a:r>
              <a:rPr lang="en">
                <a:latin typeface="Josefin Sans"/>
                <a:ea typeface="Josefin Sans"/>
                <a:cs typeface="Josefin Sans"/>
                <a:sym typeface="Josefin Sans"/>
              </a:rPr>
              <a:t>gets Support (Single or Multiple)</a:t>
            </a:r>
            <a:br>
              <a:rPr lang="en">
                <a:latin typeface="Josefin Sans"/>
                <a:ea typeface="Josefin Sans"/>
                <a:cs typeface="Josefin Sans"/>
                <a:sym typeface="Josefin Sans"/>
              </a:rPr>
            </a:br>
            <a:br>
              <a:rPr lang="en">
                <a:latin typeface="Josefin Sans"/>
                <a:ea typeface="Josefin Sans"/>
                <a:cs typeface="Josefin Sans"/>
                <a:sym typeface="Josefin Sans"/>
              </a:rPr>
            </a:br>
            <a:r>
              <a:rPr lang="en">
                <a:latin typeface="Josefin Sans"/>
                <a:ea typeface="Josefin Sans"/>
                <a:cs typeface="Josefin Sans"/>
                <a:sym typeface="Josefin Sans"/>
              </a:rPr>
              <a:t>Block </a:t>
            </a:r>
            <a:r>
              <a:rPr b="1" lang="en">
                <a:solidFill>
                  <a:srgbClr val="6AA84F"/>
                </a:solidFill>
                <a:latin typeface="Josefin Sans"/>
                <a:ea typeface="Josefin Sans"/>
                <a:cs typeface="Josefin Sans"/>
                <a:sym typeface="Josefin Sans"/>
              </a:rPr>
              <a:t>Q</a:t>
            </a:r>
            <a:r>
              <a:rPr lang="en">
                <a:latin typeface="Josefin Sans"/>
                <a:ea typeface="Josefin Sans"/>
                <a:cs typeface="Josefin Sans"/>
                <a:sym typeface="Josefin Sans"/>
              </a:rPr>
              <a:t> gets either True Query or Random word</a:t>
            </a:r>
            <a:endParaRPr>
              <a:latin typeface="Josefin Sans"/>
              <a:ea typeface="Josefin Sans"/>
              <a:cs typeface="Josefin Sans"/>
              <a:sym typeface="Josefi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30"/>
          <p:cNvSpPr txBox="1"/>
          <p:nvPr/>
        </p:nvSpPr>
        <p:spPr>
          <a:xfrm rot="-5400000">
            <a:off x="-2297451" y="2365825"/>
            <a:ext cx="5525400" cy="73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38987"/>
                </a:solidFill>
                <a:latin typeface="Roboto Condensed"/>
                <a:ea typeface="Roboto Condensed"/>
                <a:cs typeface="Roboto Condensed"/>
                <a:sym typeface="Roboto Condensed"/>
              </a:rPr>
              <a:t>RESULTS ANALYSIS</a:t>
            </a:r>
            <a:endParaRPr b="1" sz="1800">
              <a:solidFill>
                <a:srgbClr val="338987"/>
              </a:solidFill>
              <a:latin typeface="Roboto Condensed"/>
              <a:ea typeface="Roboto Condensed"/>
              <a:cs typeface="Roboto Condensed"/>
              <a:sym typeface="Roboto Condensed"/>
            </a:endParaRPr>
          </a:p>
        </p:txBody>
      </p:sp>
      <p:sp>
        <p:nvSpPr>
          <p:cNvPr id="302" name="Google Shape;302;p30"/>
          <p:cNvSpPr/>
          <p:nvPr/>
        </p:nvSpPr>
        <p:spPr>
          <a:xfrm rot="-5400000">
            <a:off x="-1257975"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8A5"/>
              </a:solidFill>
            </a:endParaRPr>
          </a:p>
        </p:txBody>
      </p:sp>
      <p:sp>
        <p:nvSpPr>
          <p:cNvPr id="303" name="Google Shape;303;p30"/>
          <p:cNvSpPr/>
          <p:nvPr/>
        </p:nvSpPr>
        <p:spPr>
          <a:xfrm rot="-5400000">
            <a:off x="-721400"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30"/>
          <p:cNvGrpSpPr/>
          <p:nvPr/>
        </p:nvGrpSpPr>
        <p:grpSpPr>
          <a:xfrm>
            <a:off x="7899728" y="43872"/>
            <a:ext cx="348568" cy="348568"/>
            <a:chOff x="-61783350" y="2297100"/>
            <a:chExt cx="316650" cy="316650"/>
          </a:xfrm>
        </p:grpSpPr>
        <p:sp>
          <p:nvSpPr>
            <p:cNvPr id="305" name="Google Shape;305;p30"/>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7" name="Google Shape;307;p30"/>
          <p:cNvPicPr preferRelativeResize="0"/>
          <p:nvPr/>
        </p:nvPicPr>
        <p:blipFill>
          <a:blip r:embed="rId3">
            <a:alphaModFix/>
          </a:blip>
          <a:stretch>
            <a:fillRect/>
          </a:stretch>
        </p:blipFill>
        <p:spPr>
          <a:xfrm>
            <a:off x="1338375" y="1561300"/>
            <a:ext cx="3049426" cy="2287076"/>
          </a:xfrm>
          <a:prstGeom prst="rect">
            <a:avLst/>
          </a:prstGeom>
          <a:noFill/>
          <a:ln>
            <a:noFill/>
          </a:ln>
        </p:spPr>
      </p:pic>
      <p:pic>
        <p:nvPicPr>
          <p:cNvPr id="308" name="Google Shape;308;p30"/>
          <p:cNvPicPr preferRelativeResize="0"/>
          <p:nvPr/>
        </p:nvPicPr>
        <p:blipFill>
          <a:blip r:embed="rId4">
            <a:alphaModFix/>
          </a:blip>
          <a:stretch>
            <a:fillRect/>
          </a:stretch>
        </p:blipFill>
        <p:spPr>
          <a:xfrm>
            <a:off x="5021100" y="1561300"/>
            <a:ext cx="2974824" cy="2231100"/>
          </a:xfrm>
          <a:prstGeom prst="rect">
            <a:avLst/>
          </a:prstGeom>
          <a:noFill/>
          <a:ln>
            <a:noFill/>
          </a:ln>
        </p:spPr>
      </p:pic>
      <p:sp>
        <p:nvSpPr>
          <p:cNvPr id="309" name="Google Shape;309;p30"/>
          <p:cNvSpPr txBox="1"/>
          <p:nvPr/>
        </p:nvSpPr>
        <p:spPr>
          <a:xfrm>
            <a:off x="1123775" y="392450"/>
            <a:ext cx="4899300" cy="60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latin typeface="Josefin Sans"/>
                <a:ea typeface="Josefin Sans"/>
                <a:cs typeface="Josefin Sans"/>
                <a:sym typeface="Josefin Sans"/>
              </a:rPr>
              <a:t>Single Support(</a:t>
            </a:r>
            <a:r>
              <a:rPr b="1" lang="en">
                <a:solidFill>
                  <a:schemeClr val="dk1"/>
                </a:solidFill>
                <a:latin typeface="Josefin Sans"/>
                <a:ea typeface="Josefin Sans"/>
                <a:cs typeface="Josefin Sans"/>
                <a:sym typeface="Josefin Sans"/>
              </a:rPr>
              <a:t>X</a:t>
            </a:r>
            <a:r>
              <a:rPr lang="en">
                <a:solidFill>
                  <a:schemeClr val="dk1"/>
                </a:solidFill>
                <a:latin typeface="Josefin Sans"/>
                <a:ea typeface="Josefin Sans"/>
                <a:cs typeface="Josefin Sans"/>
                <a:sym typeface="Josefin Sans"/>
              </a:rPr>
              <a:t>) and Single True Query(</a:t>
            </a:r>
            <a:r>
              <a:rPr b="1" lang="en">
                <a:solidFill>
                  <a:schemeClr val="dk1"/>
                </a:solidFill>
                <a:latin typeface="Josefin Sans"/>
                <a:ea typeface="Josefin Sans"/>
                <a:cs typeface="Josefin Sans"/>
                <a:sym typeface="Josefin Sans"/>
              </a:rPr>
              <a:t>Y</a:t>
            </a:r>
            <a:r>
              <a:rPr lang="en">
                <a:solidFill>
                  <a:schemeClr val="dk1"/>
                </a:solidFill>
                <a:latin typeface="Josefin Sans"/>
                <a:ea typeface="Josefin Sans"/>
                <a:cs typeface="Josefin Sans"/>
                <a:sym typeface="Josefin Sans"/>
              </a:rPr>
              <a:t>) for Direct Synset.</a:t>
            </a:r>
            <a:endParaRPr>
              <a:latin typeface="Josefin Sans"/>
              <a:ea typeface="Josefin Sans"/>
              <a:cs typeface="Josefin Sans"/>
              <a:sym typeface="Josefin Sans"/>
            </a:endParaRPr>
          </a:p>
        </p:txBody>
      </p:sp>
      <p:cxnSp>
        <p:nvCxnSpPr>
          <p:cNvPr id="310" name="Google Shape;310;p30"/>
          <p:cNvCxnSpPr/>
          <p:nvPr/>
        </p:nvCxnSpPr>
        <p:spPr>
          <a:xfrm flipH="1" rot="10800000">
            <a:off x="1679975" y="902900"/>
            <a:ext cx="4173900" cy="22200"/>
          </a:xfrm>
          <a:prstGeom prst="straightConnector1">
            <a:avLst/>
          </a:prstGeom>
          <a:noFill/>
          <a:ln cap="flat" cmpd="sng" w="9525">
            <a:solidFill>
              <a:schemeClr val="dk2"/>
            </a:solidFill>
            <a:prstDash val="solid"/>
            <a:round/>
            <a:headEnd len="med" w="med" type="none"/>
            <a:tailEnd len="med" w="med" type="none"/>
          </a:ln>
        </p:spPr>
      </p:cxnSp>
      <p:sp>
        <p:nvSpPr>
          <p:cNvPr id="311" name="Google Shape;311;p30"/>
          <p:cNvSpPr txBox="1"/>
          <p:nvPr/>
        </p:nvSpPr>
        <p:spPr>
          <a:xfrm>
            <a:off x="7696750" y="466250"/>
            <a:ext cx="11838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Direct Synset</a:t>
            </a:r>
            <a:endParaRPr b="1" sz="1100">
              <a:solidFill>
                <a:srgbClr val="338987"/>
              </a:solidFill>
              <a:latin typeface="Josefin Sans"/>
              <a:ea typeface="Josefin Sans"/>
              <a:cs typeface="Josefin Sans"/>
              <a:sym typeface="Josefi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7" name="Google Shape;317;p31"/>
          <p:cNvSpPr txBox="1"/>
          <p:nvPr/>
        </p:nvSpPr>
        <p:spPr>
          <a:xfrm rot="-5400000">
            <a:off x="-2297451" y="2365825"/>
            <a:ext cx="5525400" cy="73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38987"/>
                </a:solidFill>
                <a:latin typeface="Roboto Condensed"/>
                <a:ea typeface="Roboto Condensed"/>
                <a:cs typeface="Roboto Condensed"/>
                <a:sym typeface="Roboto Condensed"/>
              </a:rPr>
              <a:t>RESULTS ANALYSIS</a:t>
            </a:r>
            <a:endParaRPr b="1" sz="1800">
              <a:solidFill>
                <a:srgbClr val="338987"/>
              </a:solidFill>
              <a:latin typeface="Roboto Condensed"/>
              <a:ea typeface="Roboto Condensed"/>
              <a:cs typeface="Roboto Condensed"/>
              <a:sym typeface="Roboto Condensed"/>
            </a:endParaRPr>
          </a:p>
        </p:txBody>
      </p:sp>
      <p:sp>
        <p:nvSpPr>
          <p:cNvPr id="318" name="Google Shape;318;p31"/>
          <p:cNvSpPr/>
          <p:nvPr/>
        </p:nvSpPr>
        <p:spPr>
          <a:xfrm rot="-5400000">
            <a:off x="-1257975"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8A5"/>
              </a:solidFill>
            </a:endParaRPr>
          </a:p>
        </p:txBody>
      </p:sp>
      <p:sp>
        <p:nvSpPr>
          <p:cNvPr id="319" name="Google Shape;319;p31"/>
          <p:cNvSpPr/>
          <p:nvPr/>
        </p:nvSpPr>
        <p:spPr>
          <a:xfrm rot="-5400000">
            <a:off x="-721400"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31"/>
          <p:cNvGrpSpPr/>
          <p:nvPr/>
        </p:nvGrpSpPr>
        <p:grpSpPr>
          <a:xfrm>
            <a:off x="7899728" y="43872"/>
            <a:ext cx="348568" cy="348568"/>
            <a:chOff x="-61783350" y="2297100"/>
            <a:chExt cx="316650" cy="316650"/>
          </a:xfrm>
        </p:grpSpPr>
        <p:sp>
          <p:nvSpPr>
            <p:cNvPr id="321" name="Google Shape;321;p31"/>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31"/>
          <p:cNvSpPr txBox="1"/>
          <p:nvPr/>
        </p:nvSpPr>
        <p:spPr>
          <a:xfrm>
            <a:off x="1123775" y="392450"/>
            <a:ext cx="4899300" cy="60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latin typeface="Josefin Sans"/>
                <a:ea typeface="Josefin Sans"/>
                <a:cs typeface="Josefin Sans"/>
                <a:sym typeface="Josefin Sans"/>
              </a:rPr>
              <a:t>Single Support(</a:t>
            </a:r>
            <a:r>
              <a:rPr b="1" lang="en">
                <a:solidFill>
                  <a:schemeClr val="dk1"/>
                </a:solidFill>
                <a:latin typeface="Josefin Sans"/>
                <a:ea typeface="Josefin Sans"/>
                <a:cs typeface="Josefin Sans"/>
                <a:sym typeface="Josefin Sans"/>
              </a:rPr>
              <a:t>X</a:t>
            </a:r>
            <a:r>
              <a:rPr lang="en">
                <a:solidFill>
                  <a:schemeClr val="dk1"/>
                </a:solidFill>
                <a:latin typeface="Josefin Sans"/>
                <a:ea typeface="Josefin Sans"/>
                <a:cs typeface="Josefin Sans"/>
                <a:sym typeface="Josefin Sans"/>
              </a:rPr>
              <a:t>) and Single True Query(</a:t>
            </a:r>
            <a:r>
              <a:rPr b="1" lang="en">
                <a:solidFill>
                  <a:schemeClr val="dk1"/>
                </a:solidFill>
                <a:latin typeface="Josefin Sans"/>
                <a:ea typeface="Josefin Sans"/>
                <a:cs typeface="Josefin Sans"/>
                <a:sym typeface="Josefin Sans"/>
              </a:rPr>
              <a:t>Y</a:t>
            </a:r>
            <a:r>
              <a:rPr lang="en">
                <a:solidFill>
                  <a:schemeClr val="dk1"/>
                </a:solidFill>
                <a:latin typeface="Josefin Sans"/>
                <a:ea typeface="Josefin Sans"/>
                <a:cs typeface="Josefin Sans"/>
                <a:sym typeface="Josefin Sans"/>
              </a:rPr>
              <a:t>) for Hypernym Traversal.</a:t>
            </a:r>
            <a:endParaRPr>
              <a:latin typeface="Josefin Sans"/>
              <a:ea typeface="Josefin Sans"/>
              <a:cs typeface="Josefin Sans"/>
              <a:sym typeface="Josefin Sans"/>
            </a:endParaRPr>
          </a:p>
        </p:txBody>
      </p:sp>
      <p:cxnSp>
        <p:nvCxnSpPr>
          <p:cNvPr id="324" name="Google Shape;324;p31"/>
          <p:cNvCxnSpPr/>
          <p:nvPr/>
        </p:nvCxnSpPr>
        <p:spPr>
          <a:xfrm flipH="1" rot="10800000">
            <a:off x="1679975" y="902900"/>
            <a:ext cx="4173900" cy="22200"/>
          </a:xfrm>
          <a:prstGeom prst="straightConnector1">
            <a:avLst/>
          </a:prstGeom>
          <a:noFill/>
          <a:ln cap="flat" cmpd="sng" w="9525">
            <a:solidFill>
              <a:schemeClr val="dk2"/>
            </a:solidFill>
            <a:prstDash val="solid"/>
            <a:round/>
            <a:headEnd len="med" w="med" type="none"/>
            <a:tailEnd len="med" w="med" type="none"/>
          </a:ln>
        </p:spPr>
      </p:cxnSp>
      <p:pic>
        <p:nvPicPr>
          <p:cNvPr id="325" name="Google Shape;325;p31"/>
          <p:cNvPicPr preferRelativeResize="0"/>
          <p:nvPr/>
        </p:nvPicPr>
        <p:blipFill>
          <a:blip r:embed="rId3">
            <a:alphaModFix/>
          </a:blip>
          <a:stretch>
            <a:fillRect/>
          </a:stretch>
        </p:blipFill>
        <p:spPr>
          <a:xfrm>
            <a:off x="1213475" y="1327050"/>
            <a:ext cx="3319200" cy="2489400"/>
          </a:xfrm>
          <a:prstGeom prst="rect">
            <a:avLst/>
          </a:prstGeom>
          <a:noFill/>
          <a:ln>
            <a:noFill/>
          </a:ln>
        </p:spPr>
      </p:pic>
      <p:pic>
        <p:nvPicPr>
          <p:cNvPr id="326" name="Google Shape;326;p31"/>
          <p:cNvPicPr preferRelativeResize="0"/>
          <p:nvPr/>
        </p:nvPicPr>
        <p:blipFill>
          <a:blip r:embed="rId4">
            <a:alphaModFix/>
          </a:blip>
          <a:stretch>
            <a:fillRect/>
          </a:stretch>
        </p:blipFill>
        <p:spPr>
          <a:xfrm>
            <a:off x="5121300" y="1259650"/>
            <a:ext cx="3381850" cy="2536376"/>
          </a:xfrm>
          <a:prstGeom prst="rect">
            <a:avLst/>
          </a:prstGeom>
          <a:noFill/>
          <a:ln>
            <a:noFill/>
          </a:ln>
        </p:spPr>
      </p:pic>
      <p:sp>
        <p:nvSpPr>
          <p:cNvPr id="327" name="Google Shape;327;p31"/>
          <p:cNvSpPr txBox="1"/>
          <p:nvPr/>
        </p:nvSpPr>
        <p:spPr>
          <a:xfrm>
            <a:off x="7800300" y="348025"/>
            <a:ext cx="13437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Hypernym Traversal</a:t>
            </a:r>
            <a:endParaRPr b="1" sz="1100">
              <a:solidFill>
                <a:srgbClr val="338987"/>
              </a:solidFill>
              <a:latin typeface="Josefin Sans"/>
              <a:ea typeface="Josefin Sans"/>
              <a:cs typeface="Josefin Sans"/>
              <a:sym typeface="Josefi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4"/>
          <p:cNvSpPr txBox="1"/>
          <p:nvPr/>
        </p:nvSpPr>
        <p:spPr>
          <a:xfrm>
            <a:off x="7807750" y="259025"/>
            <a:ext cx="9177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Table of Contents</a:t>
            </a:r>
            <a:endParaRPr b="1" sz="1100">
              <a:solidFill>
                <a:srgbClr val="338987"/>
              </a:solidFill>
              <a:latin typeface="Josefin Sans"/>
              <a:ea typeface="Josefin Sans"/>
              <a:cs typeface="Josefin Sans"/>
              <a:sym typeface="Josefin Sans"/>
            </a:endParaRPr>
          </a:p>
        </p:txBody>
      </p:sp>
      <p:pic>
        <p:nvPicPr>
          <p:cNvPr id="74" name="Google Shape;74;p14"/>
          <p:cNvPicPr preferRelativeResize="0"/>
          <p:nvPr/>
        </p:nvPicPr>
        <p:blipFill rotWithShape="1">
          <a:blip r:embed="rId3">
            <a:alphaModFix/>
          </a:blip>
          <a:srcRect b="39838" l="0" r="0" t="39836"/>
          <a:stretch/>
        </p:blipFill>
        <p:spPr>
          <a:xfrm>
            <a:off x="0" y="2049025"/>
            <a:ext cx="9144000" cy="1045459"/>
          </a:xfrm>
          <a:prstGeom prst="rect">
            <a:avLst/>
          </a:prstGeom>
          <a:noFill/>
          <a:ln>
            <a:noFill/>
          </a:ln>
        </p:spPr>
      </p:pic>
      <p:sp>
        <p:nvSpPr>
          <p:cNvPr id="75" name="Google Shape;75;p14"/>
          <p:cNvSpPr/>
          <p:nvPr/>
        </p:nvSpPr>
        <p:spPr>
          <a:xfrm rot="10800000">
            <a:off x="0" y="2048989"/>
            <a:ext cx="9144000" cy="1045500"/>
          </a:xfrm>
          <a:prstGeom prst="rect">
            <a:avLst/>
          </a:prstGeom>
          <a:solidFill>
            <a:srgbClr val="FDF3E5">
              <a:alpha val="296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nvSpPr>
        <p:spPr>
          <a:xfrm>
            <a:off x="303400" y="577325"/>
            <a:ext cx="23460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38761D"/>
                </a:solidFill>
                <a:latin typeface="EB Garamond"/>
                <a:ea typeface="EB Garamond"/>
                <a:cs typeface="EB Garamond"/>
                <a:sym typeface="EB Garamond"/>
              </a:rPr>
              <a:t> </a:t>
            </a:r>
            <a:r>
              <a:rPr b="1" lang="en" sz="4800">
                <a:solidFill>
                  <a:srgbClr val="338987"/>
                </a:solidFill>
                <a:latin typeface="Josefin Sans"/>
                <a:ea typeface="Josefin Sans"/>
                <a:cs typeface="Josefin Sans"/>
                <a:sym typeface="Josefin Sans"/>
              </a:rPr>
              <a:t>01</a:t>
            </a:r>
            <a:endParaRPr b="1" sz="1200">
              <a:solidFill>
                <a:srgbClr val="338987"/>
              </a:solidFill>
              <a:latin typeface="Josefin Sans"/>
              <a:ea typeface="Josefin Sans"/>
              <a:cs typeface="Josefin Sans"/>
              <a:sym typeface="Josefin Sans"/>
            </a:endParaRPr>
          </a:p>
          <a:p>
            <a:pPr indent="0" lvl="0" marL="0" rtl="0" algn="l">
              <a:spcBef>
                <a:spcPts val="0"/>
              </a:spcBef>
              <a:spcAft>
                <a:spcPts val="0"/>
              </a:spcAft>
              <a:buClr>
                <a:schemeClr val="dk1"/>
              </a:buClr>
              <a:buSzPts val="1100"/>
              <a:buFont typeface="Arial"/>
              <a:buNone/>
            </a:pPr>
            <a:r>
              <a:rPr b="1" lang="en">
                <a:solidFill>
                  <a:srgbClr val="338987"/>
                </a:solidFill>
                <a:latin typeface="Josefin Sans"/>
                <a:ea typeface="Josefin Sans"/>
                <a:cs typeface="Josefin Sans"/>
                <a:sym typeface="Josefin Sans"/>
              </a:rPr>
              <a:t>Motivation</a:t>
            </a:r>
            <a:r>
              <a:rPr b="1" lang="en">
                <a:solidFill>
                  <a:srgbClr val="338987"/>
                </a:solidFill>
                <a:latin typeface="EB Garamond"/>
                <a:ea typeface="EB Garamond"/>
                <a:cs typeface="EB Garamond"/>
                <a:sym typeface="EB Garamond"/>
              </a:rPr>
              <a:t> </a:t>
            </a:r>
            <a:r>
              <a:rPr b="1" lang="en" sz="2000">
                <a:solidFill>
                  <a:srgbClr val="338987"/>
                </a:solidFill>
                <a:latin typeface="EB Garamond"/>
                <a:ea typeface="EB Garamond"/>
                <a:cs typeface="EB Garamond"/>
                <a:sym typeface="EB Garamond"/>
              </a:rPr>
              <a:t>   </a:t>
            </a:r>
            <a:endParaRPr sz="2000">
              <a:solidFill>
                <a:srgbClr val="338987"/>
              </a:solidFill>
              <a:latin typeface="EB Garamond"/>
              <a:ea typeface="EB Garamond"/>
              <a:cs typeface="EB Garamond"/>
              <a:sym typeface="EB Garamond"/>
            </a:endParaRPr>
          </a:p>
        </p:txBody>
      </p:sp>
      <p:sp>
        <p:nvSpPr>
          <p:cNvPr id="77" name="Google Shape;77;p14"/>
          <p:cNvSpPr txBox="1"/>
          <p:nvPr/>
        </p:nvSpPr>
        <p:spPr>
          <a:xfrm>
            <a:off x="2869800" y="532925"/>
            <a:ext cx="24477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338987"/>
                </a:solidFill>
                <a:latin typeface="Josefin Sans"/>
                <a:ea typeface="Josefin Sans"/>
                <a:cs typeface="Josefin Sans"/>
                <a:sym typeface="Josefin Sans"/>
              </a:rPr>
              <a:t>02</a:t>
            </a:r>
            <a:endParaRPr b="1" sz="1200">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b="1" sz="1200">
              <a:solidFill>
                <a:srgbClr val="338987"/>
              </a:solidFill>
              <a:latin typeface="Josefin Sans"/>
              <a:ea typeface="Josefin Sans"/>
              <a:cs typeface="Josefin Sans"/>
              <a:sym typeface="Josefin Sans"/>
            </a:endParaRPr>
          </a:p>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Challenges and Related Tasks</a:t>
            </a:r>
            <a:endParaRPr b="1">
              <a:solidFill>
                <a:srgbClr val="338987"/>
              </a:solidFill>
              <a:latin typeface="Josefin Sans"/>
              <a:ea typeface="Josefin Sans"/>
              <a:cs typeface="Josefin Sans"/>
              <a:sym typeface="Josefin Sans"/>
            </a:endParaRPr>
          </a:p>
        </p:txBody>
      </p:sp>
      <p:sp>
        <p:nvSpPr>
          <p:cNvPr id="78" name="Google Shape;78;p14"/>
          <p:cNvSpPr txBox="1"/>
          <p:nvPr/>
        </p:nvSpPr>
        <p:spPr>
          <a:xfrm>
            <a:off x="6490425" y="577325"/>
            <a:ext cx="2701200" cy="11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338987"/>
                </a:solidFill>
                <a:latin typeface="Josefin Sans"/>
                <a:ea typeface="Josefin Sans"/>
                <a:cs typeface="Josefin Sans"/>
                <a:sym typeface="Josefin Sans"/>
              </a:rPr>
              <a:t>03</a:t>
            </a:r>
            <a:endParaRPr b="1" sz="4800">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b="1" sz="1200">
              <a:solidFill>
                <a:srgbClr val="338987"/>
              </a:solidFill>
              <a:latin typeface="Josefin Sans"/>
              <a:ea typeface="Josefin Sans"/>
              <a:cs typeface="Josefin Sans"/>
              <a:sym typeface="Josefin Sans"/>
            </a:endParaRPr>
          </a:p>
          <a:p>
            <a:pPr indent="0" lvl="0" marL="0" rtl="0" algn="l">
              <a:spcBef>
                <a:spcPts val="0"/>
              </a:spcBef>
              <a:spcAft>
                <a:spcPts val="0"/>
              </a:spcAft>
              <a:buClr>
                <a:schemeClr val="dk1"/>
              </a:buClr>
              <a:buSzPts val="1100"/>
              <a:buFont typeface="Arial"/>
              <a:buNone/>
            </a:pPr>
            <a:r>
              <a:rPr b="1" lang="en">
                <a:solidFill>
                  <a:srgbClr val="338987"/>
                </a:solidFill>
                <a:latin typeface="Josefin Sans"/>
                <a:ea typeface="Josefin Sans"/>
                <a:cs typeface="Josefin Sans"/>
                <a:sym typeface="Josefin Sans"/>
              </a:rPr>
              <a:t>Dataset Preparation from WordNet</a:t>
            </a:r>
            <a:endParaRPr>
              <a:solidFill>
                <a:srgbClr val="338987"/>
              </a:solidFill>
              <a:latin typeface="Josefin Sans"/>
              <a:ea typeface="Josefin Sans"/>
              <a:cs typeface="Josefin Sans"/>
              <a:sym typeface="Josefin Sans"/>
            </a:endParaRPr>
          </a:p>
        </p:txBody>
      </p:sp>
      <p:sp>
        <p:nvSpPr>
          <p:cNvPr id="79" name="Google Shape;79;p14"/>
          <p:cNvSpPr txBox="1"/>
          <p:nvPr/>
        </p:nvSpPr>
        <p:spPr>
          <a:xfrm>
            <a:off x="370000" y="3256300"/>
            <a:ext cx="2146200" cy="11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338987"/>
                </a:solidFill>
                <a:latin typeface="Josefin Sans"/>
                <a:ea typeface="Josefin Sans"/>
                <a:cs typeface="Josefin Sans"/>
                <a:sym typeface="Josefin Sans"/>
              </a:rPr>
              <a:t>0</a:t>
            </a:r>
            <a:r>
              <a:rPr b="1" lang="en" sz="4800">
                <a:solidFill>
                  <a:srgbClr val="338987"/>
                </a:solidFill>
                <a:latin typeface="Josefin Sans"/>
                <a:ea typeface="Josefin Sans"/>
                <a:cs typeface="Josefin Sans"/>
                <a:sym typeface="Josefin Sans"/>
              </a:rPr>
              <a:t>4</a:t>
            </a:r>
            <a:r>
              <a:rPr b="1" lang="en">
                <a:solidFill>
                  <a:srgbClr val="338987"/>
                </a:solidFill>
                <a:latin typeface="Josefin Sans"/>
                <a:ea typeface="Josefin Sans"/>
                <a:cs typeface="Josefin Sans"/>
                <a:sym typeface="Josefin Sans"/>
              </a:rPr>
              <a:t> </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Effectiveness Evaluation</a:t>
            </a:r>
            <a:endParaRPr b="1">
              <a:solidFill>
                <a:srgbClr val="338987"/>
              </a:solidFill>
              <a:latin typeface="Josefin Sans"/>
              <a:ea typeface="Josefin Sans"/>
              <a:cs typeface="Josefin Sans"/>
              <a:sym typeface="Josefin Sans"/>
            </a:endParaRPr>
          </a:p>
        </p:txBody>
      </p:sp>
      <p:sp>
        <p:nvSpPr>
          <p:cNvPr id="80" name="Google Shape;80;p14"/>
          <p:cNvSpPr txBox="1"/>
          <p:nvPr/>
        </p:nvSpPr>
        <p:spPr>
          <a:xfrm>
            <a:off x="2869800" y="3256300"/>
            <a:ext cx="3404400" cy="15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338987"/>
                </a:solidFill>
                <a:latin typeface="Josefin Sans"/>
                <a:ea typeface="Josefin Sans"/>
                <a:cs typeface="Josefin Sans"/>
                <a:sym typeface="Josefin Sans"/>
              </a:rPr>
              <a:t>05</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Developing Embeddings Model for Facet Generation Tasks</a:t>
            </a:r>
            <a:endParaRPr b="1">
              <a:solidFill>
                <a:srgbClr val="338987"/>
              </a:solidFill>
              <a:latin typeface="Josefin Sans"/>
              <a:ea typeface="Josefin Sans"/>
              <a:cs typeface="Josefin Sans"/>
              <a:sym typeface="Josefin Sans"/>
            </a:endParaRPr>
          </a:p>
        </p:txBody>
      </p:sp>
      <p:sp>
        <p:nvSpPr>
          <p:cNvPr id="81" name="Google Shape;81;p14"/>
          <p:cNvSpPr txBox="1"/>
          <p:nvPr/>
        </p:nvSpPr>
        <p:spPr>
          <a:xfrm>
            <a:off x="6490425" y="3219350"/>
            <a:ext cx="1709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338987"/>
                </a:solidFill>
                <a:latin typeface="Josefin Sans"/>
                <a:ea typeface="Josefin Sans"/>
                <a:cs typeface="Josefin Sans"/>
                <a:sym typeface="Josefin Sans"/>
              </a:rPr>
              <a:t>06</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Conclusion</a:t>
            </a:r>
            <a:endParaRPr b="1">
              <a:solidFill>
                <a:srgbClr val="338987"/>
              </a:solidFill>
              <a:latin typeface="Josefin Sans"/>
              <a:ea typeface="Josefin Sans"/>
              <a:cs typeface="Josefin Sans"/>
              <a:sym typeface="Josefin Sans"/>
            </a:endParaRPr>
          </a:p>
        </p:txBody>
      </p:sp>
      <p:grpSp>
        <p:nvGrpSpPr>
          <p:cNvPr id="82" name="Google Shape;82;p14"/>
          <p:cNvGrpSpPr/>
          <p:nvPr/>
        </p:nvGrpSpPr>
        <p:grpSpPr>
          <a:xfrm>
            <a:off x="8029173" y="-12"/>
            <a:ext cx="348568" cy="352036"/>
            <a:chOff x="-64764500" y="2280550"/>
            <a:chExt cx="316650" cy="319800"/>
          </a:xfrm>
        </p:grpSpPr>
        <p:sp>
          <p:nvSpPr>
            <p:cNvPr id="83" name="Google Shape;83;p14"/>
            <p:cNvSpPr/>
            <p:nvPr/>
          </p:nvSpPr>
          <p:spPr>
            <a:xfrm>
              <a:off x="-64764500" y="2280550"/>
              <a:ext cx="316650" cy="319800"/>
            </a:xfrm>
            <a:custGeom>
              <a:rect b="b" l="l" r="r" t="t"/>
              <a:pathLst>
                <a:path extrusionOk="0" h="12792" w="12666">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64679425" y="2364825"/>
              <a:ext cx="146500" cy="102450"/>
            </a:xfrm>
            <a:custGeom>
              <a:rect b="b" l="l" r="r" t="t"/>
              <a:pathLst>
                <a:path extrusionOk="0" h="4098" w="586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32"/>
          <p:cNvSpPr txBox="1"/>
          <p:nvPr/>
        </p:nvSpPr>
        <p:spPr>
          <a:xfrm rot="-5400000">
            <a:off x="-2297451" y="2365825"/>
            <a:ext cx="5525400" cy="73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38987"/>
                </a:solidFill>
                <a:latin typeface="Roboto Condensed"/>
                <a:ea typeface="Roboto Condensed"/>
                <a:cs typeface="Roboto Condensed"/>
                <a:sym typeface="Roboto Condensed"/>
              </a:rPr>
              <a:t>RESULTS ANALYSIS</a:t>
            </a:r>
            <a:endParaRPr b="1" sz="1800">
              <a:solidFill>
                <a:srgbClr val="338987"/>
              </a:solidFill>
              <a:latin typeface="Roboto Condensed"/>
              <a:ea typeface="Roboto Condensed"/>
              <a:cs typeface="Roboto Condensed"/>
              <a:sym typeface="Roboto Condensed"/>
            </a:endParaRPr>
          </a:p>
        </p:txBody>
      </p:sp>
      <p:sp>
        <p:nvSpPr>
          <p:cNvPr id="334" name="Google Shape;334;p32"/>
          <p:cNvSpPr/>
          <p:nvPr/>
        </p:nvSpPr>
        <p:spPr>
          <a:xfrm rot="-5400000">
            <a:off x="-1257975"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8A5"/>
              </a:solidFill>
            </a:endParaRPr>
          </a:p>
        </p:txBody>
      </p:sp>
      <p:sp>
        <p:nvSpPr>
          <p:cNvPr id="335" name="Google Shape;335;p32"/>
          <p:cNvSpPr/>
          <p:nvPr/>
        </p:nvSpPr>
        <p:spPr>
          <a:xfrm rot="-5400000">
            <a:off x="-721400"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32"/>
          <p:cNvGrpSpPr/>
          <p:nvPr/>
        </p:nvGrpSpPr>
        <p:grpSpPr>
          <a:xfrm>
            <a:off x="7899728" y="43872"/>
            <a:ext cx="348568" cy="348568"/>
            <a:chOff x="-61783350" y="2297100"/>
            <a:chExt cx="316650" cy="316650"/>
          </a:xfrm>
        </p:grpSpPr>
        <p:sp>
          <p:nvSpPr>
            <p:cNvPr id="337" name="Google Shape;337;p32"/>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32"/>
          <p:cNvSpPr txBox="1"/>
          <p:nvPr/>
        </p:nvSpPr>
        <p:spPr>
          <a:xfrm>
            <a:off x="1123775" y="392450"/>
            <a:ext cx="4899300" cy="60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latin typeface="Josefin Sans"/>
                <a:ea typeface="Josefin Sans"/>
                <a:cs typeface="Josefin Sans"/>
                <a:sym typeface="Josefin Sans"/>
              </a:rPr>
              <a:t>Multiple Support(</a:t>
            </a:r>
            <a:r>
              <a:rPr b="1" lang="en">
                <a:solidFill>
                  <a:schemeClr val="dk1"/>
                </a:solidFill>
                <a:latin typeface="Josefin Sans"/>
                <a:ea typeface="Josefin Sans"/>
                <a:cs typeface="Josefin Sans"/>
                <a:sym typeface="Josefin Sans"/>
              </a:rPr>
              <a:t>X</a:t>
            </a:r>
            <a:r>
              <a:rPr lang="en">
                <a:solidFill>
                  <a:schemeClr val="dk1"/>
                </a:solidFill>
                <a:latin typeface="Josefin Sans"/>
                <a:ea typeface="Josefin Sans"/>
                <a:cs typeface="Josefin Sans"/>
                <a:sym typeface="Josefin Sans"/>
              </a:rPr>
              <a:t>) and Single True Query(</a:t>
            </a:r>
            <a:r>
              <a:rPr b="1" lang="en">
                <a:solidFill>
                  <a:schemeClr val="dk1"/>
                </a:solidFill>
                <a:latin typeface="Josefin Sans"/>
                <a:ea typeface="Josefin Sans"/>
                <a:cs typeface="Josefin Sans"/>
                <a:sym typeface="Josefin Sans"/>
              </a:rPr>
              <a:t>Y</a:t>
            </a:r>
            <a:r>
              <a:rPr lang="en">
                <a:solidFill>
                  <a:schemeClr val="dk1"/>
                </a:solidFill>
                <a:latin typeface="Josefin Sans"/>
                <a:ea typeface="Josefin Sans"/>
                <a:cs typeface="Josefin Sans"/>
                <a:sym typeface="Josefin Sans"/>
              </a:rPr>
              <a:t>)</a:t>
            </a:r>
            <a:r>
              <a:rPr lang="en">
                <a:solidFill>
                  <a:schemeClr val="dk1"/>
                </a:solidFill>
                <a:latin typeface="Josefin Sans"/>
                <a:ea typeface="Josefin Sans"/>
                <a:cs typeface="Josefin Sans"/>
                <a:sym typeface="Josefin Sans"/>
              </a:rPr>
              <a:t> for Direct Synset.</a:t>
            </a:r>
            <a:endParaRPr>
              <a:latin typeface="Josefin Sans"/>
              <a:ea typeface="Josefin Sans"/>
              <a:cs typeface="Josefin Sans"/>
              <a:sym typeface="Josefin Sans"/>
            </a:endParaRPr>
          </a:p>
        </p:txBody>
      </p:sp>
      <p:cxnSp>
        <p:nvCxnSpPr>
          <p:cNvPr id="340" name="Google Shape;340;p32"/>
          <p:cNvCxnSpPr/>
          <p:nvPr/>
        </p:nvCxnSpPr>
        <p:spPr>
          <a:xfrm flipH="1" rot="10800000">
            <a:off x="1679975" y="902900"/>
            <a:ext cx="4173900" cy="22200"/>
          </a:xfrm>
          <a:prstGeom prst="straightConnector1">
            <a:avLst/>
          </a:prstGeom>
          <a:noFill/>
          <a:ln cap="flat" cmpd="sng" w="9525">
            <a:solidFill>
              <a:schemeClr val="dk2"/>
            </a:solidFill>
            <a:prstDash val="solid"/>
            <a:round/>
            <a:headEnd len="med" w="med" type="none"/>
            <a:tailEnd len="med" w="med" type="none"/>
          </a:ln>
        </p:spPr>
      </p:cxnSp>
      <p:pic>
        <p:nvPicPr>
          <p:cNvPr id="341" name="Google Shape;341;p32"/>
          <p:cNvPicPr preferRelativeResize="0"/>
          <p:nvPr/>
        </p:nvPicPr>
        <p:blipFill>
          <a:blip r:embed="rId3">
            <a:alphaModFix/>
          </a:blip>
          <a:stretch>
            <a:fillRect/>
          </a:stretch>
        </p:blipFill>
        <p:spPr>
          <a:xfrm>
            <a:off x="1265525" y="1255350"/>
            <a:ext cx="3248923" cy="2436700"/>
          </a:xfrm>
          <a:prstGeom prst="rect">
            <a:avLst/>
          </a:prstGeom>
          <a:noFill/>
          <a:ln>
            <a:noFill/>
          </a:ln>
        </p:spPr>
      </p:pic>
      <p:pic>
        <p:nvPicPr>
          <p:cNvPr id="342" name="Google Shape;342;p32"/>
          <p:cNvPicPr preferRelativeResize="0"/>
          <p:nvPr/>
        </p:nvPicPr>
        <p:blipFill>
          <a:blip r:embed="rId4">
            <a:alphaModFix/>
          </a:blip>
          <a:stretch>
            <a:fillRect/>
          </a:stretch>
        </p:blipFill>
        <p:spPr>
          <a:xfrm>
            <a:off x="5290325" y="1100150"/>
            <a:ext cx="3338650" cy="2504002"/>
          </a:xfrm>
          <a:prstGeom prst="rect">
            <a:avLst/>
          </a:prstGeom>
          <a:noFill/>
          <a:ln>
            <a:noFill/>
          </a:ln>
        </p:spPr>
      </p:pic>
      <p:sp>
        <p:nvSpPr>
          <p:cNvPr id="343" name="Google Shape;343;p32"/>
          <p:cNvSpPr txBox="1"/>
          <p:nvPr/>
        </p:nvSpPr>
        <p:spPr>
          <a:xfrm>
            <a:off x="7704175" y="392450"/>
            <a:ext cx="1561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Direct Synset</a:t>
            </a:r>
            <a:endParaRPr b="1" sz="1100">
              <a:solidFill>
                <a:srgbClr val="338987"/>
              </a:solidFill>
              <a:latin typeface="Josefin Sans"/>
              <a:ea typeface="Josefin Sans"/>
              <a:cs typeface="Josefin Sans"/>
              <a:sym typeface="Josefi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33"/>
          <p:cNvSpPr txBox="1"/>
          <p:nvPr/>
        </p:nvSpPr>
        <p:spPr>
          <a:xfrm rot="-5400000">
            <a:off x="-2297451" y="2365825"/>
            <a:ext cx="5525400" cy="73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38987"/>
                </a:solidFill>
                <a:latin typeface="Roboto Condensed"/>
                <a:ea typeface="Roboto Condensed"/>
                <a:cs typeface="Roboto Condensed"/>
                <a:sym typeface="Roboto Condensed"/>
              </a:rPr>
              <a:t>RESULTS ANALYSIS</a:t>
            </a:r>
            <a:endParaRPr b="1" sz="1800">
              <a:solidFill>
                <a:srgbClr val="338987"/>
              </a:solidFill>
              <a:latin typeface="Roboto Condensed"/>
              <a:ea typeface="Roboto Condensed"/>
              <a:cs typeface="Roboto Condensed"/>
              <a:sym typeface="Roboto Condensed"/>
            </a:endParaRPr>
          </a:p>
        </p:txBody>
      </p:sp>
      <p:sp>
        <p:nvSpPr>
          <p:cNvPr id="350" name="Google Shape;350;p33"/>
          <p:cNvSpPr/>
          <p:nvPr/>
        </p:nvSpPr>
        <p:spPr>
          <a:xfrm rot="-5400000">
            <a:off x="-1257975"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8A5"/>
              </a:solidFill>
            </a:endParaRPr>
          </a:p>
        </p:txBody>
      </p:sp>
      <p:sp>
        <p:nvSpPr>
          <p:cNvPr id="351" name="Google Shape;351;p33"/>
          <p:cNvSpPr/>
          <p:nvPr/>
        </p:nvSpPr>
        <p:spPr>
          <a:xfrm rot="-5400000">
            <a:off x="-721400"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33"/>
          <p:cNvGrpSpPr/>
          <p:nvPr/>
        </p:nvGrpSpPr>
        <p:grpSpPr>
          <a:xfrm>
            <a:off x="7899728" y="43872"/>
            <a:ext cx="348568" cy="348568"/>
            <a:chOff x="-61783350" y="2297100"/>
            <a:chExt cx="316650" cy="316650"/>
          </a:xfrm>
        </p:grpSpPr>
        <p:sp>
          <p:nvSpPr>
            <p:cNvPr id="353" name="Google Shape;353;p33"/>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3"/>
          <p:cNvSpPr txBox="1"/>
          <p:nvPr/>
        </p:nvSpPr>
        <p:spPr>
          <a:xfrm>
            <a:off x="1123775" y="392450"/>
            <a:ext cx="4899300" cy="60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latin typeface="Josefin Sans"/>
                <a:ea typeface="Josefin Sans"/>
                <a:cs typeface="Josefin Sans"/>
                <a:sym typeface="Josefin Sans"/>
              </a:rPr>
              <a:t>Multiple Support(</a:t>
            </a:r>
            <a:r>
              <a:rPr b="1" lang="en">
                <a:solidFill>
                  <a:schemeClr val="dk1"/>
                </a:solidFill>
                <a:latin typeface="Josefin Sans"/>
                <a:ea typeface="Josefin Sans"/>
                <a:cs typeface="Josefin Sans"/>
                <a:sym typeface="Josefin Sans"/>
              </a:rPr>
              <a:t>X</a:t>
            </a:r>
            <a:r>
              <a:rPr lang="en">
                <a:solidFill>
                  <a:schemeClr val="dk1"/>
                </a:solidFill>
                <a:latin typeface="Josefin Sans"/>
                <a:ea typeface="Josefin Sans"/>
                <a:cs typeface="Josefin Sans"/>
                <a:sym typeface="Josefin Sans"/>
              </a:rPr>
              <a:t>) and Single True Query(</a:t>
            </a:r>
            <a:r>
              <a:rPr b="1" lang="en">
                <a:solidFill>
                  <a:schemeClr val="dk1"/>
                </a:solidFill>
                <a:latin typeface="Josefin Sans"/>
                <a:ea typeface="Josefin Sans"/>
                <a:cs typeface="Josefin Sans"/>
                <a:sym typeface="Josefin Sans"/>
              </a:rPr>
              <a:t>Y</a:t>
            </a:r>
            <a:r>
              <a:rPr lang="en">
                <a:solidFill>
                  <a:schemeClr val="dk1"/>
                </a:solidFill>
                <a:latin typeface="Josefin Sans"/>
                <a:ea typeface="Josefin Sans"/>
                <a:cs typeface="Josefin Sans"/>
                <a:sym typeface="Josefin Sans"/>
              </a:rPr>
              <a:t>) for Hypernym Traversal.</a:t>
            </a:r>
            <a:endParaRPr>
              <a:latin typeface="Josefin Sans"/>
              <a:ea typeface="Josefin Sans"/>
              <a:cs typeface="Josefin Sans"/>
              <a:sym typeface="Josefin Sans"/>
            </a:endParaRPr>
          </a:p>
        </p:txBody>
      </p:sp>
      <p:cxnSp>
        <p:nvCxnSpPr>
          <p:cNvPr id="356" name="Google Shape;356;p33"/>
          <p:cNvCxnSpPr/>
          <p:nvPr/>
        </p:nvCxnSpPr>
        <p:spPr>
          <a:xfrm flipH="1" rot="10800000">
            <a:off x="1679975" y="902900"/>
            <a:ext cx="4173900" cy="22200"/>
          </a:xfrm>
          <a:prstGeom prst="straightConnector1">
            <a:avLst/>
          </a:prstGeom>
          <a:noFill/>
          <a:ln cap="flat" cmpd="sng" w="9525">
            <a:solidFill>
              <a:schemeClr val="dk2"/>
            </a:solidFill>
            <a:prstDash val="solid"/>
            <a:round/>
            <a:headEnd len="med" w="med" type="none"/>
            <a:tailEnd len="med" w="med" type="none"/>
          </a:ln>
        </p:spPr>
      </p:cxnSp>
      <p:pic>
        <p:nvPicPr>
          <p:cNvPr id="357" name="Google Shape;357;p33"/>
          <p:cNvPicPr preferRelativeResize="0"/>
          <p:nvPr/>
        </p:nvPicPr>
        <p:blipFill>
          <a:blip r:embed="rId3">
            <a:alphaModFix/>
          </a:blip>
          <a:stretch>
            <a:fillRect/>
          </a:stretch>
        </p:blipFill>
        <p:spPr>
          <a:xfrm>
            <a:off x="1293225" y="1342213"/>
            <a:ext cx="3278774" cy="2459074"/>
          </a:xfrm>
          <a:prstGeom prst="rect">
            <a:avLst/>
          </a:prstGeom>
          <a:noFill/>
          <a:ln>
            <a:noFill/>
          </a:ln>
        </p:spPr>
      </p:pic>
      <p:pic>
        <p:nvPicPr>
          <p:cNvPr id="358" name="Google Shape;358;p33"/>
          <p:cNvPicPr preferRelativeResize="0"/>
          <p:nvPr/>
        </p:nvPicPr>
        <p:blipFill>
          <a:blip r:embed="rId4">
            <a:alphaModFix/>
          </a:blip>
          <a:stretch>
            <a:fillRect/>
          </a:stretch>
        </p:blipFill>
        <p:spPr>
          <a:xfrm>
            <a:off x="5046200" y="1243000"/>
            <a:ext cx="3426250" cy="2569676"/>
          </a:xfrm>
          <a:prstGeom prst="rect">
            <a:avLst/>
          </a:prstGeom>
          <a:noFill/>
          <a:ln>
            <a:noFill/>
          </a:ln>
        </p:spPr>
      </p:pic>
      <p:sp>
        <p:nvSpPr>
          <p:cNvPr id="359" name="Google Shape;359;p33"/>
          <p:cNvSpPr txBox="1"/>
          <p:nvPr/>
        </p:nvSpPr>
        <p:spPr>
          <a:xfrm>
            <a:off x="7755950" y="340450"/>
            <a:ext cx="1110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Hypernym Traversal</a:t>
            </a:r>
            <a:endParaRPr b="1" sz="1100">
              <a:solidFill>
                <a:srgbClr val="338987"/>
              </a:solidFill>
              <a:latin typeface="Josefin Sans"/>
              <a:ea typeface="Josefin Sans"/>
              <a:cs typeface="Josefin Sans"/>
              <a:sym typeface="Josefi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34"/>
          <p:cNvSpPr txBox="1"/>
          <p:nvPr/>
        </p:nvSpPr>
        <p:spPr>
          <a:xfrm rot="-5400000">
            <a:off x="-2297451" y="2365825"/>
            <a:ext cx="5525400" cy="73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38987"/>
                </a:solidFill>
                <a:latin typeface="Roboto Condensed"/>
                <a:ea typeface="Roboto Condensed"/>
                <a:cs typeface="Roboto Condensed"/>
                <a:sym typeface="Roboto Condensed"/>
              </a:rPr>
              <a:t>RESULTS ANALYSIS</a:t>
            </a:r>
            <a:endParaRPr b="1" sz="1800">
              <a:solidFill>
                <a:srgbClr val="338987"/>
              </a:solidFill>
              <a:latin typeface="Roboto Condensed"/>
              <a:ea typeface="Roboto Condensed"/>
              <a:cs typeface="Roboto Condensed"/>
              <a:sym typeface="Roboto Condensed"/>
            </a:endParaRPr>
          </a:p>
        </p:txBody>
      </p:sp>
      <p:sp>
        <p:nvSpPr>
          <p:cNvPr id="366" name="Google Shape;366;p34"/>
          <p:cNvSpPr/>
          <p:nvPr/>
        </p:nvSpPr>
        <p:spPr>
          <a:xfrm rot="-5400000">
            <a:off x="-1257975"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8A5"/>
              </a:solidFill>
            </a:endParaRPr>
          </a:p>
        </p:txBody>
      </p:sp>
      <p:sp>
        <p:nvSpPr>
          <p:cNvPr id="367" name="Google Shape;367;p34"/>
          <p:cNvSpPr/>
          <p:nvPr/>
        </p:nvSpPr>
        <p:spPr>
          <a:xfrm rot="-5400000">
            <a:off x="-721400"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34"/>
          <p:cNvGrpSpPr/>
          <p:nvPr/>
        </p:nvGrpSpPr>
        <p:grpSpPr>
          <a:xfrm>
            <a:off x="7899728" y="43872"/>
            <a:ext cx="348568" cy="348568"/>
            <a:chOff x="-61783350" y="2297100"/>
            <a:chExt cx="316650" cy="316650"/>
          </a:xfrm>
        </p:grpSpPr>
        <p:sp>
          <p:nvSpPr>
            <p:cNvPr id="369" name="Google Shape;369;p34"/>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34"/>
          <p:cNvSpPr txBox="1"/>
          <p:nvPr/>
        </p:nvSpPr>
        <p:spPr>
          <a:xfrm>
            <a:off x="1123775" y="392450"/>
            <a:ext cx="4899300" cy="60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Josefin Sans"/>
              <a:ea typeface="Josefin Sans"/>
              <a:cs typeface="Josefin Sans"/>
              <a:sym typeface="Josefin Sans"/>
            </a:endParaRPr>
          </a:p>
        </p:txBody>
      </p:sp>
      <p:graphicFrame>
        <p:nvGraphicFramePr>
          <p:cNvPr id="372" name="Google Shape;372;p34"/>
          <p:cNvGraphicFramePr/>
          <p:nvPr/>
        </p:nvGraphicFramePr>
        <p:xfrm>
          <a:off x="1824950" y="1329125"/>
          <a:ext cx="3000000" cy="3000000"/>
        </p:xfrm>
        <a:graphic>
          <a:graphicData uri="http://schemas.openxmlformats.org/drawingml/2006/table">
            <a:tbl>
              <a:tblPr>
                <a:noFill/>
                <a:tableStyleId>{C2D62CE2-1771-4233-89B1-D2F2401B33FE}</a:tableStyleId>
              </a:tblPr>
              <a:tblGrid>
                <a:gridCol w="1847850"/>
                <a:gridCol w="1647825"/>
                <a:gridCol w="1581150"/>
              </a:tblGrid>
              <a:tr h="12700">
                <a:tc>
                  <a:txBody>
                    <a:bodyPr/>
                    <a:lstStyle/>
                    <a:p>
                      <a:pPr indent="0" lvl="0" marL="0" rtl="0" algn="l">
                        <a:spcBef>
                          <a:spcPts val="0"/>
                        </a:spcBef>
                        <a:spcAft>
                          <a:spcPts val="0"/>
                        </a:spcAft>
                        <a:buNone/>
                      </a:pPr>
                      <a:r>
                        <a:rPr b="1" lang="en" sz="1200">
                          <a:latin typeface="EB Garamond"/>
                          <a:ea typeface="EB Garamond"/>
                          <a:cs typeface="EB Garamond"/>
                          <a:sym typeface="EB Garamond"/>
                        </a:rPr>
                        <a:t>Dataset prepared only from synset directly</a:t>
                      </a:r>
                      <a:endParaRPr b="1"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Single Support</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Mean and Standard Deviation(SD)</a:t>
                      </a:r>
                      <a:endParaRPr b="1" sz="1200">
                        <a:latin typeface="EB Garamond"/>
                        <a:ea typeface="EB Garamond"/>
                        <a:cs typeface="EB Garamond"/>
                        <a:sym typeface="EB Garamond"/>
                      </a:endParaRPr>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Multiple Support</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Mean and Standard </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Deviation(SD)</a:t>
                      </a:r>
                      <a:endParaRPr b="1"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Word2Vec</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0.38</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0.19</a:t>
                      </a:r>
                      <a:endParaRPr sz="12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0.39</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0.18</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fastText</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0.55</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0.15</a:t>
                      </a:r>
                      <a:endParaRPr sz="12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0.55</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0.13</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Glove</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0.27</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0.18</a:t>
                      </a:r>
                      <a:endParaRPr sz="1200">
                        <a:latin typeface="EB Garamond"/>
                        <a:ea typeface="EB Garamond"/>
                        <a:cs typeface="EB Garamond"/>
                        <a:sym typeface="EB Garamond"/>
                      </a:endParaRPr>
                    </a:p>
                  </a:txBody>
                  <a:tcPr marT="63500" marB="63500" marR="63500" marL="63500">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0.26</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0.16</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r>
            </a:tbl>
          </a:graphicData>
        </a:graphic>
      </p:graphicFrame>
      <p:sp>
        <p:nvSpPr>
          <p:cNvPr id="373" name="Google Shape;373;p34"/>
          <p:cNvSpPr txBox="1"/>
          <p:nvPr/>
        </p:nvSpPr>
        <p:spPr>
          <a:xfrm>
            <a:off x="1235925" y="392250"/>
            <a:ext cx="47511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Josefin Sans"/>
                <a:ea typeface="Josefin Sans"/>
                <a:cs typeface="Josefin Sans"/>
                <a:sym typeface="Josefin Sans"/>
              </a:rPr>
              <a:t>Gaussian Distribution for </a:t>
            </a:r>
            <a:r>
              <a:rPr b="1" lang="en">
                <a:solidFill>
                  <a:srgbClr val="38761D"/>
                </a:solidFill>
                <a:latin typeface="Josefin Sans"/>
                <a:ea typeface="Josefin Sans"/>
                <a:cs typeface="Josefin Sans"/>
                <a:sym typeface="Josefin Sans"/>
              </a:rPr>
              <a:t>Correct Predictions</a:t>
            </a:r>
            <a:r>
              <a:rPr b="1" lang="en">
                <a:latin typeface="Josefin Sans"/>
                <a:ea typeface="Josefin Sans"/>
                <a:cs typeface="Josefin Sans"/>
                <a:sym typeface="Josefin Sans"/>
              </a:rPr>
              <a:t> on Term  Lists from direct synset</a:t>
            </a:r>
            <a:endParaRPr b="1">
              <a:latin typeface="Josefin Sans"/>
              <a:ea typeface="Josefin Sans"/>
              <a:cs typeface="Josefin Sans"/>
              <a:sym typeface="Josefin Sans"/>
            </a:endParaRPr>
          </a:p>
        </p:txBody>
      </p:sp>
      <p:cxnSp>
        <p:nvCxnSpPr>
          <p:cNvPr id="374" name="Google Shape;374;p34"/>
          <p:cNvCxnSpPr/>
          <p:nvPr/>
        </p:nvCxnSpPr>
        <p:spPr>
          <a:xfrm flipH="1" rot="10800000">
            <a:off x="1309875" y="895475"/>
            <a:ext cx="4603200" cy="36900"/>
          </a:xfrm>
          <a:prstGeom prst="straightConnector1">
            <a:avLst/>
          </a:prstGeom>
          <a:noFill/>
          <a:ln cap="flat" cmpd="sng" w="9525">
            <a:solidFill>
              <a:schemeClr val="dk2"/>
            </a:solidFill>
            <a:prstDash val="solid"/>
            <a:round/>
            <a:headEnd len="med" w="med" type="none"/>
            <a:tailEnd len="med" w="med" type="none"/>
          </a:ln>
        </p:spPr>
      </p:cxnSp>
      <p:sp>
        <p:nvSpPr>
          <p:cNvPr id="375" name="Google Shape;375;p34"/>
          <p:cNvSpPr txBox="1"/>
          <p:nvPr/>
        </p:nvSpPr>
        <p:spPr>
          <a:xfrm>
            <a:off x="7866975" y="458850"/>
            <a:ext cx="792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Analysis</a:t>
            </a:r>
            <a:endParaRPr b="1" sz="1100">
              <a:solidFill>
                <a:srgbClr val="338987"/>
              </a:solidFill>
              <a:latin typeface="Josefin Sans"/>
              <a:ea typeface="Josefin Sans"/>
              <a:cs typeface="Josefin Sans"/>
              <a:sym typeface="Josefi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35"/>
          <p:cNvSpPr txBox="1"/>
          <p:nvPr/>
        </p:nvSpPr>
        <p:spPr>
          <a:xfrm rot="-5400000">
            <a:off x="-2297451" y="2365825"/>
            <a:ext cx="5525400" cy="73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38987"/>
                </a:solidFill>
                <a:latin typeface="Roboto Condensed"/>
                <a:ea typeface="Roboto Condensed"/>
                <a:cs typeface="Roboto Condensed"/>
                <a:sym typeface="Roboto Condensed"/>
              </a:rPr>
              <a:t>RESULTS ANALYSIS</a:t>
            </a:r>
            <a:endParaRPr b="1" sz="1800">
              <a:solidFill>
                <a:srgbClr val="338987"/>
              </a:solidFill>
              <a:latin typeface="Roboto Condensed"/>
              <a:ea typeface="Roboto Condensed"/>
              <a:cs typeface="Roboto Condensed"/>
              <a:sym typeface="Roboto Condensed"/>
            </a:endParaRPr>
          </a:p>
        </p:txBody>
      </p:sp>
      <p:sp>
        <p:nvSpPr>
          <p:cNvPr id="382" name="Google Shape;382;p35"/>
          <p:cNvSpPr/>
          <p:nvPr/>
        </p:nvSpPr>
        <p:spPr>
          <a:xfrm rot="-5400000">
            <a:off x="-1257975"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8A5"/>
              </a:solidFill>
            </a:endParaRPr>
          </a:p>
        </p:txBody>
      </p:sp>
      <p:sp>
        <p:nvSpPr>
          <p:cNvPr id="383" name="Google Shape;383;p35"/>
          <p:cNvSpPr/>
          <p:nvPr/>
        </p:nvSpPr>
        <p:spPr>
          <a:xfrm rot="-5400000">
            <a:off x="-721400"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35"/>
          <p:cNvGrpSpPr/>
          <p:nvPr/>
        </p:nvGrpSpPr>
        <p:grpSpPr>
          <a:xfrm>
            <a:off x="7899728" y="43872"/>
            <a:ext cx="348568" cy="348568"/>
            <a:chOff x="-61783350" y="2297100"/>
            <a:chExt cx="316650" cy="316650"/>
          </a:xfrm>
        </p:grpSpPr>
        <p:sp>
          <p:nvSpPr>
            <p:cNvPr id="385" name="Google Shape;385;p35"/>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35"/>
          <p:cNvSpPr txBox="1"/>
          <p:nvPr/>
        </p:nvSpPr>
        <p:spPr>
          <a:xfrm>
            <a:off x="1123775" y="392450"/>
            <a:ext cx="4899300" cy="60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Josefin Sans"/>
              <a:ea typeface="Josefin Sans"/>
              <a:cs typeface="Josefin Sans"/>
              <a:sym typeface="Josefin Sans"/>
            </a:endParaRPr>
          </a:p>
        </p:txBody>
      </p:sp>
      <p:sp>
        <p:nvSpPr>
          <p:cNvPr id="388" name="Google Shape;388;p35"/>
          <p:cNvSpPr txBox="1"/>
          <p:nvPr/>
        </p:nvSpPr>
        <p:spPr>
          <a:xfrm>
            <a:off x="1235925" y="392250"/>
            <a:ext cx="47511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Josefin Sans"/>
                <a:ea typeface="Josefin Sans"/>
                <a:cs typeface="Josefin Sans"/>
                <a:sym typeface="Josefin Sans"/>
              </a:rPr>
              <a:t>Gaussian Distribution for </a:t>
            </a:r>
            <a:r>
              <a:rPr b="1" lang="en">
                <a:solidFill>
                  <a:srgbClr val="A61C00"/>
                </a:solidFill>
                <a:latin typeface="Josefin Sans"/>
                <a:ea typeface="Josefin Sans"/>
                <a:cs typeface="Josefin Sans"/>
                <a:sym typeface="Josefin Sans"/>
              </a:rPr>
              <a:t>Incorrect Predictions</a:t>
            </a:r>
            <a:r>
              <a:rPr b="1" lang="en">
                <a:latin typeface="Josefin Sans"/>
                <a:ea typeface="Josefin Sans"/>
                <a:cs typeface="Josefin Sans"/>
                <a:sym typeface="Josefin Sans"/>
              </a:rPr>
              <a:t> on Term Lists from direct synset</a:t>
            </a:r>
            <a:endParaRPr b="1">
              <a:latin typeface="Josefin Sans"/>
              <a:ea typeface="Josefin Sans"/>
              <a:cs typeface="Josefin Sans"/>
              <a:sym typeface="Josefin Sans"/>
            </a:endParaRPr>
          </a:p>
        </p:txBody>
      </p:sp>
      <p:cxnSp>
        <p:nvCxnSpPr>
          <p:cNvPr id="389" name="Google Shape;389;p35"/>
          <p:cNvCxnSpPr/>
          <p:nvPr/>
        </p:nvCxnSpPr>
        <p:spPr>
          <a:xfrm flipH="1" rot="10800000">
            <a:off x="1309875" y="895475"/>
            <a:ext cx="4603200" cy="36900"/>
          </a:xfrm>
          <a:prstGeom prst="straightConnector1">
            <a:avLst/>
          </a:prstGeom>
          <a:noFill/>
          <a:ln cap="flat" cmpd="sng" w="9525">
            <a:solidFill>
              <a:schemeClr val="dk2"/>
            </a:solidFill>
            <a:prstDash val="solid"/>
            <a:round/>
            <a:headEnd len="med" w="med" type="none"/>
            <a:tailEnd len="med" w="med" type="none"/>
          </a:ln>
        </p:spPr>
      </p:cxnSp>
      <p:graphicFrame>
        <p:nvGraphicFramePr>
          <p:cNvPr id="390" name="Google Shape;390;p35"/>
          <p:cNvGraphicFramePr/>
          <p:nvPr/>
        </p:nvGraphicFramePr>
        <p:xfrm>
          <a:off x="1602950" y="1358725"/>
          <a:ext cx="3000000" cy="3000000"/>
        </p:xfrm>
        <a:graphic>
          <a:graphicData uri="http://schemas.openxmlformats.org/drawingml/2006/table">
            <a:tbl>
              <a:tblPr>
                <a:noFill/>
                <a:tableStyleId>{C2D62CE2-1771-4233-89B1-D2F2401B33FE}</a:tableStyleId>
              </a:tblPr>
              <a:tblGrid>
                <a:gridCol w="1847850"/>
                <a:gridCol w="1647825"/>
                <a:gridCol w="1581150"/>
              </a:tblGrid>
              <a:tr h="12700">
                <a:tc>
                  <a:txBody>
                    <a:bodyPr/>
                    <a:lstStyle/>
                    <a:p>
                      <a:pPr indent="0" lvl="0" marL="0" rtl="0" algn="l">
                        <a:spcBef>
                          <a:spcPts val="0"/>
                        </a:spcBef>
                        <a:spcAft>
                          <a:spcPts val="0"/>
                        </a:spcAft>
                        <a:buNone/>
                      </a:pPr>
                      <a:r>
                        <a:rPr b="1" lang="en" sz="1200">
                          <a:latin typeface="EB Garamond"/>
                          <a:ea typeface="EB Garamond"/>
                          <a:cs typeface="EB Garamond"/>
                          <a:sym typeface="EB Garamond"/>
                        </a:rPr>
                        <a:t>Dataset prepared only from synset directly</a:t>
                      </a:r>
                      <a:endParaRPr b="1"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Single Support</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Mean and Standard Deviation(SD)</a:t>
                      </a:r>
                      <a:endParaRPr b="1" sz="1200">
                        <a:latin typeface="EB Garamond"/>
                        <a:ea typeface="EB Garamond"/>
                        <a:cs typeface="EB Garamond"/>
                        <a:sym typeface="EB Garamond"/>
                      </a:endParaRPr>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Multiple Support</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Mean and Standard </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Deviation(SD)</a:t>
                      </a:r>
                      <a:endParaRPr b="1"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Word2Vec</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0.15</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0.09</a:t>
                      </a:r>
                      <a:endParaRPr sz="12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0.18</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0.09</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fastText</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0.33</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0.11</a:t>
                      </a:r>
                      <a:endParaRPr sz="12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0.39</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0.10</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Glove</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0.11</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0.099</a:t>
                      </a:r>
                      <a:endParaRPr sz="1200">
                        <a:latin typeface="EB Garamond"/>
                        <a:ea typeface="EB Garamond"/>
                        <a:cs typeface="EB Garamond"/>
                        <a:sym typeface="EB Garamond"/>
                      </a:endParaRPr>
                    </a:p>
                  </a:txBody>
                  <a:tcPr marT="63500" marB="63500" marR="63500" marL="63500">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0.11</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0.094</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r>
            </a:tbl>
          </a:graphicData>
        </a:graphic>
      </p:graphicFrame>
      <p:sp>
        <p:nvSpPr>
          <p:cNvPr id="391" name="Google Shape;391;p35"/>
          <p:cNvSpPr txBox="1"/>
          <p:nvPr/>
        </p:nvSpPr>
        <p:spPr>
          <a:xfrm>
            <a:off x="7754625" y="3922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Analysis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36"/>
          <p:cNvSpPr txBox="1"/>
          <p:nvPr/>
        </p:nvSpPr>
        <p:spPr>
          <a:xfrm rot="-5400000">
            <a:off x="-2297451" y="2365825"/>
            <a:ext cx="5525400" cy="73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38987"/>
                </a:solidFill>
                <a:latin typeface="Roboto Condensed"/>
                <a:ea typeface="Roboto Condensed"/>
                <a:cs typeface="Roboto Condensed"/>
                <a:sym typeface="Roboto Condensed"/>
              </a:rPr>
              <a:t>RESULTS ANALYSIS</a:t>
            </a:r>
            <a:endParaRPr b="1" sz="1800">
              <a:solidFill>
                <a:srgbClr val="338987"/>
              </a:solidFill>
              <a:latin typeface="Roboto Condensed"/>
              <a:ea typeface="Roboto Condensed"/>
              <a:cs typeface="Roboto Condensed"/>
              <a:sym typeface="Roboto Condensed"/>
            </a:endParaRPr>
          </a:p>
        </p:txBody>
      </p:sp>
      <p:sp>
        <p:nvSpPr>
          <p:cNvPr id="398" name="Google Shape;398;p36"/>
          <p:cNvSpPr/>
          <p:nvPr/>
        </p:nvSpPr>
        <p:spPr>
          <a:xfrm rot="-5400000">
            <a:off x="-1257975"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8A5"/>
              </a:solidFill>
            </a:endParaRPr>
          </a:p>
        </p:txBody>
      </p:sp>
      <p:sp>
        <p:nvSpPr>
          <p:cNvPr id="399" name="Google Shape;399;p36"/>
          <p:cNvSpPr/>
          <p:nvPr/>
        </p:nvSpPr>
        <p:spPr>
          <a:xfrm rot="-5400000">
            <a:off x="-721400"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36"/>
          <p:cNvGrpSpPr/>
          <p:nvPr/>
        </p:nvGrpSpPr>
        <p:grpSpPr>
          <a:xfrm>
            <a:off x="7899728" y="43872"/>
            <a:ext cx="348568" cy="348568"/>
            <a:chOff x="-61783350" y="2297100"/>
            <a:chExt cx="316650" cy="316650"/>
          </a:xfrm>
        </p:grpSpPr>
        <p:sp>
          <p:nvSpPr>
            <p:cNvPr id="401" name="Google Shape;401;p36"/>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36"/>
          <p:cNvSpPr txBox="1"/>
          <p:nvPr/>
        </p:nvSpPr>
        <p:spPr>
          <a:xfrm>
            <a:off x="1123775" y="392450"/>
            <a:ext cx="48993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Josefin Sans"/>
                <a:ea typeface="Josefin Sans"/>
                <a:cs typeface="Josefin Sans"/>
                <a:sym typeface="Josefin Sans"/>
              </a:rPr>
              <a:t>Gaussian Distribution for </a:t>
            </a:r>
            <a:r>
              <a:rPr b="1" lang="en">
                <a:solidFill>
                  <a:srgbClr val="38761D"/>
                </a:solidFill>
                <a:latin typeface="Josefin Sans"/>
                <a:ea typeface="Josefin Sans"/>
                <a:cs typeface="Josefin Sans"/>
                <a:sym typeface="Josefin Sans"/>
              </a:rPr>
              <a:t>Correct predictions</a:t>
            </a:r>
            <a:r>
              <a:rPr b="1" lang="en">
                <a:solidFill>
                  <a:schemeClr val="dk1"/>
                </a:solidFill>
                <a:latin typeface="Josefin Sans"/>
                <a:ea typeface="Josefin Sans"/>
                <a:cs typeface="Josefin Sans"/>
                <a:sym typeface="Josefin Sans"/>
              </a:rPr>
              <a:t> on Term Lists from Hypernym Traversal</a:t>
            </a:r>
            <a:endParaRPr b="1">
              <a:latin typeface="Josefin Sans"/>
              <a:ea typeface="Josefin Sans"/>
              <a:cs typeface="Josefin Sans"/>
              <a:sym typeface="Josefin Sans"/>
            </a:endParaRPr>
          </a:p>
        </p:txBody>
      </p:sp>
      <p:graphicFrame>
        <p:nvGraphicFramePr>
          <p:cNvPr id="404" name="Google Shape;404;p36"/>
          <p:cNvGraphicFramePr/>
          <p:nvPr/>
        </p:nvGraphicFramePr>
        <p:xfrm>
          <a:off x="1672675" y="1297025"/>
          <a:ext cx="3000000" cy="3000000"/>
        </p:xfrm>
        <a:graphic>
          <a:graphicData uri="http://schemas.openxmlformats.org/drawingml/2006/table">
            <a:tbl>
              <a:tblPr>
                <a:noFill/>
                <a:tableStyleId>{C2D62CE2-1771-4233-89B1-D2F2401B33FE}</a:tableStyleId>
              </a:tblPr>
              <a:tblGrid>
                <a:gridCol w="1847850"/>
                <a:gridCol w="1647825"/>
                <a:gridCol w="1581150"/>
              </a:tblGrid>
              <a:tr h="12700">
                <a:tc>
                  <a:txBody>
                    <a:bodyPr/>
                    <a:lstStyle/>
                    <a:p>
                      <a:pPr indent="0" lvl="0" marL="0" rtl="0" algn="l">
                        <a:spcBef>
                          <a:spcPts val="0"/>
                        </a:spcBef>
                        <a:spcAft>
                          <a:spcPts val="0"/>
                        </a:spcAft>
                        <a:buNone/>
                      </a:pPr>
                      <a:r>
                        <a:rPr b="1" lang="en" sz="1200">
                          <a:latin typeface="EB Garamond"/>
                          <a:ea typeface="EB Garamond"/>
                          <a:cs typeface="EB Garamond"/>
                          <a:sym typeface="EB Garamond"/>
                        </a:rPr>
                        <a:t>Dataset prepared from Hypernym Traversal on WordNet</a:t>
                      </a:r>
                      <a:endParaRPr b="1"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Single Support</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Mean and Standard Deviation(SD)</a:t>
                      </a:r>
                      <a:endParaRPr b="1" sz="1200">
                        <a:latin typeface="EB Garamond"/>
                        <a:ea typeface="EB Garamond"/>
                        <a:cs typeface="EB Garamond"/>
                        <a:sym typeface="EB Garamond"/>
                      </a:endParaRPr>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Multiple Support</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Mean and Standard </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Deviation(SD)</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Word2Vec</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0.30</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0.16</a:t>
                      </a:r>
                      <a:endParaRPr sz="12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0.36</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0.16</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fastText</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0.46</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0.12</a:t>
                      </a:r>
                      <a:endParaRPr sz="12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0.55</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0.12</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Glove</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0.21</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0.15</a:t>
                      </a:r>
                      <a:endParaRPr sz="1200">
                        <a:latin typeface="EB Garamond"/>
                        <a:ea typeface="EB Garamond"/>
                        <a:cs typeface="EB Garamond"/>
                        <a:sym typeface="EB Garamond"/>
                      </a:endParaRPr>
                    </a:p>
                  </a:txBody>
                  <a:tcPr marT="63500" marB="63500" marR="63500" marL="63500">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0.27</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0.15</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r>
            </a:tbl>
          </a:graphicData>
        </a:graphic>
      </p:graphicFrame>
      <p:cxnSp>
        <p:nvCxnSpPr>
          <p:cNvPr id="405" name="Google Shape;405;p36"/>
          <p:cNvCxnSpPr/>
          <p:nvPr/>
        </p:nvCxnSpPr>
        <p:spPr>
          <a:xfrm flipH="1" rot="10800000">
            <a:off x="1154500" y="902900"/>
            <a:ext cx="5595000" cy="22200"/>
          </a:xfrm>
          <a:prstGeom prst="straightConnector1">
            <a:avLst/>
          </a:prstGeom>
          <a:noFill/>
          <a:ln cap="flat" cmpd="sng" w="9525">
            <a:solidFill>
              <a:schemeClr val="dk2"/>
            </a:solidFill>
            <a:prstDash val="solid"/>
            <a:round/>
            <a:headEnd len="med" w="med" type="none"/>
            <a:tailEnd len="med" w="med" type="none"/>
          </a:ln>
        </p:spPr>
      </p:cxnSp>
      <p:sp>
        <p:nvSpPr>
          <p:cNvPr id="406" name="Google Shape;406;p36"/>
          <p:cNvSpPr txBox="1"/>
          <p:nvPr/>
        </p:nvSpPr>
        <p:spPr>
          <a:xfrm>
            <a:off x="7733750" y="458825"/>
            <a:ext cx="8511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38987"/>
                </a:solidFill>
                <a:latin typeface="Josefin Sans"/>
                <a:ea typeface="Josefin Sans"/>
                <a:cs typeface="Josefin Sans"/>
                <a:sym typeface="Josefin Sans"/>
              </a:rPr>
              <a:t>Analysis</a:t>
            </a:r>
            <a:endParaRPr>
              <a:latin typeface="Josefin Sans"/>
              <a:ea typeface="Josefin Sans"/>
              <a:cs typeface="Josefin Sans"/>
              <a:sym typeface="Josefi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37"/>
          <p:cNvSpPr txBox="1"/>
          <p:nvPr/>
        </p:nvSpPr>
        <p:spPr>
          <a:xfrm rot="-5400000">
            <a:off x="-2297451" y="2365825"/>
            <a:ext cx="5525400" cy="73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38987"/>
                </a:solidFill>
                <a:latin typeface="Roboto Condensed"/>
                <a:ea typeface="Roboto Condensed"/>
                <a:cs typeface="Roboto Condensed"/>
                <a:sym typeface="Roboto Condensed"/>
              </a:rPr>
              <a:t>RESULTS ANALYSIS</a:t>
            </a:r>
            <a:endParaRPr b="1" sz="1800">
              <a:solidFill>
                <a:srgbClr val="338987"/>
              </a:solidFill>
              <a:latin typeface="Roboto Condensed"/>
              <a:ea typeface="Roboto Condensed"/>
              <a:cs typeface="Roboto Condensed"/>
              <a:sym typeface="Roboto Condensed"/>
            </a:endParaRPr>
          </a:p>
        </p:txBody>
      </p:sp>
      <p:sp>
        <p:nvSpPr>
          <p:cNvPr id="413" name="Google Shape;413;p37"/>
          <p:cNvSpPr/>
          <p:nvPr/>
        </p:nvSpPr>
        <p:spPr>
          <a:xfrm rot="-5400000">
            <a:off x="-1257975"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8A5"/>
              </a:solidFill>
            </a:endParaRPr>
          </a:p>
        </p:txBody>
      </p:sp>
      <p:sp>
        <p:nvSpPr>
          <p:cNvPr id="414" name="Google Shape;414;p37"/>
          <p:cNvSpPr/>
          <p:nvPr/>
        </p:nvSpPr>
        <p:spPr>
          <a:xfrm rot="-5400000">
            <a:off x="-721400"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37"/>
          <p:cNvGrpSpPr/>
          <p:nvPr/>
        </p:nvGrpSpPr>
        <p:grpSpPr>
          <a:xfrm>
            <a:off x="7899728" y="43872"/>
            <a:ext cx="348568" cy="348568"/>
            <a:chOff x="-61783350" y="2297100"/>
            <a:chExt cx="316650" cy="316650"/>
          </a:xfrm>
        </p:grpSpPr>
        <p:sp>
          <p:nvSpPr>
            <p:cNvPr id="416" name="Google Shape;416;p37"/>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37"/>
          <p:cNvSpPr txBox="1"/>
          <p:nvPr/>
        </p:nvSpPr>
        <p:spPr>
          <a:xfrm>
            <a:off x="1123775" y="392450"/>
            <a:ext cx="48993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Josefin Sans"/>
                <a:ea typeface="Josefin Sans"/>
                <a:cs typeface="Josefin Sans"/>
                <a:sym typeface="Josefin Sans"/>
              </a:rPr>
              <a:t>Gaussian Distribution for </a:t>
            </a:r>
            <a:r>
              <a:rPr b="1" lang="en">
                <a:solidFill>
                  <a:srgbClr val="A61C00"/>
                </a:solidFill>
                <a:latin typeface="Josefin Sans"/>
                <a:ea typeface="Josefin Sans"/>
                <a:cs typeface="Josefin Sans"/>
                <a:sym typeface="Josefin Sans"/>
              </a:rPr>
              <a:t>Incorrect Predictions</a:t>
            </a:r>
            <a:r>
              <a:rPr b="1" lang="en">
                <a:solidFill>
                  <a:schemeClr val="dk1"/>
                </a:solidFill>
                <a:latin typeface="Josefin Sans"/>
                <a:ea typeface="Josefin Sans"/>
                <a:cs typeface="Josefin Sans"/>
                <a:sym typeface="Josefin Sans"/>
              </a:rPr>
              <a:t> on Term Lists from Hypernym Traversal</a:t>
            </a:r>
            <a:endParaRPr b="1">
              <a:latin typeface="Josefin Sans"/>
              <a:ea typeface="Josefin Sans"/>
              <a:cs typeface="Josefin Sans"/>
              <a:sym typeface="Josefin Sans"/>
            </a:endParaRPr>
          </a:p>
        </p:txBody>
      </p:sp>
      <p:cxnSp>
        <p:nvCxnSpPr>
          <p:cNvPr id="419" name="Google Shape;419;p37"/>
          <p:cNvCxnSpPr/>
          <p:nvPr/>
        </p:nvCxnSpPr>
        <p:spPr>
          <a:xfrm flipH="1" rot="10800000">
            <a:off x="1154500" y="902900"/>
            <a:ext cx="5595000" cy="22200"/>
          </a:xfrm>
          <a:prstGeom prst="straightConnector1">
            <a:avLst/>
          </a:prstGeom>
          <a:noFill/>
          <a:ln cap="flat" cmpd="sng" w="9525">
            <a:solidFill>
              <a:schemeClr val="dk2"/>
            </a:solidFill>
            <a:prstDash val="solid"/>
            <a:round/>
            <a:headEnd len="med" w="med" type="none"/>
            <a:tailEnd len="med" w="med" type="none"/>
          </a:ln>
        </p:spPr>
      </p:cxnSp>
      <p:graphicFrame>
        <p:nvGraphicFramePr>
          <p:cNvPr id="420" name="Google Shape;420;p37"/>
          <p:cNvGraphicFramePr/>
          <p:nvPr/>
        </p:nvGraphicFramePr>
        <p:xfrm>
          <a:off x="1672675" y="1392275"/>
          <a:ext cx="3000000" cy="3000000"/>
        </p:xfrm>
        <a:graphic>
          <a:graphicData uri="http://schemas.openxmlformats.org/drawingml/2006/table">
            <a:tbl>
              <a:tblPr>
                <a:noFill/>
                <a:tableStyleId>{C2D62CE2-1771-4233-89B1-D2F2401B33FE}</a:tableStyleId>
              </a:tblPr>
              <a:tblGrid>
                <a:gridCol w="1847850"/>
                <a:gridCol w="1647825"/>
                <a:gridCol w="1581150"/>
              </a:tblGrid>
              <a:tr h="12700">
                <a:tc>
                  <a:txBody>
                    <a:bodyPr/>
                    <a:lstStyle/>
                    <a:p>
                      <a:pPr indent="0" lvl="0" marL="0" rtl="0" algn="l">
                        <a:spcBef>
                          <a:spcPts val="0"/>
                        </a:spcBef>
                        <a:spcAft>
                          <a:spcPts val="0"/>
                        </a:spcAft>
                        <a:buNone/>
                      </a:pPr>
                      <a:r>
                        <a:rPr b="1" lang="en" sz="1200">
                          <a:latin typeface="EB Garamond"/>
                          <a:ea typeface="EB Garamond"/>
                          <a:cs typeface="EB Garamond"/>
                          <a:sym typeface="EB Garamond"/>
                        </a:rPr>
                        <a:t>Dataset prepared from Hypernym Traversal on WordNet</a:t>
                      </a:r>
                      <a:endParaRPr b="1"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Single Support</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Mean and Standard Deviation(SD)</a:t>
                      </a:r>
                      <a:endParaRPr b="1" sz="1200">
                        <a:latin typeface="EB Garamond"/>
                        <a:ea typeface="EB Garamond"/>
                        <a:cs typeface="EB Garamond"/>
                        <a:sym typeface="EB Garamond"/>
                      </a:endParaRPr>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Multiple Support</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Mean and Standard </a:t>
                      </a:r>
                      <a:endParaRPr b="1" sz="1200">
                        <a:latin typeface="EB Garamond"/>
                        <a:ea typeface="EB Garamond"/>
                        <a:cs typeface="EB Garamond"/>
                        <a:sym typeface="EB Garamond"/>
                      </a:endParaRPr>
                    </a:p>
                    <a:p>
                      <a:pPr indent="0" lvl="0" marL="0" rtl="0" algn="ctr">
                        <a:spcBef>
                          <a:spcPts val="0"/>
                        </a:spcBef>
                        <a:spcAft>
                          <a:spcPts val="0"/>
                        </a:spcAft>
                        <a:buNone/>
                      </a:pPr>
                      <a:r>
                        <a:rPr b="1" lang="en" sz="1200">
                          <a:latin typeface="EB Garamond"/>
                          <a:ea typeface="EB Garamond"/>
                          <a:cs typeface="EB Garamond"/>
                          <a:sym typeface="EB Garamond"/>
                        </a:rPr>
                        <a:t>Deviation(SD)</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Word2Vec</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0.15</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0.09</a:t>
                      </a:r>
                      <a:endParaRPr sz="12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0.18</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0.09</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fastText</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0.36</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0.09</a:t>
                      </a:r>
                      <a:endParaRPr sz="12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0.41</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0.09</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12700">
                <a:tc>
                  <a:txBody>
                    <a:bodyPr/>
                    <a:lstStyle/>
                    <a:p>
                      <a:pPr indent="0" lvl="0" marL="0" rtl="0" algn="l">
                        <a:spcBef>
                          <a:spcPts val="0"/>
                        </a:spcBef>
                        <a:spcAft>
                          <a:spcPts val="0"/>
                        </a:spcAft>
                        <a:buNone/>
                      </a:pPr>
                      <a:r>
                        <a:rPr lang="en" sz="1200">
                          <a:latin typeface="EB Garamond"/>
                          <a:ea typeface="EB Garamond"/>
                          <a:cs typeface="EB Garamond"/>
                          <a:sym typeface="EB Garamond"/>
                        </a:rPr>
                        <a:t>Glove</a:t>
                      </a:r>
                      <a:endParaRPr sz="12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0.10</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0.094</a:t>
                      </a:r>
                      <a:endParaRPr sz="1200">
                        <a:latin typeface="EB Garamond"/>
                        <a:ea typeface="EB Garamond"/>
                        <a:cs typeface="EB Garamond"/>
                        <a:sym typeface="EB Garamond"/>
                      </a:endParaRPr>
                    </a:p>
                  </a:txBody>
                  <a:tcPr marT="63500" marB="63500" marR="63500" marL="63500">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EB Garamond"/>
                          <a:ea typeface="EB Garamond"/>
                          <a:cs typeface="EB Garamond"/>
                          <a:sym typeface="EB Garamond"/>
                        </a:rPr>
                        <a:t>Mean = 0.12</a:t>
                      </a:r>
                      <a:endParaRPr sz="1200">
                        <a:latin typeface="EB Garamond"/>
                        <a:ea typeface="EB Garamond"/>
                        <a:cs typeface="EB Garamond"/>
                        <a:sym typeface="EB Garamond"/>
                      </a:endParaRPr>
                    </a:p>
                    <a:p>
                      <a:pPr indent="0" lvl="0" marL="0" rtl="0" algn="ctr">
                        <a:spcBef>
                          <a:spcPts val="0"/>
                        </a:spcBef>
                        <a:spcAft>
                          <a:spcPts val="0"/>
                        </a:spcAft>
                        <a:buNone/>
                      </a:pPr>
                      <a:r>
                        <a:t/>
                      </a:r>
                      <a:endParaRPr sz="1200">
                        <a:latin typeface="EB Garamond"/>
                        <a:ea typeface="EB Garamond"/>
                        <a:cs typeface="EB Garamond"/>
                        <a:sym typeface="EB Garamond"/>
                      </a:endParaRPr>
                    </a:p>
                    <a:p>
                      <a:pPr indent="0" lvl="0" marL="0" rtl="0" algn="ctr">
                        <a:spcBef>
                          <a:spcPts val="0"/>
                        </a:spcBef>
                        <a:spcAft>
                          <a:spcPts val="0"/>
                        </a:spcAft>
                        <a:buNone/>
                      </a:pPr>
                      <a:r>
                        <a:rPr lang="en" sz="1200">
                          <a:latin typeface="EB Garamond"/>
                          <a:ea typeface="EB Garamond"/>
                          <a:cs typeface="EB Garamond"/>
                          <a:sym typeface="EB Garamond"/>
                        </a:rPr>
                        <a:t>SD = 0.10</a:t>
                      </a:r>
                      <a:endParaRPr sz="12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r>
            </a:tbl>
          </a:graphicData>
        </a:graphic>
      </p:graphicFrame>
      <p:sp>
        <p:nvSpPr>
          <p:cNvPr id="421" name="Google Shape;421;p37"/>
          <p:cNvSpPr txBox="1"/>
          <p:nvPr/>
        </p:nvSpPr>
        <p:spPr>
          <a:xfrm>
            <a:off x="7770750" y="392450"/>
            <a:ext cx="9102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38987"/>
                </a:solidFill>
                <a:latin typeface="Josefin Sans"/>
                <a:ea typeface="Josefin Sans"/>
                <a:cs typeface="Josefin Sans"/>
                <a:sym typeface="Josefin Sans"/>
              </a:rPr>
              <a:t>Analysis</a:t>
            </a:r>
            <a:endParaRPr>
              <a:latin typeface="Josefin Sans"/>
              <a:ea typeface="Josefin Sans"/>
              <a:cs typeface="Josefin Sans"/>
              <a:sym typeface="Josefi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38"/>
          <p:cNvSpPr txBox="1"/>
          <p:nvPr/>
        </p:nvSpPr>
        <p:spPr>
          <a:xfrm>
            <a:off x="546025" y="3241525"/>
            <a:ext cx="75783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Josefin Sans"/>
              <a:ea typeface="Josefin Sans"/>
              <a:cs typeface="Josefin Sans"/>
              <a:sym typeface="Josefin Sans"/>
            </a:endParaRPr>
          </a:p>
          <a:p>
            <a:pPr indent="0" lvl="0" marL="0" rtl="0" algn="l">
              <a:spcBef>
                <a:spcPts val="0"/>
              </a:spcBef>
              <a:spcAft>
                <a:spcPts val="0"/>
              </a:spcAft>
              <a:buNone/>
            </a:pPr>
            <a:r>
              <a:rPr lang="en">
                <a:latin typeface="Josefin Sans"/>
                <a:ea typeface="Josefin Sans"/>
                <a:cs typeface="Josefin Sans"/>
                <a:sym typeface="Josefin Sans"/>
              </a:rPr>
              <a:t>3. Hypernym relations have lower mean and this was expected as they share lesser similarity than facet terms of direct synset.</a:t>
            </a:r>
            <a:endParaRPr>
              <a:latin typeface="Josefin Sans"/>
              <a:ea typeface="Josefin Sans"/>
              <a:cs typeface="Josefin Sans"/>
              <a:sym typeface="Josefin Sans"/>
            </a:endParaRPr>
          </a:p>
        </p:txBody>
      </p:sp>
      <p:sp>
        <p:nvSpPr>
          <p:cNvPr id="428" name="Google Shape;428;p38"/>
          <p:cNvSpPr txBox="1"/>
          <p:nvPr/>
        </p:nvSpPr>
        <p:spPr>
          <a:xfrm>
            <a:off x="170200" y="0"/>
            <a:ext cx="45885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Josefin Sans"/>
                <a:ea typeface="Josefin Sans"/>
                <a:cs typeface="Josefin Sans"/>
                <a:sym typeface="Josefin Sans"/>
              </a:rPr>
              <a:t>Three things we observe:</a:t>
            </a:r>
            <a:endParaRPr>
              <a:latin typeface="Josefin Sans"/>
              <a:ea typeface="Josefin Sans"/>
              <a:cs typeface="Josefin Sans"/>
              <a:sym typeface="Josefin Sans"/>
            </a:endParaRPr>
          </a:p>
        </p:txBody>
      </p:sp>
      <p:sp>
        <p:nvSpPr>
          <p:cNvPr id="429" name="Google Shape;429;p38"/>
          <p:cNvSpPr txBox="1"/>
          <p:nvPr/>
        </p:nvSpPr>
        <p:spPr>
          <a:xfrm>
            <a:off x="636450" y="599450"/>
            <a:ext cx="6394200" cy="6438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Josefin Sans"/>
              <a:buAutoNum type="arabicPeriod"/>
            </a:pPr>
            <a:r>
              <a:rPr lang="en">
                <a:solidFill>
                  <a:schemeClr val="dk1"/>
                </a:solidFill>
                <a:latin typeface="Josefin Sans"/>
                <a:ea typeface="Josefin Sans"/>
                <a:cs typeface="Josefin Sans"/>
                <a:sym typeface="Josefin Sans"/>
              </a:rPr>
              <a:t>Multiple support makes similarity scores higher. This can be observed from shift in the Gaussian curve towards right from single support to multiple support. (For finding broader relations, it is helpful to have more words).</a:t>
            </a:r>
            <a:endParaRPr>
              <a:latin typeface="Josefin Sans"/>
              <a:ea typeface="Josefin Sans"/>
              <a:cs typeface="Josefin Sans"/>
              <a:sym typeface="Josefin Sans"/>
            </a:endParaRPr>
          </a:p>
        </p:txBody>
      </p:sp>
      <p:sp>
        <p:nvSpPr>
          <p:cNvPr id="430" name="Google Shape;430;p38"/>
          <p:cNvSpPr txBox="1"/>
          <p:nvPr/>
        </p:nvSpPr>
        <p:spPr>
          <a:xfrm>
            <a:off x="1487525" y="1816950"/>
            <a:ext cx="7371000" cy="7548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n">
                <a:solidFill>
                  <a:schemeClr val="dk1"/>
                </a:solidFill>
                <a:latin typeface="Josefin Sans"/>
                <a:ea typeface="Josefin Sans"/>
                <a:cs typeface="Josefin Sans"/>
                <a:sym typeface="Josefin Sans"/>
              </a:rPr>
              <a:t>2. </a:t>
            </a:r>
            <a:r>
              <a:rPr lang="en">
                <a:solidFill>
                  <a:schemeClr val="dk1"/>
                </a:solidFill>
                <a:latin typeface="Josefin Sans"/>
                <a:ea typeface="Josefin Sans"/>
                <a:cs typeface="Josefin Sans"/>
                <a:sym typeface="Josefin Sans"/>
              </a:rPr>
              <a:t>FastText performed better, but most of space in fastText is sparse[4], because the gaussian distribution has higher mean for this model for both correct and incorrect predictions. Hence, fastText model learns word-vectors positioned at high density area of space. Notice, however the difference among two means is as significant as other models.</a:t>
            </a:r>
            <a:endParaRPr>
              <a:latin typeface="Josefin Sans"/>
              <a:ea typeface="Josefin Sans"/>
              <a:cs typeface="Josefin Sans"/>
              <a:sym typeface="Josefin Sans"/>
            </a:endParaRPr>
          </a:p>
        </p:txBody>
      </p:sp>
      <p:sp>
        <p:nvSpPr>
          <p:cNvPr id="431" name="Google Shape;431;p38"/>
          <p:cNvSpPr txBox="1"/>
          <p:nvPr/>
        </p:nvSpPr>
        <p:spPr>
          <a:xfrm>
            <a:off x="7711550" y="444050"/>
            <a:ext cx="1228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Observation</a:t>
            </a:r>
            <a:endParaRPr b="1" sz="1100">
              <a:solidFill>
                <a:srgbClr val="338987"/>
              </a:solidFill>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7" name="Google Shape;437;p39"/>
          <p:cNvSpPr txBox="1"/>
          <p:nvPr/>
        </p:nvSpPr>
        <p:spPr>
          <a:xfrm>
            <a:off x="518050" y="444050"/>
            <a:ext cx="44331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338987"/>
                </a:solidFill>
                <a:latin typeface="Josefin Sans"/>
                <a:ea typeface="Josefin Sans"/>
                <a:cs typeface="Josefin Sans"/>
                <a:sym typeface="Josefin Sans"/>
              </a:rPr>
              <a:t>Can we get better?</a:t>
            </a:r>
            <a:endParaRPr sz="2300">
              <a:latin typeface="Josefin Sans"/>
              <a:ea typeface="Josefin Sans"/>
              <a:cs typeface="Josefin Sans"/>
              <a:sym typeface="Josefin Sans"/>
            </a:endParaRPr>
          </a:p>
        </p:txBody>
      </p:sp>
      <p:sp>
        <p:nvSpPr>
          <p:cNvPr id="438" name="Google Shape;438;p39"/>
          <p:cNvSpPr txBox="1"/>
          <p:nvPr/>
        </p:nvSpPr>
        <p:spPr>
          <a:xfrm>
            <a:off x="244250" y="1080500"/>
            <a:ext cx="7689300" cy="814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Josefin Sans"/>
                <a:ea typeface="Josefin Sans"/>
                <a:cs typeface="Josefin Sans"/>
                <a:sym typeface="Josefin Sans"/>
              </a:rPr>
              <a:t>We observe that state of the art word-embeddings model provides great performance in recognizing Facet Terms against random words with high accuracy. However, when we look closer, the similarity distribution has significantly lesser mean.</a:t>
            </a:r>
            <a:endParaRPr>
              <a:latin typeface="Josefin Sans"/>
              <a:ea typeface="Josefin Sans"/>
              <a:cs typeface="Josefin Sans"/>
              <a:sym typeface="Josefin Sans"/>
            </a:endParaRPr>
          </a:p>
        </p:txBody>
      </p:sp>
      <p:sp>
        <p:nvSpPr>
          <p:cNvPr id="439" name="Google Shape;439;p39"/>
          <p:cNvSpPr txBox="1"/>
          <p:nvPr/>
        </p:nvSpPr>
        <p:spPr>
          <a:xfrm>
            <a:off x="2405200" y="2353500"/>
            <a:ext cx="6009300" cy="436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Josefin Sans"/>
                <a:ea typeface="Josefin Sans"/>
                <a:cs typeface="Josefin Sans"/>
                <a:sym typeface="Josefin Sans"/>
              </a:rPr>
              <a:t>Are </a:t>
            </a:r>
            <a:r>
              <a:rPr i="1" lang="en">
                <a:solidFill>
                  <a:schemeClr val="accent4"/>
                </a:solidFill>
                <a:latin typeface="Josefin Sans"/>
                <a:ea typeface="Josefin Sans"/>
                <a:cs typeface="Josefin Sans"/>
                <a:sym typeface="Josefin Sans"/>
              </a:rPr>
              <a:t>Cup</a:t>
            </a:r>
            <a:r>
              <a:rPr lang="en">
                <a:latin typeface="Josefin Sans"/>
                <a:ea typeface="Josefin Sans"/>
                <a:cs typeface="Josefin Sans"/>
                <a:sym typeface="Josefin Sans"/>
              </a:rPr>
              <a:t> and </a:t>
            </a:r>
            <a:r>
              <a:rPr i="1" lang="en">
                <a:solidFill>
                  <a:srgbClr val="3D85C6"/>
                </a:solidFill>
                <a:latin typeface="Josefin Sans"/>
                <a:ea typeface="Josefin Sans"/>
                <a:cs typeface="Josefin Sans"/>
                <a:sym typeface="Josefin Sans"/>
              </a:rPr>
              <a:t>Coffee</a:t>
            </a:r>
            <a:r>
              <a:rPr lang="en">
                <a:latin typeface="Josefin Sans"/>
                <a:ea typeface="Josefin Sans"/>
                <a:cs typeface="Josefin Sans"/>
                <a:sym typeface="Josefin Sans"/>
              </a:rPr>
              <a:t> associated or similar words? Does association imply similarity</a:t>
            </a:r>
            <a:r>
              <a:rPr lang="en">
                <a:solidFill>
                  <a:schemeClr val="dk1"/>
                </a:solidFill>
                <a:latin typeface="Josefin Sans"/>
                <a:ea typeface="Josefin Sans"/>
                <a:cs typeface="Josefin Sans"/>
                <a:sym typeface="Josefin Sans"/>
              </a:rPr>
              <a:t>[4]</a:t>
            </a:r>
            <a:r>
              <a:rPr lang="en">
                <a:latin typeface="Josefin Sans"/>
                <a:ea typeface="Josefin Sans"/>
                <a:cs typeface="Josefin Sans"/>
                <a:sym typeface="Josefin Sans"/>
              </a:rPr>
              <a:t>? We need to draw a stricter boundary in word-embeddings space among similar and associated words.</a:t>
            </a:r>
            <a:endParaRPr>
              <a:latin typeface="Josefin Sans"/>
              <a:ea typeface="Josefin Sans"/>
              <a:cs typeface="Josefin Sans"/>
              <a:sym typeface="Josefin Sans"/>
            </a:endParaRPr>
          </a:p>
        </p:txBody>
      </p:sp>
      <p:sp>
        <p:nvSpPr>
          <p:cNvPr id="440" name="Google Shape;440;p39"/>
          <p:cNvSpPr txBox="1"/>
          <p:nvPr/>
        </p:nvSpPr>
        <p:spPr>
          <a:xfrm>
            <a:off x="7718950" y="444050"/>
            <a:ext cx="10656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Observation</a:t>
            </a:r>
            <a:endParaRPr b="1" sz="1100">
              <a:solidFill>
                <a:srgbClr val="338987"/>
              </a:solidFill>
              <a:latin typeface="Josefin Sans"/>
              <a:ea typeface="Josefin Sans"/>
              <a:cs typeface="Josefin Sans"/>
              <a:sym typeface="Josefin Sans"/>
            </a:endParaRPr>
          </a:p>
        </p:txBody>
      </p:sp>
      <p:sp>
        <p:nvSpPr>
          <p:cNvPr id="441" name="Google Shape;441;p39"/>
          <p:cNvSpPr txBox="1"/>
          <p:nvPr/>
        </p:nvSpPr>
        <p:spPr>
          <a:xfrm>
            <a:off x="583350" y="3419150"/>
            <a:ext cx="7889100" cy="119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latin typeface="Josefin Sans"/>
                <a:ea typeface="Josefin Sans"/>
                <a:cs typeface="Josefin Sans"/>
                <a:sym typeface="Josefin Sans"/>
              </a:rPr>
              <a:t>T</a:t>
            </a:r>
            <a:r>
              <a:rPr lang="en">
                <a:solidFill>
                  <a:schemeClr val="dk1"/>
                </a:solidFill>
                <a:latin typeface="Josefin Sans"/>
                <a:ea typeface="Josefin Sans"/>
                <a:cs typeface="Josefin Sans"/>
                <a:sym typeface="Josefin Sans"/>
              </a:rPr>
              <a:t>he best performing model is not good enough for the task of facet Term recommendation. A good model for this task, would have mean centered around close to 1 and a very small standard deviation. If we can obtain, this model the algorithmic support of word-embeddings could be extended for the tasks of facets generation.</a:t>
            </a:r>
            <a:endParaRPr>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40"/>
          <p:cNvSpPr txBox="1"/>
          <p:nvPr/>
        </p:nvSpPr>
        <p:spPr>
          <a:xfrm>
            <a:off x="562475" y="229425"/>
            <a:ext cx="44331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Josefin Sans"/>
                <a:ea typeface="Josefin Sans"/>
                <a:cs typeface="Josefin Sans"/>
                <a:sym typeface="Josefin Sans"/>
              </a:rPr>
              <a:t>Idea of </a:t>
            </a:r>
            <a:r>
              <a:rPr b="1" i="1" lang="en" sz="1800">
                <a:solidFill>
                  <a:srgbClr val="338987"/>
                </a:solidFill>
                <a:latin typeface="Josefin Sans"/>
                <a:ea typeface="Josefin Sans"/>
                <a:cs typeface="Josefin Sans"/>
                <a:sym typeface="Josefin Sans"/>
              </a:rPr>
              <a:t>relative</a:t>
            </a:r>
            <a:r>
              <a:rPr b="1" lang="en" sz="1800">
                <a:latin typeface="Josefin Sans"/>
                <a:ea typeface="Josefin Sans"/>
                <a:cs typeface="Josefin Sans"/>
                <a:sym typeface="Josefin Sans"/>
              </a:rPr>
              <a:t> Co-occurrence</a:t>
            </a:r>
            <a:endParaRPr b="1" sz="1800">
              <a:latin typeface="Josefin Sans"/>
              <a:ea typeface="Josefin Sans"/>
              <a:cs typeface="Josefin Sans"/>
              <a:sym typeface="Josefin Sans"/>
            </a:endParaRPr>
          </a:p>
        </p:txBody>
      </p:sp>
      <p:sp>
        <p:nvSpPr>
          <p:cNvPr id="448" name="Google Shape;448;p40"/>
          <p:cNvSpPr txBox="1"/>
          <p:nvPr/>
        </p:nvSpPr>
        <p:spPr>
          <a:xfrm>
            <a:off x="2368250" y="1317325"/>
            <a:ext cx="58095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I eat </a:t>
            </a:r>
            <a:r>
              <a:rPr i="1" lang="en" u="sng">
                <a:solidFill>
                  <a:srgbClr val="338987"/>
                </a:solidFill>
                <a:latin typeface="Josefin Sans"/>
                <a:ea typeface="Josefin Sans"/>
                <a:cs typeface="Josefin Sans"/>
                <a:sym typeface="Josefin Sans"/>
              </a:rPr>
              <a:t>apples</a:t>
            </a:r>
            <a:r>
              <a:rPr lang="en">
                <a:latin typeface="Josefin Sans"/>
                <a:ea typeface="Josefin Sans"/>
                <a:cs typeface="Josefin Sans"/>
                <a:sym typeface="Josefin Sans"/>
              </a:rPr>
              <a:t> after working out.</a:t>
            </a:r>
            <a:endParaRPr>
              <a:latin typeface="Josefin Sans"/>
              <a:ea typeface="Josefin Sans"/>
              <a:cs typeface="Josefin Sans"/>
              <a:sym typeface="Josefin Sans"/>
            </a:endParaRPr>
          </a:p>
        </p:txBody>
      </p:sp>
      <p:sp>
        <p:nvSpPr>
          <p:cNvPr id="449" name="Google Shape;449;p40"/>
          <p:cNvSpPr txBox="1"/>
          <p:nvPr/>
        </p:nvSpPr>
        <p:spPr>
          <a:xfrm>
            <a:off x="643875" y="2005600"/>
            <a:ext cx="8148300" cy="129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Josefin Sans"/>
              <a:buAutoNum type="arabicPeriod"/>
            </a:pPr>
            <a:r>
              <a:rPr lang="en">
                <a:latin typeface="Josefin Sans"/>
                <a:ea typeface="Josefin Sans"/>
                <a:cs typeface="Josefin Sans"/>
                <a:sym typeface="Josefin Sans"/>
              </a:rPr>
              <a:t>The relative position of </a:t>
            </a:r>
            <a:r>
              <a:rPr b="1" i="1" lang="en">
                <a:solidFill>
                  <a:srgbClr val="E69138"/>
                </a:solidFill>
                <a:latin typeface="Josefin Sans"/>
                <a:ea typeface="Josefin Sans"/>
                <a:cs typeface="Josefin Sans"/>
                <a:sym typeface="Josefin Sans"/>
              </a:rPr>
              <a:t>eat </a:t>
            </a:r>
            <a:r>
              <a:rPr lang="en">
                <a:solidFill>
                  <a:schemeClr val="dk1"/>
                </a:solidFill>
                <a:latin typeface="Josefin Sans"/>
                <a:ea typeface="Josefin Sans"/>
                <a:cs typeface="Josefin Sans"/>
                <a:sym typeface="Josefin Sans"/>
              </a:rPr>
              <a:t>with respect to </a:t>
            </a:r>
            <a:r>
              <a:rPr b="1" i="1" lang="en">
                <a:solidFill>
                  <a:srgbClr val="338987"/>
                </a:solidFill>
                <a:latin typeface="Josefin Sans"/>
                <a:ea typeface="Josefin Sans"/>
                <a:cs typeface="Josefin Sans"/>
                <a:sym typeface="Josefin Sans"/>
              </a:rPr>
              <a:t>apples</a:t>
            </a:r>
            <a:r>
              <a:rPr lang="en">
                <a:solidFill>
                  <a:schemeClr val="dk1"/>
                </a:solidFill>
                <a:latin typeface="Josefin Sans"/>
                <a:ea typeface="Josefin Sans"/>
                <a:cs typeface="Josefin Sans"/>
                <a:sym typeface="Josefin Sans"/>
              </a:rPr>
              <a:t> is one before it.</a:t>
            </a:r>
            <a:endParaRPr>
              <a:solidFill>
                <a:schemeClr val="dk1"/>
              </a:solidFill>
              <a:latin typeface="Josefin Sans"/>
              <a:ea typeface="Josefin Sans"/>
              <a:cs typeface="Josefin Sans"/>
              <a:sym typeface="Josefin Sans"/>
            </a:endParaRPr>
          </a:p>
          <a:p>
            <a:pPr indent="-317500" lvl="0" marL="457200" rtl="0" algn="l">
              <a:spcBef>
                <a:spcPts val="0"/>
              </a:spcBef>
              <a:spcAft>
                <a:spcPts val="0"/>
              </a:spcAft>
              <a:buClr>
                <a:schemeClr val="dk1"/>
              </a:buClr>
              <a:buSzPts val="1400"/>
              <a:buFont typeface="Josefin Sans"/>
              <a:buAutoNum type="arabicPeriod"/>
            </a:pPr>
            <a:r>
              <a:rPr lang="en">
                <a:solidFill>
                  <a:schemeClr val="dk1"/>
                </a:solidFill>
                <a:latin typeface="Josefin Sans"/>
                <a:ea typeface="Josefin Sans"/>
                <a:cs typeface="Josefin Sans"/>
                <a:sym typeface="Josefin Sans"/>
              </a:rPr>
              <a:t>Anything that can be substituted for </a:t>
            </a:r>
            <a:r>
              <a:rPr b="1" i="1" lang="en">
                <a:solidFill>
                  <a:srgbClr val="338987"/>
                </a:solidFill>
                <a:latin typeface="Josefin Sans"/>
                <a:ea typeface="Josefin Sans"/>
                <a:cs typeface="Josefin Sans"/>
                <a:sym typeface="Josefin Sans"/>
              </a:rPr>
              <a:t>apples</a:t>
            </a:r>
            <a:r>
              <a:rPr b="1" i="1" lang="en">
                <a:solidFill>
                  <a:schemeClr val="dk1"/>
                </a:solidFill>
                <a:latin typeface="Josefin Sans"/>
                <a:ea typeface="Josefin Sans"/>
                <a:cs typeface="Josefin Sans"/>
                <a:sym typeface="Josefin Sans"/>
              </a:rPr>
              <a:t> </a:t>
            </a:r>
            <a:r>
              <a:rPr lang="en">
                <a:solidFill>
                  <a:schemeClr val="dk1"/>
                </a:solidFill>
                <a:latin typeface="Josefin Sans"/>
                <a:ea typeface="Josefin Sans"/>
                <a:cs typeface="Josefin Sans"/>
                <a:sym typeface="Josefin Sans"/>
              </a:rPr>
              <a:t>also belongs to the same Facet - </a:t>
            </a:r>
            <a:r>
              <a:rPr i="1" lang="en">
                <a:solidFill>
                  <a:schemeClr val="dk1"/>
                </a:solidFill>
                <a:latin typeface="Josefin Sans"/>
                <a:ea typeface="Josefin Sans"/>
                <a:cs typeface="Josefin Sans"/>
                <a:sym typeface="Josefin Sans"/>
              </a:rPr>
              <a:t>the eatable category.</a:t>
            </a:r>
            <a:endParaRPr i="1">
              <a:solidFill>
                <a:schemeClr val="dk1"/>
              </a:solidFill>
              <a:latin typeface="Josefin Sans"/>
              <a:ea typeface="Josefin Sans"/>
              <a:cs typeface="Josefin Sans"/>
              <a:sym typeface="Josefin Sans"/>
            </a:endParaRPr>
          </a:p>
        </p:txBody>
      </p:sp>
      <p:sp>
        <p:nvSpPr>
          <p:cNvPr id="450" name="Google Shape;450;p40"/>
          <p:cNvSpPr txBox="1"/>
          <p:nvPr/>
        </p:nvSpPr>
        <p:spPr>
          <a:xfrm>
            <a:off x="481025" y="3263725"/>
            <a:ext cx="83481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To draw that stricter boundary among associated and similar words, between </a:t>
            </a:r>
            <a:r>
              <a:rPr b="1" lang="en">
                <a:solidFill>
                  <a:srgbClr val="E69138"/>
                </a:solidFill>
                <a:latin typeface="Josefin Sans"/>
                <a:ea typeface="Josefin Sans"/>
                <a:cs typeface="Josefin Sans"/>
                <a:sym typeface="Josefin Sans"/>
              </a:rPr>
              <a:t>substitutional similarity</a:t>
            </a:r>
            <a:r>
              <a:rPr lang="en">
                <a:latin typeface="Josefin Sans"/>
                <a:ea typeface="Josefin Sans"/>
                <a:cs typeface="Josefin Sans"/>
                <a:sym typeface="Josefin Sans"/>
              </a:rPr>
              <a:t> and </a:t>
            </a:r>
            <a:r>
              <a:rPr b="1" lang="en">
                <a:solidFill>
                  <a:srgbClr val="6AA84F"/>
                </a:solidFill>
                <a:latin typeface="Josefin Sans"/>
                <a:ea typeface="Josefin Sans"/>
                <a:cs typeface="Josefin Sans"/>
                <a:sym typeface="Josefin Sans"/>
              </a:rPr>
              <a:t>distributional similarity</a:t>
            </a:r>
            <a:r>
              <a:rPr lang="en">
                <a:latin typeface="Josefin Sans"/>
                <a:ea typeface="Josefin Sans"/>
                <a:cs typeface="Josefin Sans"/>
                <a:sym typeface="Josefin Sans"/>
              </a:rPr>
              <a:t>.</a:t>
            </a:r>
            <a:br>
              <a:rPr lang="en">
                <a:latin typeface="Josefin Sans"/>
                <a:ea typeface="Josefin Sans"/>
                <a:cs typeface="Josefin Sans"/>
                <a:sym typeface="Josefin Sans"/>
              </a:rPr>
            </a:br>
            <a:br>
              <a:rPr lang="en">
                <a:latin typeface="Josefin Sans"/>
                <a:ea typeface="Josefin Sans"/>
                <a:cs typeface="Josefin Sans"/>
                <a:sym typeface="Josefin Sans"/>
              </a:rPr>
            </a:br>
            <a:r>
              <a:rPr lang="en">
                <a:latin typeface="Josefin Sans"/>
                <a:ea typeface="Josefin Sans"/>
                <a:cs typeface="Josefin Sans"/>
                <a:sym typeface="Josefin Sans"/>
              </a:rPr>
              <a:t>If two words X and Y generate the same positional context during training, then X and Y should have similar encoding in the word-vector representation.</a:t>
            </a:r>
            <a:endParaRPr>
              <a:latin typeface="Josefin Sans"/>
              <a:ea typeface="Josefin Sans"/>
              <a:cs typeface="Josefin Sans"/>
              <a:sym typeface="Josefin Sans"/>
            </a:endParaRPr>
          </a:p>
        </p:txBody>
      </p:sp>
      <p:sp>
        <p:nvSpPr>
          <p:cNvPr id="451" name="Google Shape;451;p40"/>
          <p:cNvSpPr txBox="1"/>
          <p:nvPr/>
        </p:nvSpPr>
        <p:spPr>
          <a:xfrm>
            <a:off x="7755975" y="353925"/>
            <a:ext cx="1036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338987"/>
                </a:solidFill>
                <a:latin typeface="Josefin Sans"/>
                <a:ea typeface="Josefin Sans"/>
                <a:cs typeface="Josefin Sans"/>
                <a:sym typeface="Josefin Sans"/>
              </a:rPr>
              <a:t>Relative </a:t>
            </a:r>
            <a:br>
              <a:rPr b="1" lang="en" sz="1000">
                <a:solidFill>
                  <a:srgbClr val="338987"/>
                </a:solidFill>
                <a:latin typeface="Josefin Sans"/>
                <a:ea typeface="Josefin Sans"/>
                <a:cs typeface="Josefin Sans"/>
                <a:sym typeface="Josefin Sans"/>
              </a:rPr>
            </a:br>
            <a:r>
              <a:rPr b="1" lang="en" sz="1000">
                <a:solidFill>
                  <a:srgbClr val="338987"/>
                </a:solidFill>
                <a:latin typeface="Josefin Sans"/>
                <a:ea typeface="Josefin Sans"/>
                <a:cs typeface="Josefin Sans"/>
                <a:sym typeface="Josefin Sans"/>
              </a:rPr>
              <a:t>Co-occurrence</a:t>
            </a:r>
            <a:endParaRPr b="1" sz="1000">
              <a:solidFill>
                <a:srgbClr val="338987"/>
              </a:solidFill>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41"/>
          <p:cNvSpPr txBox="1"/>
          <p:nvPr/>
        </p:nvSpPr>
        <p:spPr>
          <a:xfrm>
            <a:off x="562475" y="229425"/>
            <a:ext cx="44331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Josefin Sans"/>
                <a:ea typeface="Josefin Sans"/>
                <a:cs typeface="Josefin Sans"/>
                <a:sym typeface="Josefin Sans"/>
              </a:rPr>
              <a:t>Idea of </a:t>
            </a:r>
            <a:r>
              <a:rPr b="1" i="1" lang="en" sz="1800">
                <a:solidFill>
                  <a:srgbClr val="338987"/>
                </a:solidFill>
                <a:latin typeface="Josefin Sans"/>
                <a:ea typeface="Josefin Sans"/>
                <a:cs typeface="Josefin Sans"/>
                <a:sym typeface="Josefin Sans"/>
              </a:rPr>
              <a:t>relative</a:t>
            </a:r>
            <a:r>
              <a:rPr b="1" lang="en" sz="1800">
                <a:latin typeface="Josefin Sans"/>
                <a:ea typeface="Josefin Sans"/>
                <a:cs typeface="Josefin Sans"/>
                <a:sym typeface="Josefin Sans"/>
              </a:rPr>
              <a:t> Co-occurrence</a:t>
            </a:r>
            <a:endParaRPr b="1" sz="1800">
              <a:latin typeface="Josefin Sans"/>
              <a:ea typeface="Josefin Sans"/>
              <a:cs typeface="Josefin Sans"/>
              <a:sym typeface="Josefin Sans"/>
            </a:endParaRPr>
          </a:p>
        </p:txBody>
      </p:sp>
      <p:sp>
        <p:nvSpPr>
          <p:cNvPr id="458" name="Google Shape;458;p41"/>
          <p:cNvSpPr txBox="1"/>
          <p:nvPr/>
        </p:nvSpPr>
        <p:spPr>
          <a:xfrm>
            <a:off x="1369150" y="1073125"/>
            <a:ext cx="58095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I eat </a:t>
            </a:r>
            <a:r>
              <a:rPr i="1" lang="en" u="sng">
                <a:solidFill>
                  <a:srgbClr val="338987"/>
                </a:solidFill>
                <a:latin typeface="Josefin Sans"/>
                <a:ea typeface="Josefin Sans"/>
                <a:cs typeface="Josefin Sans"/>
                <a:sym typeface="Josefin Sans"/>
              </a:rPr>
              <a:t>apples</a:t>
            </a:r>
            <a:r>
              <a:rPr lang="en">
                <a:latin typeface="Josefin Sans"/>
                <a:ea typeface="Josefin Sans"/>
                <a:cs typeface="Josefin Sans"/>
                <a:sym typeface="Josefin Sans"/>
              </a:rPr>
              <a:t> after working out.</a:t>
            </a:r>
            <a:endParaRPr>
              <a:latin typeface="Josefin Sans"/>
              <a:ea typeface="Josefin Sans"/>
              <a:cs typeface="Josefin Sans"/>
              <a:sym typeface="Josefin Sans"/>
            </a:endParaRPr>
          </a:p>
        </p:txBody>
      </p:sp>
      <p:sp>
        <p:nvSpPr>
          <p:cNvPr id="459" name="Google Shape;459;p41"/>
          <p:cNvSpPr txBox="1"/>
          <p:nvPr/>
        </p:nvSpPr>
        <p:spPr>
          <a:xfrm>
            <a:off x="7755975" y="353925"/>
            <a:ext cx="1036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338987"/>
                </a:solidFill>
                <a:latin typeface="Josefin Sans"/>
                <a:ea typeface="Josefin Sans"/>
                <a:cs typeface="Josefin Sans"/>
                <a:sym typeface="Josefin Sans"/>
              </a:rPr>
              <a:t>Relative </a:t>
            </a:r>
            <a:br>
              <a:rPr b="1" lang="en" sz="1000">
                <a:solidFill>
                  <a:srgbClr val="338987"/>
                </a:solidFill>
                <a:latin typeface="Josefin Sans"/>
                <a:ea typeface="Josefin Sans"/>
                <a:cs typeface="Josefin Sans"/>
                <a:sym typeface="Josefin Sans"/>
              </a:rPr>
            </a:br>
            <a:r>
              <a:rPr b="1" lang="en" sz="1000">
                <a:solidFill>
                  <a:srgbClr val="338987"/>
                </a:solidFill>
                <a:latin typeface="Josefin Sans"/>
                <a:ea typeface="Josefin Sans"/>
                <a:cs typeface="Josefin Sans"/>
                <a:sym typeface="Josefin Sans"/>
              </a:rPr>
              <a:t>Co-occurrence</a:t>
            </a:r>
            <a:endParaRPr b="1" sz="1000">
              <a:solidFill>
                <a:srgbClr val="338987"/>
              </a:solidFill>
              <a:latin typeface="Josefin Sans"/>
              <a:ea typeface="Josefin Sans"/>
              <a:cs typeface="Josefin Sans"/>
              <a:sym typeface="Josefin Sans"/>
            </a:endParaRPr>
          </a:p>
        </p:txBody>
      </p:sp>
      <p:sp>
        <p:nvSpPr>
          <p:cNvPr id="460" name="Google Shape;460;p41"/>
          <p:cNvSpPr txBox="1"/>
          <p:nvPr/>
        </p:nvSpPr>
        <p:spPr>
          <a:xfrm>
            <a:off x="518050" y="2235025"/>
            <a:ext cx="10362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X</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b="1">
              <a:latin typeface="Josefin Sans"/>
              <a:ea typeface="Josefin Sans"/>
              <a:cs typeface="Josefin Sans"/>
              <a:sym typeface="Josefin Sans"/>
            </a:endParaRPr>
          </a:p>
          <a:p>
            <a:pPr indent="0" lvl="0" marL="0" rtl="0" algn="l">
              <a:spcBef>
                <a:spcPts val="0"/>
              </a:spcBef>
              <a:spcAft>
                <a:spcPts val="0"/>
              </a:spcAft>
              <a:buNone/>
            </a:pPr>
            <a:r>
              <a:t/>
            </a:r>
            <a:endParaRPr b="1">
              <a:latin typeface="Josefin Sans"/>
              <a:ea typeface="Josefin Sans"/>
              <a:cs typeface="Josefin Sans"/>
              <a:sym typeface="Josefin Sans"/>
            </a:endParaRPr>
          </a:p>
          <a:p>
            <a:pPr indent="0" lvl="0" marL="0" rtl="0" algn="l">
              <a:spcBef>
                <a:spcPts val="0"/>
              </a:spcBef>
              <a:spcAft>
                <a:spcPts val="0"/>
              </a:spcAft>
              <a:buNone/>
            </a:pPr>
            <a:br>
              <a:rPr b="1" lang="en">
                <a:latin typeface="Josefin Sans"/>
                <a:ea typeface="Josefin Sans"/>
                <a:cs typeface="Josefin Sans"/>
                <a:sym typeface="Josefin Sans"/>
              </a:rPr>
            </a:br>
            <a:br>
              <a:rPr b="1" lang="en">
                <a:latin typeface="Josefin Sans"/>
                <a:ea typeface="Josefin Sans"/>
                <a:cs typeface="Josefin Sans"/>
                <a:sym typeface="Josefin Sans"/>
              </a:rPr>
            </a:br>
            <a:br>
              <a:rPr b="1" lang="en">
                <a:latin typeface="Josefin Sans"/>
                <a:ea typeface="Josefin Sans"/>
                <a:cs typeface="Josefin Sans"/>
                <a:sym typeface="Josefin Sans"/>
              </a:rPr>
            </a:br>
            <a:endParaRPr b="1">
              <a:latin typeface="Josefin Sans"/>
              <a:ea typeface="Josefin Sans"/>
              <a:cs typeface="Josefin Sans"/>
              <a:sym typeface="Josefin Sans"/>
            </a:endParaRPr>
          </a:p>
          <a:p>
            <a:pPr indent="0" lvl="0" marL="0" rtl="0" algn="l">
              <a:spcBef>
                <a:spcPts val="0"/>
              </a:spcBef>
              <a:spcAft>
                <a:spcPts val="0"/>
              </a:spcAft>
              <a:buNone/>
            </a:pPr>
            <a:r>
              <a:rPr b="1" lang="en">
                <a:solidFill>
                  <a:srgbClr val="E69138"/>
                </a:solidFill>
                <a:latin typeface="Josefin Sans"/>
                <a:ea typeface="Josefin Sans"/>
                <a:cs typeface="Josefin Sans"/>
                <a:sym typeface="Josefin Sans"/>
              </a:rPr>
              <a:t>Y</a:t>
            </a:r>
            <a:endParaRPr b="1">
              <a:solidFill>
                <a:srgbClr val="E69138"/>
              </a:solidFill>
              <a:latin typeface="Josefin Sans"/>
              <a:ea typeface="Josefin Sans"/>
              <a:cs typeface="Josefin Sans"/>
              <a:sym typeface="Josefin Sans"/>
            </a:endParaRPr>
          </a:p>
        </p:txBody>
      </p:sp>
      <p:sp>
        <p:nvSpPr>
          <p:cNvPr id="461" name="Google Shape;461;p41"/>
          <p:cNvSpPr txBox="1"/>
          <p:nvPr/>
        </p:nvSpPr>
        <p:spPr>
          <a:xfrm>
            <a:off x="2286700" y="2445900"/>
            <a:ext cx="2819700" cy="8955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2200">
                <a:solidFill>
                  <a:srgbClr val="741B47"/>
                </a:solidFill>
                <a:latin typeface="Josefin Sans"/>
                <a:ea typeface="Josefin Sans"/>
                <a:cs typeface="Josefin Sans"/>
                <a:sym typeface="Josefin Sans"/>
              </a:rPr>
              <a:t>W</a:t>
            </a:r>
            <a:r>
              <a:rPr b="1" baseline="-25000" lang="en" sz="2200">
                <a:solidFill>
                  <a:srgbClr val="741B47"/>
                </a:solidFill>
                <a:latin typeface="Josefin Sans"/>
                <a:ea typeface="Josefin Sans"/>
                <a:cs typeface="Josefin Sans"/>
                <a:sym typeface="Josefin Sans"/>
              </a:rPr>
              <a:t>i-2</a:t>
            </a:r>
            <a:r>
              <a:rPr b="1" lang="en" sz="2200">
                <a:solidFill>
                  <a:srgbClr val="741B47"/>
                </a:solidFill>
                <a:latin typeface="Josefin Sans"/>
                <a:ea typeface="Josefin Sans"/>
                <a:cs typeface="Josefin Sans"/>
                <a:sym typeface="Josefin Sans"/>
              </a:rPr>
              <a:t>, W</a:t>
            </a:r>
            <a:r>
              <a:rPr b="1" baseline="-25000" lang="en" sz="2200">
                <a:solidFill>
                  <a:srgbClr val="741B47"/>
                </a:solidFill>
                <a:latin typeface="Josefin Sans"/>
                <a:ea typeface="Josefin Sans"/>
                <a:cs typeface="Josefin Sans"/>
                <a:sym typeface="Josefin Sans"/>
              </a:rPr>
              <a:t>i-1</a:t>
            </a:r>
            <a:r>
              <a:rPr b="1" lang="en" sz="2200">
                <a:solidFill>
                  <a:srgbClr val="741B47"/>
                </a:solidFill>
                <a:latin typeface="Josefin Sans"/>
                <a:ea typeface="Josefin Sans"/>
                <a:cs typeface="Josefin Sans"/>
                <a:sym typeface="Josefin Sans"/>
              </a:rPr>
              <a:t>, W</a:t>
            </a:r>
            <a:r>
              <a:rPr b="1" baseline="-25000" lang="en" sz="2200">
                <a:solidFill>
                  <a:srgbClr val="741B47"/>
                </a:solidFill>
                <a:latin typeface="Josefin Sans"/>
                <a:ea typeface="Josefin Sans"/>
                <a:cs typeface="Josefin Sans"/>
                <a:sym typeface="Josefin Sans"/>
              </a:rPr>
              <a:t>i+1</a:t>
            </a:r>
            <a:r>
              <a:rPr b="1" lang="en" sz="2200">
                <a:solidFill>
                  <a:srgbClr val="741B47"/>
                </a:solidFill>
                <a:latin typeface="Josefin Sans"/>
                <a:ea typeface="Josefin Sans"/>
                <a:cs typeface="Josefin Sans"/>
                <a:sym typeface="Josefin Sans"/>
              </a:rPr>
              <a:t>, W</a:t>
            </a:r>
            <a:r>
              <a:rPr b="1" baseline="-25000" lang="en" sz="2200">
                <a:solidFill>
                  <a:srgbClr val="741B47"/>
                </a:solidFill>
                <a:latin typeface="Josefin Sans"/>
                <a:ea typeface="Josefin Sans"/>
                <a:cs typeface="Josefin Sans"/>
                <a:sym typeface="Josefin Sans"/>
              </a:rPr>
              <a:t>i+2</a:t>
            </a:r>
            <a:endParaRPr b="1" sz="2400">
              <a:solidFill>
                <a:srgbClr val="741B47"/>
              </a:solidFill>
              <a:latin typeface="Josefin Sans"/>
              <a:ea typeface="Josefin Sans"/>
              <a:cs typeface="Josefin Sans"/>
              <a:sym typeface="Josefin Sans"/>
            </a:endParaRPr>
          </a:p>
        </p:txBody>
      </p:sp>
      <p:cxnSp>
        <p:nvCxnSpPr>
          <p:cNvPr id="462" name="Google Shape;462;p41"/>
          <p:cNvCxnSpPr/>
          <p:nvPr/>
        </p:nvCxnSpPr>
        <p:spPr>
          <a:xfrm>
            <a:off x="976875" y="2445900"/>
            <a:ext cx="1198800" cy="251700"/>
          </a:xfrm>
          <a:prstGeom prst="straightConnector1">
            <a:avLst/>
          </a:prstGeom>
          <a:noFill/>
          <a:ln cap="flat" cmpd="sng" w="9525">
            <a:solidFill>
              <a:schemeClr val="dk2"/>
            </a:solidFill>
            <a:prstDash val="solid"/>
            <a:round/>
            <a:headEnd len="med" w="med" type="none"/>
            <a:tailEnd len="med" w="med" type="triangle"/>
          </a:ln>
        </p:spPr>
      </p:cxnSp>
      <p:cxnSp>
        <p:nvCxnSpPr>
          <p:cNvPr id="463" name="Google Shape;463;p41"/>
          <p:cNvCxnSpPr/>
          <p:nvPr/>
        </p:nvCxnSpPr>
        <p:spPr>
          <a:xfrm flipH="1" rot="10800000">
            <a:off x="910275" y="3015875"/>
            <a:ext cx="1265400" cy="840000"/>
          </a:xfrm>
          <a:prstGeom prst="straightConnector1">
            <a:avLst/>
          </a:prstGeom>
          <a:noFill/>
          <a:ln cap="flat" cmpd="sng" w="9525">
            <a:solidFill>
              <a:schemeClr val="dk2"/>
            </a:solidFill>
            <a:prstDash val="solid"/>
            <a:round/>
            <a:headEnd len="med" w="med" type="none"/>
            <a:tailEnd len="med" w="med" type="triangle"/>
          </a:ln>
        </p:spPr>
      </p:cxnSp>
      <p:sp>
        <p:nvSpPr>
          <p:cNvPr id="464" name="Google Shape;464;p41"/>
          <p:cNvSpPr txBox="1"/>
          <p:nvPr/>
        </p:nvSpPr>
        <p:spPr>
          <a:xfrm>
            <a:off x="5217425" y="1909400"/>
            <a:ext cx="3678300" cy="213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Josefin Sans"/>
                <a:ea typeface="Josefin Sans"/>
                <a:cs typeface="Josefin Sans"/>
                <a:sym typeface="Josefin Sans"/>
              </a:rPr>
              <a:t>Bases on this idea, of relative co-occurrence, we plan to train a Skip Gram word-embeddings model, based on premise that similar words would generate similar positional context and as a consequence of this, will have higher similarity scores than associated words.</a:t>
            </a:r>
            <a:endParaRPr>
              <a:latin typeface="Josefin Sans"/>
              <a:ea typeface="Josefin Sans"/>
              <a:cs typeface="Josefin Sans"/>
              <a:sym typeface="Josefin Sans"/>
            </a:endParaRPr>
          </a:p>
        </p:txBody>
      </p:sp>
      <p:sp>
        <p:nvSpPr>
          <p:cNvPr id="465" name="Google Shape;465;p41"/>
          <p:cNvSpPr txBox="1"/>
          <p:nvPr/>
        </p:nvSpPr>
        <p:spPr>
          <a:xfrm>
            <a:off x="1753950" y="1367213"/>
            <a:ext cx="16800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solidFill>
                  <a:srgbClr val="E69138"/>
                </a:solidFill>
                <a:latin typeface="Josefin Sans"/>
                <a:ea typeface="Josefin Sans"/>
                <a:cs typeface="Josefin Sans"/>
                <a:sym typeface="Josefin Sans"/>
              </a:rPr>
              <a:t>oranges</a:t>
            </a:r>
            <a:endParaRPr i="1" u="sng">
              <a:solidFill>
                <a:srgbClr val="E69138"/>
              </a:solidFill>
              <a:latin typeface="Josefin Sans"/>
              <a:ea typeface="Josefin Sans"/>
              <a:cs typeface="Josefin Sans"/>
              <a:sym typeface="Josefin Sans"/>
            </a:endParaRPr>
          </a:p>
        </p:txBody>
      </p:sp>
      <p:sp>
        <p:nvSpPr>
          <p:cNvPr id="466" name="Google Shape;466;p41"/>
          <p:cNvSpPr txBox="1"/>
          <p:nvPr/>
        </p:nvSpPr>
        <p:spPr>
          <a:xfrm>
            <a:off x="1731775" y="4063000"/>
            <a:ext cx="63054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And such a word-embedding model, we believe would be suitable for Facet Term Recommendation Tasks.</a:t>
            </a:r>
            <a:endParaRPr>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5"/>
          <p:cNvSpPr txBox="1"/>
          <p:nvPr/>
        </p:nvSpPr>
        <p:spPr>
          <a:xfrm>
            <a:off x="7770750" y="362625"/>
            <a:ext cx="1013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Motivation</a:t>
            </a:r>
            <a:endParaRPr b="1" sz="1100">
              <a:solidFill>
                <a:srgbClr val="338987"/>
              </a:solidFill>
              <a:latin typeface="Josefin Sans"/>
              <a:ea typeface="Josefin Sans"/>
              <a:cs typeface="Josefin Sans"/>
              <a:sym typeface="Josefin Sans"/>
            </a:endParaRPr>
          </a:p>
        </p:txBody>
      </p:sp>
      <p:sp>
        <p:nvSpPr>
          <p:cNvPr id="91" name="Google Shape;91;p15"/>
          <p:cNvSpPr txBox="1"/>
          <p:nvPr/>
        </p:nvSpPr>
        <p:spPr>
          <a:xfrm>
            <a:off x="836275" y="1280325"/>
            <a:ext cx="7267500" cy="9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What is Facet Term Recommendation?</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sz="1100">
              <a:solidFill>
                <a:srgbClr val="434343"/>
              </a:solidFill>
              <a:latin typeface="Josefin Sans"/>
              <a:ea typeface="Josefin Sans"/>
              <a:cs typeface="Josefin Sans"/>
              <a:sym typeface="Josefin Sans"/>
            </a:endParaRPr>
          </a:p>
          <a:p>
            <a:pPr indent="0" lvl="0" marL="0" rtl="0" algn="l">
              <a:spcBef>
                <a:spcPts val="0"/>
              </a:spcBef>
              <a:spcAft>
                <a:spcPts val="0"/>
              </a:spcAft>
              <a:buNone/>
            </a:pPr>
            <a:r>
              <a:rPr lang="en">
                <a:solidFill>
                  <a:srgbClr val="434343"/>
                </a:solidFill>
                <a:latin typeface="Josefin Sans"/>
                <a:ea typeface="Josefin Sans"/>
                <a:cs typeface="Josefin Sans"/>
                <a:sym typeface="Josefin Sans"/>
              </a:rPr>
              <a:t>It is a process of suggesting entities which belong to same semantic concept. The relevance of facets depends </a:t>
            </a:r>
            <a:r>
              <a:rPr b="1" lang="en">
                <a:solidFill>
                  <a:srgbClr val="338987"/>
                </a:solidFill>
                <a:latin typeface="Josefin Sans"/>
                <a:ea typeface="Josefin Sans"/>
                <a:cs typeface="Josefin Sans"/>
                <a:sym typeface="Josefin Sans"/>
              </a:rPr>
              <a:t>upon the information needed by the users</a:t>
            </a:r>
            <a:r>
              <a:rPr lang="en">
                <a:solidFill>
                  <a:srgbClr val="434343"/>
                </a:solidFill>
                <a:latin typeface="Josefin Sans"/>
                <a:ea typeface="Josefin Sans"/>
                <a:cs typeface="Josefin Sans"/>
                <a:sym typeface="Josefin Sans"/>
              </a:rPr>
              <a:t>. </a:t>
            </a:r>
            <a:endParaRPr>
              <a:solidFill>
                <a:srgbClr val="434343"/>
              </a:solidFill>
              <a:latin typeface="Josefin Sans"/>
              <a:ea typeface="Josefin Sans"/>
              <a:cs typeface="Josefin Sans"/>
              <a:sym typeface="Josefin Sans"/>
            </a:endParaRPr>
          </a:p>
        </p:txBody>
      </p:sp>
      <p:grpSp>
        <p:nvGrpSpPr>
          <p:cNvPr id="92" name="Google Shape;92;p15"/>
          <p:cNvGrpSpPr/>
          <p:nvPr/>
        </p:nvGrpSpPr>
        <p:grpSpPr>
          <a:xfrm>
            <a:off x="945843" y="856113"/>
            <a:ext cx="360056" cy="346516"/>
            <a:chOff x="-37534750" y="2668075"/>
            <a:chExt cx="332400" cy="319900"/>
          </a:xfrm>
        </p:grpSpPr>
        <p:sp>
          <p:nvSpPr>
            <p:cNvPr id="93" name="Google Shape;93;p15"/>
            <p:cNvSpPr/>
            <p:nvPr/>
          </p:nvSpPr>
          <p:spPr>
            <a:xfrm>
              <a:off x="-37534750" y="2668075"/>
              <a:ext cx="332400" cy="319900"/>
            </a:xfrm>
            <a:custGeom>
              <a:rect b="b" l="l" r="r" t="t"/>
              <a:pathLst>
                <a:path extrusionOk="0" h="12796" w="13296">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37487500" y="2709475"/>
              <a:ext cx="165425" cy="164450"/>
            </a:xfrm>
            <a:custGeom>
              <a:rect b="b" l="l" r="r" t="t"/>
              <a:pathLst>
                <a:path extrusionOk="0" h="6578" w="6617">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5"/>
          <p:cNvGrpSpPr/>
          <p:nvPr/>
        </p:nvGrpSpPr>
        <p:grpSpPr>
          <a:xfrm>
            <a:off x="7870786" y="168988"/>
            <a:ext cx="232984" cy="231332"/>
            <a:chOff x="890400" y="4399350"/>
            <a:chExt cx="486600" cy="483150"/>
          </a:xfrm>
        </p:grpSpPr>
        <p:sp>
          <p:nvSpPr>
            <p:cNvPr id="96" name="Google Shape;96;p15"/>
            <p:cNvSpPr/>
            <p:nvPr/>
          </p:nvSpPr>
          <p:spPr>
            <a:xfrm>
              <a:off x="1125300" y="4503075"/>
              <a:ext cx="153800" cy="141650"/>
            </a:xfrm>
            <a:custGeom>
              <a:rect b="b" l="l" r="r" t="t"/>
              <a:pathLst>
                <a:path extrusionOk="0" h="5666" w="6152">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7" name="Google Shape;97;p15"/>
            <p:cNvSpPr/>
            <p:nvPr/>
          </p:nvSpPr>
          <p:spPr>
            <a:xfrm>
              <a:off x="890400" y="4399350"/>
              <a:ext cx="486600" cy="483150"/>
            </a:xfrm>
            <a:custGeom>
              <a:rect b="b" l="l" r="r" t="t"/>
              <a:pathLst>
                <a:path extrusionOk="0" h="19326" w="19464">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8" name="Google Shape;98;p15"/>
            <p:cNvSpPr/>
            <p:nvPr/>
          </p:nvSpPr>
          <p:spPr>
            <a:xfrm>
              <a:off x="1106975" y="4639875"/>
              <a:ext cx="28325" cy="28325"/>
            </a:xfrm>
            <a:custGeom>
              <a:rect b="b" l="l" r="r" t="t"/>
              <a:pathLst>
                <a:path extrusionOk="0" h="1133" w="1133">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sp>
        <p:nvSpPr>
          <p:cNvPr id="99" name="Google Shape;99;p15"/>
          <p:cNvSpPr txBox="1"/>
          <p:nvPr/>
        </p:nvSpPr>
        <p:spPr>
          <a:xfrm>
            <a:off x="1265500" y="33950"/>
            <a:ext cx="46845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338987"/>
                </a:solidFill>
                <a:latin typeface="Josefin Sans"/>
                <a:ea typeface="Josefin Sans"/>
                <a:cs typeface="Josefin Sans"/>
                <a:sym typeface="Josefin Sans"/>
              </a:rPr>
              <a:t>01</a:t>
            </a:r>
            <a:r>
              <a:rPr lang="en">
                <a:solidFill>
                  <a:srgbClr val="338987"/>
                </a:solidFill>
                <a:latin typeface="Josefin Sans"/>
                <a:ea typeface="Josefin Sans"/>
                <a:cs typeface="Josefin Sans"/>
                <a:sym typeface="Josefin Sans"/>
              </a:rPr>
              <a:t> </a:t>
            </a:r>
            <a:r>
              <a:rPr b="1" lang="en">
                <a:solidFill>
                  <a:srgbClr val="338987"/>
                </a:solidFill>
                <a:latin typeface="Josefin Sans"/>
                <a:ea typeface="Josefin Sans"/>
                <a:cs typeface="Josefin Sans"/>
                <a:sym typeface="Josefin Sans"/>
              </a:rPr>
              <a:t>Motivation</a:t>
            </a:r>
            <a:endParaRPr b="1">
              <a:solidFill>
                <a:srgbClr val="338987"/>
              </a:solidFill>
              <a:latin typeface="Josefin Sans"/>
              <a:ea typeface="Josefin Sans"/>
              <a:cs typeface="Josefin Sans"/>
              <a:sym typeface="Josefin Sans"/>
            </a:endParaRPr>
          </a:p>
        </p:txBody>
      </p:sp>
      <p:cxnSp>
        <p:nvCxnSpPr>
          <p:cNvPr id="100" name="Google Shape;100;p15"/>
          <p:cNvCxnSpPr/>
          <p:nvPr/>
        </p:nvCxnSpPr>
        <p:spPr>
          <a:xfrm>
            <a:off x="1354350" y="751750"/>
            <a:ext cx="3152700" cy="7500"/>
          </a:xfrm>
          <a:prstGeom prst="straightConnector1">
            <a:avLst/>
          </a:prstGeom>
          <a:noFill/>
          <a:ln cap="flat" cmpd="sng" w="9525">
            <a:solidFill>
              <a:schemeClr val="dk2"/>
            </a:solidFill>
            <a:prstDash val="solid"/>
            <a:round/>
            <a:headEnd len="med" w="med" type="none"/>
            <a:tailEnd len="med" w="med" type="none"/>
          </a:ln>
        </p:spPr>
      </p:cxnSp>
      <p:graphicFrame>
        <p:nvGraphicFramePr>
          <p:cNvPr id="101" name="Google Shape;101;p15"/>
          <p:cNvGraphicFramePr/>
          <p:nvPr/>
        </p:nvGraphicFramePr>
        <p:xfrm>
          <a:off x="1093100" y="2571750"/>
          <a:ext cx="3000000" cy="3000000"/>
        </p:xfrm>
        <a:graphic>
          <a:graphicData uri="http://schemas.openxmlformats.org/drawingml/2006/table">
            <a:tbl>
              <a:tblPr>
                <a:noFill/>
                <a:tableStyleId>{9D5ECFB2-FB7F-400D-98CE-CBD5173625D4}</a:tableStyleId>
              </a:tblPr>
              <a:tblGrid>
                <a:gridCol w="3619500"/>
                <a:gridCol w="3619500"/>
              </a:tblGrid>
              <a:tr h="1709425">
                <a:tc>
                  <a:txBody>
                    <a:bodyPr/>
                    <a:lstStyle/>
                    <a:p>
                      <a:pPr indent="0" lvl="0" marL="0" rtl="0" algn="l">
                        <a:spcBef>
                          <a:spcPts val="0"/>
                        </a:spcBef>
                        <a:spcAft>
                          <a:spcPts val="0"/>
                        </a:spcAft>
                        <a:buNone/>
                      </a:pPr>
                      <a:r>
                        <a:rPr b="1" lang="en" sz="1300">
                          <a:solidFill>
                            <a:srgbClr val="B45F06"/>
                          </a:solidFill>
                          <a:latin typeface="Josefin Sans"/>
                          <a:ea typeface="Josefin Sans"/>
                          <a:cs typeface="Josefin Sans"/>
                          <a:sym typeface="Josefin Sans"/>
                        </a:rPr>
                        <a:t>User Query</a:t>
                      </a:r>
                      <a:r>
                        <a:rPr lang="en" sz="1300">
                          <a:latin typeface="Josefin Sans"/>
                          <a:ea typeface="Josefin Sans"/>
                          <a:cs typeface="Josefin Sans"/>
                          <a:sym typeface="Josefin Sans"/>
                        </a:rPr>
                        <a:t>: Erfurt</a:t>
                      </a:r>
                      <a:endParaRPr sz="1300">
                        <a:latin typeface="Josefin Sans"/>
                        <a:ea typeface="Josefin Sans"/>
                        <a:cs typeface="Josefin Sans"/>
                        <a:sym typeface="Josefin Sans"/>
                      </a:endParaRPr>
                    </a:p>
                    <a:p>
                      <a:pPr indent="0" lvl="0" marL="0" rtl="0" algn="l">
                        <a:spcBef>
                          <a:spcPts val="0"/>
                        </a:spcBef>
                        <a:spcAft>
                          <a:spcPts val="0"/>
                        </a:spcAft>
                        <a:buNone/>
                      </a:pPr>
                      <a:r>
                        <a:t/>
                      </a:r>
                      <a:endParaRPr sz="1300">
                        <a:latin typeface="Josefin Sans"/>
                        <a:ea typeface="Josefin Sans"/>
                        <a:cs typeface="Josefin Sans"/>
                        <a:sym typeface="Josefin Sans"/>
                      </a:endParaRPr>
                    </a:p>
                    <a:p>
                      <a:pPr indent="0" lvl="0" marL="0" rtl="0" algn="l">
                        <a:spcBef>
                          <a:spcPts val="0"/>
                        </a:spcBef>
                        <a:spcAft>
                          <a:spcPts val="0"/>
                        </a:spcAft>
                        <a:buNone/>
                      </a:pPr>
                      <a:r>
                        <a:rPr b="1" lang="en" sz="1300">
                          <a:solidFill>
                            <a:srgbClr val="BF9000"/>
                          </a:solidFill>
                          <a:latin typeface="Josefin Sans"/>
                          <a:ea typeface="Josefin Sans"/>
                          <a:cs typeface="Josefin Sans"/>
                          <a:sym typeface="Josefin Sans"/>
                        </a:rPr>
                        <a:t>Recommendation 1</a:t>
                      </a:r>
                      <a:r>
                        <a:rPr lang="en" sz="1300">
                          <a:solidFill>
                            <a:srgbClr val="BF9000"/>
                          </a:solidFill>
                          <a:latin typeface="Josefin Sans"/>
                          <a:ea typeface="Josefin Sans"/>
                          <a:cs typeface="Josefin Sans"/>
                          <a:sym typeface="Josefin Sans"/>
                        </a:rPr>
                        <a:t>:</a:t>
                      </a:r>
                      <a:r>
                        <a:rPr lang="en" sz="1300">
                          <a:latin typeface="Josefin Sans"/>
                          <a:ea typeface="Josefin Sans"/>
                          <a:cs typeface="Josefin Sans"/>
                          <a:sym typeface="Josefin Sans"/>
                        </a:rPr>
                        <a:t> Weimar, Jena. . .</a:t>
                      </a:r>
                      <a:endParaRPr sz="1300">
                        <a:latin typeface="Josefin Sans"/>
                        <a:ea typeface="Josefin Sans"/>
                        <a:cs typeface="Josefin Sans"/>
                        <a:sym typeface="Josefin Sans"/>
                      </a:endParaRPr>
                    </a:p>
                    <a:p>
                      <a:pPr indent="0" lvl="0" marL="0" rtl="0" algn="l">
                        <a:spcBef>
                          <a:spcPts val="0"/>
                        </a:spcBef>
                        <a:spcAft>
                          <a:spcPts val="0"/>
                        </a:spcAft>
                        <a:buNone/>
                      </a:pPr>
                      <a:r>
                        <a:rPr b="1" lang="en" sz="1300">
                          <a:solidFill>
                            <a:srgbClr val="0B5394"/>
                          </a:solidFill>
                          <a:latin typeface="Josefin Sans"/>
                          <a:ea typeface="Josefin Sans"/>
                          <a:cs typeface="Josefin Sans"/>
                          <a:sym typeface="Josefin Sans"/>
                        </a:rPr>
                        <a:t>Recommendation 2</a:t>
                      </a:r>
                      <a:r>
                        <a:rPr lang="en" sz="1300">
                          <a:latin typeface="Josefin Sans"/>
                          <a:ea typeface="Josefin Sans"/>
                          <a:cs typeface="Josefin Sans"/>
                          <a:sym typeface="Josefin Sans"/>
                        </a:rPr>
                        <a:t>: Berlin, Magdeburg, Munich. . . </a:t>
                      </a:r>
                      <a:endParaRPr sz="1300">
                        <a:latin typeface="Josefin Sans"/>
                        <a:ea typeface="Josefin Sans"/>
                        <a:cs typeface="Josefin Sans"/>
                        <a:sym typeface="Josefin Sans"/>
                      </a:endParaRPr>
                    </a:p>
                    <a:p>
                      <a:pPr indent="0" lvl="0" marL="0" rtl="0" algn="l">
                        <a:spcBef>
                          <a:spcPts val="0"/>
                        </a:spcBef>
                        <a:spcAft>
                          <a:spcPts val="0"/>
                        </a:spcAft>
                        <a:buNone/>
                      </a:pPr>
                      <a:r>
                        <a:rPr b="1" lang="en" sz="1300">
                          <a:solidFill>
                            <a:srgbClr val="A61C00"/>
                          </a:solidFill>
                          <a:latin typeface="Josefin Sans"/>
                          <a:ea typeface="Josefin Sans"/>
                          <a:cs typeface="Josefin Sans"/>
                          <a:sym typeface="Josefin Sans"/>
                        </a:rPr>
                        <a:t>Recommendation 3</a:t>
                      </a:r>
                      <a:r>
                        <a:rPr lang="en" sz="1300">
                          <a:latin typeface="Josefin Sans"/>
                          <a:ea typeface="Josefin Sans"/>
                          <a:cs typeface="Josefin Sans"/>
                          <a:sym typeface="Josefin Sans"/>
                        </a:rPr>
                        <a:t>: </a:t>
                      </a:r>
                      <a:r>
                        <a:rPr b="1" lang="en" sz="1300">
                          <a:solidFill>
                            <a:srgbClr val="741B47"/>
                          </a:solidFill>
                          <a:latin typeface="Josefin Sans"/>
                          <a:ea typeface="Josefin Sans"/>
                          <a:cs typeface="Josefin Sans"/>
                          <a:sym typeface="Josefin Sans"/>
                        </a:rPr>
                        <a:t>E</a:t>
                      </a:r>
                      <a:r>
                        <a:rPr lang="en" sz="1300">
                          <a:latin typeface="Josefin Sans"/>
                          <a:ea typeface="Josefin Sans"/>
                          <a:cs typeface="Josefin Sans"/>
                          <a:sym typeface="Josefin Sans"/>
                        </a:rPr>
                        <a:t>astbourne, </a:t>
                      </a:r>
                      <a:r>
                        <a:rPr b="1" lang="en" sz="1300">
                          <a:solidFill>
                            <a:srgbClr val="741B47"/>
                          </a:solidFill>
                          <a:latin typeface="Josefin Sans"/>
                          <a:ea typeface="Josefin Sans"/>
                          <a:cs typeface="Josefin Sans"/>
                          <a:sym typeface="Josefin Sans"/>
                        </a:rPr>
                        <a:t>E</a:t>
                      </a:r>
                      <a:r>
                        <a:rPr lang="en" sz="1300">
                          <a:latin typeface="Josefin Sans"/>
                          <a:ea typeface="Josefin Sans"/>
                          <a:cs typeface="Josefin Sans"/>
                          <a:sym typeface="Josefin Sans"/>
                        </a:rPr>
                        <a:t>ssen, </a:t>
                      </a:r>
                      <a:r>
                        <a:rPr b="1" lang="en" sz="1300">
                          <a:solidFill>
                            <a:srgbClr val="741B47"/>
                          </a:solidFill>
                          <a:latin typeface="Josefin Sans"/>
                          <a:ea typeface="Josefin Sans"/>
                          <a:cs typeface="Josefin Sans"/>
                          <a:sym typeface="Josefin Sans"/>
                        </a:rPr>
                        <a:t>E</a:t>
                      </a:r>
                      <a:r>
                        <a:rPr lang="en" sz="1300">
                          <a:latin typeface="Josefin Sans"/>
                          <a:ea typeface="Josefin Sans"/>
                          <a:cs typeface="Josefin Sans"/>
                          <a:sym typeface="Josefin Sans"/>
                        </a:rPr>
                        <a:t>tah. . .</a:t>
                      </a:r>
                      <a:endParaRPr sz="1300">
                        <a:latin typeface="Josefin Sans"/>
                        <a:ea typeface="Josefin Sans"/>
                        <a:cs typeface="Josefin Sans"/>
                        <a:sym typeface="Josefin Sans"/>
                      </a:endParaRPr>
                    </a:p>
                  </a:txBody>
                  <a:tcPr marT="91425" marB="91425" marR="91425" marL="91425"/>
                </a:tc>
                <a:tc>
                  <a:txBody>
                    <a:bodyPr/>
                    <a:lstStyle/>
                    <a:p>
                      <a:pPr indent="0" lvl="0" marL="0" rtl="0" algn="l">
                        <a:spcBef>
                          <a:spcPts val="0"/>
                        </a:spcBef>
                        <a:spcAft>
                          <a:spcPts val="0"/>
                        </a:spcAft>
                        <a:buNone/>
                      </a:pPr>
                      <a:r>
                        <a:rPr b="1" lang="en" sz="1300">
                          <a:solidFill>
                            <a:srgbClr val="B45F06"/>
                          </a:solidFill>
                          <a:latin typeface="Josefin Sans"/>
                          <a:ea typeface="Josefin Sans"/>
                          <a:cs typeface="Josefin Sans"/>
                          <a:sym typeface="Josefin Sans"/>
                        </a:rPr>
                        <a:t>User Query</a:t>
                      </a:r>
                      <a:r>
                        <a:rPr lang="en" sz="1300">
                          <a:latin typeface="Josefin Sans"/>
                          <a:ea typeface="Josefin Sans"/>
                          <a:cs typeface="Josefin Sans"/>
                          <a:sym typeface="Josefin Sans"/>
                        </a:rPr>
                        <a:t>: Erfurt, Weimar</a:t>
                      </a:r>
                      <a:br>
                        <a:rPr lang="en" sz="1300">
                          <a:latin typeface="Josefin Sans"/>
                          <a:ea typeface="Josefin Sans"/>
                          <a:cs typeface="Josefin Sans"/>
                          <a:sym typeface="Josefin Sans"/>
                        </a:rPr>
                      </a:br>
                      <a:br>
                        <a:rPr lang="en" sz="1300">
                          <a:latin typeface="Josefin Sans"/>
                          <a:ea typeface="Josefin Sans"/>
                          <a:cs typeface="Josefin Sans"/>
                          <a:sym typeface="Josefin Sans"/>
                        </a:rPr>
                      </a:br>
                      <a:r>
                        <a:rPr b="1" lang="en" sz="1300">
                          <a:solidFill>
                            <a:srgbClr val="741B47"/>
                          </a:solidFill>
                          <a:latin typeface="Josefin Sans"/>
                          <a:ea typeface="Josefin Sans"/>
                          <a:cs typeface="Josefin Sans"/>
                          <a:sym typeface="Josefin Sans"/>
                        </a:rPr>
                        <a:t>Recommendation</a:t>
                      </a:r>
                      <a:r>
                        <a:rPr lang="en" sz="1300">
                          <a:latin typeface="Josefin Sans"/>
                          <a:ea typeface="Josefin Sans"/>
                          <a:cs typeface="Josefin Sans"/>
                          <a:sym typeface="Josefin Sans"/>
                        </a:rPr>
                        <a:t>: Eisenach, Jena. . .</a:t>
                      </a:r>
                      <a:endParaRPr sz="1300">
                        <a:latin typeface="Josefin Sans"/>
                        <a:ea typeface="Josefin Sans"/>
                        <a:cs typeface="Josefin Sans"/>
                        <a:sym typeface="Josefin Sans"/>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p42"/>
          <p:cNvSpPr txBox="1"/>
          <p:nvPr/>
        </p:nvSpPr>
        <p:spPr>
          <a:xfrm>
            <a:off x="384825" y="155425"/>
            <a:ext cx="6024300" cy="10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800">
                <a:solidFill>
                  <a:srgbClr val="338987"/>
                </a:solidFill>
                <a:latin typeface="Josefin Sans"/>
                <a:ea typeface="Josefin Sans"/>
                <a:cs typeface="Josefin Sans"/>
                <a:sym typeface="Josefin Sans"/>
              </a:rPr>
              <a:t>05</a:t>
            </a:r>
            <a:r>
              <a:rPr b="1" lang="en" sz="100">
                <a:solidFill>
                  <a:srgbClr val="338987"/>
                </a:solidFill>
                <a:latin typeface="Josefin Sans"/>
                <a:ea typeface="Josefin Sans"/>
                <a:cs typeface="Josefin Sans"/>
                <a:sym typeface="Josefin Sans"/>
              </a:rPr>
              <a:t>          </a:t>
            </a:r>
            <a:r>
              <a:rPr b="1" lang="en">
                <a:solidFill>
                  <a:srgbClr val="338987"/>
                </a:solidFill>
                <a:latin typeface="Josefin Sans"/>
                <a:ea typeface="Josefin Sans"/>
                <a:cs typeface="Josefin Sans"/>
                <a:sym typeface="Josefin Sans"/>
              </a:rPr>
              <a:t>Developing Embeddings Model for Facet Generation Tasks</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p:txBody>
      </p:sp>
      <p:cxnSp>
        <p:nvCxnSpPr>
          <p:cNvPr id="473" name="Google Shape;473;p42"/>
          <p:cNvCxnSpPr/>
          <p:nvPr/>
        </p:nvCxnSpPr>
        <p:spPr>
          <a:xfrm flipH="1" rot="10800000">
            <a:off x="740050" y="865975"/>
            <a:ext cx="5787300" cy="36900"/>
          </a:xfrm>
          <a:prstGeom prst="straightConnector1">
            <a:avLst/>
          </a:prstGeom>
          <a:noFill/>
          <a:ln cap="flat" cmpd="sng" w="9525">
            <a:solidFill>
              <a:schemeClr val="dk2"/>
            </a:solidFill>
            <a:prstDash val="solid"/>
            <a:round/>
            <a:headEnd len="med" w="med" type="none"/>
            <a:tailEnd len="med" w="med" type="none"/>
          </a:ln>
        </p:spPr>
      </p:cxnSp>
      <p:sp>
        <p:nvSpPr>
          <p:cNvPr id="474" name="Google Shape;474;p42"/>
          <p:cNvSpPr txBox="1"/>
          <p:nvPr/>
        </p:nvSpPr>
        <p:spPr>
          <a:xfrm>
            <a:off x="355225" y="1258125"/>
            <a:ext cx="7918800" cy="747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Josefin Sans"/>
                <a:ea typeface="Josefin Sans"/>
                <a:cs typeface="Josefin Sans"/>
                <a:sym typeface="Josefin Sans"/>
              </a:rPr>
              <a:t>We shall develop two Skip Gram Models - Classic and </a:t>
            </a:r>
            <a:r>
              <a:rPr b="1" lang="en">
                <a:solidFill>
                  <a:srgbClr val="E69138"/>
                </a:solidFill>
                <a:latin typeface="Josefin Sans"/>
                <a:ea typeface="Josefin Sans"/>
                <a:cs typeface="Josefin Sans"/>
                <a:sym typeface="Josefin Sans"/>
              </a:rPr>
              <a:t>Modified</a:t>
            </a:r>
            <a:r>
              <a:rPr lang="en">
                <a:latin typeface="Josefin Sans"/>
                <a:ea typeface="Josefin Sans"/>
                <a:cs typeface="Josefin Sans"/>
                <a:sym typeface="Josefin Sans"/>
              </a:rPr>
              <a:t>. The </a:t>
            </a:r>
            <a:r>
              <a:rPr b="1" lang="en">
                <a:solidFill>
                  <a:srgbClr val="E69138"/>
                </a:solidFill>
                <a:latin typeface="Josefin Sans"/>
                <a:ea typeface="Josefin Sans"/>
                <a:cs typeface="Josefin Sans"/>
                <a:sym typeface="Josefin Sans"/>
              </a:rPr>
              <a:t>Modified</a:t>
            </a:r>
            <a:r>
              <a:rPr lang="en">
                <a:latin typeface="Josefin Sans"/>
                <a:ea typeface="Josefin Sans"/>
                <a:cs typeface="Josefin Sans"/>
                <a:sym typeface="Josefin Sans"/>
              </a:rPr>
              <a:t> Skip gram architecture shall accommodate positional context into training and is based on premise that similar words shall generate similar positional context.</a:t>
            </a:r>
            <a:endParaRPr>
              <a:latin typeface="Josefin Sans"/>
              <a:ea typeface="Josefin Sans"/>
              <a:cs typeface="Josefin Sans"/>
              <a:sym typeface="Josefin Sans"/>
            </a:endParaRPr>
          </a:p>
        </p:txBody>
      </p:sp>
      <p:sp>
        <p:nvSpPr>
          <p:cNvPr id="475" name="Google Shape;475;p42"/>
          <p:cNvSpPr txBox="1"/>
          <p:nvPr/>
        </p:nvSpPr>
        <p:spPr>
          <a:xfrm>
            <a:off x="1598550" y="2619850"/>
            <a:ext cx="6873900" cy="11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We shall train the two models on similar criteria to eliminate any unfair advantage of one model over another. The criterias are:</a:t>
            </a:r>
            <a:br>
              <a:rPr lang="en">
                <a:latin typeface="Josefin Sans"/>
                <a:ea typeface="Josefin Sans"/>
                <a:cs typeface="Josefin Sans"/>
                <a:sym typeface="Josefin Sans"/>
              </a:rPr>
            </a:br>
            <a:endParaRPr>
              <a:latin typeface="Josefin Sans"/>
              <a:ea typeface="Josefin Sans"/>
              <a:cs typeface="Josefin Sans"/>
              <a:sym typeface="Josefin Sans"/>
            </a:endParaRPr>
          </a:p>
          <a:p>
            <a:pPr indent="-317500" lvl="0" marL="457200" rtl="0" algn="l">
              <a:spcBef>
                <a:spcPts val="0"/>
              </a:spcBef>
              <a:spcAft>
                <a:spcPts val="0"/>
              </a:spcAft>
              <a:buSzPts val="1400"/>
              <a:buFont typeface="Josefin Sans"/>
              <a:buAutoNum type="arabicPeriod"/>
            </a:pPr>
            <a:r>
              <a:rPr lang="en">
                <a:latin typeface="Josefin Sans"/>
                <a:ea typeface="Josefin Sans"/>
                <a:cs typeface="Josefin Sans"/>
                <a:sym typeface="Josefin Sans"/>
              </a:rPr>
              <a:t>Negative Sampling</a:t>
            </a:r>
            <a:endParaRPr>
              <a:latin typeface="Josefin Sans"/>
              <a:ea typeface="Josefin Sans"/>
              <a:cs typeface="Josefin Sans"/>
              <a:sym typeface="Josefin Sans"/>
            </a:endParaRPr>
          </a:p>
          <a:p>
            <a:pPr indent="-317500" lvl="0" marL="457200" rtl="0" algn="l">
              <a:spcBef>
                <a:spcPts val="0"/>
              </a:spcBef>
              <a:spcAft>
                <a:spcPts val="0"/>
              </a:spcAft>
              <a:buSzPts val="1400"/>
              <a:buFont typeface="Josefin Sans"/>
              <a:buAutoNum type="arabicPeriod"/>
            </a:pPr>
            <a:r>
              <a:rPr lang="en">
                <a:latin typeface="Josefin Sans"/>
                <a:ea typeface="Josefin Sans"/>
                <a:cs typeface="Josefin Sans"/>
                <a:sym typeface="Josefin Sans"/>
              </a:rPr>
              <a:t>Equal number of Epochs (50)</a:t>
            </a:r>
            <a:br>
              <a:rPr lang="en">
                <a:latin typeface="Josefin Sans"/>
                <a:ea typeface="Josefin Sans"/>
                <a:cs typeface="Josefin Sans"/>
                <a:sym typeface="Josefin Sans"/>
              </a:rPr>
            </a:br>
            <a:endParaRPr>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1" name="Google Shape;481;p43"/>
          <p:cNvSpPr txBox="1"/>
          <p:nvPr/>
        </p:nvSpPr>
        <p:spPr>
          <a:xfrm>
            <a:off x="355225" y="144325"/>
            <a:ext cx="5454300" cy="7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E69138"/>
                </a:solidFill>
                <a:latin typeface="Josefin Sans"/>
                <a:ea typeface="Josefin Sans"/>
                <a:cs typeface="Josefin Sans"/>
                <a:sym typeface="Josefin Sans"/>
              </a:rPr>
              <a:t>Modified</a:t>
            </a:r>
            <a:r>
              <a:rPr b="1" lang="en" sz="1700">
                <a:latin typeface="Josefin Sans"/>
                <a:ea typeface="Josefin Sans"/>
                <a:cs typeface="Josefin Sans"/>
                <a:sym typeface="Josefin Sans"/>
              </a:rPr>
              <a:t> Skip Gram Architecture</a:t>
            </a:r>
            <a:endParaRPr b="1" sz="1700">
              <a:latin typeface="Josefin Sans"/>
              <a:ea typeface="Josefin Sans"/>
              <a:cs typeface="Josefin Sans"/>
              <a:sym typeface="Josefin Sans"/>
            </a:endParaRPr>
          </a:p>
        </p:txBody>
      </p:sp>
      <p:sp>
        <p:nvSpPr>
          <p:cNvPr id="482" name="Google Shape;482;p43"/>
          <p:cNvSpPr txBox="1"/>
          <p:nvPr/>
        </p:nvSpPr>
        <p:spPr>
          <a:xfrm>
            <a:off x="7785550" y="266425"/>
            <a:ext cx="10362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Modified</a:t>
            </a:r>
            <a:br>
              <a:rPr b="1" lang="en" sz="1100">
                <a:solidFill>
                  <a:srgbClr val="338987"/>
                </a:solidFill>
                <a:latin typeface="Josefin Sans"/>
                <a:ea typeface="Josefin Sans"/>
                <a:cs typeface="Josefin Sans"/>
                <a:sym typeface="Josefin Sans"/>
              </a:rPr>
            </a:br>
            <a:r>
              <a:rPr b="1" lang="en" sz="1100">
                <a:solidFill>
                  <a:srgbClr val="338987"/>
                </a:solidFill>
                <a:latin typeface="Josefin Sans"/>
                <a:ea typeface="Josefin Sans"/>
                <a:cs typeface="Josefin Sans"/>
                <a:sym typeface="Josefin Sans"/>
              </a:rPr>
              <a:t>Skip Gram</a:t>
            </a:r>
            <a:endParaRPr b="1" sz="1100">
              <a:solidFill>
                <a:srgbClr val="338987"/>
              </a:solidFill>
              <a:latin typeface="Josefin Sans"/>
              <a:ea typeface="Josefin Sans"/>
              <a:cs typeface="Josefin Sans"/>
              <a:sym typeface="Josefin Sans"/>
            </a:endParaRPr>
          </a:p>
        </p:txBody>
      </p:sp>
      <p:pic>
        <p:nvPicPr>
          <p:cNvPr id="483" name="Google Shape;483;p43"/>
          <p:cNvPicPr preferRelativeResize="0"/>
          <p:nvPr/>
        </p:nvPicPr>
        <p:blipFill>
          <a:blip r:embed="rId3">
            <a:alphaModFix/>
          </a:blip>
          <a:stretch>
            <a:fillRect/>
          </a:stretch>
        </p:blipFill>
        <p:spPr>
          <a:xfrm>
            <a:off x="159800" y="855575"/>
            <a:ext cx="4081184" cy="3772874"/>
          </a:xfrm>
          <a:prstGeom prst="rect">
            <a:avLst/>
          </a:prstGeom>
          <a:noFill/>
          <a:ln>
            <a:noFill/>
          </a:ln>
        </p:spPr>
      </p:pic>
      <p:sp>
        <p:nvSpPr>
          <p:cNvPr id="484" name="Google Shape;484;p43"/>
          <p:cNvSpPr txBox="1"/>
          <p:nvPr/>
        </p:nvSpPr>
        <p:spPr>
          <a:xfrm>
            <a:off x="5298925" y="1783575"/>
            <a:ext cx="3485700" cy="13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In the </a:t>
            </a:r>
            <a:r>
              <a:rPr b="1" lang="en" sz="1700">
                <a:solidFill>
                  <a:srgbClr val="E69138"/>
                </a:solidFill>
                <a:latin typeface="Josefin Sans"/>
                <a:ea typeface="Josefin Sans"/>
                <a:cs typeface="Josefin Sans"/>
                <a:sym typeface="Josefin Sans"/>
              </a:rPr>
              <a:t>Modified </a:t>
            </a:r>
            <a:r>
              <a:rPr lang="en">
                <a:latin typeface="Josefin Sans"/>
                <a:ea typeface="Josefin Sans"/>
                <a:cs typeface="Josefin Sans"/>
                <a:sym typeface="Josefin Sans"/>
              </a:rPr>
              <a:t>Skip Gram Architecture, we take the positional co-occurrence in to the account.</a:t>
            </a:r>
            <a:endParaRPr>
              <a:latin typeface="Josefin Sans"/>
              <a:ea typeface="Josefin Sans"/>
              <a:cs typeface="Josefin Sans"/>
              <a:sym typeface="Josefi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0" name="Google Shape;490;p44"/>
          <p:cNvPicPr preferRelativeResize="0"/>
          <p:nvPr/>
        </p:nvPicPr>
        <p:blipFill>
          <a:blip r:embed="rId3">
            <a:alphaModFix/>
          </a:blip>
          <a:stretch>
            <a:fillRect/>
          </a:stretch>
        </p:blipFill>
        <p:spPr>
          <a:xfrm>
            <a:off x="722275" y="1277300"/>
            <a:ext cx="3743875" cy="2807899"/>
          </a:xfrm>
          <a:prstGeom prst="rect">
            <a:avLst/>
          </a:prstGeom>
          <a:noFill/>
          <a:ln>
            <a:noFill/>
          </a:ln>
        </p:spPr>
      </p:pic>
      <p:pic>
        <p:nvPicPr>
          <p:cNvPr id="491" name="Google Shape;491;p44"/>
          <p:cNvPicPr preferRelativeResize="0"/>
          <p:nvPr/>
        </p:nvPicPr>
        <p:blipFill>
          <a:blip r:embed="rId4">
            <a:alphaModFix/>
          </a:blip>
          <a:stretch>
            <a:fillRect/>
          </a:stretch>
        </p:blipFill>
        <p:spPr>
          <a:xfrm>
            <a:off x="4957550" y="1350150"/>
            <a:ext cx="3449376" cy="2587025"/>
          </a:xfrm>
          <a:prstGeom prst="rect">
            <a:avLst/>
          </a:prstGeom>
          <a:noFill/>
          <a:ln>
            <a:noFill/>
          </a:ln>
        </p:spPr>
      </p:pic>
      <p:sp>
        <p:nvSpPr>
          <p:cNvPr id="492" name="Google Shape;492;p44"/>
          <p:cNvSpPr txBox="1"/>
          <p:nvPr/>
        </p:nvSpPr>
        <p:spPr>
          <a:xfrm>
            <a:off x="414450" y="288625"/>
            <a:ext cx="6601500" cy="6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Similarity Distribution of Correct Predictions on Term Lists from Direct Synset </a:t>
            </a:r>
            <a:endParaRPr>
              <a:latin typeface="Josefin Sans"/>
              <a:ea typeface="Josefin Sans"/>
              <a:cs typeface="Josefin Sans"/>
              <a:sym typeface="Josefin Sans"/>
            </a:endParaRPr>
          </a:p>
        </p:txBody>
      </p:sp>
      <p:cxnSp>
        <p:nvCxnSpPr>
          <p:cNvPr id="493" name="Google Shape;493;p44"/>
          <p:cNvCxnSpPr>
            <a:stCxn id="492" idx="1"/>
            <a:endCxn id="492" idx="3"/>
          </p:cNvCxnSpPr>
          <p:nvPr/>
        </p:nvCxnSpPr>
        <p:spPr>
          <a:xfrm>
            <a:off x="414450" y="629125"/>
            <a:ext cx="6601500" cy="0"/>
          </a:xfrm>
          <a:prstGeom prst="straightConnector1">
            <a:avLst/>
          </a:prstGeom>
          <a:noFill/>
          <a:ln cap="flat" cmpd="sng" w="9525">
            <a:solidFill>
              <a:schemeClr val="dk2"/>
            </a:solidFill>
            <a:prstDash val="solid"/>
            <a:round/>
            <a:headEnd len="med" w="med" type="none"/>
            <a:tailEnd len="med" w="med" type="none"/>
          </a:ln>
        </p:spPr>
      </p:cxnSp>
      <p:grpSp>
        <p:nvGrpSpPr>
          <p:cNvPr id="494" name="Google Shape;494;p44"/>
          <p:cNvGrpSpPr/>
          <p:nvPr/>
        </p:nvGrpSpPr>
        <p:grpSpPr>
          <a:xfrm>
            <a:off x="7899728" y="43872"/>
            <a:ext cx="348568" cy="348568"/>
            <a:chOff x="-61783350" y="2297100"/>
            <a:chExt cx="316650" cy="316650"/>
          </a:xfrm>
        </p:grpSpPr>
        <p:sp>
          <p:nvSpPr>
            <p:cNvPr id="495" name="Google Shape;495;p44"/>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4"/>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44"/>
          <p:cNvSpPr txBox="1"/>
          <p:nvPr/>
        </p:nvSpPr>
        <p:spPr>
          <a:xfrm>
            <a:off x="7770750" y="392450"/>
            <a:ext cx="9102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38987"/>
                </a:solidFill>
                <a:latin typeface="Josefin Sans"/>
                <a:ea typeface="Josefin Sans"/>
                <a:cs typeface="Josefin Sans"/>
                <a:sym typeface="Josefin Sans"/>
              </a:rPr>
              <a:t>Analysis</a:t>
            </a:r>
            <a:endParaRPr>
              <a:latin typeface="Josefin Sans"/>
              <a:ea typeface="Josefin Sans"/>
              <a:cs typeface="Josefin Sans"/>
              <a:sym typeface="Josefi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3" name="Google Shape;503;p45"/>
          <p:cNvPicPr preferRelativeResize="0"/>
          <p:nvPr/>
        </p:nvPicPr>
        <p:blipFill>
          <a:blip r:embed="rId3">
            <a:alphaModFix/>
          </a:blip>
          <a:stretch>
            <a:fillRect/>
          </a:stretch>
        </p:blipFill>
        <p:spPr>
          <a:xfrm>
            <a:off x="307825" y="1314300"/>
            <a:ext cx="3673752" cy="2755325"/>
          </a:xfrm>
          <a:prstGeom prst="rect">
            <a:avLst/>
          </a:prstGeom>
          <a:noFill/>
          <a:ln>
            <a:noFill/>
          </a:ln>
        </p:spPr>
      </p:pic>
      <p:pic>
        <p:nvPicPr>
          <p:cNvPr id="504" name="Google Shape;504;p45"/>
          <p:cNvPicPr preferRelativeResize="0"/>
          <p:nvPr/>
        </p:nvPicPr>
        <p:blipFill>
          <a:blip r:embed="rId4">
            <a:alphaModFix/>
          </a:blip>
          <a:stretch>
            <a:fillRect/>
          </a:stretch>
        </p:blipFill>
        <p:spPr>
          <a:xfrm>
            <a:off x="4955550" y="1314300"/>
            <a:ext cx="3516898" cy="2637673"/>
          </a:xfrm>
          <a:prstGeom prst="rect">
            <a:avLst/>
          </a:prstGeom>
          <a:noFill/>
          <a:ln>
            <a:noFill/>
          </a:ln>
        </p:spPr>
      </p:pic>
      <p:sp>
        <p:nvSpPr>
          <p:cNvPr id="505" name="Google Shape;505;p45"/>
          <p:cNvSpPr txBox="1"/>
          <p:nvPr/>
        </p:nvSpPr>
        <p:spPr>
          <a:xfrm>
            <a:off x="259025" y="207225"/>
            <a:ext cx="70752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Josefin Sans"/>
                <a:ea typeface="Josefin Sans"/>
                <a:cs typeface="Josefin Sans"/>
                <a:sym typeface="Josefin Sans"/>
              </a:rPr>
              <a:t>Similarity Distribution of Correct Predictions on Term Lists from Hypernym Relations</a:t>
            </a:r>
            <a:endParaRPr>
              <a:latin typeface="Josefin Sans"/>
              <a:ea typeface="Josefin Sans"/>
              <a:cs typeface="Josefin Sans"/>
              <a:sym typeface="Josefin Sans"/>
            </a:endParaRPr>
          </a:p>
        </p:txBody>
      </p:sp>
      <p:cxnSp>
        <p:nvCxnSpPr>
          <p:cNvPr id="506" name="Google Shape;506;p45"/>
          <p:cNvCxnSpPr>
            <a:stCxn id="505" idx="1"/>
          </p:cNvCxnSpPr>
          <p:nvPr/>
        </p:nvCxnSpPr>
        <p:spPr>
          <a:xfrm>
            <a:off x="259025" y="562425"/>
            <a:ext cx="7075200" cy="0"/>
          </a:xfrm>
          <a:prstGeom prst="straightConnector1">
            <a:avLst/>
          </a:prstGeom>
          <a:noFill/>
          <a:ln cap="flat" cmpd="sng" w="9525">
            <a:solidFill>
              <a:schemeClr val="dk2"/>
            </a:solidFill>
            <a:prstDash val="solid"/>
            <a:round/>
            <a:headEnd len="med" w="med" type="none"/>
            <a:tailEnd len="med" w="med" type="none"/>
          </a:ln>
        </p:spPr>
      </p:cxnSp>
      <p:grpSp>
        <p:nvGrpSpPr>
          <p:cNvPr id="507" name="Google Shape;507;p45"/>
          <p:cNvGrpSpPr/>
          <p:nvPr/>
        </p:nvGrpSpPr>
        <p:grpSpPr>
          <a:xfrm>
            <a:off x="7899728" y="43872"/>
            <a:ext cx="348568" cy="348568"/>
            <a:chOff x="-61783350" y="2297100"/>
            <a:chExt cx="316650" cy="316650"/>
          </a:xfrm>
        </p:grpSpPr>
        <p:sp>
          <p:nvSpPr>
            <p:cNvPr id="508" name="Google Shape;508;p45"/>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5"/>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45"/>
          <p:cNvSpPr txBox="1"/>
          <p:nvPr/>
        </p:nvSpPr>
        <p:spPr>
          <a:xfrm>
            <a:off x="7770750" y="392450"/>
            <a:ext cx="9102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38987"/>
                </a:solidFill>
                <a:latin typeface="Josefin Sans"/>
                <a:ea typeface="Josefin Sans"/>
                <a:cs typeface="Josefin Sans"/>
                <a:sym typeface="Josefin Sans"/>
              </a:rPr>
              <a:t>Analysis</a:t>
            </a:r>
            <a:endParaRPr>
              <a:latin typeface="Josefin Sans"/>
              <a:ea typeface="Josefin Sans"/>
              <a:cs typeface="Josefin Sans"/>
              <a:sym typeface="Josefi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6" name="Google Shape;516;p46"/>
          <p:cNvSpPr txBox="1"/>
          <p:nvPr/>
        </p:nvSpPr>
        <p:spPr>
          <a:xfrm rot="-5400000">
            <a:off x="-2297451" y="2365825"/>
            <a:ext cx="5525400" cy="73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38987"/>
                </a:solidFill>
                <a:latin typeface="Roboto Condensed"/>
                <a:ea typeface="Roboto Condensed"/>
                <a:cs typeface="Roboto Condensed"/>
                <a:sym typeface="Roboto Condensed"/>
              </a:rPr>
              <a:t>RESULTS ANALYSIS</a:t>
            </a:r>
            <a:endParaRPr b="1" sz="1800">
              <a:solidFill>
                <a:srgbClr val="338987"/>
              </a:solidFill>
              <a:latin typeface="Roboto Condensed"/>
              <a:ea typeface="Roboto Condensed"/>
              <a:cs typeface="Roboto Condensed"/>
              <a:sym typeface="Roboto Condensed"/>
            </a:endParaRPr>
          </a:p>
        </p:txBody>
      </p:sp>
      <p:sp>
        <p:nvSpPr>
          <p:cNvPr id="517" name="Google Shape;517;p46"/>
          <p:cNvSpPr/>
          <p:nvPr/>
        </p:nvSpPr>
        <p:spPr>
          <a:xfrm rot="-5400000">
            <a:off x="-1257975"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8A5"/>
              </a:solidFill>
            </a:endParaRPr>
          </a:p>
        </p:txBody>
      </p:sp>
      <p:sp>
        <p:nvSpPr>
          <p:cNvPr id="518" name="Google Shape;518;p46"/>
          <p:cNvSpPr/>
          <p:nvPr/>
        </p:nvSpPr>
        <p:spPr>
          <a:xfrm rot="-5400000">
            <a:off x="-721400"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6"/>
          <p:cNvSpPr txBox="1"/>
          <p:nvPr/>
        </p:nvSpPr>
        <p:spPr>
          <a:xfrm>
            <a:off x="1116375" y="296250"/>
            <a:ext cx="4899300" cy="60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latin typeface="Josefin Sans"/>
                <a:ea typeface="Josefin Sans"/>
                <a:cs typeface="Josefin Sans"/>
                <a:sym typeface="Josefin Sans"/>
              </a:rPr>
              <a:t>Summary of </a:t>
            </a:r>
            <a:r>
              <a:rPr b="1" lang="en" sz="1800">
                <a:solidFill>
                  <a:srgbClr val="6AA84F"/>
                </a:solidFill>
                <a:latin typeface="Josefin Sans"/>
                <a:ea typeface="Josefin Sans"/>
                <a:cs typeface="Josefin Sans"/>
                <a:sym typeface="Josefin Sans"/>
              </a:rPr>
              <a:t>Correct Predictions</a:t>
            </a:r>
            <a:endParaRPr b="1" sz="1800">
              <a:solidFill>
                <a:srgbClr val="6AA84F"/>
              </a:solidFill>
              <a:latin typeface="Josefin Sans"/>
              <a:ea typeface="Josefin Sans"/>
              <a:cs typeface="Josefin Sans"/>
              <a:sym typeface="Josefin Sans"/>
            </a:endParaRPr>
          </a:p>
        </p:txBody>
      </p:sp>
      <p:graphicFrame>
        <p:nvGraphicFramePr>
          <p:cNvPr id="520" name="Google Shape;520;p46"/>
          <p:cNvGraphicFramePr/>
          <p:nvPr/>
        </p:nvGraphicFramePr>
        <p:xfrm>
          <a:off x="2524375" y="1178275"/>
          <a:ext cx="3000000" cy="3000000"/>
        </p:xfrm>
        <a:graphic>
          <a:graphicData uri="http://schemas.openxmlformats.org/drawingml/2006/table">
            <a:tbl>
              <a:tblPr>
                <a:noFill/>
                <a:tableStyleId>{C2D62CE2-1771-4233-89B1-D2F2401B33FE}</a:tableStyleId>
              </a:tblPr>
              <a:tblGrid>
                <a:gridCol w="1717200"/>
                <a:gridCol w="1531325"/>
                <a:gridCol w="1469350"/>
              </a:tblGrid>
              <a:tr h="536800">
                <a:tc>
                  <a:txBody>
                    <a:bodyPr/>
                    <a:lstStyle/>
                    <a:p>
                      <a:pPr indent="0" lvl="0" marL="0" rtl="0" algn="l">
                        <a:spcBef>
                          <a:spcPts val="0"/>
                        </a:spcBef>
                        <a:spcAft>
                          <a:spcPts val="0"/>
                        </a:spcAft>
                        <a:buNone/>
                      </a:pPr>
                      <a:r>
                        <a:rPr b="1" lang="en" sz="900">
                          <a:latin typeface="EB Garamond"/>
                          <a:ea typeface="EB Garamond"/>
                          <a:cs typeface="EB Garamond"/>
                          <a:sym typeface="EB Garamond"/>
                        </a:rPr>
                        <a:t>Dataset prepared only from synset directly</a:t>
                      </a:r>
                      <a:endParaRPr b="1" sz="9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900">
                          <a:latin typeface="EB Garamond"/>
                          <a:ea typeface="EB Garamond"/>
                          <a:cs typeface="EB Garamond"/>
                          <a:sym typeface="EB Garamond"/>
                        </a:rPr>
                        <a:t>Single Support</a:t>
                      </a:r>
                      <a:endParaRPr b="1" sz="900">
                        <a:latin typeface="EB Garamond"/>
                        <a:ea typeface="EB Garamond"/>
                        <a:cs typeface="EB Garamond"/>
                        <a:sym typeface="EB Garamond"/>
                      </a:endParaRPr>
                    </a:p>
                    <a:p>
                      <a:pPr indent="0" lvl="0" marL="0" rtl="0" algn="ctr">
                        <a:spcBef>
                          <a:spcPts val="0"/>
                        </a:spcBef>
                        <a:spcAft>
                          <a:spcPts val="0"/>
                        </a:spcAft>
                        <a:buNone/>
                      </a:pPr>
                      <a:r>
                        <a:rPr b="1" lang="en" sz="900">
                          <a:latin typeface="EB Garamond"/>
                          <a:ea typeface="EB Garamond"/>
                          <a:cs typeface="EB Garamond"/>
                          <a:sym typeface="EB Garamond"/>
                        </a:rPr>
                        <a:t>Mean and Standard Deviation(SD)</a:t>
                      </a:r>
                      <a:endParaRPr b="1" sz="900">
                        <a:latin typeface="EB Garamond"/>
                        <a:ea typeface="EB Garamond"/>
                        <a:cs typeface="EB Garamond"/>
                        <a:sym typeface="EB Garamond"/>
                      </a:endParaRPr>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900">
                          <a:latin typeface="EB Garamond"/>
                          <a:ea typeface="EB Garamond"/>
                          <a:cs typeface="EB Garamond"/>
                          <a:sym typeface="EB Garamond"/>
                        </a:rPr>
                        <a:t>Multiple Support</a:t>
                      </a:r>
                      <a:endParaRPr b="1" sz="900">
                        <a:latin typeface="EB Garamond"/>
                        <a:ea typeface="EB Garamond"/>
                        <a:cs typeface="EB Garamond"/>
                        <a:sym typeface="EB Garamond"/>
                      </a:endParaRPr>
                    </a:p>
                    <a:p>
                      <a:pPr indent="0" lvl="0" marL="0" rtl="0" algn="ctr">
                        <a:spcBef>
                          <a:spcPts val="0"/>
                        </a:spcBef>
                        <a:spcAft>
                          <a:spcPts val="0"/>
                        </a:spcAft>
                        <a:buNone/>
                      </a:pPr>
                      <a:r>
                        <a:rPr b="1" lang="en" sz="900">
                          <a:latin typeface="EB Garamond"/>
                          <a:ea typeface="EB Garamond"/>
                          <a:cs typeface="EB Garamond"/>
                          <a:sym typeface="EB Garamond"/>
                        </a:rPr>
                        <a:t>Mean and Standard </a:t>
                      </a:r>
                      <a:endParaRPr b="1" sz="900">
                        <a:latin typeface="EB Garamond"/>
                        <a:ea typeface="EB Garamond"/>
                        <a:cs typeface="EB Garamond"/>
                        <a:sym typeface="EB Garamond"/>
                      </a:endParaRPr>
                    </a:p>
                    <a:p>
                      <a:pPr indent="0" lvl="0" marL="0" rtl="0" algn="ctr">
                        <a:spcBef>
                          <a:spcPts val="0"/>
                        </a:spcBef>
                        <a:spcAft>
                          <a:spcPts val="0"/>
                        </a:spcAft>
                        <a:buNone/>
                      </a:pPr>
                      <a:r>
                        <a:rPr b="1" lang="en" sz="900">
                          <a:latin typeface="EB Garamond"/>
                          <a:ea typeface="EB Garamond"/>
                          <a:cs typeface="EB Garamond"/>
                          <a:sym typeface="EB Garamond"/>
                        </a:rPr>
                        <a:t>Deviation(SD)</a:t>
                      </a:r>
                      <a:endParaRPr b="1" sz="9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r>
              <a:tr h="536800">
                <a:tc>
                  <a:txBody>
                    <a:bodyPr/>
                    <a:lstStyle/>
                    <a:p>
                      <a:pPr indent="0" lvl="0" marL="0" rtl="0" algn="l">
                        <a:spcBef>
                          <a:spcPts val="0"/>
                        </a:spcBef>
                        <a:spcAft>
                          <a:spcPts val="0"/>
                        </a:spcAft>
                        <a:buNone/>
                      </a:pPr>
                      <a:r>
                        <a:rPr lang="en" sz="900">
                          <a:latin typeface="EB Garamond"/>
                          <a:ea typeface="EB Garamond"/>
                          <a:cs typeface="EB Garamond"/>
                          <a:sym typeface="EB Garamond"/>
                        </a:rPr>
                        <a:t>Classic Skip Gram</a:t>
                      </a:r>
                      <a:endParaRPr sz="9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900">
                          <a:latin typeface="EB Garamond"/>
                          <a:ea typeface="EB Garamond"/>
                          <a:cs typeface="EB Garamond"/>
                          <a:sym typeface="EB Garamond"/>
                        </a:rPr>
                        <a:t>Mean = 0.31</a:t>
                      </a:r>
                      <a:endParaRPr sz="900">
                        <a:latin typeface="EB Garamond"/>
                        <a:ea typeface="EB Garamond"/>
                        <a:cs typeface="EB Garamond"/>
                        <a:sym typeface="EB Garamond"/>
                      </a:endParaRPr>
                    </a:p>
                    <a:p>
                      <a:pPr indent="0" lvl="0" marL="0" rtl="0" algn="ctr">
                        <a:spcBef>
                          <a:spcPts val="0"/>
                        </a:spcBef>
                        <a:spcAft>
                          <a:spcPts val="0"/>
                        </a:spcAft>
                        <a:buNone/>
                      </a:pPr>
                      <a:r>
                        <a:t/>
                      </a:r>
                      <a:endParaRPr sz="900">
                        <a:latin typeface="EB Garamond"/>
                        <a:ea typeface="EB Garamond"/>
                        <a:cs typeface="EB Garamond"/>
                        <a:sym typeface="EB Garamond"/>
                      </a:endParaRPr>
                    </a:p>
                    <a:p>
                      <a:pPr indent="0" lvl="0" marL="0" rtl="0" algn="ctr">
                        <a:spcBef>
                          <a:spcPts val="0"/>
                        </a:spcBef>
                        <a:spcAft>
                          <a:spcPts val="0"/>
                        </a:spcAft>
                        <a:buNone/>
                      </a:pPr>
                      <a:r>
                        <a:rPr lang="en" sz="900">
                          <a:latin typeface="EB Garamond"/>
                          <a:ea typeface="EB Garamond"/>
                          <a:cs typeface="EB Garamond"/>
                          <a:sym typeface="EB Garamond"/>
                        </a:rPr>
                        <a:t>SD = 0.19</a:t>
                      </a:r>
                      <a:endParaRPr sz="9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900">
                          <a:latin typeface="EB Garamond"/>
                          <a:ea typeface="EB Garamond"/>
                          <a:cs typeface="EB Garamond"/>
                          <a:sym typeface="EB Garamond"/>
                        </a:rPr>
                        <a:t>Mean = 0.35</a:t>
                      </a:r>
                      <a:endParaRPr sz="900">
                        <a:latin typeface="EB Garamond"/>
                        <a:ea typeface="EB Garamond"/>
                        <a:cs typeface="EB Garamond"/>
                        <a:sym typeface="EB Garamond"/>
                      </a:endParaRPr>
                    </a:p>
                    <a:p>
                      <a:pPr indent="0" lvl="0" marL="0" rtl="0" algn="ctr">
                        <a:spcBef>
                          <a:spcPts val="0"/>
                        </a:spcBef>
                        <a:spcAft>
                          <a:spcPts val="0"/>
                        </a:spcAft>
                        <a:buNone/>
                      </a:pPr>
                      <a:r>
                        <a:t/>
                      </a:r>
                      <a:endParaRPr sz="900">
                        <a:latin typeface="EB Garamond"/>
                        <a:ea typeface="EB Garamond"/>
                        <a:cs typeface="EB Garamond"/>
                        <a:sym typeface="EB Garamond"/>
                      </a:endParaRPr>
                    </a:p>
                    <a:p>
                      <a:pPr indent="0" lvl="0" marL="0" rtl="0" algn="ctr">
                        <a:spcBef>
                          <a:spcPts val="0"/>
                        </a:spcBef>
                        <a:spcAft>
                          <a:spcPts val="0"/>
                        </a:spcAft>
                        <a:buNone/>
                      </a:pPr>
                      <a:r>
                        <a:rPr lang="en" sz="900">
                          <a:latin typeface="EB Garamond"/>
                          <a:ea typeface="EB Garamond"/>
                          <a:cs typeface="EB Garamond"/>
                          <a:sym typeface="EB Garamond"/>
                        </a:rPr>
                        <a:t>SD = 0.17</a:t>
                      </a:r>
                      <a:endParaRPr sz="9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536800">
                <a:tc>
                  <a:txBody>
                    <a:bodyPr/>
                    <a:lstStyle/>
                    <a:p>
                      <a:pPr indent="0" lvl="0" marL="0" rtl="0" algn="l">
                        <a:spcBef>
                          <a:spcPts val="0"/>
                        </a:spcBef>
                        <a:spcAft>
                          <a:spcPts val="0"/>
                        </a:spcAft>
                        <a:buNone/>
                      </a:pPr>
                      <a:r>
                        <a:rPr lang="en" sz="900">
                          <a:latin typeface="EB Garamond"/>
                          <a:ea typeface="EB Garamond"/>
                          <a:cs typeface="EB Garamond"/>
                          <a:sym typeface="EB Garamond"/>
                        </a:rPr>
                        <a:t>Modified Skip Gram</a:t>
                      </a:r>
                      <a:endParaRPr sz="9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EB Garamond"/>
                          <a:ea typeface="EB Garamond"/>
                          <a:cs typeface="EB Garamond"/>
                          <a:sym typeface="EB Garamond"/>
                        </a:rPr>
                        <a:t>Mean = 0.27</a:t>
                      </a:r>
                      <a:endParaRPr sz="900">
                        <a:latin typeface="EB Garamond"/>
                        <a:ea typeface="EB Garamond"/>
                        <a:cs typeface="EB Garamond"/>
                        <a:sym typeface="EB Garamond"/>
                      </a:endParaRPr>
                    </a:p>
                    <a:p>
                      <a:pPr indent="0" lvl="0" marL="0" rtl="0" algn="ctr">
                        <a:spcBef>
                          <a:spcPts val="0"/>
                        </a:spcBef>
                        <a:spcAft>
                          <a:spcPts val="0"/>
                        </a:spcAft>
                        <a:buNone/>
                      </a:pPr>
                      <a:r>
                        <a:t/>
                      </a:r>
                      <a:endParaRPr sz="900">
                        <a:latin typeface="EB Garamond"/>
                        <a:ea typeface="EB Garamond"/>
                        <a:cs typeface="EB Garamond"/>
                        <a:sym typeface="EB Garamond"/>
                      </a:endParaRPr>
                    </a:p>
                    <a:p>
                      <a:pPr indent="0" lvl="0" marL="0" rtl="0" algn="ctr">
                        <a:spcBef>
                          <a:spcPts val="0"/>
                        </a:spcBef>
                        <a:spcAft>
                          <a:spcPts val="0"/>
                        </a:spcAft>
                        <a:buNone/>
                      </a:pPr>
                      <a:r>
                        <a:rPr lang="en" sz="900">
                          <a:latin typeface="EB Garamond"/>
                          <a:ea typeface="EB Garamond"/>
                          <a:cs typeface="EB Garamond"/>
                          <a:sym typeface="EB Garamond"/>
                        </a:rPr>
                        <a:t>SD = 0.13</a:t>
                      </a:r>
                      <a:endParaRPr sz="900">
                        <a:latin typeface="EB Garamond"/>
                        <a:ea typeface="EB Garamond"/>
                        <a:cs typeface="EB Garamond"/>
                        <a:sym typeface="EB Garamond"/>
                      </a:endParaRPr>
                    </a:p>
                  </a:txBody>
                  <a:tcPr marT="63500" marB="63500" marR="63500" marL="63500">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EB Garamond"/>
                          <a:ea typeface="EB Garamond"/>
                          <a:cs typeface="EB Garamond"/>
                          <a:sym typeface="EB Garamond"/>
                        </a:rPr>
                        <a:t>Mean = 0.30</a:t>
                      </a:r>
                      <a:endParaRPr sz="900">
                        <a:latin typeface="EB Garamond"/>
                        <a:ea typeface="EB Garamond"/>
                        <a:cs typeface="EB Garamond"/>
                        <a:sym typeface="EB Garamond"/>
                      </a:endParaRPr>
                    </a:p>
                    <a:p>
                      <a:pPr indent="0" lvl="0" marL="0" rtl="0" algn="ctr">
                        <a:spcBef>
                          <a:spcPts val="0"/>
                        </a:spcBef>
                        <a:spcAft>
                          <a:spcPts val="0"/>
                        </a:spcAft>
                        <a:buNone/>
                      </a:pPr>
                      <a:r>
                        <a:t/>
                      </a:r>
                      <a:endParaRPr sz="900">
                        <a:latin typeface="EB Garamond"/>
                        <a:ea typeface="EB Garamond"/>
                        <a:cs typeface="EB Garamond"/>
                        <a:sym typeface="EB Garamond"/>
                      </a:endParaRPr>
                    </a:p>
                    <a:p>
                      <a:pPr indent="0" lvl="0" marL="0" rtl="0" algn="ctr">
                        <a:spcBef>
                          <a:spcPts val="0"/>
                        </a:spcBef>
                        <a:spcAft>
                          <a:spcPts val="0"/>
                        </a:spcAft>
                        <a:buNone/>
                      </a:pPr>
                      <a:r>
                        <a:rPr lang="en" sz="900">
                          <a:latin typeface="EB Garamond"/>
                          <a:ea typeface="EB Garamond"/>
                          <a:cs typeface="EB Garamond"/>
                          <a:sym typeface="EB Garamond"/>
                        </a:rPr>
                        <a:t>SD = 0.12</a:t>
                      </a:r>
                      <a:endParaRPr sz="9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r>
              <a:tr h="248300">
                <a:tc>
                  <a:txBody>
                    <a:bodyPr/>
                    <a:lstStyle/>
                    <a:p>
                      <a:pPr indent="0" lvl="0" marL="0" rtl="0" algn="l">
                        <a:spcBef>
                          <a:spcPts val="0"/>
                        </a:spcBef>
                        <a:spcAft>
                          <a:spcPts val="0"/>
                        </a:spcAft>
                        <a:buNone/>
                      </a:pPr>
                      <a:r>
                        <a:t/>
                      </a:r>
                      <a:endParaRPr sz="9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9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9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36800">
                <a:tc>
                  <a:txBody>
                    <a:bodyPr/>
                    <a:lstStyle/>
                    <a:p>
                      <a:pPr indent="0" lvl="0" marL="0" rtl="0" algn="l">
                        <a:spcBef>
                          <a:spcPts val="0"/>
                        </a:spcBef>
                        <a:spcAft>
                          <a:spcPts val="0"/>
                        </a:spcAft>
                        <a:buNone/>
                      </a:pPr>
                      <a:r>
                        <a:rPr b="1" lang="en" sz="900">
                          <a:latin typeface="EB Garamond"/>
                          <a:ea typeface="EB Garamond"/>
                          <a:cs typeface="EB Garamond"/>
                          <a:sym typeface="EB Garamond"/>
                        </a:rPr>
                        <a:t>Dataset prepared from Hypernym Traversal on WordNet</a:t>
                      </a:r>
                      <a:endParaRPr b="1" sz="9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900">
                          <a:latin typeface="EB Garamond"/>
                          <a:ea typeface="EB Garamond"/>
                          <a:cs typeface="EB Garamond"/>
                          <a:sym typeface="EB Garamond"/>
                        </a:rPr>
                        <a:t>Single Support</a:t>
                      </a:r>
                      <a:endParaRPr b="1" sz="900">
                        <a:latin typeface="EB Garamond"/>
                        <a:ea typeface="EB Garamond"/>
                        <a:cs typeface="EB Garamond"/>
                        <a:sym typeface="EB Garamond"/>
                      </a:endParaRPr>
                    </a:p>
                    <a:p>
                      <a:pPr indent="0" lvl="0" marL="0" rtl="0" algn="ctr">
                        <a:spcBef>
                          <a:spcPts val="0"/>
                        </a:spcBef>
                        <a:spcAft>
                          <a:spcPts val="0"/>
                        </a:spcAft>
                        <a:buNone/>
                      </a:pPr>
                      <a:r>
                        <a:rPr b="1" lang="en" sz="900">
                          <a:latin typeface="EB Garamond"/>
                          <a:ea typeface="EB Garamond"/>
                          <a:cs typeface="EB Garamond"/>
                          <a:sym typeface="EB Garamond"/>
                        </a:rPr>
                        <a:t>Mean and Standard Deviation(SD)</a:t>
                      </a:r>
                      <a:endParaRPr b="1" sz="900">
                        <a:latin typeface="EB Garamond"/>
                        <a:ea typeface="EB Garamond"/>
                        <a:cs typeface="EB Garamond"/>
                        <a:sym typeface="EB Garamond"/>
                      </a:endParaRPr>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900">
                          <a:latin typeface="EB Garamond"/>
                          <a:ea typeface="EB Garamond"/>
                          <a:cs typeface="EB Garamond"/>
                          <a:sym typeface="EB Garamond"/>
                        </a:rPr>
                        <a:t>Multiple Support</a:t>
                      </a:r>
                      <a:endParaRPr b="1" sz="900">
                        <a:latin typeface="EB Garamond"/>
                        <a:ea typeface="EB Garamond"/>
                        <a:cs typeface="EB Garamond"/>
                        <a:sym typeface="EB Garamond"/>
                      </a:endParaRPr>
                    </a:p>
                    <a:p>
                      <a:pPr indent="0" lvl="0" marL="0" rtl="0" algn="ctr">
                        <a:spcBef>
                          <a:spcPts val="0"/>
                        </a:spcBef>
                        <a:spcAft>
                          <a:spcPts val="0"/>
                        </a:spcAft>
                        <a:buNone/>
                      </a:pPr>
                      <a:r>
                        <a:rPr b="1" lang="en" sz="900">
                          <a:latin typeface="EB Garamond"/>
                          <a:ea typeface="EB Garamond"/>
                          <a:cs typeface="EB Garamond"/>
                          <a:sym typeface="EB Garamond"/>
                        </a:rPr>
                        <a:t>Mean and Standard </a:t>
                      </a:r>
                      <a:endParaRPr b="1" sz="900">
                        <a:latin typeface="EB Garamond"/>
                        <a:ea typeface="EB Garamond"/>
                        <a:cs typeface="EB Garamond"/>
                        <a:sym typeface="EB Garamond"/>
                      </a:endParaRPr>
                    </a:p>
                    <a:p>
                      <a:pPr indent="0" lvl="0" marL="0" rtl="0" algn="ctr">
                        <a:spcBef>
                          <a:spcPts val="0"/>
                        </a:spcBef>
                        <a:spcAft>
                          <a:spcPts val="0"/>
                        </a:spcAft>
                        <a:buNone/>
                      </a:pPr>
                      <a:r>
                        <a:rPr b="1" lang="en" sz="900">
                          <a:latin typeface="EB Garamond"/>
                          <a:ea typeface="EB Garamond"/>
                          <a:cs typeface="EB Garamond"/>
                          <a:sym typeface="EB Garamond"/>
                        </a:rPr>
                        <a:t>Deviation(SD)</a:t>
                      </a:r>
                      <a:endParaRPr sz="9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r>
              <a:tr h="536800">
                <a:tc>
                  <a:txBody>
                    <a:bodyPr/>
                    <a:lstStyle/>
                    <a:p>
                      <a:pPr indent="0" lvl="0" marL="0" rtl="0" algn="l">
                        <a:spcBef>
                          <a:spcPts val="0"/>
                        </a:spcBef>
                        <a:spcAft>
                          <a:spcPts val="0"/>
                        </a:spcAft>
                        <a:buNone/>
                      </a:pPr>
                      <a:r>
                        <a:rPr lang="en" sz="900">
                          <a:latin typeface="EB Garamond"/>
                          <a:ea typeface="EB Garamond"/>
                          <a:cs typeface="EB Garamond"/>
                          <a:sym typeface="EB Garamond"/>
                        </a:rPr>
                        <a:t>Classic Skip Gram</a:t>
                      </a:r>
                      <a:endParaRPr sz="9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900">
                          <a:latin typeface="EB Garamond"/>
                          <a:ea typeface="EB Garamond"/>
                          <a:cs typeface="EB Garamond"/>
                          <a:sym typeface="EB Garamond"/>
                        </a:rPr>
                        <a:t>Mean = 0.28</a:t>
                      </a:r>
                      <a:endParaRPr sz="900">
                        <a:latin typeface="EB Garamond"/>
                        <a:ea typeface="EB Garamond"/>
                        <a:cs typeface="EB Garamond"/>
                        <a:sym typeface="EB Garamond"/>
                      </a:endParaRPr>
                    </a:p>
                    <a:p>
                      <a:pPr indent="0" lvl="0" marL="0" rtl="0" algn="ctr">
                        <a:spcBef>
                          <a:spcPts val="0"/>
                        </a:spcBef>
                        <a:spcAft>
                          <a:spcPts val="0"/>
                        </a:spcAft>
                        <a:buNone/>
                      </a:pPr>
                      <a:r>
                        <a:t/>
                      </a:r>
                      <a:endParaRPr sz="900">
                        <a:latin typeface="EB Garamond"/>
                        <a:ea typeface="EB Garamond"/>
                        <a:cs typeface="EB Garamond"/>
                        <a:sym typeface="EB Garamond"/>
                      </a:endParaRPr>
                    </a:p>
                    <a:p>
                      <a:pPr indent="0" lvl="0" marL="0" rtl="0" algn="ctr">
                        <a:spcBef>
                          <a:spcPts val="0"/>
                        </a:spcBef>
                        <a:spcAft>
                          <a:spcPts val="0"/>
                        </a:spcAft>
                        <a:buNone/>
                      </a:pPr>
                      <a:r>
                        <a:rPr lang="en" sz="900">
                          <a:latin typeface="EB Garamond"/>
                          <a:ea typeface="EB Garamond"/>
                          <a:cs typeface="EB Garamond"/>
                          <a:sym typeface="EB Garamond"/>
                        </a:rPr>
                        <a:t>SD = 0.18</a:t>
                      </a:r>
                      <a:endParaRPr sz="9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900">
                          <a:latin typeface="EB Garamond"/>
                          <a:ea typeface="EB Garamond"/>
                          <a:cs typeface="EB Garamond"/>
                          <a:sym typeface="EB Garamond"/>
                        </a:rPr>
                        <a:t>Mean = 0.32</a:t>
                      </a:r>
                      <a:endParaRPr sz="900">
                        <a:latin typeface="EB Garamond"/>
                        <a:ea typeface="EB Garamond"/>
                        <a:cs typeface="EB Garamond"/>
                        <a:sym typeface="EB Garamond"/>
                      </a:endParaRPr>
                    </a:p>
                    <a:p>
                      <a:pPr indent="0" lvl="0" marL="0" rtl="0" algn="ctr">
                        <a:spcBef>
                          <a:spcPts val="0"/>
                        </a:spcBef>
                        <a:spcAft>
                          <a:spcPts val="0"/>
                        </a:spcAft>
                        <a:buNone/>
                      </a:pPr>
                      <a:r>
                        <a:t/>
                      </a:r>
                      <a:endParaRPr sz="900">
                        <a:latin typeface="EB Garamond"/>
                        <a:ea typeface="EB Garamond"/>
                        <a:cs typeface="EB Garamond"/>
                        <a:sym typeface="EB Garamond"/>
                      </a:endParaRPr>
                    </a:p>
                    <a:p>
                      <a:pPr indent="0" lvl="0" marL="0" rtl="0" algn="ctr">
                        <a:spcBef>
                          <a:spcPts val="0"/>
                        </a:spcBef>
                        <a:spcAft>
                          <a:spcPts val="0"/>
                        </a:spcAft>
                        <a:buNone/>
                      </a:pPr>
                      <a:r>
                        <a:rPr lang="en" sz="900">
                          <a:latin typeface="EB Garamond"/>
                          <a:ea typeface="EB Garamond"/>
                          <a:cs typeface="EB Garamond"/>
                          <a:sym typeface="EB Garamond"/>
                        </a:rPr>
                        <a:t>SD = 0.16</a:t>
                      </a:r>
                      <a:endParaRPr sz="9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536800">
                <a:tc>
                  <a:txBody>
                    <a:bodyPr/>
                    <a:lstStyle/>
                    <a:p>
                      <a:pPr indent="0" lvl="0" marL="0" rtl="0" algn="l">
                        <a:spcBef>
                          <a:spcPts val="0"/>
                        </a:spcBef>
                        <a:spcAft>
                          <a:spcPts val="0"/>
                        </a:spcAft>
                        <a:buNone/>
                      </a:pPr>
                      <a:r>
                        <a:rPr lang="en" sz="900">
                          <a:latin typeface="EB Garamond"/>
                          <a:ea typeface="EB Garamond"/>
                          <a:cs typeface="EB Garamond"/>
                          <a:sym typeface="EB Garamond"/>
                        </a:rPr>
                        <a:t>Modified  Skip Gram</a:t>
                      </a:r>
                      <a:endParaRPr sz="9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900">
                          <a:latin typeface="EB Garamond"/>
                          <a:ea typeface="EB Garamond"/>
                          <a:cs typeface="EB Garamond"/>
                          <a:sym typeface="EB Garamond"/>
                        </a:rPr>
                        <a:t>Mean = 0.25</a:t>
                      </a:r>
                      <a:endParaRPr sz="900">
                        <a:latin typeface="EB Garamond"/>
                        <a:ea typeface="EB Garamond"/>
                        <a:cs typeface="EB Garamond"/>
                        <a:sym typeface="EB Garamond"/>
                      </a:endParaRPr>
                    </a:p>
                    <a:p>
                      <a:pPr indent="0" lvl="0" marL="0" rtl="0" algn="ctr">
                        <a:spcBef>
                          <a:spcPts val="0"/>
                        </a:spcBef>
                        <a:spcAft>
                          <a:spcPts val="0"/>
                        </a:spcAft>
                        <a:buNone/>
                      </a:pPr>
                      <a:r>
                        <a:t/>
                      </a:r>
                      <a:endParaRPr sz="900">
                        <a:latin typeface="EB Garamond"/>
                        <a:ea typeface="EB Garamond"/>
                        <a:cs typeface="EB Garamond"/>
                        <a:sym typeface="EB Garamond"/>
                      </a:endParaRPr>
                    </a:p>
                    <a:p>
                      <a:pPr indent="0" lvl="0" marL="0" rtl="0" algn="ctr">
                        <a:spcBef>
                          <a:spcPts val="0"/>
                        </a:spcBef>
                        <a:spcAft>
                          <a:spcPts val="0"/>
                        </a:spcAft>
                        <a:buNone/>
                      </a:pPr>
                      <a:r>
                        <a:rPr lang="en" sz="900">
                          <a:latin typeface="EB Garamond"/>
                          <a:ea typeface="EB Garamond"/>
                          <a:cs typeface="EB Garamond"/>
                          <a:sym typeface="EB Garamond"/>
                        </a:rPr>
                        <a:t>SD = 0.13</a:t>
                      </a:r>
                      <a:endParaRPr sz="9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900">
                          <a:latin typeface="EB Garamond"/>
                          <a:ea typeface="EB Garamond"/>
                          <a:cs typeface="EB Garamond"/>
                          <a:sym typeface="EB Garamond"/>
                        </a:rPr>
                        <a:t>Mean = 0.30</a:t>
                      </a:r>
                      <a:endParaRPr sz="900">
                        <a:latin typeface="EB Garamond"/>
                        <a:ea typeface="EB Garamond"/>
                        <a:cs typeface="EB Garamond"/>
                        <a:sym typeface="EB Garamond"/>
                      </a:endParaRPr>
                    </a:p>
                    <a:p>
                      <a:pPr indent="0" lvl="0" marL="0" rtl="0" algn="ctr">
                        <a:spcBef>
                          <a:spcPts val="0"/>
                        </a:spcBef>
                        <a:spcAft>
                          <a:spcPts val="0"/>
                        </a:spcAft>
                        <a:buNone/>
                      </a:pPr>
                      <a:r>
                        <a:t/>
                      </a:r>
                      <a:endParaRPr sz="900">
                        <a:latin typeface="EB Garamond"/>
                        <a:ea typeface="EB Garamond"/>
                        <a:cs typeface="EB Garamond"/>
                        <a:sym typeface="EB Garamond"/>
                      </a:endParaRPr>
                    </a:p>
                    <a:p>
                      <a:pPr indent="0" lvl="0" marL="0" rtl="0" algn="ctr">
                        <a:spcBef>
                          <a:spcPts val="0"/>
                        </a:spcBef>
                        <a:spcAft>
                          <a:spcPts val="0"/>
                        </a:spcAft>
                        <a:buNone/>
                      </a:pPr>
                      <a:r>
                        <a:rPr lang="en" sz="900">
                          <a:latin typeface="EB Garamond"/>
                          <a:ea typeface="EB Garamond"/>
                          <a:cs typeface="EB Garamond"/>
                          <a:sym typeface="EB Garamond"/>
                        </a:rPr>
                        <a:t>SD = 0.12</a:t>
                      </a:r>
                      <a:endParaRPr sz="9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bl>
          </a:graphicData>
        </a:graphic>
      </p:graphicFrame>
      <p:grpSp>
        <p:nvGrpSpPr>
          <p:cNvPr id="521" name="Google Shape;521;p46"/>
          <p:cNvGrpSpPr/>
          <p:nvPr/>
        </p:nvGrpSpPr>
        <p:grpSpPr>
          <a:xfrm>
            <a:off x="7892328" y="125297"/>
            <a:ext cx="348568" cy="348568"/>
            <a:chOff x="-61783350" y="2297100"/>
            <a:chExt cx="316650" cy="316650"/>
          </a:xfrm>
        </p:grpSpPr>
        <p:sp>
          <p:nvSpPr>
            <p:cNvPr id="522" name="Google Shape;522;p46"/>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6"/>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46"/>
          <p:cNvSpPr txBox="1"/>
          <p:nvPr/>
        </p:nvSpPr>
        <p:spPr>
          <a:xfrm>
            <a:off x="7763350" y="473875"/>
            <a:ext cx="9102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38987"/>
                </a:solidFill>
                <a:latin typeface="Josefin Sans"/>
                <a:ea typeface="Josefin Sans"/>
                <a:cs typeface="Josefin Sans"/>
                <a:sym typeface="Josefin Sans"/>
              </a:rPr>
              <a:t>Analysis</a:t>
            </a:r>
            <a:endParaRPr>
              <a:latin typeface="Josefin Sans"/>
              <a:ea typeface="Josefin Sans"/>
              <a:cs typeface="Josefin Sans"/>
              <a:sym typeface="Josefi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47"/>
          <p:cNvSpPr txBox="1"/>
          <p:nvPr/>
        </p:nvSpPr>
        <p:spPr>
          <a:xfrm rot="-5400000">
            <a:off x="-2297451" y="2365825"/>
            <a:ext cx="5525400" cy="73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38987"/>
                </a:solidFill>
                <a:latin typeface="Roboto Condensed"/>
                <a:ea typeface="Roboto Condensed"/>
                <a:cs typeface="Roboto Condensed"/>
                <a:sym typeface="Roboto Condensed"/>
              </a:rPr>
              <a:t>RESULTS ANALYSIS</a:t>
            </a:r>
            <a:endParaRPr b="1" sz="1800">
              <a:solidFill>
                <a:srgbClr val="338987"/>
              </a:solidFill>
              <a:latin typeface="Roboto Condensed"/>
              <a:ea typeface="Roboto Condensed"/>
              <a:cs typeface="Roboto Condensed"/>
              <a:sym typeface="Roboto Condensed"/>
            </a:endParaRPr>
          </a:p>
        </p:txBody>
      </p:sp>
      <p:sp>
        <p:nvSpPr>
          <p:cNvPr id="531" name="Google Shape;531;p47"/>
          <p:cNvSpPr/>
          <p:nvPr/>
        </p:nvSpPr>
        <p:spPr>
          <a:xfrm rot="-5400000">
            <a:off x="-1257975"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8A5"/>
              </a:solidFill>
            </a:endParaRPr>
          </a:p>
        </p:txBody>
      </p:sp>
      <p:sp>
        <p:nvSpPr>
          <p:cNvPr id="532" name="Google Shape;532;p47"/>
          <p:cNvSpPr/>
          <p:nvPr/>
        </p:nvSpPr>
        <p:spPr>
          <a:xfrm rot="-5400000">
            <a:off x="-721400" y="2534700"/>
            <a:ext cx="3180000" cy="7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7"/>
          <p:cNvSpPr txBox="1"/>
          <p:nvPr/>
        </p:nvSpPr>
        <p:spPr>
          <a:xfrm>
            <a:off x="1116375" y="237025"/>
            <a:ext cx="4899300" cy="60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latin typeface="Josefin Sans"/>
                <a:ea typeface="Josefin Sans"/>
                <a:cs typeface="Josefin Sans"/>
                <a:sym typeface="Josefin Sans"/>
              </a:rPr>
              <a:t>Summary of </a:t>
            </a:r>
            <a:r>
              <a:rPr b="1" lang="en" sz="1800">
                <a:solidFill>
                  <a:srgbClr val="A61C00"/>
                </a:solidFill>
                <a:latin typeface="Josefin Sans"/>
                <a:ea typeface="Josefin Sans"/>
                <a:cs typeface="Josefin Sans"/>
                <a:sym typeface="Josefin Sans"/>
              </a:rPr>
              <a:t>Incorrect Predictions</a:t>
            </a:r>
            <a:endParaRPr b="1" sz="1800">
              <a:solidFill>
                <a:srgbClr val="A61C00"/>
              </a:solidFill>
              <a:latin typeface="Josefin Sans"/>
              <a:ea typeface="Josefin Sans"/>
              <a:cs typeface="Josefin Sans"/>
              <a:sym typeface="Josefin Sans"/>
            </a:endParaRPr>
          </a:p>
        </p:txBody>
      </p:sp>
      <p:graphicFrame>
        <p:nvGraphicFramePr>
          <p:cNvPr id="534" name="Google Shape;534;p47"/>
          <p:cNvGraphicFramePr/>
          <p:nvPr/>
        </p:nvGraphicFramePr>
        <p:xfrm>
          <a:off x="2306000" y="999350"/>
          <a:ext cx="3000000" cy="3000000"/>
        </p:xfrm>
        <a:graphic>
          <a:graphicData uri="http://schemas.openxmlformats.org/drawingml/2006/table">
            <a:tbl>
              <a:tblPr>
                <a:noFill/>
                <a:tableStyleId>{C2D62CE2-1771-4233-89B1-D2F2401B33FE}</a:tableStyleId>
              </a:tblPr>
              <a:tblGrid>
                <a:gridCol w="1847850"/>
                <a:gridCol w="1647825"/>
                <a:gridCol w="1581150"/>
              </a:tblGrid>
              <a:tr h="508225">
                <a:tc>
                  <a:txBody>
                    <a:bodyPr/>
                    <a:lstStyle/>
                    <a:p>
                      <a:pPr indent="0" lvl="0" marL="0" rtl="0" algn="l">
                        <a:spcBef>
                          <a:spcPts val="0"/>
                        </a:spcBef>
                        <a:spcAft>
                          <a:spcPts val="0"/>
                        </a:spcAft>
                        <a:buNone/>
                      </a:pPr>
                      <a:r>
                        <a:rPr b="1" lang="en" sz="1000">
                          <a:latin typeface="EB Garamond"/>
                          <a:ea typeface="EB Garamond"/>
                          <a:cs typeface="EB Garamond"/>
                          <a:sym typeface="EB Garamond"/>
                        </a:rPr>
                        <a:t>Dataset prepared only from synset directly</a:t>
                      </a:r>
                      <a:endParaRPr b="1" sz="10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000">
                          <a:latin typeface="EB Garamond"/>
                          <a:ea typeface="EB Garamond"/>
                          <a:cs typeface="EB Garamond"/>
                          <a:sym typeface="EB Garamond"/>
                        </a:rPr>
                        <a:t>Single Support</a:t>
                      </a:r>
                      <a:endParaRPr b="1" sz="1000">
                        <a:latin typeface="EB Garamond"/>
                        <a:ea typeface="EB Garamond"/>
                        <a:cs typeface="EB Garamond"/>
                        <a:sym typeface="EB Garamond"/>
                      </a:endParaRPr>
                    </a:p>
                    <a:p>
                      <a:pPr indent="0" lvl="0" marL="0" rtl="0" algn="ctr">
                        <a:spcBef>
                          <a:spcPts val="0"/>
                        </a:spcBef>
                        <a:spcAft>
                          <a:spcPts val="0"/>
                        </a:spcAft>
                        <a:buNone/>
                      </a:pPr>
                      <a:r>
                        <a:rPr b="1" lang="en" sz="1000">
                          <a:latin typeface="EB Garamond"/>
                          <a:ea typeface="EB Garamond"/>
                          <a:cs typeface="EB Garamond"/>
                          <a:sym typeface="EB Garamond"/>
                        </a:rPr>
                        <a:t>Mean and Standard Deviation(SD)</a:t>
                      </a:r>
                      <a:endParaRPr b="1" sz="1000">
                        <a:latin typeface="EB Garamond"/>
                        <a:ea typeface="EB Garamond"/>
                        <a:cs typeface="EB Garamond"/>
                        <a:sym typeface="EB Garamond"/>
                      </a:endParaRPr>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000">
                          <a:latin typeface="EB Garamond"/>
                          <a:ea typeface="EB Garamond"/>
                          <a:cs typeface="EB Garamond"/>
                          <a:sym typeface="EB Garamond"/>
                        </a:rPr>
                        <a:t>Multiple Support</a:t>
                      </a:r>
                      <a:endParaRPr b="1" sz="1000">
                        <a:latin typeface="EB Garamond"/>
                        <a:ea typeface="EB Garamond"/>
                        <a:cs typeface="EB Garamond"/>
                        <a:sym typeface="EB Garamond"/>
                      </a:endParaRPr>
                    </a:p>
                    <a:p>
                      <a:pPr indent="0" lvl="0" marL="0" rtl="0" algn="ctr">
                        <a:spcBef>
                          <a:spcPts val="0"/>
                        </a:spcBef>
                        <a:spcAft>
                          <a:spcPts val="0"/>
                        </a:spcAft>
                        <a:buNone/>
                      </a:pPr>
                      <a:r>
                        <a:rPr b="1" lang="en" sz="1000">
                          <a:latin typeface="EB Garamond"/>
                          <a:ea typeface="EB Garamond"/>
                          <a:cs typeface="EB Garamond"/>
                          <a:sym typeface="EB Garamond"/>
                        </a:rPr>
                        <a:t>Mean and Standard </a:t>
                      </a:r>
                      <a:endParaRPr b="1" sz="1000">
                        <a:latin typeface="EB Garamond"/>
                        <a:ea typeface="EB Garamond"/>
                        <a:cs typeface="EB Garamond"/>
                        <a:sym typeface="EB Garamond"/>
                      </a:endParaRPr>
                    </a:p>
                    <a:p>
                      <a:pPr indent="0" lvl="0" marL="0" rtl="0" algn="ctr">
                        <a:spcBef>
                          <a:spcPts val="0"/>
                        </a:spcBef>
                        <a:spcAft>
                          <a:spcPts val="0"/>
                        </a:spcAft>
                        <a:buNone/>
                      </a:pPr>
                      <a:r>
                        <a:rPr b="1" lang="en" sz="1000">
                          <a:latin typeface="EB Garamond"/>
                          <a:ea typeface="EB Garamond"/>
                          <a:cs typeface="EB Garamond"/>
                          <a:sym typeface="EB Garamond"/>
                        </a:rPr>
                        <a:t>Deviation(SD)</a:t>
                      </a:r>
                      <a:endParaRPr b="1" sz="10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r>
              <a:tr h="508225">
                <a:tc>
                  <a:txBody>
                    <a:bodyPr/>
                    <a:lstStyle/>
                    <a:p>
                      <a:pPr indent="0" lvl="0" marL="0" rtl="0" algn="l">
                        <a:spcBef>
                          <a:spcPts val="0"/>
                        </a:spcBef>
                        <a:spcAft>
                          <a:spcPts val="0"/>
                        </a:spcAft>
                        <a:buNone/>
                      </a:pPr>
                      <a:r>
                        <a:rPr lang="en" sz="1000">
                          <a:latin typeface="EB Garamond"/>
                          <a:ea typeface="EB Garamond"/>
                          <a:cs typeface="EB Garamond"/>
                          <a:sym typeface="EB Garamond"/>
                        </a:rPr>
                        <a:t>Classic Skip Gram</a:t>
                      </a:r>
                      <a:endParaRPr sz="10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EB Garamond"/>
                          <a:ea typeface="EB Garamond"/>
                          <a:cs typeface="EB Garamond"/>
                          <a:sym typeface="EB Garamond"/>
                        </a:rPr>
                        <a:t>Mean = 0.30</a:t>
                      </a:r>
                      <a:endParaRPr sz="1000">
                        <a:latin typeface="EB Garamond"/>
                        <a:ea typeface="EB Garamond"/>
                        <a:cs typeface="EB Garamond"/>
                        <a:sym typeface="EB Garamond"/>
                      </a:endParaRPr>
                    </a:p>
                    <a:p>
                      <a:pPr indent="0" lvl="0" marL="0" rtl="0" algn="ctr">
                        <a:spcBef>
                          <a:spcPts val="0"/>
                        </a:spcBef>
                        <a:spcAft>
                          <a:spcPts val="0"/>
                        </a:spcAft>
                        <a:buNone/>
                      </a:pPr>
                      <a:r>
                        <a:t/>
                      </a:r>
                      <a:endParaRPr sz="1000">
                        <a:latin typeface="EB Garamond"/>
                        <a:ea typeface="EB Garamond"/>
                        <a:cs typeface="EB Garamond"/>
                        <a:sym typeface="EB Garamond"/>
                      </a:endParaRPr>
                    </a:p>
                    <a:p>
                      <a:pPr indent="0" lvl="0" marL="0" rtl="0" algn="ctr">
                        <a:spcBef>
                          <a:spcPts val="0"/>
                        </a:spcBef>
                        <a:spcAft>
                          <a:spcPts val="0"/>
                        </a:spcAft>
                        <a:buNone/>
                      </a:pPr>
                      <a:r>
                        <a:rPr lang="en" sz="1000">
                          <a:latin typeface="EB Garamond"/>
                          <a:ea typeface="EB Garamond"/>
                          <a:cs typeface="EB Garamond"/>
                          <a:sym typeface="EB Garamond"/>
                        </a:rPr>
                        <a:t>SD = 0.21</a:t>
                      </a:r>
                      <a:endParaRPr sz="10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1000">
                          <a:latin typeface="EB Garamond"/>
                          <a:ea typeface="EB Garamond"/>
                          <a:cs typeface="EB Garamond"/>
                          <a:sym typeface="EB Garamond"/>
                        </a:rPr>
                        <a:t>Mean = 0.30</a:t>
                      </a:r>
                      <a:endParaRPr sz="1000">
                        <a:latin typeface="EB Garamond"/>
                        <a:ea typeface="EB Garamond"/>
                        <a:cs typeface="EB Garamond"/>
                        <a:sym typeface="EB Garamond"/>
                      </a:endParaRPr>
                    </a:p>
                    <a:p>
                      <a:pPr indent="0" lvl="0" marL="0" rtl="0" algn="ctr">
                        <a:spcBef>
                          <a:spcPts val="0"/>
                        </a:spcBef>
                        <a:spcAft>
                          <a:spcPts val="0"/>
                        </a:spcAft>
                        <a:buNone/>
                      </a:pPr>
                      <a:r>
                        <a:t/>
                      </a:r>
                      <a:endParaRPr sz="1000">
                        <a:latin typeface="EB Garamond"/>
                        <a:ea typeface="EB Garamond"/>
                        <a:cs typeface="EB Garamond"/>
                        <a:sym typeface="EB Garamond"/>
                      </a:endParaRPr>
                    </a:p>
                    <a:p>
                      <a:pPr indent="0" lvl="0" marL="0" rtl="0" algn="ctr">
                        <a:spcBef>
                          <a:spcPts val="0"/>
                        </a:spcBef>
                        <a:spcAft>
                          <a:spcPts val="0"/>
                        </a:spcAft>
                        <a:buNone/>
                      </a:pPr>
                      <a:r>
                        <a:rPr lang="en" sz="1000">
                          <a:latin typeface="EB Garamond"/>
                          <a:ea typeface="EB Garamond"/>
                          <a:cs typeface="EB Garamond"/>
                          <a:sym typeface="EB Garamond"/>
                        </a:rPr>
                        <a:t>SD = 0.19</a:t>
                      </a:r>
                      <a:endParaRPr sz="10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508225">
                <a:tc>
                  <a:txBody>
                    <a:bodyPr/>
                    <a:lstStyle/>
                    <a:p>
                      <a:pPr indent="0" lvl="0" marL="0" rtl="0" algn="l">
                        <a:spcBef>
                          <a:spcPts val="0"/>
                        </a:spcBef>
                        <a:spcAft>
                          <a:spcPts val="0"/>
                        </a:spcAft>
                        <a:buNone/>
                      </a:pPr>
                      <a:r>
                        <a:rPr lang="en" sz="1000">
                          <a:latin typeface="EB Garamond"/>
                          <a:ea typeface="EB Garamond"/>
                          <a:cs typeface="EB Garamond"/>
                          <a:sym typeface="EB Garamond"/>
                        </a:rPr>
                        <a:t>Modified Skip Gram</a:t>
                      </a:r>
                      <a:endParaRPr sz="10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EB Garamond"/>
                          <a:ea typeface="EB Garamond"/>
                          <a:cs typeface="EB Garamond"/>
                          <a:sym typeface="EB Garamond"/>
                        </a:rPr>
                        <a:t>Mean = 0.23</a:t>
                      </a:r>
                      <a:endParaRPr sz="1000">
                        <a:latin typeface="EB Garamond"/>
                        <a:ea typeface="EB Garamond"/>
                        <a:cs typeface="EB Garamond"/>
                        <a:sym typeface="EB Garamond"/>
                      </a:endParaRPr>
                    </a:p>
                    <a:p>
                      <a:pPr indent="0" lvl="0" marL="0" rtl="0" algn="ctr">
                        <a:spcBef>
                          <a:spcPts val="0"/>
                        </a:spcBef>
                        <a:spcAft>
                          <a:spcPts val="0"/>
                        </a:spcAft>
                        <a:buNone/>
                      </a:pPr>
                      <a:r>
                        <a:t/>
                      </a:r>
                      <a:endParaRPr sz="1000">
                        <a:latin typeface="EB Garamond"/>
                        <a:ea typeface="EB Garamond"/>
                        <a:cs typeface="EB Garamond"/>
                        <a:sym typeface="EB Garamond"/>
                      </a:endParaRPr>
                    </a:p>
                    <a:p>
                      <a:pPr indent="0" lvl="0" marL="0" rtl="0" algn="ctr">
                        <a:spcBef>
                          <a:spcPts val="0"/>
                        </a:spcBef>
                        <a:spcAft>
                          <a:spcPts val="0"/>
                        </a:spcAft>
                        <a:buNone/>
                      </a:pPr>
                      <a:r>
                        <a:rPr lang="en" sz="1000">
                          <a:latin typeface="EB Garamond"/>
                          <a:ea typeface="EB Garamond"/>
                          <a:cs typeface="EB Garamond"/>
                          <a:sym typeface="EB Garamond"/>
                        </a:rPr>
                        <a:t>SD = 0.11</a:t>
                      </a:r>
                      <a:endParaRPr sz="1000">
                        <a:latin typeface="EB Garamond"/>
                        <a:ea typeface="EB Garamond"/>
                        <a:cs typeface="EB Garamond"/>
                        <a:sym typeface="EB Garamond"/>
                      </a:endParaRPr>
                    </a:p>
                  </a:txBody>
                  <a:tcPr marT="63500" marB="63500" marR="63500" marL="63500">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EB Garamond"/>
                          <a:ea typeface="EB Garamond"/>
                          <a:cs typeface="EB Garamond"/>
                          <a:sym typeface="EB Garamond"/>
                        </a:rPr>
                        <a:t>Mean = 0.28</a:t>
                      </a:r>
                      <a:endParaRPr sz="1000">
                        <a:latin typeface="EB Garamond"/>
                        <a:ea typeface="EB Garamond"/>
                        <a:cs typeface="EB Garamond"/>
                        <a:sym typeface="EB Garamond"/>
                      </a:endParaRPr>
                    </a:p>
                    <a:p>
                      <a:pPr indent="0" lvl="0" marL="0" rtl="0" algn="ctr">
                        <a:spcBef>
                          <a:spcPts val="0"/>
                        </a:spcBef>
                        <a:spcAft>
                          <a:spcPts val="0"/>
                        </a:spcAft>
                        <a:buNone/>
                      </a:pPr>
                      <a:r>
                        <a:t/>
                      </a:r>
                      <a:endParaRPr sz="1000">
                        <a:latin typeface="EB Garamond"/>
                        <a:ea typeface="EB Garamond"/>
                        <a:cs typeface="EB Garamond"/>
                        <a:sym typeface="EB Garamond"/>
                      </a:endParaRPr>
                    </a:p>
                    <a:p>
                      <a:pPr indent="0" lvl="0" marL="0" rtl="0" algn="ctr">
                        <a:spcBef>
                          <a:spcPts val="0"/>
                        </a:spcBef>
                        <a:spcAft>
                          <a:spcPts val="0"/>
                        </a:spcAft>
                        <a:buNone/>
                      </a:pPr>
                      <a:r>
                        <a:rPr lang="en" sz="1000">
                          <a:latin typeface="EB Garamond"/>
                          <a:ea typeface="EB Garamond"/>
                          <a:cs typeface="EB Garamond"/>
                          <a:sym typeface="EB Garamond"/>
                        </a:rPr>
                        <a:t>SD = 0.11</a:t>
                      </a:r>
                      <a:endParaRPr sz="10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r>
              <a:tr h="243075">
                <a:tc>
                  <a:txBody>
                    <a:bodyPr/>
                    <a:lstStyle/>
                    <a:p>
                      <a:pPr indent="0" lvl="0" marL="0" rtl="0" algn="l">
                        <a:spcBef>
                          <a:spcPts val="0"/>
                        </a:spcBef>
                        <a:spcAft>
                          <a:spcPts val="0"/>
                        </a:spcAft>
                        <a:buNone/>
                      </a:pPr>
                      <a:r>
                        <a:t/>
                      </a:r>
                      <a:endParaRPr sz="10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0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0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08225">
                <a:tc>
                  <a:txBody>
                    <a:bodyPr/>
                    <a:lstStyle/>
                    <a:p>
                      <a:pPr indent="0" lvl="0" marL="0" rtl="0" algn="l">
                        <a:spcBef>
                          <a:spcPts val="0"/>
                        </a:spcBef>
                        <a:spcAft>
                          <a:spcPts val="0"/>
                        </a:spcAft>
                        <a:buNone/>
                      </a:pPr>
                      <a:r>
                        <a:rPr b="1" lang="en" sz="1000">
                          <a:latin typeface="EB Garamond"/>
                          <a:ea typeface="EB Garamond"/>
                          <a:cs typeface="EB Garamond"/>
                          <a:sym typeface="EB Garamond"/>
                        </a:rPr>
                        <a:t>Dataset prepared from Hypernym Traversal on WordNet</a:t>
                      </a:r>
                      <a:endParaRPr b="1" sz="10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000">
                          <a:latin typeface="EB Garamond"/>
                          <a:ea typeface="EB Garamond"/>
                          <a:cs typeface="EB Garamond"/>
                          <a:sym typeface="EB Garamond"/>
                        </a:rPr>
                        <a:t>Single Support</a:t>
                      </a:r>
                      <a:endParaRPr b="1" sz="1000">
                        <a:latin typeface="EB Garamond"/>
                        <a:ea typeface="EB Garamond"/>
                        <a:cs typeface="EB Garamond"/>
                        <a:sym typeface="EB Garamond"/>
                      </a:endParaRPr>
                    </a:p>
                    <a:p>
                      <a:pPr indent="0" lvl="0" marL="0" rtl="0" algn="ctr">
                        <a:spcBef>
                          <a:spcPts val="0"/>
                        </a:spcBef>
                        <a:spcAft>
                          <a:spcPts val="0"/>
                        </a:spcAft>
                        <a:buNone/>
                      </a:pPr>
                      <a:r>
                        <a:rPr b="1" lang="en" sz="1000">
                          <a:latin typeface="EB Garamond"/>
                          <a:ea typeface="EB Garamond"/>
                          <a:cs typeface="EB Garamond"/>
                          <a:sym typeface="EB Garamond"/>
                        </a:rPr>
                        <a:t>Mean and Standard Deviation(SD)</a:t>
                      </a:r>
                      <a:endParaRPr b="1" sz="1000">
                        <a:latin typeface="EB Garamond"/>
                        <a:ea typeface="EB Garamond"/>
                        <a:cs typeface="EB Garamond"/>
                        <a:sym typeface="EB Garamond"/>
                      </a:endParaRPr>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000">
                          <a:latin typeface="EB Garamond"/>
                          <a:ea typeface="EB Garamond"/>
                          <a:cs typeface="EB Garamond"/>
                          <a:sym typeface="EB Garamond"/>
                        </a:rPr>
                        <a:t>Multiple Support</a:t>
                      </a:r>
                      <a:endParaRPr b="1" sz="1000">
                        <a:latin typeface="EB Garamond"/>
                        <a:ea typeface="EB Garamond"/>
                        <a:cs typeface="EB Garamond"/>
                        <a:sym typeface="EB Garamond"/>
                      </a:endParaRPr>
                    </a:p>
                    <a:p>
                      <a:pPr indent="0" lvl="0" marL="0" rtl="0" algn="ctr">
                        <a:spcBef>
                          <a:spcPts val="0"/>
                        </a:spcBef>
                        <a:spcAft>
                          <a:spcPts val="0"/>
                        </a:spcAft>
                        <a:buNone/>
                      </a:pPr>
                      <a:r>
                        <a:rPr b="1" lang="en" sz="1000">
                          <a:latin typeface="EB Garamond"/>
                          <a:ea typeface="EB Garamond"/>
                          <a:cs typeface="EB Garamond"/>
                          <a:sym typeface="EB Garamond"/>
                        </a:rPr>
                        <a:t>Mean and Standard </a:t>
                      </a:r>
                      <a:endParaRPr b="1" sz="1000">
                        <a:latin typeface="EB Garamond"/>
                        <a:ea typeface="EB Garamond"/>
                        <a:cs typeface="EB Garamond"/>
                        <a:sym typeface="EB Garamond"/>
                      </a:endParaRPr>
                    </a:p>
                    <a:p>
                      <a:pPr indent="0" lvl="0" marL="0" rtl="0" algn="ctr">
                        <a:spcBef>
                          <a:spcPts val="0"/>
                        </a:spcBef>
                        <a:spcAft>
                          <a:spcPts val="0"/>
                        </a:spcAft>
                        <a:buNone/>
                      </a:pPr>
                      <a:r>
                        <a:rPr b="1" lang="en" sz="1000">
                          <a:latin typeface="EB Garamond"/>
                          <a:ea typeface="EB Garamond"/>
                          <a:cs typeface="EB Garamond"/>
                          <a:sym typeface="EB Garamond"/>
                        </a:rPr>
                        <a:t>Deviation(SD)</a:t>
                      </a:r>
                      <a:endParaRPr sz="10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r>
              <a:tr h="508225">
                <a:tc>
                  <a:txBody>
                    <a:bodyPr/>
                    <a:lstStyle/>
                    <a:p>
                      <a:pPr indent="0" lvl="0" marL="0" rtl="0" algn="l">
                        <a:spcBef>
                          <a:spcPts val="0"/>
                        </a:spcBef>
                        <a:spcAft>
                          <a:spcPts val="0"/>
                        </a:spcAft>
                        <a:buNone/>
                      </a:pPr>
                      <a:r>
                        <a:rPr lang="en" sz="1000">
                          <a:latin typeface="EB Garamond"/>
                          <a:ea typeface="EB Garamond"/>
                          <a:cs typeface="EB Garamond"/>
                          <a:sym typeface="EB Garamond"/>
                        </a:rPr>
                        <a:t>Classic Skip Gram</a:t>
                      </a:r>
                      <a:endParaRPr sz="10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EB Garamond"/>
                          <a:ea typeface="EB Garamond"/>
                          <a:cs typeface="EB Garamond"/>
                          <a:sym typeface="EB Garamond"/>
                        </a:rPr>
                        <a:t>Mean = 0.27</a:t>
                      </a:r>
                      <a:endParaRPr sz="1000">
                        <a:latin typeface="EB Garamond"/>
                        <a:ea typeface="EB Garamond"/>
                        <a:cs typeface="EB Garamond"/>
                        <a:sym typeface="EB Garamond"/>
                      </a:endParaRPr>
                    </a:p>
                    <a:p>
                      <a:pPr indent="0" lvl="0" marL="0" rtl="0" algn="ctr">
                        <a:spcBef>
                          <a:spcPts val="0"/>
                        </a:spcBef>
                        <a:spcAft>
                          <a:spcPts val="0"/>
                        </a:spcAft>
                        <a:buNone/>
                      </a:pPr>
                      <a:r>
                        <a:t/>
                      </a:r>
                      <a:endParaRPr sz="1000">
                        <a:latin typeface="EB Garamond"/>
                        <a:ea typeface="EB Garamond"/>
                        <a:cs typeface="EB Garamond"/>
                        <a:sym typeface="EB Garamond"/>
                      </a:endParaRPr>
                    </a:p>
                    <a:p>
                      <a:pPr indent="0" lvl="0" marL="0" rtl="0" algn="ctr">
                        <a:spcBef>
                          <a:spcPts val="0"/>
                        </a:spcBef>
                        <a:spcAft>
                          <a:spcPts val="0"/>
                        </a:spcAft>
                        <a:buNone/>
                      </a:pPr>
                      <a:r>
                        <a:rPr lang="en" sz="1000">
                          <a:latin typeface="EB Garamond"/>
                          <a:ea typeface="EB Garamond"/>
                          <a:cs typeface="EB Garamond"/>
                          <a:sym typeface="EB Garamond"/>
                        </a:rPr>
                        <a:t>SD = 0.21</a:t>
                      </a:r>
                      <a:endParaRPr sz="10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1000">
                          <a:latin typeface="EB Garamond"/>
                          <a:ea typeface="EB Garamond"/>
                          <a:cs typeface="EB Garamond"/>
                          <a:sym typeface="EB Garamond"/>
                        </a:rPr>
                        <a:t>Mean = 0.30</a:t>
                      </a:r>
                      <a:endParaRPr sz="1000">
                        <a:latin typeface="EB Garamond"/>
                        <a:ea typeface="EB Garamond"/>
                        <a:cs typeface="EB Garamond"/>
                        <a:sym typeface="EB Garamond"/>
                      </a:endParaRPr>
                    </a:p>
                    <a:p>
                      <a:pPr indent="0" lvl="0" marL="0" rtl="0" algn="ctr">
                        <a:spcBef>
                          <a:spcPts val="0"/>
                        </a:spcBef>
                        <a:spcAft>
                          <a:spcPts val="0"/>
                        </a:spcAft>
                        <a:buNone/>
                      </a:pPr>
                      <a:r>
                        <a:t/>
                      </a:r>
                      <a:endParaRPr sz="1000">
                        <a:latin typeface="EB Garamond"/>
                        <a:ea typeface="EB Garamond"/>
                        <a:cs typeface="EB Garamond"/>
                        <a:sym typeface="EB Garamond"/>
                      </a:endParaRPr>
                    </a:p>
                    <a:p>
                      <a:pPr indent="0" lvl="0" marL="0" rtl="0" algn="ctr">
                        <a:spcBef>
                          <a:spcPts val="0"/>
                        </a:spcBef>
                        <a:spcAft>
                          <a:spcPts val="0"/>
                        </a:spcAft>
                        <a:buNone/>
                      </a:pPr>
                      <a:r>
                        <a:rPr lang="en" sz="1000">
                          <a:latin typeface="EB Garamond"/>
                          <a:ea typeface="EB Garamond"/>
                          <a:cs typeface="EB Garamond"/>
                          <a:sym typeface="EB Garamond"/>
                        </a:rPr>
                        <a:t>SD = 0.18</a:t>
                      </a:r>
                      <a:endParaRPr sz="10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r h="508225">
                <a:tc>
                  <a:txBody>
                    <a:bodyPr/>
                    <a:lstStyle/>
                    <a:p>
                      <a:pPr indent="0" lvl="0" marL="0" rtl="0" algn="l">
                        <a:spcBef>
                          <a:spcPts val="0"/>
                        </a:spcBef>
                        <a:spcAft>
                          <a:spcPts val="0"/>
                        </a:spcAft>
                        <a:buNone/>
                      </a:pPr>
                      <a:r>
                        <a:rPr lang="en" sz="1000">
                          <a:latin typeface="EB Garamond"/>
                          <a:ea typeface="EB Garamond"/>
                          <a:cs typeface="EB Garamond"/>
                          <a:sym typeface="EB Garamond"/>
                        </a:rPr>
                        <a:t>Modified  Skip Gram</a:t>
                      </a:r>
                      <a:endParaRPr sz="1000">
                        <a:latin typeface="EB Garamond"/>
                        <a:ea typeface="EB Garamond"/>
                        <a:cs typeface="EB Garamond"/>
                        <a:sym typeface="EB Garamond"/>
                      </a:endParaRPr>
                    </a:p>
                  </a:txBody>
                  <a:tcPr marT="63500" marB="63500" marR="63500" marL="63500">
                    <a:lnL cap="flat" cmpd="sng">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EB Garamond"/>
                          <a:ea typeface="EB Garamond"/>
                          <a:cs typeface="EB Garamond"/>
                          <a:sym typeface="EB Garamond"/>
                        </a:rPr>
                        <a:t>Mean = 0.23</a:t>
                      </a:r>
                      <a:endParaRPr sz="1000">
                        <a:latin typeface="EB Garamond"/>
                        <a:ea typeface="EB Garamond"/>
                        <a:cs typeface="EB Garamond"/>
                        <a:sym typeface="EB Garamond"/>
                      </a:endParaRPr>
                    </a:p>
                    <a:p>
                      <a:pPr indent="0" lvl="0" marL="0" rtl="0" algn="ctr">
                        <a:spcBef>
                          <a:spcPts val="0"/>
                        </a:spcBef>
                        <a:spcAft>
                          <a:spcPts val="0"/>
                        </a:spcAft>
                        <a:buNone/>
                      </a:pPr>
                      <a:r>
                        <a:t/>
                      </a:r>
                      <a:endParaRPr sz="1000">
                        <a:latin typeface="EB Garamond"/>
                        <a:ea typeface="EB Garamond"/>
                        <a:cs typeface="EB Garamond"/>
                        <a:sym typeface="EB Garamond"/>
                      </a:endParaRPr>
                    </a:p>
                    <a:p>
                      <a:pPr indent="0" lvl="0" marL="0" rtl="0" algn="ctr">
                        <a:spcBef>
                          <a:spcPts val="0"/>
                        </a:spcBef>
                        <a:spcAft>
                          <a:spcPts val="0"/>
                        </a:spcAft>
                        <a:buNone/>
                      </a:pPr>
                      <a:r>
                        <a:rPr lang="en" sz="1000">
                          <a:latin typeface="EB Garamond"/>
                          <a:ea typeface="EB Garamond"/>
                          <a:cs typeface="EB Garamond"/>
                          <a:sym typeface="EB Garamond"/>
                        </a:rPr>
                        <a:t>SD = 0.12</a:t>
                      </a:r>
                      <a:endParaRPr sz="1000">
                        <a:latin typeface="EB Garamond"/>
                        <a:ea typeface="EB Garamond"/>
                        <a:cs typeface="EB Garamond"/>
                        <a:sym typeface="EB Garamond"/>
                      </a:endParaRPr>
                    </a:p>
                  </a:txBody>
                  <a:tcPr marT="63500" marB="63500" marR="63500" marL="63500"/>
                </a:tc>
                <a:tc>
                  <a:txBody>
                    <a:bodyPr/>
                    <a:lstStyle/>
                    <a:p>
                      <a:pPr indent="0" lvl="0" marL="0" rtl="0" algn="ctr">
                        <a:spcBef>
                          <a:spcPts val="0"/>
                        </a:spcBef>
                        <a:spcAft>
                          <a:spcPts val="0"/>
                        </a:spcAft>
                        <a:buNone/>
                      </a:pPr>
                      <a:r>
                        <a:rPr lang="en" sz="1000">
                          <a:latin typeface="EB Garamond"/>
                          <a:ea typeface="EB Garamond"/>
                          <a:cs typeface="EB Garamond"/>
                          <a:sym typeface="EB Garamond"/>
                        </a:rPr>
                        <a:t>Mean = 0.27</a:t>
                      </a:r>
                      <a:endParaRPr sz="1000">
                        <a:latin typeface="EB Garamond"/>
                        <a:ea typeface="EB Garamond"/>
                        <a:cs typeface="EB Garamond"/>
                        <a:sym typeface="EB Garamond"/>
                      </a:endParaRPr>
                    </a:p>
                    <a:p>
                      <a:pPr indent="0" lvl="0" marL="0" rtl="0" algn="ctr">
                        <a:spcBef>
                          <a:spcPts val="0"/>
                        </a:spcBef>
                        <a:spcAft>
                          <a:spcPts val="0"/>
                        </a:spcAft>
                        <a:buNone/>
                      </a:pPr>
                      <a:r>
                        <a:t/>
                      </a:r>
                      <a:endParaRPr sz="1000">
                        <a:latin typeface="EB Garamond"/>
                        <a:ea typeface="EB Garamond"/>
                        <a:cs typeface="EB Garamond"/>
                        <a:sym typeface="EB Garamond"/>
                      </a:endParaRPr>
                    </a:p>
                    <a:p>
                      <a:pPr indent="0" lvl="0" marL="0" rtl="0" algn="ctr">
                        <a:spcBef>
                          <a:spcPts val="0"/>
                        </a:spcBef>
                        <a:spcAft>
                          <a:spcPts val="0"/>
                        </a:spcAft>
                        <a:buNone/>
                      </a:pPr>
                      <a:r>
                        <a:rPr lang="en" sz="1000">
                          <a:latin typeface="EB Garamond"/>
                          <a:ea typeface="EB Garamond"/>
                          <a:cs typeface="EB Garamond"/>
                          <a:sym typeface="EB Garamond"/>
                        </a:rPr>
                        <a:t>SD = 0.11</a:t>
                      </a:r>
                      <a:endParaRPr sz="1000">
                        <a:latin typeface="EB Garamond"/>
                        <a:ea typeface="EB Garamond"/>
                        <a:cs typeface="EB Garamond"/>
                        <a:sym typeface="EB Garamond"/>
                      </a:endParaRPr>
                    </a:p>
                  </a:txBody>
                  <a:tcPr marT="63500" marB="63500" marR="63500" marL="63500">
                    <a:lnR cap="flat" cmpd="sng" w="12700">
                      <a:solidFill>
                        <a:srgbClr val="FFFFFF"/>
                      </a:solidFill>
                      <a:prstDash val="solid"/>
                      <a:round/>
                      <a:headEnd len="sm" w="sm" type="none"/>
                      <a:tailEnd len="sm" w="sm" type="none"/>
                    </a:lnR>
                  </a:tcPr>
                </a:tc>
              </a:tr>
            </a:tbl>
          </a:graphicData>
        </a:graphic>
      </p:graphicFrame>
      <p:grpSp>
        <p:nvGrpSpPr>
          <p:cNvPr id="535" name="Google Shape;535;p47"/>
          <p:cNvGrpSpPr/>
          <p:nvPr/>
        </p:nvGrpSpPr>
        <p:grpSpPr>
          <a:xfrm>
            <a:off x="7892328" y="110497"/>
            <a:ext cx="348568" cy="348568"/>
            <a:chOff x="-61783350" y="2297100"/>
            <a:chExt cx="316650" cy="316650"/>
          </a:xfrm>
        </p:grpSpPr>
        <p:sp>
          <p:nvSpPr>
            <p:cNvPr id="536" name="Google Shape;536;p47"/>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7"/>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47"/>
          <p:cNvSpPr txBox="1"/>
          <p:nvPr/>
        </p:nvSpPr>
        <p:spPr>
          <a:xfrm>
            <a:off x="7763350" y="459075"/>
            <a:ext cx="9102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38987"/>
                </a:solidFill>
                <a:latin typeface="Josefin Sans"/>
                <a:ea typeface="Josefin Sans"/>
                <a:cs typeface="Josefin Sans"/>
                <a:sym typeface="Josefin Sans"/>
              </a:rPr>
              <a:t>Analysis</a:t>
            </a:r>
            <a:endParaRPr>
              <a:latin typeface="Josefin Sans"/>
              <a:ea typeface="Josefin Sans"/>
              <a:cs typeface="Josefin Sans"/>
              <a:sym typeface="Josefi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4" name="Google Shape;544;p48"/>
          <p:cNvSpPr txBox="1"/>
          <p:nvPr/>
        </p:nvSpPr>
        <p:spPr>
          <a:xfrm>
            <a:off x="1123775" y="392450"/>
            <a:ext cx="4899300" cy="60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Josefin Sans"/>
              <a:ea typeface="Josefin Sans"/>
              <a:cs typeface="Josefin Sans"/>
              <a:sym typeface="Josefin Sans"/>
            </a:endParaRPr>
          </a:p>
        </p:txBody>
      </p:sp>
      <p:sp>
        <p:nvSpPr>
          <p:cNvPr id="545" name="Google Shape;545;p48"/>
          <p:cNvSpPr txBox="1"/>
          <p:nvPr/>
        </p:nvSpPr>
        <p:spPr>
          <a:xfrm>
            <a:off x="1368125" y="917700"/>
            <a:ext cx="6408900" cy="1332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Josefin Sans"/>
              <a:buAutoNum type="arabicPeriod"/>
            </a:pPr>
            <a:r>
              <a:rPr lang="en">
                <a:latin typeface="Josefin Sans"/>
                <a:ea typeface="Josefin Sans"/>
                <a:cs typeface="Josefin Sans"/>
                <a:sym typeface="Josefin Sans"/>
              </a:rPr>
              <a:t>The standard Deviation decreases across both correct and incorrect predictions, pointing out that </a:t>
            </a:r>
            <a:r>
              <a:rPr b="1" lang="en" sz="1700">
                <a:solidFill>
                  <a:srgbClr val="E69138"/>
                </a:solidFill>
                <a:latin typeface="Josefin Sans"/>
                <a:ea typeface="Josefin Sans"/>
                <a:cs typeface="Josefin Sans"/>
                <a:sym typeface="Josefin Sans"/>
              </a:rPr>
              <a:t>Modified</a:t>
            </a:r>
            <a:r>
              <a:rPr lang="en">
                <a:latin typeface="Josefin Sans"/>
                <a:ea typeface="Josefin Sans"/>
                <a:cs typeface="Josefin Sans"/>
                <a:sym typeface="Josefin Sans"/>
              </a:rPr>
              <a:t> skip gram brings all the words to high density of space and is unable to draw a stricter boundary between similar and associated words.</a:t>
            </a:r>
            <a:br>
              <a:rPr lang="en">
                <a:latin typeface="Josefin Sans"/>
                <a:ea typeface="Josefin Sans"/>
                <a:cs typeface="Josefin Sans"/>
                <a:sym typeface="Josefin Sans"/>
              </a:rPr>
            </a:br>
            <a:endParaRPr>
              <a:latin typeface="Josefin Sans"/>
              <a:ea typeface="Josefin Sans"/>
              <a:cs typeface="Josefin Sans"/>
              <a:sym typeface="Josefin Sans"/>
            </a:endParaRPr>
          </a:p>
        </p:txBody>
      </p:sp>
      <p:sp>
        <p:nvSpPr>
          <p:cNvPr id="546" name="Google Shape;546;p48"/>
          <p:cNvSpPr txBox="1"/>
          <p:nvPr/>
        </p:nvSpPr>
        <p:spPr>
          <a:xfrm>
            <a:off x="2575450" y="2637150"/>
            <a:ext cx="6335100" cy="15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2.   </a:t>
            </a:r>
            <a:r>
              <a:rPr lang="en">
                <a:solidFill>
                  <a:schemeClr val="dk1"/>
                </a:solidFill>
                <a:latin typeface="Josefin Sans"/>
                <a:ea typeface="Josefin Sans"/>
                <a:cs typeface="Josefin Sans"/>
                <a:sym typeface="Josefin Sans"/>
              </a:rPr>
              <a:t>The parameter space for word-embeddings for modified skip-gram is 4 times more than for the classic skip-gram and hence, it might need more training to give some efficient results.</a:t>
            </a:r>
            <a:endParaRPr sz="1600">
              <a:latin typeface="Josefin Sans"/>
              <a:ea typeface="Josefin Sans"/>
              <a:cs typeface="Josefin Sans"/>
              <a:sym typeface="Josefin Sans"/>
            </a:endParaRPr>
          </a:p>
        </p:txBody>
      </p:sp>
      <p:sp>
        <p:nvSpPr>
          <p:cNvPr id="547" name="Google Shape;547;p48"/>
          <p:cNvSpPr txBox="1"/>
          <p:nvPr/>
        </p:nvSpPr>
        <p:spPr>
          <a:xfrm>
            <a:off x="377450" y="-74050"/>
            <a:ext cx="6312900" cy="6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338987"/>
                </a:solidFill>
                <a:latin typeface="Josefin Sans"/>
                <a:ea typeface="Josefin Sans"/>
                <a:cs typeface="Josefin Sans"/>
                <a:sym typeface="Josefin Sans"/>
              </a:rPr>
              <a:t>06</a:t>
            </a:r>
            <a:r>
              <a:rPr b="1" lang="en">
                <a:solidFill>
                  <a:srgbClr val="338987"/>
                </a:solidFill>
                <a:latin typeface="Josefin Sans"/>
                <a:ea typeface="Josefin Sans"/>
                <a:cs typeface="Josefin Sans"/>
                <a:sym typeface="Josefin Sans"/>
              </a:rPr>
              <a:t>     Conclusion </a:t>
            </a:r>
            <a:endParaRPr>
              <a:latin typeface="Josefin Sans"/>
              <a:ea typeface="Josefin Sans"/>
              <a:cs typeface="Josefin Sans"/>
              <a:sym typeface="Josefin Sans"/>
            </a:endParaRPr>
          </a:p>
        </p:txBody>
      </p:sp>
      <p:cxnSp>
        <p:nvCxnSpPr>
          <p:cNvPr id="548" name="Google Shape;548;p48"/>
          <p:cNvCxnSpPr/>
          <p:nvPr/>
        </p:nvCxnSpPr>
        <p:spPr>
          <a:xfrm flipH="1" rot="10800000">
            <a:off x="577100" y="693375"/>
            <a:ext cx="1986600" cy="17100"/>
          </a:xfrm>
          <a:prstGeom prst="straightConnector1">
            <a:avLst/>
          </a:prstGeom>
          <a:noFill/>
          <a:ln cap="flat" cmpd="sng" w="9525">
            <a:solidFill>
              <a:schemeClr val="dk2"/>
            </a:solidFill>
            <a:prstDash val="solid"/>
            <a:round/>
            <a:headEnd len="med" w="med" type="none"/>
            <a:tailEnd len="med" w="med" type="none"/>
          </a:ln>
        </p:spPr>
      </p:cxnSp>
      <p:sp>
        <p:nvSpPr>
          <p:cNvPr id="549" name="Google Shape;549;p48"/>
          <p:cNvSpPr txBox="1"/>
          <p:nvPr/>
        </p:nvSpPr>
        <p:spPr>
          <a:xfrm>
            <a:off x="688275" y="3707750"/>
            <a:ext cx="7252800" cy="9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The poor performance could be because of time-constraints(50 epochs), or we need way more data or perhaps something we are missing in our consideration.</a:t>
            </a:r>
            <a:endParaRPr>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5" name="Google Shape;555;p49"/>
          <p:cNvSpPr txBox="1"/>
          <p:nvPr/>
        </p:nvSpPr>
        <p:spPr>
          <a:xfrm>
            <a:off x="384875" y="66575"/>
            <a:ext cx="6312900" cy="6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38987"/>
                </a:solidFill>
                <a:latin typeface="Josefin Sans"/>
                <a:ea typeface="Josefin Sans"/>
                <a:cs typeface="Josefin Sans"/>
                <a:sym typeface="Josefin Sans"/>
              </a:rPr>
              <a:t>Future Works</a:t>
            </a:r>
            <a:endParaRPr sz="1800">
              <a:latin typeface="Josefin Sans"/>
              <a:ea typeface="Josefin Sans"/>
              <a:cs typeface="Josefin Sans"/>
              <a:sym typeface="Josefin Sans"/>
            </a:endParaRPr>
          </a:p>
        </p:txBody>
      </p:sp>
      <p:cxnSp>
        <p:nvCxnSpPr>
          <p:cNvPr id="556" name="Google Shape;556;p49"/>
          <p:cNvCxnSpPr/>
          <p:nvPr/>
        </p:nvCxnSpPr>
        <p:spPr>
          <a:xfrm flipH="1" rot="10800000">
            <a:off x="510500" y="444050"/>
            <a:ext cx="2956800" cy="22200"/>
          </a:xfrm>
          <a:prstGeom prst="straightConnector1">
            <a:avLst/>
          </a:prstGeom>
          <a:noFill/>
          <a:ln cap="flat" cmpd="sng" w="9525">
            <a:solidFill>
              <a:schemeClr val="dk2"/>
            </a:solidFill>
            <a:prstDash val="solid"/>
            <a:round/>
            <a:headEnd len="med" w="med" type="none"/>
            <a:tailEnd len="med" w="med" type="none"/>
          </a:ln>
        </p:spPr>
      </p:cxnSp>
      <p:sp>
        <p:nvSpPr>
          <p:cNvPr id="557" name="Google Shape;557;p49"/>
          <p:cNvSpPr txBox="1"/>
          <p:nvPr/>
        </p:nvSpPr>
        <p:spPr>
          <a:xfrm>
            <a:off x="510500" y="949475"/>
            <a:ext cx="6965400" cy="991500"/>
          </a:xfrm>
          <a:prstGeom prst="rect">
            <a:avLst/>
          </a:prstGeom>
          <a:noFill/>
          <a:ln>
            <a:noFill/>
          </a:ln>
        </p:spPr>
        <p:txBody>
          <a:bodyPr anchorCtr="0" anchor="t" bIns="91425" lIns="91425" spcFirstLastPara="1" rIns="91425" wrap="square" tIns="91425">
            <a:noAutofit/>
          </a:bodyPr>
          <a:lstStyle/>
          <a:p>
            <a:pPr indent="-317500" lvl="0" marL="457200" rtl="0" algn="just">
              <a:lnSpc>
                <a:spcPct val="130000"/>
              </a:lnSpc>
              <a:spcBef>
                <a:spcPts val="0"/>
              </a:spcBef>
              <a:spcAft>
                <a:spcPts val="0"/>
              </a:spcAft>
              <a:buSzPts val="1400"/>
              <a:buFont typeface="Josefin Sans"/>
              <a:buAutoNum type="arabicPeriod"/>
            </a:pPr>
            <a:r>
              <a:rPr lang="en" sz="1200">
                <a:solidFill>
                  <a:schemeClr val="dk1"/>
                </a:solidFill>
                <a:latin typeface="Josefin Sans"/>
                <a:ea typeface="Josefin Sans"/>
                <a:cs typeface="Josefin Sans"/>
                <a:sym typeface="Josefin Sans"/>
              </a:rPr>
              <a:t>The conversions of semantic networks into semantic spaces has gained momentum recently and the word-embeddings models so obtained have performed substantially better than word-embeddings models trained on large collections of texts for semantic similarity tasks. </a:t>
            </a:r>
            <a:r>
              <a:rPr lang="en" sz="1100">
                <a:solidFill>
                  <a:schemeClr val="dk1"/>
                </a:solidFill>
                <a:latin typeface="Josefin Sans"/>
                <a:ea typeface="Josefin Sans"/>
                <a:cs typeface="Josefin Sans"/>
                <a:sym typeface="Josefin Sans"/>
              </a:rPr>
              <a:t>Node Embeddings node2Vec to encode existing lexical graph structures through graph embedding Techniques[3].</a:t>
            </a:r>
            <a:endParaRPr sz="1000">
              <a:solidFill>
                <a:schemeClr val="dk1"/>
              </a:solidFill>
              <a:latin typeface="Josefin Sans"/>
              <a:ea typeface="Josefin Sans"/>
              <a:cs typeface="Josefin Sans"/>
              <a:sym typeface="Josefin Sans"/>
            </a:endParaRPr>
          </a:p>
          <a:p>
            <a:pPr indent="0" lvl="0" marL="0" rtl="0" algn="just">
              <a:lnSpc>
                <a:spcPct val="130000"/>
              </a:lnSpc>
              <a:spcBef>
                <a:spcPts val="0"/>
              </a:spcBef>
              <a:spcAft>
                <a:spcPts val="0"/>
              </a:spcAft>
              <a:buNone/>
            </a:pPr>
            <a:r>
              <a:t/>
            </a:r>
            <a:endParaRPr sz="1200">
              <a:solidFill>
                <a:schemeClr val="dk1"/>
              </a:solidFill>
              <a:latin typeface="Josefin Sans"/>
              <a:ea typeface="Josefin Sans"/>
              <a:cs typeface="Josefin Sans"/>
              <a:sym typeface="Josefin Sans"/>
            </a:endParaRPr>
          </a:p>
          <a:p>
            <a:pPr indent="0" lvl="0" marL="457200" rtl="0" algn="just">
              <a:lnSpc>
                <a:spcPct val="130000"/>
              </a:lnSpc>
              <a:spcBef>
                <a:spcPts val="0"/>
              </a:spcBef>
              <a:spcAft>
                <a:spcPts val="0"/>
              </a:spcAft>
              <a:buNone/>
            </a:pPr>
            <a:r>
              <a:t/>
            </a:r>
            <a:endParaRPr sz="1200">
              <a:solidFill>
                <a:schemeClr val="dk1"/>
              </a:solidFill>
              <a:latin typeface="Josefin Sans"/>
              <a:ea typeface="Josefin Sans"/>
              <a:cs typeface="Josefin Sans"/>
              <a:sym typeface="Josefin Sans"/>
            </a:endParaRPr>
          </a:p>
        </p:txBody>
      </p:sp>
      <p:sp>
        <p:nvSpPr>
          <p:cNvPr id="558" name="Google Shape;558;p49"/>
          <p:cNvSpPr txBox="1"/>
          <p:nvPr/>
        </p:nvSpPr>
        <p:spPr>
          <a:xfrm>
            <a:off x="2608775" y="2684475"/>
            <a:ext cx="5901300" cy="1539900"/>
          </a:xfrm>
          <a:prstGeom prst="rect">
            <a:avLst/>
          </a:prstGeom>
          <a:noFill/>
          <a:ln>
            <a:noFill/>
          </a:ln>
        </p:spPr>
        <p:txBody>
          <a:bodyPr anchorCtr="0" anchor="t" bIns="91425" lIns="91425" spcFirstLastPara="1" rIns="91425" wrap="square" tIns="91425">
            <a:noAutofit/>
          </a:bodyPr>
          <a:lstStyle/>
          <a:p>
            <a:pPr indent="0" lvl="0" marL="457200" rtl="0" algn="just">
              <a:lnSpc>
                <a:spcPct val="130000"/>
              </a:lnSpc>
              <a:spcBef>
                <a:spcPts val="0"/>
              </a:spcBef>
              <a:spcAft>
                <a:spcPts val="0"/>
              </a:spcAft>
              <a:buNone/>
            </a:pPr>
            <a:r>
              <a:rPr lang="en" sz="1200">
                <a:solidFill>
                  <a:schemeClr val="dk1"/>
                </a:solidFill>
                <a:latin typeface="Josefin Sans"/>
                <a:ea typeface="Josefin Sans"/>
                <a:cs typeface="Josefin Sans"/>
                <a:sym typeface="Josefin Sans"/>
              </a:rPr>
              <a:t>2.  We should dig further in drawing a stricter boundary between associated and similar words in Word-Embeddings models and other such efforts like substitutional similarity vs distributional similarity should be made in architectures for word-embeddings models. </a:t>
            </a:r>
            <a:endParaRPr>
              <a:latin typeface="Josefin Sans"/>
              <a:ea typeface="Josefin Sans"/>
              <a:cs typeface="Josefin Sans"/>
              <a:sym typeface="Josefin Sans"/>
            </a:endParaRPr>
          </a:p>
        </p:txBody>
      </p:sp>
      <p:sp>
        <p:nvSpPr>
          <p:cNvPr id="559" name="Google Shape;559;p49"/>
          <p:cNvSpPr txBox="1"/>
          <p:nvPr/>
        </p:nvSpPr>
        <p:spPr>
          <a:xfrm>
            <a:off x="7800350" y="362675"/>
            <a:ext cx="9768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Future</a:t>
            </a:r>
            <a:endParaRPr b="1" sz="1100">
              <a:solidFill>
                <a:srgbClr val="338987"/>
              </a:solidFill>
              <a:latin typeface="Josefin Sans"/>
              <a:ea typeface="Josefin Sans"/>
              <a:cs typeface="Josefin Sans"/>
              <a:sym typeface="Josefin Sans"/>
            </a:endParaRPr>
          </a:p>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Works</a:t>
            </a:r>
            <a:endParaRPr b="1" sz="1100">
              <a:solidFill>
                <a:srgbClr val="338987"/>
              </a:solidFill>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5" name="Google Shape;565;p50"/>
          <p:cNvSpPr txBox="1"/>
          <p:nvPr/>
        </p:nvSpPr>
        <p:spPr>
          <a:xfrm>
            <a:off x="3308125" y="2279425"/>
            <a:ext cx="4625400" cy="8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B Garamond"/>
                <a:ea typeface="EB Garamond"/>
                <a:cs typeface="EB Garamond"/>
                <a:sym typeface="EB Garamond"/>
              </a:rPr>
              <a:t>Thank you for your attention!</a:t>
            </a:r>
            <a:endParaRPr>
              <a:latin typeface="EB Garamond"/>
              <a:ea typeface="EB Garamond"/>
              <a:cs typeface="EB Garamond"/>
              <a:sym typeface="EB Garamon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1" name="Google Shape;571;p51"/>
          <p:cNvSpPr txBox="1"/>
          <p:nvPr/>
        </p:nvSpPr>
        <p:spPr>
          <a:xfrm>
            <a:off x="7770775" y="421850"/>
            <a:ext cx="9399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References</a:t>
            </a:r>
            <a:endParaRPr b="1" sz="1100">
              <a:solidFill>
                <a:srgbClr val="338987"/>
              </a:solidFill>
              <a:latin typeface="Josefin Sans"/>
              <a:ea typeface="Josefin Sans"/>
              <a:cs typeface="Josefin Sans"/>
              <a:sym typeface="Josefin Sans"/>
            </a:endParaRPr>
          </a:p>
        </p:txBody>
      </p:sp>
      <p:sp>
        <p:nvSpPr>
          <p:cNvPr id="572" name="Google Shape;572;p51"/>
          <p:cNvSpPr txBox="1"/>
          <p:nvPr/>
        </p:nvSpPr>
        <p:spPr>
          <a:xfrm>
            <a:off x="488450" y="1102700"/>
            <a:ext cx="8355300" cy="3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Josefin Sans"/>
                <a:ea typeface="Josefin Sans"/>
                <a:cs typeface="Josefin Sans"/>
                <a:sym typeface="Josefin Sans"/>
              </a:rPr>
              <a:t>[1] Feddoul, L., Schindler, S., &amp; Löffler, F. (2019, September). Automatic Facet Generation and Selection over Knowledge Graphs. In International Conference on Semantic Systems (pp. 310-325). Springer, Cham.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rPr lang="en" sz="1100">
                <a:latin typeface="Josefin Sans"/>
                <a:ea typeface="Josefin Sans"/>
                <a:cs typeface="Josefin Sans"/>
                <a:sym typeface="Josefin Sans"/>
              </a:rPr>
              <a:t>[2] Tzitzikas, Y., Manolis, N., &amp; Papadakos, P. (2017). Faceted exploration of RDF/S datasets: a survey. Journal of Intelligent Information Systems, 48(2), 329-364.</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rPr lang="en" sz="1100">
                <a:latin typeface="Josefin Sans"/>
                <a:ea typeface="Josefin Sans"/>
                <a:cs typeface="Josefin Sans"/>
                <a:sym typeface="Josefin Sans"/>
              </a:rPr>
              <a:t>[3] Levy, O., Goldberg, Y., &amp; Dagan, I. (2015). Improving distributional similarity with lessons learned from word embeddings.</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rPr lang="en" sz="1100">
                <a:latin typeface="Josefin Sans"/>
                <a:ea typeface="Josefin Sans"/>
                <a:cs typeface="Josefin Sans"/>
                <a:sym typeface="Josefin Sans"/>
              </a:rPr>
              <a:t>[4] </a:t>
            </a:r>
            <a:r>
              <a:rPr lang="en" sz="1100">
                <a:solidFill>
                  <a:srgbClr val="222222"/>
                </a:solidFill>
                <a:highlight>
                  <a:srgbClr val="FFFFFF"/>
                </a:highlight>
                <a:latin typeface="Josefin Sans"/>
                <a:ea typeface="Josefin Sans"/>
                <a:cs typeface="Josefin Sans"/>
                <a:sym typeface="Josefin Sans"/>
              </a:rPr>
              <a:t>Elekes, Á., Schäler, M., &amp; Böhm, K. (2017, June). On the various semantics of similarity in word embedding models. In </a:t>
            </a:r>
            <a:r>
              <a:rPr i="1" lang="en" sz="1100">
                <a:solidFill>
                  <a:srgbClr val="222222"/>
                </a:solidFill>
                <a:highlight>
                  <a:srgbClr val="FFFFFF"/>
                </a:highlight>
                <a:latin typeface="Josefin Sans"/>
                <a:ea typeface="Josefin Sans"/>
                <a:cs typeface="Josefin Sans"/>
                <a:sym typeface="Josefin Sans"/>
              </a:rPr>
              <a:t>2017 ACM/IEEE Joint Conference on Digital Libraries (JCDL)</a:t>
            </a:r>
            <a:r>
              <a:rPr lang="en" sz="1100">
                <a:solidFill>
                  <a:srgbClr val="222222"/>
                </a:solidFill>
                <a:highlight>
                  <a:srgbClr val="FFFFFF"/>
                </a:highlight>
                <a:latin typeface="Josefin Sans"/>
                <a:ea typeface="Josefin Sans"/>
                <a:cs typeface="Josefin Sans"/>
                <a:sym typeface="Josefin Sans"/>
              </a:rPr>
              <a:t> (pp. 1-10). IEEE.  [</a:t>
            </a:r>
            <a:r>
              <a:rPr lang="en" sz="1100">
                <a:solidFill>
                  <a:schemeClr val="dk1"/>
                </a:solidFill>
                <a:highlight>
                  <a:srgbClr val="FFFFFF"/>
                </a:highlight>
                <a:uFill>
                  <a:noFill/>
                </a:uFill>
                <a:latin typeface="Josefin Sans"/>
                <a:ea typeface="Josefin Sans"/>
                <a:cs typeface="Josefin Sans"/>
                <a:sym typeface="Josefin Sans"/>
                <a:hlinkClick r:id="rId3">
                  <a:extLst>
                    <a:ext uri="{A12FA001-AC4F-418D-AE19-62706E023703}">
                      <ahyp:hlinkClr val="tx"/>
                    </a:ext>
                  </a:extLst>
                </a:hlinkClick>
              </a:rPr>
              <a:t>Abstract</a:t>
            </a:r>
            <a:r>
              <a:rPr lang="en" sz="1100">
                <a:solidFill>
                  <a:srgbClr val="222222"/>
                </a:solidFill>
                <a:highlight>
                  <a:srgbClr val="FFFFFF"/>
                </a:highlight>
                <a:latin typeface="Josefin Sans"/>
                <a:ea typeface="Josefin Sans"/>
                <a:cs typeface="Josefin Sans"/>
                <a:sym typeface="Josefin Sans"/>
              </a:rPr>
              <a:t>], </a:t>
            </a:r>
            <a:r>
              <a:rPr lang="en" sz="1100">
                <a:solidFill>
                  <a:schemeClr val="dk1"/>
                </a:solidFill>
                <a:highlight>
                  <a:srgbClr val="FFFFFF"/>
                </a:highlight>
                <a:uFill>
                  <a:noFill/>
                </a:uFill>
                <a:latin typeface="Josefin Sans"/>
                <a:ea typeface="Josefin Sans"/>
                <a:cs typeface="Josefin Sans"/>
                <a:sym typeface="Josefin Sans"/>
                <a:hlinkClick r:id="rId4">
                  <a:extLst>
                    <a:ext uri="{A12FA001-AC4F-418D-AE19-62706E023703}">
                      <ahyp:hlinkClr val="tx"/>
                    </a:ext>
                  </a:extLst>
                </a:hlinkClick>
              </a:rPr>
              <a:t>1</a:t>
            </a:r>
            <a:r>
              <a:rPr lang="en" sz="1100">
                <a:solidFill>
                  <a:srgbClr val="222222"/>
                </a:solidFill>
                <a:highlight>
                  <a:srgbClr val="FFFFFF"/>
                </a:highlight>
                <a:latin typeface="Josefin Sans"/>
                <a:ea typeface="Josefin Sans"/>
                <a:cs typeface="Josefin Sans"/>
                <a:sym typeface="Josefin Sans"/>
              </a:rPr>
              <a:t>, </a:t>
            </a:r>
            <a:r>
              <a:rPr lang="en" sz="1100">
                <a:solidFill>
                  <a:schemeClr val="dk1"/>
                </a:solidFill>
                <a:highlight>
                  <a:srgbClr val="FFFFFF"/>
                </a:highlight>
                <a:uFill>
                  <a:noFill/>
                </a:uFill>
                <a:latin typeface="Josefin Sans"/>
                <a:ea typeface="Josefin Sans"/>
                <a:cs typeface="Josefin Sans"/>
                <a:sym typeface="Josefin Sans"/>
                <a:hlinkClick r:id="rId5">
                  <a:extLst>
                    <a:ext uri="{A12FA001-AC4F-418D-AE19-62706E023703}">
                      <ahyp:hlinkClr val="tx"/>
                    </a:ext>
                  </a:extLst>
                </a:hlinkClick>
              </a:rPr>
              <a:t>2.4</a:t>
            </a:r>
            <a:r>
              <a:rPr lang="en" sz="1100">
                <a:solidFill>
                  <a:srgbClr val="222222"/>
                </a:solidFill>
                <a:highlight>
                  <a:srgbClr val="FFFFFF"/>
                </a:highlight>
                <a:latin typeface="Josefin Sans"/>
                <a:ea typeface="Josefin Sans"/>
                <a:cs typeface="Josefin Sans"/>
                <a:sym typeface="Josefin Sans"/>
              </a:rPr>
              <a:t>, </a:t>
            </a:r>
            <a:r>
              <a:rPr lang="en" sz="1100">
                <a:solidFill>
                  <a:schemeClr val="dk1"/>
                </a:solidFill>
                <a:highlight>
                  <a:srgbClr val="FFFFFF"/>
                </a:highlight>
                <a:uFill>
                  <a:noFill/>
                </a:uFill>
                <a:latin typeface="Josefin Sans"/>
                <a:ea typeface="Josefin Sans"/>
                <a:cs typeface="Josefin Sans"/>
                <a:sym typeface="Josefin Sans"/>
                <a:hlinkClick r:id="rId6">
                  <a:extLst>
                    <a:ext uri="{A12FA001-AC4F-418D-AE19-62706E023703}">
                      <ahyp:hlinkClr val="tx"/>
                    </a:ext>
                  </a:extLst>
                </a:hlinkClick>
              </a:rPr>
              <a:t>4.5</a:t>
            </a:r>
            <a:endParaRPr sz="1100">
              <a:solidFill>
                <a:schemeClr val="dk1"/>
              </a:solidFill>
              <a:highlight>
                <a:srgbClr val="FFFFFF"/>
              </a:highlight>
              <a:latin typeface="Josefin Sans"/>
              <a:ea typeface="Josefin Sans"/>
              <a:cs typeface="Josefin Sans"/>
              <a:sym typeface="Josefin Sans"/>
            </a:endParaRPr>
          </a:p>
          <a:p>
            <a:pPr indent="0" lvl="0" marL="0" rtl="0" algn="l">
              <a:spcBef>
                <a:spcPts val="0"/>
              </a:spcBef>
              <a:spcAft>
                <a:spcPts val="0"/>
              </a:spcAft>
              <a:buNone/>
            </a:pPr>
            <a:r>
              <a:t/>
            </a:r>
            <a:endParaRPr sz="1100">
              <a:solidFill>
                <a:schemeClr val="dk1"/>
              </a:solidFill>
              <a:highlight>
                <a:srgbClr val="FFFFFF"/>
              </a:highlight>
              <a:latin typeface="Josefin Sans"/>
              <a:ea typeface="Josefin Sans"/>
              <a:cs typeface="Josefin Sans"/>
              <a:sym typeface="Josefin Sans"/>
            </a:endParaRPr>
          </a:p>
          <a:p>
            <a:pPr indent="0" lvl="0" marL="0" rtl="0" algn="l">
              <a:spcBef>
                <a:spcPts val="0"/>
              </a:spcBef>
              <a:spcAft>
                <a:spcPts val="0"/>
              </a:spcAft>
              <a:buNone/>
            </a:pPr>
            <a:r>
              <a:rPr lang="en" sz="1100">
                <a:solidFill>
                  <a:schemeClr val="dk1"/>
                </a:solidFill>
                <a:highlight>
                  <a:srgbClr val="FFFFFF"/>
                </a:highlight>
                <a:latin typeface="Josefin Sans"/>
                <a:ea typeface="Josefin Sans"/>
                <a:cs typeface="Josefin Sans"/>
                <a:sym typeface="Josefin Sans"/>
              </a:rPr>
              <a:t>[5] Medelyan, O., Witten, I. H., Divoli, A., &amp; Broekstra, J. (2013). Automatic construction of lexicons, taxonomies, ontologies, and other knowledge structures. Wiley Interdisciplinary Reviews: Data Mining and Knowledge Discovery, 3(4), 257-279. [Pre-requisites], 2, 3.5, 3.5.2 </a:t>
            </a:r>
            <a:endParaRPr sz="1100">
              <a:solidFill>
                <a:schemeClr val="dk1"/>
              </a:solidFill>
              <a:highlight>
                <a:srgbClr val="FFFFFF"/>
              </a:highlight>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subTitle"/>
          </p:nvPr>
        </p:nvSpPr>
        <p:spPr>
          <a:xfrm>
            <a:off x="-2152750" y="1846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38987"/>
                </a:solidFill>
              </a:rPr>
              <a:t>Why Do we need Facets?</a:t>
            </a:r>
            <a:endParaRPr sz="2400">
              <a:solidFill>
                <a:srgbClr val="338987"/>
              </a:solidFill>
            </a:endParaRPr>
          </a:p>
        </p:txBody>
      </p:sp>
      <p:sp>
        <p:nvSpPr>
          <p:cNvPr id="107" name="Google Shape;10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6"/>
          <p:cNvSpPr txBox="1"/>
          <p:nvPr/>
        </p:nvSpPr>
        <p:spPr>
          <a:xfrm>
            <a:off x="577275" y="977275"/>
            <a:ext cx="7644900" cy="13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Use Cases:</a:t>
            </a:r>
            <a:endParaRPr>
              <a:latin typeface="Josefin Sans"/>
              <a:ea typeface="Josefin Sans"/>
              <a:cs typeface="Josefin Sans"/>
              <a:sym typeface="Josefin Sans"/>
            </a:endParaRPr>
          </a:p>
          <a:p>
            <a:pPr indent="-317500" lvl="0" marL="457200" rtl="0" algn="l">
              <a:spcBef>
                <a:spcPts val="0"/>
              </a:spcBef>
              <a:spcAft>
                <a:spcPts val="0"/>
              </a:spcAft>
              <a:buSzPts val="1400"/>
              <a:buFont typeface="Josefin Sans"/>
              <a:buAutoNum type="arabicPeriod"/>
            </a:pPr>
            <a:r>
              <a:rPr lang="en">
                <a:latin typeface="Josefin Sans"/>
                <a:ea typeface="Josefin Sans"/>
                <a:cs typeface="Josefin Sans"/>
                <a:sym typeface="Josefin Sans"/>
              </a:rPr>
              <a:t>Facets are used in Faceted Search System</a:t>
            </a:r>
            <a:endParaRPr>
              <a:latin typeface="Josefin Sans"/>
              <a:ea typeface="Josefin Sans"/>
              <a:cs typeface="Josefin Sans"/>
              <a:sym typeface="Josefin Sans"/>
            </a:endParaRPr>
          </a:p>
          <a:p>
            <a:pPr indent="0" lvl="0" marL="457200" rtl="0" algn="l">
              <a:spcBef>
                <a:spcPts val="0"/>
              </a:spcBef>
              <a:spcAft>
                <a:spcPts val="0"/>
              </a:spcAft>
              <a:buNone/>
            </a:pPr>
            <a:r>
              <a:t/>
            </a:r>
            <a:endParaRPr>
              <a:latin typeface="Josefin Sans"/>
              <a:ea typeface="Josefin Sans"/>
              <a:cs typeface="Josefin Sans"/>
              <a:sym typeface="Josefin Sans"/>
            </a:endParaRPr>
          </a:p>
          <a:p>
            <a:pPr indent="0" lvl="0" marL="0" rtl="0" algn="l">
              <a:spcBef>
                <a:spcPts val="0"/>
              </a:spcBef>
              <a:spcAft>
                <a:spcPts val="0"/>
              </a:spcAft>
              <a:buNone/>
            </a:pPr>
            <a:r>
              <a:rPr i="1" lang="en" u="sng">
                <a:solidFill>
                  <a:srgbClr val="3D85C6"/>
                </a:solidFill>
                <a:latin typeface="Josefin Sans"/>
                <a:ea typeface="Josefin Sans"/>
                <a:cs typeface="Josefin Sans"/>
                <a:sym typeface="Josefin Sans"/>
              </a:rPr>
              <a:t>https://bibsearch.uni-weimar.de/bauhaus/g=g1&amp;fy=1835183520202020&amp;fb=10002020&amp;fd=local&amp;fp=0&amp;fs=0&amp;ff=0</a:t>
            </a:r>
            <a:endParaRPr i="1" u="sng">
              <a:solidFill>
                <a:srgbClr val="3D85C6"/>
              </a:solidFill>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a:p>
            <a:pPr indent="0" lvl="0" marL="0" rtl="0" algn="l">
              <a:spcBef>
                <a:spcPts val="0"/>
              </a:spcBef>
              <a:spcAft>
                <a:spcPts val="0"/>
              </a:spcAft>
              <a:buNone/>
            </a:pPr>
            <a:r>
              <a:rPr lang="en">
                <a:latin typeface="Josefin Sans"/>
                <a:ea typeface="Josefin Sans"/>
                <a:cs typeface="Josefin Sans"/>
                <a:sym typeface="Josefin Sans"/>
              </a:rPr>
              <a:t>But users want different facets, e.g. Cities.</a:t>
            </a:r>
            <a:endParaRPr>
              <a:latin typeface="Josefin Sans"/>
              <a:ea typeface="Josefin Sans"/>
              <a:cs typeface="Josefin Sans"/>
              <a:sym typeface="Josefin Sans"/>
            </a:endParaRPr>
          </a:p>
        </p:txBody>
      </p:sp>
      <p:pic>
        <p:nvPicPr>
          <p:cNvPr id="109" name="Google Shape;109;p16"/>
          <p:cNvPicPr preferRelativeResize="0"/>
          <p:nvPr/>
        </p:nvPicPr>
        <p:blipFill>
          <a:blip r:embed="rId3">
            <a:alphaModFix/>
          </a:blip>
          <a:stretch>
            <a:fillRect/>
          </a:stretch>
        </p:blipFill>
        <p:spPr>
          <a:xfrm>
            <a:off x="4711250" y="2113825"/>
            <a:ext cx="3661291" cy="2852051"/>
          </a:xfrm>
          <a:prstGeom prst="rect">
            <a:avLst/>
          </a:prstGeom>
          <a:noFill/>
          <a:ln>
            <a:noFill/>
          </a:ln>
        </p:spPr>
      </p:pic>
      <p:grpSp>
        <p:nvGrpSpPr>
          <p:cNvPr id="110" name="Google Shape;110;p16"/>
          <p:cNvGrpSpPr/>
          <p:nvPr/>
        </p:nvGrpSpPr>
        <p:grpSpPr>
          <a:xfrm>
            <a:off x="7911086" y="184663"/>
            <a:ext cx="232984" cy="231332"/>
            <a:chOff x="890400" y="4399350"/>
            <a:chExt cx="486600" cy="483150"/>
          </a:xfrm>
        </p:grpSpPr>
        <p:sp>
          <p:nvSpPr>
            <p:cNvPr id="111" name="Google Shape;111;p16"/>
            <p:cNvSpPr/>
            <p:nvPr/>
          </p:nvSpPr>
          <p:spPr>
            <a:xfrm>
              <a:off x="1125300" y="4503075"/>
              <a:ext cx="153800" cy="141650"/>
            </a:xfrm>
            <a:custGeom>
              <a:rect b="b" l="l" r="r" t="t"/>
              <a:pathLst>
                <a:path extrusionOk="0" h="5666" w="6152">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12" name="Google Shape;112;p16"/>
            <p:cNvSpPr/>
            <p:nvPr/>
          </p:nvSpPr>
          <p:spPr>
            <a:xfrm>
              <a:off x="890400" y="4399350"/>
              <a:ext cx="486600" cy="483150"/>
            </a:xfrm>
            <a:custGeom>
              <a:rect b="b" l="l" r="r" t="t"/>
              <a:pathLst>
                <a:path extrusionOk="0" h="19326" w="19464">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13" name="Google Shape;113;p16"/>
            <p:cNvSpPr/>
            <p:nvPr/>
          </p:nvSpPr>
          <p:spPr>
            <a:xfrm>
              <a:off x="1106975" y="4639875"/>
              <a:ext cx="28325" cy="28325"/>
            </a:xfrm>
            <a:custGeom>
              <a:rect b="b" l="l" r="r" t="t"/>
              <a:pathLst>
                <a:path extrusionOk="0" h="1133" w="1133">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sp>
        <p:nvSpPr>
          <p:cNvPr id="114" name="Google Shape;114;p16"/>
          <p:cNvSpPr txBox="1"/>
          <p:nvPr/>
        </p:nvSpPr>
        <p:spPr>
          <a:xfrm>
            <a:off x="7707200" y="427825"/>
            <a:ext cx="9675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38987"/>
                </a:solidFill>
                <a:latin typeface="Josefin Sans"/>
                <a:ea typeface="Josefin Sans"/>
                <a:cs typeface="Josefin Sans"/>
                <a:sym typeface="Josefin Sans"/>
              </a:rPr>
              <a:t>Motivation</a:t>
            </a:r>
            <a:endParaRPr>
              <a:latin typeface="Josefin Sans"/>
              <a:ea typeface="Josefin Sans"/>
              <a:cs typeface="Josefin Sans"/>
              <a:sym typeface="Josefi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17"/>
          <p:cNvSpPr txBox="1"/>
          <p:nvPr/>
        </p:nvSpPr>
        <p:spPr>
          <a:xfrm>
            <a:off x="7825225" y="340425"/>
            <a:ext cx="976800" cy="2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Related Tasks</a:t>
            </a:r>
            <a:endParaRPr b="1" sz="1100">
              <a:solidFill>
                <a:srgbClr val="338987"/>
              </a:solidFill>
              <a:latin typeface="Josefin Sans"/>
              <a:ea typeface="Josefin Sans"/>
              <a:cs typeface="Josefin Sans"/>
              <a:sym typeface="Josefin Sans"/>
            </a:endParaRPr>
          </a:p>
        </p:txBody>
      </p:sp>
      <p:sp>
        <p:nvSpPr>
          <p:cNvPr id="121" name="Google Shape;121;p17"/>
          <p:cNvSpPr txBox="1"/>
          <p:nvPr/>
        </p:nvSpPr>
        <p:spPr>
          <a:xfrm>
            <a:off x="429250" y="1001100"/>
            <a:ext cx="8088900" cy="68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434343"/>
                </a:solidFill>
                <a:latin typeface="Josefin Sans"/>
                <a:ea typeface="Josefin Sans"/>
                <a:cs typeface="Josefin Sans"/>
                <a:sym typeface="Josefin Sans"/>
              </a:rPr>
              <a:t>Feddoul, L. et al. [1] points out that manual predefinition is often inappropriate and, apt choosing among facets is </a:t>
            </a:r>
            <a:r>
              <a:rPr b="1" lang="en" sz="1500">
                <a:solidFill>
                  <a:srgbClr val="A64D79"/>
                </a:solidFill>
                <a:latin typeface="Josefin Sans"/>
                <a:ea typeface="Josefin Sans"/>
                <a:cs typeface="Josefin Sans"/>
                <a:sym typeface="Josefin Sans"/>
              </a:rPr>
              <a:t>virtually impossible</a:t>
            </a:r>
            <a:r>
              <a:rPr lang="en" sz="1500">
                <a:solidFill>
                  <a:srgbClr val="434343"/>
                </a:solidFill>
                <a:latin typeface="Josefin Sans"/>
                <a:ea typeface="Josefin Sans"/>
                <a:cs typeface="Josefin Sans"/>
                <a:sym typeface="Josefin Sans"/>
              </a:rPr>
              <a:t> without </a:t>
            </a:r>
            <a:r>
              <a:rPr b="1" lang="en" sz="1500">
                <a:solidFill>
                  <a:srgbClr val="B45F06"/>
                </a:solidFill>
                <a:latin typeface="Josefin Sans"/>
                <a:ea typeface="Josefin Sans"/>
                <a:cs typeface="Josefin Sans"/>
                <a:sym typeface="Josefin Sans"/>
              </a:rPr>
              <a:t>algorithmic support</a:t>
            </a:r>
            <a:r>
              <a:rPr lang="en" sz="1500">
                <a:solidFill>
                  <a:srgbClr val="434343"/>
                </a:solidFill>
                <a:latin typeface="Josefin Sans"/>
                <a:ea typeface="Josefin Sans"/>
                <a:cs typeface="Josefin Sans"/>
                <a:sym typeface="Josefin Sans"/>
              </a:rPr>
              <a:t>.</a:t>
            </a:r>
            <a:endParaRPr sz="1500">
              <a:solidFill>
                <a:srgbClr val="434343"/>
              </a:solidFill>
              <a:latin typeface="Josefin Sans"/>
              <a:ea typeface="Josefin Sans"/>
              <a:cs typeface="Josefin Sans"/>
              <a:sym typeface="Josefin Sans"/>
            </a:endParaRPr>
          </a:p>
        </p:txBody>
      </p:sp>
      <p:sp>
        <p:nvSpPr>
          <p:cNvPr id="122" name="Google Shape;122;p17"/>
          <p:cNvSpPr txBox="1"/>
          <p:nvPr/>
        </p:nvSpPr>
        <p:spPr>
          <a:xfrm>
            <a:off x="279700" y="2962663"/>
            <a:ext cx="8488800" cy="1276200"/>
          </a:xfrm>
          <a:prstGeom prst="rect">
            <a:avLst/>
          </a:prstGeom>
          <a:noFill/>
          <a:ln cap="flat" cmpd="sng" w="9525">
            <a:solidFill>
              <a:schemeClr val="lt1"/>
            </a:solidFill>
            <a:prstDash val="lg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Existing Algorithmic support for Facet Term recommendation Tasks</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sz="1300">
              <a:solidFill>
                <a:srgbClr val="338987"/>
              </a:solidFill>
              <a:latin typeface="Josefin Sans"/>
              <a:ea typeface="Josefin Sans"/>
              <a:cs typeface="Josefin Sans"/>
              <a:sym typeface="Josefin Sans"/>
            </a:endParaRPr>
          </a:p>
          <a:p>
            <a:pPr indent="0" lvl="0" marL="0" rtl="0" algn="l">
              <a:spcBef>
                <a:spcPts val="0"/>
              </a:spcBef>
              <a:spcAft>
                <a:spcPts val="0"/>
              </a:spcAft>
              <a:buNone/>
            </a:pPr>
            <a:r>
              <a:rPr lang="en" sz="1300">
                <a:latin typeface="Josefin Sans"/>
                <a:ea typeface="Josefin Sans"/>
                <a:cs typeface="Josefin Sans"/>
                <a:sym typeface="Josefin Sans"/>
              </a:rPr>
              <a:t>Faceted Browsing over Knowledge graphs[2] but they are predefined static structures, i.e. don’t alleviate the problem of individual user needs.</a:t>
            </a:r>
            <a:endParaRPr sz="1300">
              <a:latin typeface="Josefin Sans"/>
              <a:ea typeface="Josefin Sans"/>
              <a:cs typeface="Josefin Sans"/>
              <a:sym typeface="Josefin Sans"/>
            </a:endParaRPr>
          </a:p>
        </p:txBody>
      </p:sp>
      <p:grpSp>
        <p:nvGrpSpPr>
          <p:cNvPr id="123" name="Google Shape;123;p17"/>
          <p:cNvGrpSpPr/>
          <p:nvPr/>
        </p:nvGrpSpPr>
        <p:grpSpPr>
          <a:xfrm>
            <a:off x="8069439" y="155419"/>
            <a:ext cx="235522" cy="230949"/>
            <a:chOff x="1490050" y="3805975"/>
            <a:chExt cx="491900" cy="482350"/>
          </a:xfrm>
        </p:grpSpPr>
        <p:sp>
          <p:nvSpPr>
            <p:cNvPr id="124" name="Google Shape;124;p17"/>
            <p:cNvSpPr/>
            <p:nvPr/>
          </p:nvSpPr>
          <p:spPr>
            <a:xfrm>
              <a:off x="1541775" y="3877050"/>
              <a:ext cx="302500" cy="277225"/>
            </a:xfrm>
            <a:custGeom>
              <a:rect b="b" l="l" r="r" t="t"/>
              <a:pathLst>
                <a:path extrusionOk="0" h="11089" w="1210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25" name="Google Shape;125;p17"/>
            <p:cNvSpPr/>
            <p:nvPr/>
          </p:nvSpPr>
          <p:spPr>
            <a:xfrm>
              <a:off x="1824450" y="3805975"/>
              <a:ext cx="157500" cy="150525"/>
            </a:xfrm>
            <a:custGeom>
              <a:rect b="b" l="l" r="r" t="t"/>
              <a:pathLst>
                <a:path extrusionOk="0" h="6021" w="630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26" name="Google Shape;126;p17"/>
            <p:cNvSpPr/>
            <p:nvPr/>
          </p:nvSpPr>
          <p:spPr>
            <a:xfrm>
              <a:off x="1626675" y="3936600"/>
              <a:ext cx="277225" cy="302600"/>
            </a:xfrm>
            <a:custGeom>
              <a:rect b="b" l="l" r="r" t="t"/>
              <a:pathLst>
                <a:path extrusionOk="0" h="12104" w="11089">
                  <a:moveTo>
                    <a:pt x="9501" y="1"/>
                  </a:moveTo>
                  <a:lnTo>
                    <a:pt x="1" y="9501"/>
                  </a:lnTo>
                  <a:cubicBezTo>
                    <a:pt x="537" y="10254"/>
                    <a:pt x="745" y="11194"/>
                    <a:pt x="576" y="12103"/>
                  </a:cubicBezTo>
                  <a:lnTo>
                    <a:pt x="11088" y="1591"/>
                  </a:lnTo>
                  <a:lnTo>
                    <a:pt x="9501" y="1"/>
                  </a:ln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27" name="Google Shape;127;p17"/>
            <p:cNvSpPr/>
            <p:nvPr/>
          </p:nvSpPr>
          <p:spPr>
            <a:xfrm>
              <a:off x="1490050" y="4166500"/>
              <a:ext cx="129950" cy="121825"/>
            </a:xfrm>
            <a:custGeom>
              <a:rect b="b" l="l" r="r" t="t"/>
              <a:pathLst>
                <a:path extrusionOk="0" h="4873" w="5198">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sp>
        <p:nvSpPr>
          <p:cNvPr id="128" name="Google Shape;128;p17"/>
          <p:cNvSpPr txBox="1"/>
          <p:nvPr/>
        </p:nvSpPr>
        <p:spPr>
          <a:xfrm>
            <a:off x="747500" y="-14825"/>
            <a:ext cx="5646600" cy="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338987"/>
                </a:solidFill>
                <a:latin typeface="Josefin Sans"/>
                <a:ea typeface="Josefin Sans"/>
                <a:cs typeface="Josefin Sans"/>
                <a:sym typeface="Josefin Sans"/>
              </a:rPr>
              <a:t>02</a:t>
            </a:r>
            <a:r>
              <a:rPr lang="en" sz="4800">
                <a:solidFill>
                  <a:srgbClr val="338987"/>
                </a:solidFill>
                <a:latin typeface="Josefin Sans"/>
                <a:ea typeface="Josefin Sans"/>
                <a:cs typeface="Josefin Sans"/>
                <a:sym typeface="Josefin Sans"/>
              </a:rPr>
              <a:t> </a:t>
            </a:r>
            <a:r>
              <a:rPr b="1" lang="en">
                <a:solidFill>
                  <a:srgbClr val="338987"/>
                </a:solidFill>
                <a:latin typeface="Josefin Sans"/>
                <a:ea typeface="Josefin Sans"/>
                <a:cs typeface="Josefin Sans"/>
                <a:sym typeface="Josefin Sans"/>
              </a:rPr>
              <a:t>Challenges and Related Tasks</a:t>
            </a:r>
            <a:endParaRPr b="1">
              <a:solidFill>
                <a:srgbClr val="338987"/>
              </a:solidFill>
              <a:latin typeface="Josefin Sans"/>
              <a:ea typeface="Josefin Sans"/>
              <a:cs typeface="Josefin Sans"/>
              <a:sym typeface="Josefin Sans"/>
            </a:endParaRPr>
          </a:p>
        </p:txBody>
      </p:sp>
      <p:cxnSp>
        <p:nvCxnSpPr>
          <p:cNvPr id="129" name="Google Shape;129;p17"/>
          <p:cNvCxnSpPr/>
          <p:nvPr/>
        </p:nvCxnSpPr>
        <p:spPr>
          <a:xfrm flipH="1" rot="10800000">
            <a:off x="902900" y="747575"/>
            <a:ext cx="5113800" cy="14700"/>
          </a:xfrm>
          <a:prstGeom prst="straightConnector1">
            <a:avLst/>
          </a:prstGeom>
          <a:noFill/>
          <a:ln cap="flat" cmpd="sng" w="9525">
            <a:solidFill>
              <a:schemeClr val="dk2"/>
            </a:solidFill>
            <a:prstDash val="solid"/>
            <a:round/>
            <a:headEnd len="med" w="med" type="none"/>
            <a:tailEnd len="med" w="med" type="none"/>
          </a:ln>
        </p:spPr>
      </p:cxnSp>
      <p:sp>
        <p:nvSpPr>
          <p:cNvPr id="130" name="Google Shape;130;p17"/>
          <p:cNvSpPr txBox="1"/>
          <p:nvPr/>
        </p:nvSpPr>
        <p:spPr>
          <a:xfrm>
            <a:off x="5120850" y="4737225"/>
            <a:ext cx="3900300" cy="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So, how can we recommend?</a:t>
            </a:r>
            <a:endParaRPr>
              <a:latin typeface="Josefin Sans"/>
              <a:ea typeface="Josefin Sans"/>
              <a:cs typeface="Josefin Sans"/>
              <a:sym typeface="Josefin Sans"/>
            </a:endParaRPr>
          </a:p>
        </p:txBody>
      </p:sp>
      <p:sp>
        <p:nvSpPr>
          <p:cNvPr id="131" name="Google Shape;131;p17"/>
          <p:cNvSpPr txBox="1"/>
          <p:nvPr/>
        </p:nvSpPr>
        <p:spPr>
          <a:xfrm>
            <a:off x="1998200" y="1946400"/>
            <a:ext cx="63645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A pre-definition of all possible Facets is impossible, because users have many different and individual needs. Hence, the need for </a:t>
            </a:r>
            <a:r>
              <a:rPr b="1" lang="en">
                <a:solidFill>
                  <a:srgbClr val="B45F06"/>
                </a:solidFill>
                <a:latin typeface="Josefin Sans"/>
                <a:ea typeface="Josefin Sans"/>
                <a:cs typeface="Josefin Sans"/>
                <a:sym typeface="Josefin Sans"/>
              </a:rPr>
              <a:t>Algorithmic Support</a:t>
            </a:r>
            <a:r>
              <a:rPr lang="en">
                <a:latin typeface="Josefin Sans"/>
                <a:ea typeface="Josefin Sans"/>
                <a:cs typeface="Josefin Sans"/>
                <a:sym typeface="Josefin Sans"/>
              </a:rPr>
              <a:t>.</a:t>
            </a:r>
            <a:endParaRPr>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18"/>
          <p:cNvSpPr txBox="1"/>
          <p:nvPr/>
        </p:nvSpPr>
        <p:spPr>
          <a:xfrm>
            <a:off x="7785550" y="377450"/>
            <a:ext cx="969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Motivation</a:t>
            </a:r>
            <a:endParaRPr/>
          </a:p>
        </p:txBody>
      </p:sp>
      <p:sp>
        <p:nvSpPr>
          <p:cNvPr id="138" name="Google Shape;138;p18"/>
          <p:cNvSpPr/>
          <p:nvPr/>
        </p:nvSpPr>
        <p:spPr>
          <a:xfrm>
            <a:off x="336700" y="318206"/>
            <a:ext cx="343056" cy="335177"/>
          </a:xfrm>
          <a:custGeom>
            <a:rect b="b" l="l" r="r" t="t"/>
            <a:pathLst>
              <a:path extrusionOk="0" h="11698" w="11973">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nvSpPr>
        <p:spPr>
          <a:xfrm>
            <a:off x="799275" y="318200"/>
            <a:ext cx="62457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38987"/>
                </a:solidFill>
                <a:latin typeface="Josefin Sans"/>
                <a:ea typeface="Josefin Sans"/>
                <a:cs typeface="Josefin Sans"/>
                <a:sym typeface="Josefin Sans"/>
              </a:rPr>
              <a:t>Why Word-Embeddings for Facet Term Recommendation Tasks?</a:t>
            </a:r>
            <a:endParaRPr b="1" sz="1700">
              <a:solidFill>
                <a:srgbClr val="338987"/>
              </a:solidFill>
              <a:latin typeface="Josefin Sans"/>
              <a:ea typeface="Josefin Sans"/>
              <a:cs typeface="Josefin Sans"/>
              <a:sym typeface="Josefin Sans"/>
            </a:endParaRPr>
          </a:p>
        </p:txBody>
      </p:sp>
      <p:sp>
        <p:nvSpPr>
          <p:cNvPr id="140" name="Google Shape;140;p18"/>
          <p:cNvSpPr txBox="1"/>
          <p:nvPr/>
        </p:nvSpPr>
        <p:spPr>
          <a:xfrm>
            <a:off x="732675" y="1253400"/>
            <a:ext cx="7497000" cy="14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Word- Embeddings algorithm </a:t>
            </a:r>
            <a:r>
              <a:rPr b="1" lang="en">
                <a:solidFill>
                  <a:srgbClr val="E69138"/>
                </a:solidFill>
                <a:latin typeface="Josefin Sans"/>
                <a:ea typeface="Josefin Sans"/>
                <a:cs typeface="Josefin Sans"/>
                <a:sym typeface="Josefin Sans"/>
              </a:rPr>
              <a:t>provide similar representation</a:t>
            </a:r>
            <a:r>
              <a:rPr lang="en">
                <a:latin typeface="Josefin Sans"/>
                <a:ea typeface="Josefin Sans"/>
                <a:cs typeface="Josefin Sans"/>
                <a:sym typeface="Josefin Sans"/>
              </a:rPr>
              <a:t> in a vector space for words that are similar to each other. </a:t>
            </a:r>
            <a:endParaRPr>
              <a:latin typeface="Josefin Sans"/>
              <a:ea typeface="Josefin Sans"/>
              <a:cs typeface="Josefin Sans"/>
              <a:sym typeface="Josefin Sans"/>
            </a:endParaRPr>
          </a:p>
        </p:txBody>
      </p:sp>
      <p:grpSp>
        <p:nvGrpSpPr>
          <p:cNvPr id="141" name="Google Shape;141;p18"/>
          <p:cNvGrpSpPr/>
          <p:nvPr/>
        </p:nvGrpSpPr>
        <p:grpSpPr>
          <a:xfrm>
            <a:off x="1519980" y="2446849"/>
            <a:ext cx="766942" cy="690942"/>
            <a:chOff x="2431875" y="700600"/>
            <a:chExt cx="264700" cy="244850"/>
          </a:xfrm>
        </p:grpSpPr>
        <p:sp>
          <p:nvSpPr>
            <p:cNvPr id="142" name="Google Shape;142;p18"/>
            <p:cNvSpPr/>
            <p:nvPr/>
          </p:nvSpPr>
          <p:spPr>
            <a:xfrm>
              <a:off x="2552500" y="700650"/>
              <a:ext cx="137600" cy="113225"/>
            </a:xfrm>
            <a:custGeom>
              <a:rect b="b" l="l" r="r" t="t"/>
              <a:pathLst>
                <a:path extrusionOk="0" h="4529" w="5504">
                  <a:moveTo>
                    <a:pt x="2759" y="1"/>
                  </a:moveTo>
                  <a:cubicBezTo>
                    <a:pt x="2058" y="1"/>
                    <a:pt x="1356" y="154"/>
                    <a:pt x="822" y="460"/>
                  </a:cubicBezTo>
                  <a:cubicBezTo>
                    <a:pt x="267" y="778"/>
                    <a:pt x="0" y="1203"/>
                    <a:pt x="22" y="1622"/>
                  </a:cubicBezTo>
                  <a:lnTo>
                    <a:pt x="22" y="2285"/>
                  </a:lnTo>
                  <a:cubicBezTo>
                    <a:pt x="22" y="2696"/>
                    <a:pt x="289" y="3100"/>
                    <a:pt x="822" y="3410"/>
                  </a:cubicBezTo>
                  <a:lnTo>
                    <a:pt x="2763" y="4528"/>
                  </a:lnTo>
                  <a:lnTo>
                    <a:pt x="4696" y="3410"/>
                  </a:lnTo>
                  <a:cubicBezTo>
                    <a:pt x="5236" y="3100"/>
                    <a:pt x="5503" y="2689"/>
                    <a:pt x="5496" y="2285"/>
                  </a:cubicBezTo>
                  <a:lnTo>
                    <a:pt x="5496" y="1578"/>
                  </a:lnTo>
                  <a:cubicBezTo>
                    <a:pt x="5496" y="1175"/>
                    <a:pt x="5229" y="771"/>
                    <a:pt x="4696" y="460"/>
                  </a:cubicBezTo>
                  <a:cubicBezTo>
                    <a:pt x="4162" y="154"/>
                    <a:pt x="3460" y="1"/>
                    <a:pt x="2759"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2621550" y="700600"/>
              <a:ext cx="68550" cy="113275"/>
            </a:xfrm>
            <a:custGeom>
              <a:rect b="b" l="l" r="r" t="t"/>
              <a:pathLst>
                <a:path extrusionOk="0" h="4531" w="2742">
                  <a:moveTo>
                    <a:pt x="1" y="1"/>
                  </a:moveTo>
                  <a:lnTo>
                    <a:pt x="1" y="4530"/>
                  </a:lnTo>
                  <a:lnTo>
                    <a:pt x="1934" y="3412"/>
                  </a:lnTo>
                  <a:cubicBezTo>
                    <a:pt x="2467" y="3102"/>
                    <a:pt x="2741" y="2698"/>
                    <a:pt x="2734" y="2287"/>
                  </a:cubicBezTo>
                  <a:lnTo>
                    <a:pt x="2734" y="1580"/>
                  </a:lnTo>
                  <a:cubicBezTo>
                    <a:pt x="2734" y="1177"/>
                    <a:pt x="2467" y="773"/>
                    <a:pt x="1934" y="462"/>
                  </a:cubicBezTo>
                  <a:cubicBezTo>
                    <a:pt x="1400" y="160"/>
                    <a:pt x="700" y="1"/>
                    <a:pt x="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2546375" y="700650"/>
              <a:ext cx="150200" cy="95375"/>
            </a:xfrm>
            <a:custGeom>
              <a:rect b="b" l="l" r="r" t="t"/>
              <a:pathLst>
                <a:path extrusionOk="0" h="3815" w="6008">
                  <a:moveTo>
                    <a:pt x="3004" y="1"/>
                  </a:moveTo>
                  <a:cubicBezTo>
                    <a:pt x="2303" y="1"/>
                    <a:pt x="1601" y="154"/>
                    <a:pt x="1067" y="460"/>
                  </a:cubicBezTo>
                  <a:cubicBezTo>
                    <a:pt x="0" y="1081"/>
                    <a:pt x="0" y="2083"/>
                    <a:pt x="1067" y="2696"/>
                  </a:cubicBezTo>
                  <a:lnTo>
                    <a:pt x="3008" y="3814"/>
                  </a:lnTo>
                  <a:lnTo>
                    <a:pt x="4941" y="2696"/>
                  </a:lnTo>
                  <a:cubicBezTo>
                    <a:pt x="6008" y="2083"/>
                    <a:pt x="6008" y="1081"/>
                    <a:pt x="4941" y="460"/>
                  </a:cubicBezTo>
                  <a:cubicBezTo>
                    <a:pt x="4407" y="154"/>
                    <a:pt x="3705" y="1"/>
                    <a:pt x="3004"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2579900" y="716125"/>
              <a:ext cx="83150" cy="47975"/>
            </a:xfrm>
            <a:custGeom>
              <a:rect b="b" l="l" r="r" t="t"/>
              <a:pathLst>
                <a:path extrusionOk="0" h="1919" w="3326">
                  <a:moveTo>
                    <a:pt x="1667" y="0"/>
                  </a:moveTo>
                  <a:cubicBezTo>
                    <a:pt x="743" y="0"/>
                    <a:pt x="1" y="433"/>
                    <a:pt x="1" y="959"/>
                  </a:cubicBezTo>
                  <a:cubicBezTo>
                    <a:pt x="1" y="1493"/>
                    <a:pt x="743" y="1919"/>
                    <a:pt x="1667" y="1919"/>
                  </a:cubicBezTo>
                  <a:cubicBezTo>
                    <a:pt x="2583" y="1919"/>
                    <a:pt x="3325" y="1493"/>
                    <a:pt x="3325" y="959"/>
                  </a:cubicBezTo>
                  <a:cubicBezTo>
                    <a:pt x="3325" y="433"/>
                    <a:pt x="2583" y="0"/>
                    <a:pt x="1667"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2578450" y="716125"/>
              <a:ext cx="86050" cy="27250"/>
            </a:xfrm>
            <a:custGeom>
              <a:rect b="b" l="l" r="r" t="t"/>
              <a:pathLst>
                <a:path extrusionOk="0" h="1090" w="3442">
                  <a:moveTo>
                    <a:pt x="1721" y="0"/>
                  </a:moveTo>
                  <a:cubicBezTo>
                    <a:pt x="1294" y="0"/>
                    <a:pt x="866" y="94"/>
                    <a:pt x="542" y="281"/>
                  </a:cubicBezTo>
                  <a:cubicBezTo>
                    <a:pt x="159" y="505"/>
                    <a:pt x="1" y="808"/>
                    <a:pt x="73" y="1089"/>
                  </a:cubicBezTo>
                  <a:cubicBezTo>
                    <a:pt x="123" y="894"/>
                    <a:pt x="282" y="707"/>
                    <a:pt x="542" y="548"/>
                  </a:cubicBezTo>
                  <a:cubicBezTo>
                    <a:pt x="866" y="361"/>
                    <a:pt x="1294" y="267"/>
                    <a:pt x="1721" y="267"/>
                  </a:cubicBezTo>
                  <a:cubicBezTo>
                    <a:pt x="2148" y="267"/>
                    <a:pt x="2576" y="361"/>
                    <a:pt x="2900" y="548"/>
                  </a:cubicBezTo>
                  <a:cubicBezTo>
                    <a:pt x="3160" y="707"/>
                    <a:pt x="3319" y="894"/>
                    <a:pt x="3369" y="1089"/>
                  </a:cubicBezTo>
                  <a:cubicBezTo>
                    <a:pt x="3441" y="801"/>
                    <a:pt x="3282" y="498"/>
                    <a:pt x="2900" y="281"/>
                  </a:cubicBezTo>
                  <a:cubicBezTo>
                    <a:pt x="2576" y="94"/>
                    <a:pt x="2148" y="0"/>
                    <a:pt x="172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2438550" y="774775"/>
              <a:ext cx="165350" cy="96875"/>
            </a:xfrm>
            <a:custGeom>
              <a:rect b="b" l="l" r="r" t="t"/>
              <a:pathLst>
                <a:path extrusionOk="0" h="3875" w="6614">
                  <a:moveTo>
                    <a:pt x="2740" y="0"/>
                  </a:moveTo>
                  <a:cubicBezTo>
                    <a:pt x="2039" y="0"/>
                    <a:pt x="1338" y="153"/>
                    <a:pt x="801" y="460"/>
                  </a:cubicBezTo>
                  <a:cubicBezTo>
                    <a:pt x="274" y="770"/>
                    <a:pt x="0" y="1174"/>
                    <a:pt x="0" y="1578"/>
                  </a:cubicBezTo>
                  <a:lnTo>
                    <a:pt x="0" y="2292"/>
                  </a:lnTo>
                  <a:cubicBezTo>
                    <a:pt x="0" y="2696"/>
                    <a:pt x="274" y="3107"/>
                    <a:pt x="801" y="3410"/>
                  </a:cubicBezTo>
                  <a:cubicBezTo>
                    <a:pt x="1338" y="3720"/>
                    <a:pt x="2039" y="3875"/>
                    <a:pt x="2741" y="3875"/>
                  </a:cubicBezTo>
                  <a:cubicBezTo>
                    <a:pt x="3442" y="3875"/>
                    <a:pt x="4144" y="3720"/>
                    <a:pt x="4681" y="3410"/>
                  </a:cubicBezTo>
                  <a:lnTo>
                    <a:pt x="6614" y="2292"/>
                  </a:lnTo>
                  <a:lnTo>
                    <a:pt x="6614" y="1578"/>
                  </a:lnTo>
                  <a:lnTo>
                    <a:pt x="4674" y="460"/>
                  </a:lnTo>
                  <a:cubicBezTo>
                    <a:pt x="4140" y="153"/>
                    <a:pt x="3440" y="0"/>
                    <a:pt x="274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2431875" y="774700"/>
              <a:ext cx="172025" cy="79100"/>
            </a:xfrm>
            <a:custGeom>
              <a:rect b="b" l="l" r="r" t="t"/>
              <a:pathLst>
                <a:path extrusionOk="0" h="3164" w="6881">
                  <a:moveTo>
                    <a:pt x="3014" y="0"/>
                  </a:moveTo>
                  <a:cubicBezTo>
                    <a:pt x="2310" y="0"/>
                    <a:pt x="1606" y="155"/>
                    <a:pt x="1068" y="463"/>
                  </a:cubicBezTo>
                  <a:cubicBezTo>
                    <a:pt x="0" y="1076"/>
                    <a:pt x="0" y="2078"/>
                    <a:pt x="1068" y="2699"/>
                  </a:cubicBezTo>
                  <a:cubicBezTo>
                    <a:pt x="1605" y="3009"/>
                    <a:pt x="2306" y="3164"/>
                    <a:pt x="3007" y="3164"/>
                  </a:cubicBezTo>
                  <a:cubicBezTo>
                    <a:pt x="3707" y="3164"/>
                    <a:pt x="4407" y="3009"/>
                    <a:pt x="4941" y="2699"/>
                  </a:cubicBezTo>
                  <a:lnTo>
                    <a:pt x="6881" y="1581"/>
                  </a:lnTo>
                  <a:lnTo>
                    <a:pt x="4948" y="463"/>
                  </a:lnTo>
                  <a:cubicBezTo>
                    <a:pt x="4412" y="154"/>
                    <a:pt x="3713" y="0"/>
                    <a:pt x="3014"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2465400" y="790225"/>
              <a:ext cx="83150" cy="48175"/>
            </a:xfrm>
            <a:custGeom>
              <a:rect b="b" l="l" r="r" t="t"/>
              <a:pathLst>
                <a:path extrusionOk="0" h="1927" w="3326">
                  <a:moveTo>
                    <a:pt x="1667" y="0"/>
                  </a:moveTo>
                  <a:cubicBezTo>
                    <a:pt x="744" y="0"/>
                    <a:pt x="1" y="433"/>
                    <a:pt x="1" y="960"/>
                  </a:cubicBezTo>
                  <a:cubicBezTo>
                    <a:pt x="1" y="1493"/>
                    <a:pt x="744" y="1926"/>
                    <a:pt x="1667" y="1926"/>
                  </a:cubicBezTo>
                  <a:cubicBezTo>
                    <a:pt x="2583" y="1926"/>
                    <a:pt x="3326" y="1493"/>
                    <a:pt x="3326" y="960"/>
                  </a:cubicBezTo>
                  <a:cubicBezTo>
                    <a:pt x="3326" y="433"/>
                    <a:pt x="2583" y="0"/>
                    <a:pt x="1667"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2464150" y="790225"/>
              <a:ext cx="85850" cy="27425"/>
            </a:xfrm>
            <a:custGeom>
              <a:rect b="b" l="l" r="r" t="t"/>
              <a:pathLst>
                <a:path extrusionOk="0" h="1097" w="3434">
                  <a:moveTo>
                    <a:pt x="1717" y="0"/>
                  </a:moveTo>
                  <a:cubicBezTo>
                    <a:pt x="1291" y="0"/>
                    <a:pt x="866" y="94"/>
                    <a:pt x="541" y="282"/>
                  </a:cubicBezTo>
                  <a:cubicBezTo>
                    <a:pt x="152" y="505"/>
                    <a:pt x="0" y="808"/>
                    <a:pt x="72" y="1097"/>
                  </a:cubicBezTo>
                  <a:cubicBezTo>
                    <a:pt x="116" y="895"/>
                    <a:pt x="274" y="707"/>
                    <a:pt x="541" y="556"/>
                  </a:cubicBezTo>
                  <a:cubicBezTo>
                    <a:pt x="866" y="368"/>
                    <a:pt x="1291" y="275"/>
                    <a:pt x="1717" y="275"/>
                  </a:cubicBezTo>
                  <a:cubicBezTo>
                    <a:pt x="2142" y="275"/>
                    <a:pt x="2568" y="368"/>
                    <a:pt x="2892" y="556"/>
                  </a:cubicBezTo>
                  <a:cubicBezTo>
                    <a:pt x="3159" y="707"/>
                    <a:pt x="3311" y="895"/>
                    <a:pt x="3361" y="1097"/>
                  </a:cubicBezTo>
                  <a:cubicBezTo>
                    <a:pt x="3433" y="808"/>
                    <a:pt x="3275" y="498"/>
                    <a:pt x="2892" y="282"/>
                  </a:cubicBezTo>
                  <a:cubicBezTo>
                    <a:pt x="2568" y="94"/>
                    <a:pt x="2142" y="0"/>
                    <a:pt x="171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2552325" y="832225"/>
              <a:ext cx="137050" cy="113225"/>
            </a:xfrm>
            <a:custGeom>
              <a:rect b="b" l="l" r="r" t="t"/>
              <a:pathLst>
                <a:path extrusionOk="0" h="4529" w="5482">
                  <a:moveTo>
                    <a:pt x="2741" y="1"/>
                  </a:moveTo>
                  <a:lnTo>
                    <a:pt x="808" y="1119"/>
                  </a:lnTo>
                  <a:cubicBezTo>
                    <a:pt x="267" y="1429"/>
                    <a:pt x="0" y="1833"/>
                    <a:pt x="0" y="2237"/>
                  </a:cubicBezTo>
                  <a:lnTo>
                    <a:pt x="0" y="2951"/>
                  </a:lnTo>
                  <a:cubicBezTo>
                    <a:pt x="0" y="3355"/>
                    <a:pt x="274" y="3759"/>
                    <a:pt x="808" y="4069"/>
                  </a:cubicBezTo>
                  <a:cubicBezTo>
                    <a:pt x="1342" y="4375"/>
                    <a:pt x="2041" y="4529"/>
                    <a:pt x="2742" y="4529"/>
                  </a:cubicBezTo>
                  <a:cubicBezTo>
                    <a:pt x="3442" y="4529"/>
                    <a:pt x="4144" y="4375"/>
                    <a:pt x="4681" y="4069"/>
                  </a:cubicBezTo>
                  <a:cubicBezTo>
                    <a:pt x="5215" y="3759"/>
                    <a:pt x="5481" y="3355"/>
                    <a:pt x="5481" y="2951"/>
                  </a:cubicBezTo>
                  <a:lnTo>
                    <a:pt x="5481" y="2165"/>
                  </a:lnTo>
                  <a:lnTo>
                    <a:pt x="5474" y="2165"/>
                  </a:lnTo>
                  <a:cubicBezTo>
                    <a:pt x="5445" y="1782"/>
                    <a:pt x="5179" y="1407"/>
                    <a:pt x="4681" y="1119"/>
                  </a:cubicBezTo>
                  <a:lnTo>
                    <a:pt x="2741"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2545650" y="832225"/>
              <a:ext cx="150575" cy="95375"/>
            </a:xfrm>
            <a:custGeom>
              <a:rect b="b" l="l" r="r" t="t"/>
              <a:pathLst>
                <a:path extrusionOk="0" h="3815" w="6023">
                  <a:moveTo>
                    <a:pt x="3015" y="1"/>
                  </a:moveTo>
                  <a:lnTo>
                    <a:pt x="1075" y="1119"/>
                  </a:lnTo>
                  <a:cubicBezTo>
                    <a:pt x="0" y="1732"/>
                    <a:pt x="0" y="2734"/>
                    <a:pt x="1075" y="3355"/>
                  </a:cubicBezTo>
                  <a:cubicBezTo>
                    <a:pt x="1609" y="3661"/>
                    <a:pt x="2308" y="3815"/>
                    <a:pt x="3009" y="3815"/>
                  </a:cubicBezTo>
                  <a:cubicBezTo>
                    <a:pt x="3709" y="3815"/>
                    <a:pt x="4411" y="3661"/>
                    <a:pt x="4948" y="3355"/>
                  </a:cubicBezTo>
                  <a:cubicBezTo>
                    <a:pt x="6023" y="2734"/>
                    <a:pt x="6015" y="1732"/>
                    <a:pt x="4948" y="1119"/>
                  </a:cubicBezTo>
                  <a:lnTo>
                    <a:pt x="3015" y="1"/>
                  </a:ln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2575225" y="863975"/>
              <a:ext cx="91250" cy="48175"/>
            </a:xfrm>
            <a:custGeom>
              <a:rect b="b" l="l" r="r" t="t"/>
              <a:pathLst>
                <a:path extrusionOk="0" h="1927" w="3650">
                  <a:moveTo>
                    <a:pt x="1825" y="0"/>
                  </a:moveTo>
                  <a:cubicBezTo>
                    <a:pt x="1399" y="0"/>
                    <a:pt x="974" y="94"/>
                    <a:pt x="649" y="282"/>
                  </a:cubicBezTo>
                  <a:cubicBezTo>
                    <a:pt x="0" y="664"/>
                    <a:pt x="0" y="1270"/>
                    <a:pt x="649" y="1645"/>
                  </a:cubicBezTo>
                  <a:cubicBezTo>
                    <a:pt x="974" y="1832"/>
                    <a:pt x="1399" y="1926"/>
                    <a:pt x="1825" y="1926"/>
                  </a:cubicBezTo>
                  <a:cubicBezTo>
                    <a:pt x="2250" y="1926"/>
                    <a:pt x="2676" y="1832"/>
                    <a:pt x="3000" y="1645"/>
                  </a:cubicBezTo>
                  <a:cubicBezTo>
                    <a:pt x="3649" y="1270"/>
                    <a:pt x="3649" y="657"/>
                    <a:pt x="3000" y="282"/>
                  </a:cubicBezTo>
                  <a:cubicBezTo>
                    <a:pt x="2676" y="94"/>
                    <a:pt x="2250" y="0"/>
                    <a:pt x="1825"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2577925" y="863975"/>
              <a:ext cx="85850" cy="27425"/>
            </a:xfrm>
            <a:custGeom>
              <a:rect b="b" l="l" r="r" t="t"/>
              <a:pathLst>
                <a:path extrusionOk="0" h="1097" w="3434">
                  <a:moveTo>
                    <a:pt x="1717" y="0"/>
                  </a:moveTo>
                  <a:cubicBezTo>
                    <a:pt x="1291" y="0"/>
                    <a:pt x="866" y="94"/>
                    <a:pt x="541" y="282"/>
                  </a:cubicBezTo>
                  <a:cubicBezTo>
                    <a:pt x="159" y="505"/>
                    <a:pt x="0" y="808"/>
                    <a:pt x="72" y="1097"/>
                  </a:cubicBezTo>
                  <a:cubicBezTo>
                    <a:pt x="123" y="902"/>
                    <a:pt x="274" y="707"/>
                    <a:pt x="541" y="556"/>
                  </a:cubicBezTo>
                  <a:cubicBezTo>
                    <a:pt x="866" y="368"/>
                    <a:pt x="1291" y="274"/>
                    <a:pt x="1717" y="274"/>
                  </a:cubicBezTo>
                  <a:cubicBezTo>
                    <a:pt x="2142" y="274"/>
                    <a:pt x="2568" y="368"/>
                    <a:pt x="2892" y="556"/>
                  </a:cubicBezTo>
                  <a:cubicBezTo>
                    <a:pt x="3159" y="707"/>
                    <a:pt x="3318" y="902"/>
                    <a:pt x="3361" y="1097"/>
                  </a:cubicBezTo>
                  <a:cubicBezTo>
                    <a:pt x="3433" y="808"/>
                    <a:pt x="3282" y="505"/>
                    <a:pt x="2892" y="282"/>
                  </a:cubicBezTo>
                  <a:cubicBezTo>
                    <a:pt x="2568" y="94"/>
                    <a:pt x="2142" y="0"/>
                    <a:pt x="171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8"/>
          <p:cNvSpPr txBox="1"/>
          <p:nvPr/>
        </p:nvSpPr>
        <p:spPr>
          <a:xfrm>
            <a:off x="2286925" y="2064700"/>
            <a:ext cx="59724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Josefin Sans"/>
                <a:ea typeface="Josefin Sans"/>
                <a:cs typeface="Josefin Sans"/>
                <a:sym typeface="Josefin Sans"/>
              </a:rPr>
              <a:t>Through this we can navigate the vector space when </a:t>
            </a:r>
            <a:r>
              <a:rPr b="1" lang="en">
                <a:solidFill>
                  <a:srgbClr val="435D74"/>
                </a:solidFill>
                <a:latin typeface="Josefin Sans"/>
                <a:ea typeface="Josefin Sans"/>
                <a:cs typeface="Josefin Sans"/>
                <a:sym typeface="Josefin Sans"/>
              </a:rPr>
              <a:t>word sense disambiguation</a:t>
            </a:r>
            <a:r>
              <a:rPr lang="en">
                <a:solidFill>
                  <a:schemeClr val="dk1"/>
                </a:solidFill>
                <a:latin typeface="Josefin Sans"/>
                <a:ea typeface="Josefin Sans"/>
                <a:cs typeface="Josefin Sans"/>
                <a:sym typeface="Josefin Sans"/>
              </a:rPr>
              <a:t> increases and hence use the algorithmic support of word-embeddings for the tasks of facet term recommendation tasks.</a:t>
            </a:r>
            <a:endParaRPr>
              <a:solidFill>
                <a:schemeClr val="dk1"/>
              </a:solidFill>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p:txBody>
      </p:sp>
      <p:grpSp>
        <p:nvGrpSpPr>
          <p:cNvPr id="156" name="Google Shape;156;p18"/>
          <p:cNvGrpSpPr/>
          <p:nvPr/>
        </p:nvGrpSpPr>
        <p:grpSpPr>
          <a:xfrm>
            <a:off x="7887211" y="176388"/>
            <a:ext cx="232984" cy="231332"/>
            <a:chOff x="890400" y="4399350"/>
            <a:chExt cx="486600" cy="483150"/>
          </a:xfrm>
        </p:grpSpPr>
        <p:sp>
          <p:nvSpPr>
            <p:cNvPr id="157" name="Google Shape;157;p18"/>
            <p:cNvSpPr/>
            <p:nvPr/>
          </p:nvSpPr>
          <p:spPr>
            <a:xfrm>
              <a:off x="1125300" y="4503075"/>
              <a:ext cx="153800" cy="141650"/>
            </a:xfrm>
            <a:custGeom>
              <a:rect b="b" l="l" r="r" t="t"/>
              <a:pathLst>
                <a:path extrusionOk="0" h="5666" w="6152">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58" name="Google Shape;158;p18"/>
            <p:cNvSpPr/>
            <p:nvPr/>
          </p:nvSpPr>
          <p:spPr>
            <a:xfrm>
              <a:off x="890400" y="4399350"/>
              <a:ext cx="486600" cy="483150"/>
            </a:xfrm>
            <a:custGeom>
              <a:rect b="b" l="l" r="r" t="t"/>
              <a:pathLst>
                <a:path extrusionOk="0" h="19326" w="19464">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59" name="Google Shape;159;p18"/>
            <p:cNvSpPr/>
            <p:nvPr/>
          </p:nvSpPr>
          <p:spPr>
            <a:xfrm>
              <a:off x="1106975" y="4639875"/>
              <a:ext cx="28325" cy="28325"/>
            </a:xfrm>
            <a:custGeom>
              <a:rect b="b" l="l" r="r" t="t"/>
              <a:pathLst>
                <a:path extrusionOk="0" h="1133" w="1133">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pic>
        <p:nvPicPr>
          <p:cNvPr id="160" name="Google Shape;160;p18"/>
          <p:cNvPicPr preferRelativeResize="0"/>
          <p:nvPr/>
        </p:nvPicPr>
        <p:blipFill>
          <a:blip r:embed="rId3">
            <a:alphaModFix/>
          </a:blip>
          <a:stretch>
            <a:fillRect/>
          </a:stretch>
        </p:blipFill>
        <p:spPr>
          <a:xfrm>
            <a:off x="2430644" y="3269054"/>
            <a:ext cx="2068975" cy="1739250"/>
          </a:xfrm>
          <a:prstGeom prst="rect">
            <a:avLst/>
          </a:prstGeom>
          <a:noFill/>
          <a:ln>
            <a:noFill/>
          </a:ln>
        </p:spPr>
      </p:pic>
      <p:pic>
        <p:nvPicPr>
          <p:cNvPr id="161" name="Google Shape;161;p18"/>
          <p:cNvPicPr preferRelativeResize="0"/>
          <p:nvPr/>
        </p:nvPicPr>
        <p:blipFill>
          <a:blip r:embed="rId4">
            <a:alphaModFix/>
          </a:blip>
          <a:stretch>
            <a:fillRect/>
          </a:stretch>
        </p:blipFill>
        <p:spPr>
          <a:xfrm>
            <a:off x="5652822" y="3120897"/>
            <a:ext cx="1890671" cy="2035550"/>
          </a:xfrm>
          <a:prstGeom prst="rect">
            <a:avLst/>
          </a:prstGeom>
          <a:noFill/>
          <a:ln>
            <a:noFill/>
          </a:ln>
        </p:spPr>
      </p:pic>
      <p:cxnSp>
        <p:nvCxnSpPr>
          <p:cNvPr id="162" name="Google Shape;162;p18"/>
          <p:cNvCxnSpPr/>
          <p:nvPr/>
        </p:nvCxnSpPr>
        <p:spPr>
          <a:xfrm flipH="1">
            <a:off x="5267575" y="3221225"/>
            <a:ext cx="11100" cy="1672800"/>
          </a:xfrm>
          <a:prstGeom prst="straightConnector1">
            <a:avLst/>
          </a:prstGeom>
          <a:noFill/>
          <a:ln cap="flat" cmpd="sng" w="76200">
            <a:solidFill>
              <a:srgbClr val="E69138"/>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19"/>
          <p:cNvSpPr txBox="1"/>
          <p:nvPr/>
        </p:nvSpPr>
        <p:spPr>
          <a:xfrm>
            <a:off x="128575" y="46125"/>
            <a:ext cx="7275000" cy="6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Now we would like to evaluate how word-embeddings performs on the task of Facet Term recommendations. For this we need a </a:t>
            </a:r>
            <a:r>
              <a:rPr b="1" lang="en">
                <a:solidFill>
                  <a:srgbClr val="338987"/>
                </a:solidFill>
                <a:latin typeface="Josefin Sans"/>
                <a:ea typeface="Josefin Sans"/>
                <a:cs typeface="Josefin Sans"/>
                <a:sym typeface="Josefin Sans"/>
              </a:rPr>
              <a:t>procedure</a:t>
            </a:r>
            <a:r>
              <a:rPr lang="en">
                <a:latin typeface="Josefin Sans"/>
                <a:ea typeface="Josefin Sans"/>
                <a:cs typeface="Josefin Sans"/>
                <a:sym typeface="Josefin Sans"/>
              </a:rPr>
              <a:t> and a </a:t>
            </a:r>
            <a:r>
              <a:rPr b="1" lang="en">
                <a:solidFill>
                  <a:srgbClr val="F6B26B"/>
                </a:solidFill>
                <a:latin typeface="Josefin Sans"/>
                <a:ea typeface="Josefin Sans"/>
                <a:cs typeface="Josefin Sans"/>
                <a:sym typeface="Josefin Sans"/>
              </a:rPr>
              <a:t>dataset</a:t>
            </a:r>
            <a:r>
              <a:rPr lang="en">
                <a:latin typeface="Josefin Sans"/>
                <a:ea typeface="Josefin Sans"/>
                <a:cs typeface="Josefin Sans"/>
                <a:sym typeface="Josefin Sans"/>
              </a:rPr>
              <a:t>.</a:t>
            </a:r>
            <a:endParaRPr>
              <a:latin typeface="Josefin Sans"/>
              <a:ea typeface="Josefin Sans"/>
              <a:cs typeface="Josefin Sans"/>
              <a:sym typeface="Josefin Sans"/>
            </a:endParaRPr>
          </a:p>
        </p:txBody>
      </p:sp>
      <p:sp>
        <p:nvSpPr>
          <p:cNvPr id="169" name="Google Shape;169;p19"/>
          <p:cNvSpPr txBox="1"/>
          <p:nvPr/>
        </p:nvSpPr>
        <p:spPr>
          <a:xfrm>
            <a:off x="5194950" y="1327200"/>
            <a:ext cx="3826200" cy="40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How we do it?</a:t>
            </a:r>
            <a:br>
              <a:rPr lang="en">
                <a:latin typeface="Josefin Sans"/>
                <a:ea typeface="Josefin Sans"/>
                <a:cs typeface="Josefin Sans"/>
                <a:sym typeface="Josefin Sans"/>
              </a:rPr>
            </a:br>
            <a:br>
              <a:rPr lang="en">
                <a:latin typeface="Josefin Sans"/>
                <a:ea typeface="Josefin Sans"/>
                <a:cs typeface="Josefin Sans"/>
                <a:sym typeface="Josefin Sans"/>
              </a:rPr>
            </a:br>
            <a:r>
              <a:rPr lang="en">
                <a:latin typeface="Josefin Sans"/>
                <a:ea typeface="Josefin Sans"/>
                <a:cs typeface="Josefin Sans"/>
                <a:sym typeface="Josefin Sans"/>
              </a:rPr>
              <a:t>We assess the cosine similarity among facets Terms and pit it against cosine similarity among random words. </a:t>
            </a:r>
            <a:endParaRPr>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a:p>
            <a:pPr indent="0" lvl="0" marL="0" rtl="0" algn="l">
              <a:spcBef>
                <a:spcPts val="0"/>
              </a:spcBef>
              <a:spcAft>
                <a:spcPts val="0"/>
              </a:spcAft>
              <a:buNone/>
            </a:pPr>
            <a:r>
              <a:rPr lang="en">
                <a:latin typeface="Josefin Sans"/>
                <a:ea typeface="Josefin Sans"/>
                <a:cs typeface="Josefin Sans"/>
                <a:sym typeface="Josefin Sans"/>
              </a:rPr>
              <a:t>We further analyze the similarity distribution among these Facet terms to understand the efficiency of word-embeddings model for this tasks.</a:t>
            </a:r>
            <a:endParaRPr>
              <a:latin typeface="Josefin Sans"/>
              <a:ea typeface="Josefin Sans"/>
              <a:cs typeface="Josefin Sans"/>
              <a:sym typeface="Josefin Sans"/>
            </a:endParaRPr>
          </a:p>
        </p:txBody>
      </p:sp>
      <p:pic>
        <p:nvPicPr>
          <p:cNvPr id="170" name="Google Shape;170;p19"/>
          <p:cNvPicPr preferRelativeResize="0"/>
          <p:nvPr/>
        </p:nvPicPr>
        <p:blipFill>
          <a:blip r:embed="rId3">
            <a:alphaModFix/>
          </a:blip>
          <a:stretch>
            <a:fillRect/>
          </a:stretch>
        </p:blipFill>
        <p:spPr>
          <a:xfrm>
            <a:off x="474875" y="684625"/>
            <a:ext cx="3848955" cy="409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6" name="Google Shape;176;p20"/>
          <p:cNvGrpSpPr/>
          <p:nvPr/>
        </p:nvGrpSpPr>
        <p:grpSpPr>
          <a:xfrm>
            <a:off x="7956401" y="139316"/>
            <a:ext cx="198618" cy="230698"/>
            <a:chOff x="4492800" y="2027925"/>
            <a:chExt cx="414825" cy="481825"/>
          </a:xfrm>
        </p:grpSpPr>
        <p:sp>
          <p:nvSpPr>
            <p:cNvPr id="177" name="Google Shape;177;p20"/>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78" name="Google Shape;178;p20"/>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sp>
        <p:nvSpPr>
          <p:cNvPr id="179" name="Google Shape;179;p20"/>
          <p:cNvSpPr txBox="1"/>
          <p:nvPr/>
        </p:nvSpPr>
        <p:spPr>
          <a:xfrm>
            <a:off x="7807750" y="305950"/>
            <a:ext cx="10584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Dataset Challenges</a:t>
            </a:r>
            <a:endParaRPr b="1" sz="1100">
              <a:solidFill>
                <a:srgbClr val="338987"/>
              </a:solidFill>
              <a:latin typeface="Josefin Sans"/>
              <a:ea typeface="Josefin Sans"/>
              <a:cs typeface="Josefin Sans"/>
              <a:sym typeface="Josefin Sans"/>
            </a:endParaRPr>
          </a:p>
        </p:txBody>
      </p:sp>
      <p:sp>
        <p:nvSpPr>
          <p:cNvPr id="180" name="Google Shape;180;p20"/>
          <p:cNvSpPr txBox="1"/>
          <p:nvPr/>
        </p:nvSpPr>
        <p:spPr>
          <a:xfrm>
            <a:off x="600100" y="962100"/>
            <a:ext cx="7356300" cy="629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Josefin Sans"/>
                <a:ea typeface="Josefin Sans"/>
                <a:cs typeface="Josefin Sans"/>
                <a:sym typeface="Josefin Sans"/>
              </a:rPr>
              <a:t>For the purpose of understanding distribution of Facet Terms in the word-embeddings model, we shall create </a:t>
            </a:r>
            <a:r>
              <a:rPr b="1" lang="en">
                <a:solidFill>
                  <a:srgbClr val="338987"/>
                </a:solidFill>
                <a:latin typeface="Josefin Sans"/>
                <a:ea typeface="Josefin Sans"/>
                <a:cs typeface="Josefin Sans"/>
                <a:sym typeface="Josefin Sans"/>
              </a:rPr>
              <a:t>Facet</a:t>
            </a:r>
            <a:r>
              <a:rPr lang="en">
                <a:latin typeface="Josefin Sans"/>
                <a:ea typeface="Josefin Sans"/>
                <a:cs typeface="Josefin Sans"/>
                <a:sym typeface="Josefin Sans"/>
              </a:rPr>
              <a:t> from WordNet and then analyze the similarity distribution among the facet Terms of these Term Lists. </a:t>
            </a:r>
            <a:endParaRPr>
              <a:latin typeface="Josefin Sans"/>
              <a:ea typeface="Josefin Sans"/>
              <a:cs typeface="Josefin Sans"/>
              <a:sym typeface="Josefin Sans"/>
            </a:endParaRPr>
          </a:p>
        </p:txBody>
      </p:sp>
      <p:sp>
        <p:nvSpPr>
          <p:cNvPr id="181" name="Google Shape;181;p20"/>
          <p:cNvSpPr txBox="1"/>
          <p:nvPr/>
        </p:nvSpPr>
        <p:spPr>
          <a:xfrm>
            <a:off x="823500" y="2034625"/>
            <a:ext cx="7497000" cy="7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What is </a:t>
            </a:r>
            <a:r>
              <a:rPr b="1" lang="en">
                <a:solidFill>
                  <a:srgbClr val="338987"/>
                </a:solidFill>
                <a:latin typeface="Josefin Sans"/>
                <a:ea typeface="Josefin Sans"/>
                <a:cs typeface="Josefin Sans"/>
                <a:sym typeface="Josefin Sans"/>
              </a:rPr>
              <a:t>Facet</a:t>
            </a:r>
            <a:r>
              <a:rPr lang="en">
                <a:latin typeface="Josefin Sans"/>
                <a:ea typeface="Josefin Sans"/>
                <a:cs typeface="Josefin Sans"/>
                <a:sym typeface="Josefin Sans"/>
              </a:rPr>
              <a:t>?</a:t>
            </a:r>
            <a:endParaRPr>
              <a:latin typeface="Josefin Sans"/>
              <a:ea typeface="Josefin Sans"/>
              <a:cs typeface="Josefin Sans"/>
              <a:sym typeface="Josefin Sans"/>
            </a:endParaRPr>
          </a:p>
          <a:p>
            <a:pPr indent="0" lvl="0" marL="0" rtl="0" algn="just">
              <a:spcBef>
                <a:spcPts val="0"/>
              </a:spcBef>
              <a:spcAft>
                <a:spcPts val="0"/>
              </a:spcAft>
              <a:buNone/>
            </a:pPr>
            <a:br>
              <a:rPr lang="en">
                <a:latin typeface="Josefin Sans"/>
                <a:ea typeface="Josefin Sans"/>
                <a:cs typeface="Josefin Sans"/>
                <a:sym typeface="Josefin Sans"/>
              </a:rPr>
            </a:br>
            <a:r>
              <a:rPr lang="en">
                <a:latin typeface="Josefin Sans"/>
                <a:ea typeface="Josefin Sans"/>
                <a:cs typeface="Josefin Sans"/>
                <a:sym typeface="Josefin Sans"/>
              </a:rPr>
              <a:t>It is one of the representation of knowledge structures. Term Lists(Facets) contains list of Facet Terms. We shall create Term Lists from another form of knowledge structures - Term Hierarchies- WordNet.</a:t>
            </a:r>
            <a:endParaRPr>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p:txBody>
      </p:sp>
      <p:sp>
        <p:nvSpPr>
          <p:cNvPr id="182" name="Google Shape;182;p20"/>
          <p:cNvSpPr txBox="1"/>
          <p:nvPr/>
        </p:nvSpPr>
        <p:spPr>
          <a:xfrm>
            <a:off x="3100900" y="3937825"/>
            <a:ext cx="5247300" cy="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Josefin Sans"/>
                <a:ea typeface="Josefin Sans"/>
                <a:cs typeface="Josefin Sans"/>
                <a:sym typeface="Josefin Sans"/>
              </a:rPr>
              <a:t>For the purpose of </a:t>
            </a:r>
            <a:r>
              <a:rPr b="1" lang="en">
                <a:solidFill>
                  <a:srgbClr val="338987"/>
                </a:solidFill>
                <a:latin typeface="Josefin Sans"/>
                <a:ea typeface="Josefin Sans"/>
                <a:cs typeface="Josefin Sans"/>
                <a:sym typeface="Josefin Sans"/>
              </a:rPr>
              <a:t>creating Facets from Wordnet</a:t>
            </a:r>
            <a:r>
              <a:rPr lang="en">
                <a:solidFill>
                  <a:schemeClr val="dk1"/>
                </a:solidFill>
                <a:latin typeface="Josefin Sans"/>
                <a:ea typeface="Josefin Sans"/>
                <a:cs typeface="Josefin Sans"/>
                <a:sym typeface="Josefin Sans"/>
              </a:rPr>
              <a:t>, we shall only be working with ‘Nouns’ (POS). </a:t>
            </a:r>
            <a:endParaRPr>
              <a:latin typeface="Josefin Sans"/>
              <a:ea typeface="Josefin Sans"/>
              <a:cs typeface="Josefin Sans"/>
              <a:sym typeface="Josefin Sans"/>
            </a:endParaRPr>
          </a:p>
        </p:txBody>
      </p:sp>
      <p:sp>
        <p:nvSpPr>
          <p:cNvPr id="183" name="Google Shape;183;p20"/>
          <p:cNvSpPr txBox="1"/>
          <p:nvPr/>
        </p:nvSpPr>
        <p:spPr>
          <a:xfrm>
            <a:off x="459550" y="192850"/>
            <a:ext cx="36117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38987"/>
                </a:solidFill>
                <a:latin typeface="Josefin Sans"/>
                <a:ea typeface="Josefin Sans"/>
                <a:cs typeface="Josefin Sans"/>
                <a:sym typeface="Josefin Sans"/>
              </a:rPr>
              <a:t>DataSet Preparation</a:t>
            </a:r>
            <a:endParaRPr b="1" sz="1800">
              <a:solidFill>
                <a:srgbClr val="338987"/>
              </a:solidFill>
              <a:latin typeface="Josefin Sans"/>
              <a:ea typeface="Josefin Sans"/>
              <a:cs typeface="Josefin Sans"/>
              <a:sym typeface="Josefin Sans"/>
            </a:endParaRPr>
          </a:p>
        </p:txBody>
      </p:sp>
      <p:cxnSp>
        <p:nvCxnSpPr>
          <p:cNvPr id="184" name="Google Shape;184;p20"/>
          <p:cNvCxnSpPr/>
          <p:nvPr/>
        </p:nvCxnSpPr>
        <p:spPr>
          <a:xfrm flipH="1" rot="10800000">
            <a:off x="588525" y="532000"/>
            <a:ext cx="3789000" cy="16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21"/>
          <p:cNvSpPr txBox="1"/>
          <p:nvPr/>
        </p:nvSpPr>
        <p:spPr>
          <a:xfrm>
            <a:off x="1339525" y="80250"/>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338987"/>
                </a:solidFill>
                <a:latin typeface="Josefin Sans"/>
                <a:ea typeface="Josefin Sans"/>
                <a:cs typeface="Josefin Sans"/>
                <a:sym typeface="Josefin Sans"/>
              </a:rPr>
              <a:t>03</a:t>
            </a:r>
            <a:r>
              <a:rPr b="1" lang="en">
                <a:solidFill>
                  <a:srgbClr val="338987"/>
                </a:solidFill>
                <a:latin typeface="Josefin Sans"/>
                <a:ea typeface="Josefin Sans"/>
                <a:cs typeface="Josefin Sans"/>
                <a:sym typeface="Josefin Sans"/>
              </a:rPr>
              <a:t> Dataset Preparation from WordNet</a:t>
            </a:r>
            <a:endParaRPr b="1">
              <a:solidFill>
                <a:srgbClr val="338987"/>
              </a:solidFill>
              <a:latin typeface="Josefin Sans"/>
              <a:ea typeface="Josefin Sans"/>
              <a:cs typeface="Josefin Sans"/>
              <a:sym typeface="Josefin Sans"/>
            </a:endParaRPr>
          </a:p>
        </p:txBody>
      </p:sp>
      <p:cxnSp>
        <p:nvCxnSpPr>
          <p:cNvPr id="191" name="Google Shape;191;p21"/>
          <p:cNvCxnSpPr/>
          <p:nvPr/>
        </p:nvCxnSpPr>
        <p:spPr>
          <a:xfrm>
            <a:off x="1487550" y="821475"/>
            <a:ext cx="4492200" cy="7500"/>
          </a:xfrm>
          <a:prstGeom prst="straightConnector1">
            <a:avLst/>
          </a:prstGeom>
          <a:noFill/>
          <a:ln cap="flat" cmpd="sng" w="9525">
            <a:solidFill>
              <a:schemeClr val="dk2"/>
            </a:solidFill>
            <a:prstDash val="solid"/>
            <a:round/>
            <a:headEnd len="med" w="med" type="none"/>
            <a:tailEnd len="med" w="med" type="none"/>
          </a:ln>
        </p:spPr>
      </p:cxnSp>
      <p:sp>
        <p:nvSpPr>
          <p:cNvPr id="192" name="Google Shape;192;p21"/>
          <p:cNvSpPr txBox="1"/>
          <p:nvPr/>
        </p:nvSpPr>
        <p:spPr>
          <a:xfrm>
            <a:off x="7837350" y="153900"/>
            <a:ext cx="917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solidFill>
                <a:srgbClr val="338987"/>
              </a:solidFill>
              <a:latin typeface="Josefin Sans"/>
              <a:ea typeface="Josefin Sans"/>
              <a:cs typeface="Josefin Sans"/>
              <a:sym typeface="Josefin Sans"/>
            </a:endParaRPr>
          </a:p>
        </p:txBody>
      </p:sp>
      <p:grpSp>
        <p:nvGrpSpPr>
          <p:cNvPr id="193" name="Google Shape;193;p21"/>
          <p:cNvGrpSpPr/>
          <p:nvPr/>
        </p:nvGrpSpPr>
        <p:grpSpPr>
          <a:xfrm>
            <a:off x="8134059" y="80251"/>
            <a:ext cx="324280" cy="327823"/>
            <a:chOff x="-2668225" y="3239075"/>
            <a:chExt cx="288300" cy="291450"/>
          </a:xfrm>
        </p:grpSpPr>
        <p:sp>
          <p:nvSpPr>
            <p:cNvPr id="194" name="Google Shape;194;p21"/>
            <p:cNvSpPr/>
            <p:nvPr/>
          </p:nvSpPr>
          <p:spPr>
            <a:xfrm>
              <a:off x="-2592600" y="3239075"/>
              <a:ext cx="137850" cy="51225"/>
            </a:xfrm>
            <a:custGeom>
              <a:rect b="b" l="l" r="r" t="t"/>
              <a:pathLst>
                <a:path extrusionOk="0" h="2049" w="5514">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2587875" y="3307875"/>
              <a:ext cx="129200" cy="69850"/>
            </a:xfrm>
            <a:custGeom>
              <a:rect b="b" l="l" r="r" t="t"/>
              <a:pathLst>
                <a:path extrusionOk="0" h="2794" w="5168">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2566625" y="3427325"/>
              <a:ext cx="33125" cy="33100"/>
            </a:xfrm>
            <a:custGeom>
              <a:rect b="b" l="l" r="r" t="t"/>
              <a:pathLst>
                <a:path extrusionOk="0" h="1324" w="1325">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2481550" y="3461200"/>
              <a:ext cx="18125" cy="18150"/>
            </a:xfrm>
            <a:custGeom>
              <a:rect b="b" l="l" r="r" t="t"/>
              <a:pathLst>
                <a:path extrusionOk="0" h="726" w="725">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2668225" y="3393475"/>
              <a:ext cx="288300" cy="137050"/>
            </a:xfrm>
            <a:custGeom>
              <a:rect b="b" l="l" r="r" t="t"/>
              <a:pathLst>
                <a:path extrusionOk="0" h="5482" w="11532">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rgbClr val="338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1"/>
          <p:cNvSpPr txBox="1"/>
          <p:nvPr/>
        </p:nvSpPr>
        <p:spPr>
          <a:xfrm>
            <a:off x="7837350" y="364850"/>
            <a:ext cx="10434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8987"/>
                </a:solidFill>
                <a:latin typeface="Josefin Sans"/>
                <a:ea typeface="Josefin Sans"/>
                <a:cs typeface="Josefin Sans"/>
                <a:sym typeface="Josefin Sans"/>
              </a:rPr>
              <a:t>Dataset Preparation</a:t>
            </a:r>
            <a:endParaRPr b="1" sz="1100">
              <a:solidFill>
                <a:srgbClr val="338987"/>
              </a:solidFill>
              <a:latin typeface="Josefin Sans"/>
              <a:ea typeface="Josefin Sans"/>
              <a:cs typeface="Josefin Sans"/>
              <a:sym typeface="Josefin Sans"/>
            </a:endParaRPr>
          </a:p>
        </p:txBody>
      </p:sp>
      <p:sp>
        <p:nvSpPr>
          <p:cNvPr id="200" name="Google Shape;200;p21"/>
          <p:cNvSpPr txBox="1"/>
          <p:nvPr/>
        </p:nvSpPr>
        <p:spPr>
          <a:xfrm>
            <a:off x="407050" y="1509750"/>
            <a:ext cx="6446100" cy="26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8987"/>
                </a:solidFill>
                <a:latin typeface="Josefin Sans"/>
                <a:ea typeface="Josefin Sans"/>
                <a:cs typeface="Josefin Sans"/>
                <a:sym typeface="Josefin Sans"/>
              </a:rPr>
              <a:t>General Overview</a:t>
            </a:r>
            <a:endParaRPr b="1">
              <a:solidFill>
                <a:srgbClr val="338987"/>
              </a:solidFill>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a:p>
            <a:pPr indent="0" lvl="0" marL="0" rtl="0" algn="l">
              <a:spcBef>
                <a:spcPts val="0"/>
              </a:spcBef>
              <a:spcAft>
                <a:spcPts val="0"/>
              </a:spcAft>
              <a:buNone/>
            </a:pPr>
            <a:r>
              <a:rPr lang="en">
                <a:latin typeface="Josefin Sans"/>
                <a:ea typeface="Josefin Sans"/>
                <a:cs typeface="Josefin Sans"/>
                <a:sym typeface="Josefin Sans"/>
              </a:rPr>
              <a:t>This section is divided into two parts:</a:t>
            </a:r>
            <a:endParaRPr>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a:p>
            <a:pPr indent="-317500" lvl="0" marL="457200" rtl="0" algn="l">
              <a:spcBef>
                <a:spcPts val="0"/>
              </a:spcBef>
              <a:spcAft>
                <a:spcPts val="0"/>
              </a:spcAft>
              <a:buSzPts val="1400"/>
              <a:buFont typeface="Josefin Sans"/>
              <a:buAutoNum type="arabicPeriod"/>
            </a:pPr>
            <a:r>
              <a:rPr lang="en">
                <a:latin typeface="Josefin Sans"/>
                <a:ea typeface="Josefin Sans"/>
                <a:cs typeface="Josefin Sans"/>
                <a:sym typeface="Josefin Sans"/>
              </a:rPr>
              <a:t>Extracting Facet Term Lists by Traversing WordNet.</a:t>
            </a:r>
            <a:endParaRPr>
              <a:latin typeface="Josefin Sans"/>
              <a:ea typeface="Josefin Sans"/>
              <a:cs typeface="Josefin Sans"/>
              <a:sym typeface="Josefin Sans"/>
            </a:endParaRPr>
          </a:p>
          <a:p>
            <a:pPr indent="0" lvl="0" marL="457200" rtl="0" algn="l">
              <a:spcBef>
                <a:spcPts val="0"/>
              </a:spcBef>
              <a:spcAft>
                <a:spcPts val="0"/>
              </a:spcAft>
              <a:buNone/>
            </a:pPr>
            <a:r>
              <a:t/>
            </a:r>
            <a:endParaRPr>
              <a:latin typeface="Josefin Sans"/>
              <a:ea typeface="Josefin Sans"/>
              <a:cs typeface="Josefin Sans"/>
              <a:sym typeface="Josefin Sans"/>
            </a:endParaRPr>
          </a:p>
          <a:p>
            <a:pPr indent="-317500" lvl="0" marL="457200" rtl="0" algn="l">
              <a:spcBef>
                <a:spcPts val="0"/>
              </a:spcBef>
              <a:spcAft>
                <a:spcPts val="0"/>
              </a:spcAft>
              <a:buSzPts val="1400"/>
              <a:buFont typeface="Josefin Sans"/>
              <a:buAutoNum type="arabicPeriod"/>
            </a:pPr>
            <a:r>
              <a:rPr lang="en">
                <a:latin typeface="Josefin Sans"/>
                <a:ea typeface="Josefin Sans"/>
                <a:cs typeface="Josefin Sans"/>
                <a:sym typeface="Josefin Sans"/>
              </a:rPr>
              <a:t>From the Facet Term Lists, we generate Support-Query that can be fed to the evaluation procedure as shown in previous slide.</a:t>
            </a:r>
            <a:endParaRPr>
              <a:latin typeface="Josefin Sans"/>
              <a:ea typeface="Josefin Sans"/>
              <a:cs typeface="Josefin Sans"/>
              <a:sym typeface="Josefi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