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694"/>
  </p:normalViewPr>
  <p:slideViewPr>
    <p:cSldViewPr snapToGrid="0" snapToObjects="1">
      <p:cViewPr>
        <p:scale>
          <a:sx n="69" d="100"/>
          <a:sy n="69" d="100"/>
        </p:scale>
        <p:origin x="224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796FB-59BC-5F42-837C-EA59D7386AA5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82D4-BE07-554B-AE99-E1391A404D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55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opinion mining and market analysis, affective computing, or natural language interfaces such as e-learning environments or educational/edutainment games. Possible beneficial effects of emotions on memory and attention of the users, and in general on fostering their creativity are also well known in the field of psychology. </a:t>
            </a:r>
            <a:endParaRPr lang="en-GB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82D4-BE07-554B-AE99-E1391A404D0D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81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этой работе авторы провели анализ около 500 слов, взятых из литературы по эмоциям. Затем они разработали таксономию, которая помогает выделить термины, явно относящиеся к эмоциям.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сопоставляет категории, предоставляемые словарем, со списками слов и значений слов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категория – список слов и их значений</a:t>
            </a: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объективность – когда нет положительного или отрицательного мнения</a:t>
            </a: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именно эти измерения объясняют различия в эмоциях (как показал их факторный анализ)</a:t>
            </a: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Прямо указывают ан эмоции (страшно, весело) и косвенно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indirect)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зависит от контекста (плач, монстр). Вот этот ресурс оценивает именно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82D4-BE07-554B-AE99-E1391A404D0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335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ANGER, DISGUST, FEAR, JOY, SADNESS, SURPRISE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82D4-BE07-554B-AE99-E1391A404D0D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2100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Controlling for Annotation Errors.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remaining annotator, calculated the Pearson correlation between her emotion scores and the average emotion scores of all the other annotators.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(корреляции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меньще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0.5 – убирали)</a:t>
            </a:r>
            <a:endParaRPr lang="en-GB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82D4-BE07-554B-AE99-E1391A404D0D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9028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news headlines typically consist of a few words and are often written by creative people with the intention to “provoke” emotions, and consequently to attract the readers’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characteristics make the news headlines particularly suitable for use in an automatic emotion recognition setting, as the affective/emotional features (if present) are guaranteed to appear in these short sentences.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также смотрели на корреляцию ответов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аннотаторов</a:t>
            </a:r>
            <a:endParaRPr lang="en-GB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82D4-BE07-554B-AE99-E1391A404D0D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184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BAB-523E-0441-B0A6-A33B4850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4025D-B24F-AD4E-B304-B7EB5082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E12A-E96B-4647-870E-117472F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56FD-1E25-4844-BB9D-8D2A07BB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ABA9-486C-6B45-8EC1-E5ECE33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457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6B0D-9522-CD47-BB21-533CD51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BBE77-D39E-1C4F-92D4-4A5B313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89FA-5B06-B741-9679-48B55A55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4C28-D3D4-6044-A9EC-FB611476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AEF1-5522-0D40-82F6-BEFCBE6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55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3A054-3F7B-304D-B5E6-B6FE15C9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9B77A-41CA-0B45-B0D6-291E876F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700-F1B9-3B42-8DF3-532F31A8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D8F1-43E4-4A4A-8FBC-AD7A757D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3694-31A0-FF41-8229-B2E36E02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181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3DD-2C42-B840-934E-04E3DC88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A2E6-4823-EC44-A0A1-CAA231FC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ED89-E028-1A48-9123-807949B8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E69F-B0D3-A94A-A638-9AF610E8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8037-B435-A640-8BC3-EEC3C8F5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859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71B1-A456-AB42-809A-43712619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5F22-CD4B-6A4F-9A3F-24A50AAC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4559-3D37-494C-8076-D140AAB5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D53-5E73-214F-9332-7E1E0C7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70A8-B3C4-D74E-A0F2-53C286F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8813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3EB-B372-C646-813E-E64785E8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746D-5AA9-3847-ACEC-94D49C408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9E16C-12D8-1B45-8DB1-49A5D897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5EB43-8214-E646-9A22-3DEB7C0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3538-CF2F-A14E-BCA8-96B54EA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B5DB-37EC-8A4A-BFC8-C17457E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91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9885-A2AD-F54C-8182-970B6B8E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0D261-BC58-ED4C-B954-B4F7511C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32E7-BDF4-E443-9507-F1DD87AB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27735-3215-884B-8893-BD30D5FFE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FB8D-BA12-A745-9823-638D30325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D9CB5-864C-D945-BDB9-D867406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D10E8-349E-FF4D-9722-680344A7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6E2AD-8C0B-4848-9B14-1BEAF60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705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565C-E40F-924C-BB61-F5B83A46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0E80A-F957-284A-AA6B-5048F088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F298-496A-4646-95AB-00EA3E52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4F8C8-5C88-564B-8A37-16D53BB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58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E364E-E5E4-9144-AC46-BF4181FE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04E93-6291-B74E-B462-C57A248E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38BA-EBB4-F64F-8059-3D7FED2A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9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104D-600B-6549-9D02-7E221D82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F5D0-B3CA-8A4A-BFA1-7991FD72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6AE8-6ECA-FD40-9470-8966A3C9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274F-E2DB-A340-A8EE-30676BB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DC4A-8210-ED41-8117-A44C4B6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D5F5-3D78-8445-B026-B2774C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05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A250-657D-6E4A-A6EE-0537BF17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48CBE-044B-704B-8A90-7FFD1517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C4A4-0FFF-E548-AEE3-9B39D992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4073-5024-7D47-89FD-8F245ECF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ABB2-995C-F34C-84A2-5CE55331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CF678-25EB-FF41-A993-634A315F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40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8885-F8AC-444A-93BF-CAD6CF8F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E184-53B1-2948-ABC6-BB505F8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342C-3B81-B141-A38F-6DA9C91B7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0F4C-B4E9-B648-985D-2B09A38E688B}" type="datetimeFigureOut">
              <a:rPr lang="en-RU" smtClean="0"/>
              <a:t>05/03/2022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E880-104A-4642-9C77-ACDBE68C1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3A14-3CFA-6B47-9647-B78A94F2A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342C-2CDF-8D41-AF4F-F7DAAEAED3E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516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9414-C733-B943-8281-3A0034CA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Chapter: Affect Detection in Texts </a:t>
            </a:r>
            <a:br>
              <a:rPr lang="en-GB" dirty="0"/>
            </a:b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5A5A5-BF43-D749-BD05-B79192F42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0828"/>
            <a:ext cx="9144000" cy="1655762"/>
          </a:xfrm>
        </p:spPr>
        <p:txBody>
          <a:bodyPr/>
          <a:lstStyle/>
          <a:p>
            <a:r>
              <a:rPr lang="en-GB" dirty="0"/>
              <a:t>Carlo </a:t>
            </a:r>
            <a:r>
              <a:rPr lang="en-GB" dirty="0" err="1"/>
              <a:t>Strapparava</a:t>
            </a:r>
            <a:r>
              <a:rPr lang="en-GB" dirty="0"/>
              <a:t> and Rada </a:t>
            </a:r>
            <a:r>
              <a:rPr lang="en-GB" dirty="0" err="1"/>
              <a:t>Mihalcea</a:t>
            </a:r>
            <a:r>
              <a:rPr lang="en-GB" dirty="0"/>
              <a:t> 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233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A892-B627-7441-9E5C-44F89D79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Эмоции – это не лингвистический конструкт, но самый удобный доступ к эмоциям – через язык</a:t>
            </a:r>
          </a:p>
          <a:p>
            <a:r>
              <a:rPr lang="ru-RU" dirty="0"/>
              <a:t>Анализ эмоций в текстах важен для многих областей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Примеры применения анализа эмоций в текстах:</a:t>
            </a:r>
          </a:p>
          <a:p>
            <a:pPr marL="0" indent="0">
              <a:buNone/>
            </a:pPr>
            <a:r>
              <a:rPr lang="ru-RU" dirty="0"/>
              <a:t>1) </a:t>
            </a:r>
            <a:r>
              <a:rPr lang="en-GB" dirty="0"/>
              <a:t>Sentiment analysis </a:t>
            </a:r>
            <a:r>
              <a:rPr lang="ru-RU" dirty="0"/>
              <a:t>- </a:t>
            </a:r>
            <a:r>
              <a:rPr lang="ru-RU" i="1" dirty="0"/>
              <a:t>анализ настроений </a:t>
            </a:r>
            <a:r>
              <a:rPr lang="ru-RU" dirty="0"/>
              <a:t>(+/-)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2) Computer assisted creativity </a:t>
            </a:r>
            <a:r>
              <a:rPr lang="en-GB" i="1" dirty="0"/>
              <a:t>(</a:t>
            </a:r>
            <a:r>
              <a:rPr lang="ru-RU" i="1" dirty="0"/>
              <a:t>напр., для рекламы)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en-GB" dirty="0"/>
              <a:t>Verbal Expressivity in Human</a:t>
            </a:r>
            <a:r>
              <a:rPr lang="ru-RU" dirty="0"/>
              <a:t>-</a:t>
            </a:r>
            <a:r>
              <a:rPr lang="en-GB" dirty="0"/>
              <a:t>Computer Interaction 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2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B5BA-322A-4346-9EC8-D9C279C6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для анализа эмоциональных текстов – эмоциональные лексиконы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08E9-CDBE-434D-99BB-5DE965D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85645"/>
            <a:ext cx="11353800" cy="487235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Одни из первых (</a:t>
            </a:r>
            <a:r>
              <a:rPr lang="en-GB" dirty="0" err="1"/>
              <a:t>Ortony</a:t>
            </a:r>
            <a:r>
              <a:rPr lang="en-GB" dirty="0"/>
              <a:t>, </a:t>
            </a:r>
            <a:r>
              <a:rPr lang="en-GB" dirty="0" err="1"/>
              <a:t>Clore</a:t>
            </a:r>
            <a:r>
              <a:rPr lang="en-GB" dirty="0"/>
              <a:t>, &amp; Foss, 1987a</a:t>
            </a:r>
            <a:r>
              <a:rPr lang="ru-RU" dirty="0"/>
              <a:t>)</a:t>
            </a:r>
            <a:r>
              <a:rPr lang="en-GB" dirty="0"/>
              <a:t> </a:t>
            </a:r>
            <a:r>
              <a:rPr lang="ru-RU" i="1" dirty="0"/>
              <a:t>– </a:t>
            </a:r>
            <a:r>
              <a:rPr lang="ru-RU" dirty="0"/>
              <a:t>провели анализ </a:t>
            </a:r>
            <a:r>
              <a:rPr lang="en-GB" dirty="0"/>
              <a:t>500 </a:t>
            </a:r>
            <a:r>
              <a:rPr lang="ru-RU" dirty="0"/>
              <a:t>слов</a:t>
            </a:r>
          </a:p>
          <a:p>
            <a:pPr marL="0" indent="0">
              <a:buNone/>
            </a:pPr>
            <a:endParaRPr lang="ru-RU" i="1" dirty="0"/>
          </a:p>
          <a:p>
            <a:r>
              <a:rPr lang="en-GB" b="1" dirty="0"/>
              <a:t>General Enquirer </a:t>
            </a:r>
            <a:r>
              <a:rPr lang="en-GB" dirty="0"/>
              <a:t>(1966) </a:t>
            </a:r>
            <a:r>
              <a:rPr lang="ru-RU" dirty="0"/>
              <a:t>– слова разделены на 182 категории</a:t>
            </a:r>
          </a:p>
          <a:p>
            <a:pPr marL="0" indent="0">
              <a:buNone/>
            </a:pPr>
            <a:endParaRPr lang="ru-RU" i="1" dirty="0"/>
          </a:p>
          <a:p>
            <a:r>
              <a:rPr lang="en-GB" b="1" dirty="0" err="1"/>
              <a:t>SentiWordNet</a:t>
            </a:r>
            <a:r>
              <a:rPr lang="en-GB" dirty="0"/>
              <a:t> (2006)</a:t>
            </a:r>
            <a:r>
              <a:rPr lang="ru-RU" dirty="0"/>
              <a:t> – фокусируется на полярности терминов (</a:t>
            </a:r>
            <a:r>
              <a:rPr lang="en-GB" dirty="0"/>
              <a:t>objective/</a:t>
            </a:r>
            <a:r>
              <a:rPr lang="ru-RU" dirty="0"/>
              <a:t>+/-)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Obj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(s) = 1−[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Pos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(s)+Neg(s)]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dirty="0">
              <a:highlight>
                <a:srgbClr val="008080"/>
              </a:highlight>
            </a:endParaRPr>
          </a:p>
          <a:p>
            <a:r>
              <a:rPr lang="en-GB" b="1" dirty="0"/>
              <a:t>Affective Norms for English Words </a:t>
            </a:r>
            <a:r>
              <a:rPr lang="en-GB" dirty="0"/>
              <a:t>(Bradley &amp; Lang, 1999)</a:t>
            </a:r>
            <a:r>
              <a:rPr lang="ru-RU" dirty="0"/>
              <a:t> – слова оценены по </a:t>
            </a:r>
            <a:r>
              <a:rPr lang="en-GB" dirty="0"/>
              <a:t>pleasure, arousal, and dominance </a:t>
            </a:r>
            <a:r>
              <a:rPr lang="ru-RU" i="1" dirty="0"/>
              <a:t>(</a:t>
            </a:r>
            <a:r>
              <a:rPr lang="en-RU" i="1" dirty="0"/>
              <a:t>1034 </a:t>
            </a:r>
            <a:r>
              <a:rPr lang="ru-RU" i="1" dirty="0"/>
              <a:t>слов)</a:t>
            </a:r>
          </a:p>
          <a:p>
            <a:pPr marL="0" indent="0">
              <a:buNone/>
            </a:pPr>
            <a:endParaRPr lang="ru-RU" i="1" dirty="0"/>
          </a:p>
          <a:p>
            <a:r>
              <a:rPr lang="en-GB" b="1" dirty="0"/>
              <a:t>WordNet Affect </a:t>
            </a:r>
            <a:r>
              <a:rPr lang="ru-RU" dirty="0"/>
              <a:t>(2004, 2006)</a:t>
            </a:r>
            <a:r>
              <a:rPr lang="en-GB" dirty="0"/>
              <a:t> </a:t>
            </a:r>
            <a:r>
              <a:rPr lang="ru-RU" dirty="0"/>
              <a:t>– </a:t>
            </a:r>
            <a:r>
              <a:rPr lang="en-GB" u="sng" dirty="0"/>
              <a:t>direct</a:t>
            </a:r>
            <a:r>
              <a:rPr lang="ru-RU" u="sng" dirty="0"/>
              <a:t> </a:t>
            </a:r>
            <a:r>
              <a:rPr lang="en-GB" dirty="0"/>
              <a:t>affective words, affective labels </a:t>
            </a:r>
            <a:r>
              <a:rPr lang="en-GB" i="1" dirty="0"/>
              <a:t>(</a:t>
            </a:r>
            <a:r>
              <a:rPr lang="ru-RU" i="1" dirty="0"/>
              <a:t>эмоции, настроения…)</a:t>
            </a:r>
            <a:endParaRPr lang="en-GB" i="1" dirty="0"/>
          </a:p>
          <a:p>
            <a:endParaRPr lang="en-GB" dirty="0"/>
          </a:p>
          <a:p>
            <a:endParaRPr lang="en-RU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3459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E6A3-563B-8D4D-A29F-AA35CA93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Enquirer</a:t>
            </a:r>
            <a:endParaRPr lang="en-RU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2FE50A-129F-5742-8FD7-B050232C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248565"/>
            <a:ext cx="10096500" cy="2908300"/>
          </a:xfrm>
        </p:spPr>
      </p:pic>
    </p:spTree>
    <p:extLst>
      <p:ext uri="{BB962C8B-B14F-4D97-AF65-F5344CB8AC3E}">
        <p14:creationId xmlns:p14="http://schemas.microsoft.com/office/powerpoint/2010/main" val="8422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4BF6-1D82-F241-97D8-8E1B85E3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Affective Norms for English Words</a:t>
            </a:r>
            <a:endParaRPr lang="en-RU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04DA56E-FD15-5441-A314-237BB348D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550" y="2345628"/>
            <a:ext cx="9994900" cy="375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578A5-5154-9B47-911D-19F99455C8AE}"/>
              </a:ext>
            </a:extLst>
          </p:cNvPr>
          <p:cNvSpPr txBox="1"/>
          <p:nvPr/>
        </p:nvSpPr>
        <p:spPr>
          <a:xfrm>
            <a:off x="9526953" y="1716635"/>
            <a:ext cx="18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Шкалы от 1 до 9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282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B261-7789-3845-ABFA-620B991D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WordNet Affect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7D2C-7652-EE4A-BEA5-B18B6075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Семантические ряды помечены несколькими </a:t>
            </a:r>
            <a:r>
              <a:rPr lang="en-GB" u="sng" dirty="0"/>
              <a:t>labels</a:t>
            </a:r>
          </a:p>
          <a:p>
            <a:pPr marL="0" indent="0">
              <a:buNone/>
            </a:pPr>
            <a:r>
              <a:rPr lang="en-GB" b="1" dirty="0"/>
              <a:t>A-labels: </a:t>
            </a:r>
            <a:r>
              <a:rPr lang="en-GB" dirty="0"/>
              <a:t>Emotion</a:t>
            </a:r>
            <a:endParaRPr lang="ru-RU" dirty="0"/>
          </a:p>
          <a:p>
            <a:pPr marL="0" indent="0">
              <a:buNone/>
            </a:pPr>
            <a:r>
              <a:rPr lang="en-GB" b="1" dirty="0"/>
              <a:t>Valence: </a:t>
            </a:r>
            <a:r>
              <a:rPr lang="en-GB" dirty="0"/>
              <a:t>Positive, Negative, Neutral, Ambiguous (</a:t>
            </a:r>
            <a:r>
              <a:rPr lang="ru-RU" dirty="0"/>
              <a:t>когда значение слова зависит от контекста)</a:t>
            </a:r>
            <a:endParaRPr lang="en-RU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702763-98B9-7642-8273-C78131A7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3673475"/>
            <a:ext cx="11595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0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AF8B-EE3A-484B-AF16-3805BEE1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текста по эмоциям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818A-5C7A-B94A-A814-D3DC30F2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Занимает много времени</a:t>
            </a:r>
          </a:p>
          <a:p>
            <a:r>
              <a:rPr lang="ru-RU" dirty="0"/>
              <a:t>Требует много </a:t>
            </a:r>
            <a:r>
              <a:rPr lang="ru-RU" dirty="0" err="1"/>
              <a:t>аннотаторов</a:t>
            </a:r>
            <a:r>
              <a:rPr lang="ru-RU" dirty="0"/>
              <a:t> для повышения  согласованности их аннотаций </a:t>
            </a:r>
          </a:p>
          <a:p>
            <a:endParaRPr lang="ru-RU" dirty="0"/>
          </a:p>
          <a:p>
            <a:pPr algn="ctr">
              <a:buFont typeface="Wingdings" pitchFamily="2" charset="2"/>
              <a:buChar char="à"/>
            </a:pPr>
            <a:r>
              <a:rPr lang="ru-RU" dirty="0">
                <a:sym typeface="Wingdings" pitchFamily="2" charset="2"/>
              </a:rPr>
              <a:t>Ч</a:t>
            </a:r>
            <a:r>
              <a:rPr lang="ru-RU" dirty="0"/>
              <a:t>аще используются короткие предложения и заголовки</a:t>
            </a:r>
          </a:p>
          <a:p>
            <a:pPr algn="ctr">
              <a:buFont typeface="Wingdings" pitchFamily="2" charset="2"/>
              <a:buChar char="à"/>
            </a:pPr>
            <a:endParaRPr lang="ru-RU" dirty="0"/>
          </a:p>
          <a:p>
            <a:r>
              <a:rPr lang="ru-RU" dirty="0"/>
              <a:t>В основном базируется на 6 базовых эмоциях</a:t>
            </a:r>
          </a:p>
          <a:p>
            <a:r>
              <a:rPr lang="ru-RU" dirty="0"/>
              <a:t>В этой главе 2 попытки аннотирования</a:t>
            </a:r>
          </a:p>
          <a:p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Аннотация эмоций в текстах песен (</a:t>
            </a:r>
            <a:r>
              <a:rPr lang="ru-RU" dirty="0" err="1"/>
              <a:t>краудсорсинг</a:t>
            </a:r>
            <a:r>
              <a:rPr lang="ru-RU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Создание золотого стандарта аннотированных заголовков новостей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19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CFA-654B-124B-8967-82A674F4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Аннотация эмоций в текстах песен (</a:t>
            </a:r>
            <a:r>
              <a:rPr lang="ru-RU" dirty="0" err="1"/>
              <a:t>краудсорсинг</a:t>
            </a:r>
            <a:r>
              <a:rPr lang="ru-RU" dirty="0"/>
              <a:t>)</a:t>
            </a:r>
            <a:br>
              <a:rPr lang="ru-RU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44D7-FA5B-E04A-8BF1-5B4C7B7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813"/>
            <a:ext cx="10515600" cy="4351338"/>
          </a:xfrm>
        </p:spPr>
        <p:txBody>
          <a:bodyPr/>
          <a:lstStyle/>
          <a:p>
            <a:r>
              <a:rPr lang="ru-RU" dirty="0"/>
              <a:t>100 песен (брали самые популярные песни)</a:t>
            </a:r>
          </a:p>
          <a:p>
            <a:r>
              <a:rPr lang="ru-RU" dirty="0"/>
              <a:t>Аннотация по 6 эмоциям (оценка от 0 до 10)</a:t>
            </a:r>
          </a:p>
          <a:p>
            <a:pPr marL="0" indent="0">
              <a:buNone/>
            </a:pPr>
            <a:r>
              <a:rPr lang="ru-RU" b="1" dirty="0"/>
              <a:t>Инструкция для </a:t>
            </a:r>
            <a:r>
              <a:rPr lang="ru-RU" b="1" dirty="0" err="1"/>
              <a:t>аннотаторов</a:t>
            </a:r>
            <a:r>
              <a:rPr lang="ru-RU" b="1" dirty="0"/>
              <a:t>:</a:t>
            </a:r>
          </a:p>
          <a:p>
            <a:pPr marL="514350" indent="-514350">
              <a:buAutoNum type="arabicParenR"/>
            </a:pPr>
            <a:r>
              <a:rPr lang="ru-RU" dirty="0"/>
              <a:t>Оценивать эмоции с точки зрения автора песни</a:t>
            </a:r>
          </a:p>
          <a:p>
            <a:pPr marL="514350" indent="-514350">
              <a:buAutoNum type="arabicParenR"/>
            </a:pPr>
            <a:r>
              <a:rPr lang="ru-RU" dirty="0"/>
              <a:t>Перед началом аннотации прочитать все песню (знание контекста)</a:t>
            </a:r>
          </a:p>
          <a:p>
            <a:pPr marL="514350" indent="-514350">
              <a:buAutoNum type="arabicParenR"/>
            </a:pPr>
            <a:r>
              <a:rPr lang="ru-RU" dirty="0"/>
              <a:t>Аннотировать по 6 эмоциям, независимым друг от друга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FDD0466-FA57-2642-AFD4-225F7632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81" y="857250"/>
            <a:ext cx="3187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5DF2-6006-F149-96C2-07F47C0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золотого стандарта аннотированных заголовков новостей</a:t>
            </a:r>
            <a:br>
              <a:rPr lang="ru-RU" dirty="0"/>
            </a:br>
            <a:r>
              <a:rPr lang="ru-RU" dirty="0"/>
              <a:t>- </a:t>
            </a:r>
            <a:r>
              <a:rPr lang="en-GB" dirty="0" err="1"/>
              <a:t>SemEval</a:t>
            </a:r>
            <a:r>
              <a:rPr lang="en-GB" dirty="0"/>
              <a:t> 2007 “Affective Text” Task</a:t>
            </a:r>
            <a:br>
              <a:rPr lang="en-GB" dirty="0"/>
            </a:br>
            <a:br>
              <a:rPr lang="en-GB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CF56-5401-CF4E-8B08-1894130E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555"/>
            <a:ext cx="10515600" cy="35084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Задание для </a:t>
            </a:r>
            <a:r>
              <a:rPr lang="ru-RU" dirty="0" err="1"/>
              <a:t>аннотаторов</a:t>
            </a:r>
            <a:r>
              <a:rPr lang="ru-RU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Оценить 6 эмоций от 0 до 100 по соответствию с заголовком </a:t>
            </a:r>
          </a:p>
          <a:p>
            <a:pPr marL="514350" indent="-514350">
              <a:buAutoNum type="arabicPeriod"/>
            </a:pPr>
            <a:r>
              <a:rPr lang="ru-RU" dirty="0"/>
              <a:t>И/ИЛИ дать оценку его валентности (+/-) по шкале от -100 до 100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988FE-204F-934F-96D8-2886D44E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6" y="4689524"/>
            <a:ext cx="10325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0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667</Words>
  <Application>Microsoft Macintosh PowerPoint</Application>
  <PresentationFormat>Widescreen</PresentationFormat>
  <Paragraphs>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Chapter: Affect Detection in Texts  </vt:lpstr>
      <vt:lpstr>PowerPoint Presentation</vt:lpstr>
      <vt:lpstr>Ресурсы для анализа эмоциональных текстов – эмоциональные лексиконы</vt:lpstr>
      <vt:lpstr>General Enquirer</vt:lpstr>
      <vt:lpstr>Affective Norms for English Words</vt:lpstr>
      <vt:lpstr>WordNet Affect</vt:lpstr>
      <vt:lpstr>Аннотация текста по эмоциям</vt:lpstr>
      <vt:lpstr>Аннотация эмоций в текстах песен (краудсорсинг) </vt:lpstr>
      <vt:lpstr>Создание золотого стандарта аннотированных заголовков новостей - SemEval 2007 “Affective Text” Task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Chapter: Affect Detection in Texts  </dc:title>
  <dc:creator>Microsoft Office User</dc:creator>
  <cp:lastModifiedBy>Microsoft Office User</cp:lastModifiedBy>
  <cp:revision>3</cp:revision>
  <dcterms:created xsi:type="dcterms:W3CDTF">2022-02-24T14:07:43Z</dcterms:created>
  <dcterms:modified xsi:type="dcterms:W3CDTF">2022-03-05T14:58:25Z</dcterms:modified>
</cp:coreProperties>
</file>