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q0OviCROA+lHAMJdEGLZZURr2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6DFCE-EEC6-44B2-8DF7-1538DE57BF36}">
  <a:tblStyle styleId="{E8B6DFCE-EEC6-44B2-8DF7-1538DE57B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8600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5ecc5f86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115ecc5f864_0_3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ecc5f864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8600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ecc5f864_2_2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ecc5f86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15ecc5f864_2_4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ecc5f8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5ecc5f864_0_40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5ecc5f864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15ecc5f864_2_8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ecc5f864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8600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ecc5f864_2_93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ecc5f864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5ecc5f864_2_6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ecc5f86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15ecc5f864_2_109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trends-in-cognitive-sciences/vol/22/issue/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trends-in-cognitive-sciences/vol/22/issue/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istemology_of_science.academic.ru/960/%D1%8D%D1%81%D1%81%D0%B5%D0%BD%D1%86%D0%B8%D0%B0%D0%BB%D0%B8%D0%B7%D0%BC" TargetMode="External"/><Relationship Id="rId5" Type="http://schemas.openxmlformats.org/officeDocument/2006/relationships/hyperlink" Target="https://studopedia.org/6-176780.html" TargetMode="External"/><Relationship Id="rId4" Type="http://schemas.openxmlformats.org/officeDocument/2006/relationships/hyperlink" Target="https://www.hmong.press/wiki/Silvan_Tomkins#Affect_the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-of-adventures.ru/trobriantsyi-plemya-papua-novoy-gvine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trends-in-cognitive-sciences/vol/22/issue/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.academic.ru/dic.nsf/ntes/42/%D0%90%D0%94%D0%90%D0%9F%D0%A2%D0%98%D0%92%D0%9D%D0%90%D0%AF" TargetMode="External"/><Relationship Id="rId7" Type="http://schemas.openxmlformats.org/officeDocument/2006/relationships/hyperlink" Target="https://www.sciencedirect.com/journal/trends-in-cognitive-sciences/vol/22/issue/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mspb.ru/wp-content/uploads/2018/12/2017-%D0%90%D0%BA%D1%82%D0%BE%D0%B2%D0%B0%D1%8F-%D1%80%D0%B5%D1%87%D1%8C-%D0%9F%D0%B0%D1%82%D0%BA%D0%B8%D0%BD%D0%95%D0%9B.pdf" TargetMode="External"/><Relationship Id="rId5" Type="http://schemas.openxmlformats.org/officeDocument/2006/relationships/hyperlink" Target="https://dic.academic.ru/dic.nsf/enc_medicine/8037/%D0%93%D0%B5%D0%BD%D0%B5%D1%82%D0%B8%CC%81%D1%87%D0%B5%D1%81%D0%BA%D0%B8%D0%B9" TargetMode="External"/><Relationship Id="rId4" Type="http://schemas.openxmlformats.org/officeDocument/2006/relationships/hyperlink" Target="https://dic.academic.ru/dic.nsf/ruwiki/37293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0" y="2732425"/>
            <a:ext cx="9144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i="0" dirty="0">
                <a:solidFill>
                  <a:srgbClr val="505050"/>
                </a:solidFill>
                <a:effectLst/>
                <a:latin typeface="+mj-lt"/>
              </a:rPr>
              <a:t>Facial Displays Are Tools for Social Influence</a:t>
            </a:r>
            <a:endParaRPr lang="ru-RU" sz="3200" b="1" dirty="0">
              <a:solidFill>
                <a:srgbClr val="666666"/>
              </a:solidFill>
              <a:latin typeface="+mj-l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b="1" dirty="0">
                <a:solidFill>
                  <a:srgbClr val="666666"/>
                </a:solidFill>
              </a:rPr>
              <a:t>(Выражение лица — инструмент социального влияния)</a:t>
            </a:r>
            <a:endParaRPr sz="1600" b="1" dirty="0">
              <a:solidFill>
                <a:srgbClr val="0070C0"/>
              </a:solidFill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subTitle" idx="1"/>
          </p:nvPr>
        </p:nvSpPr>
        <p:spPr>
          <a:xfrm>
            <a:off x="311699" y="4002497"/>
            <a:ext cx="8520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200" dirty="0">
                <a:solidFill>
                  <a:schemeClr val="dk1"/>
                </a:solidFill>
              </a:rPr>
              <a:t>Карлос </a:t>
            </a:r>
            <a:r>
              <a:rPr lang="ru-RU" sz="1200" dirty="0" err="1">
                <a:solidFill>
                  <a:schemeClr val="dk1"/>
                </a:solidFill>
              </a:rPr>
              <a:t>Кривелли</a:t>
            </a:r>
            <a:r>
              <a:rPr lang="ru-RU" sz="1200" dirty="0">
                <a:solidFill>
                  <a:schemeClr val="dk1"/>
                </a:solidFill>
              </a:rPr>
              <a:t>, Алан Дж. </a:t>
            </a:r>
            <a:r>
              <a:rPr lang="ru-RU" sz="1200" dirty="0" err="1">
                <a:solidFill>
                  <a:schemeClr val="dk1"/>
                </a:solidFill>
              </a:rPr>
              <a:t>Фридлунд</a:t>
            </a:r>
            <a:r>
              <a:rPr lang="ru-RU" sz="1200" dirty="0">
                <a:solidFill>
                  <a:schemeClr val="dk1"/>
                </a:solidFill>
              </a:rPr>
              <a:t> Выражение лица — инструмент социального влияния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200" dirty="0">
                <a:solidFill>
                  <a:schemeClr val="dk1"/>
                </a:solidFill>
              </a:rPr>
              <a:t> // Тренды когнитивных наук. </a:t>
            </a:r>
            <a:r>
              <a:rPr lang="ru-RU" sz="1200" dirty="0">
                <a:solidFill>
                  <a:srgbClr val="0C7DB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Том 22, Выпуск 5</a:t>
            </a:r>
            <a:r>
              <a:rPr lang="ru-RU" sz="1200" dirty="0">
                <a:solidFill>
                  <a:srgbClr val="2E2E2E"/>
                </a:solidFill>
              </a:rPr>
              <a:t>, </a:t>
            </a:r>
            <a:r>
              <a:rPr lang="ru-RU" sz="1200" dirty="0">
                <a:solidFill>
                  <a:schemeClr val="dk1"/>
                </a:solidFill>
              </a:rPr>
              <a:t>Май 2018, с. 388-399.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5" name="Google Shape;3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50" y="152400"/>
            <a:ext cx="2144138" cy="2216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" name="Google Shape;3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063" y="152400"/>
            <a:ext cx="3635873" cy="2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675" y="133575"/>
            <a:ext cx="2213625" cy="22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5ecc5f864_0_30"/>
          <p:cNvSpPr txBox="1">
            <a:spLocks noGrp="1"/>
          </p:cNvSpPr>
          <p:nvPr>
            <p:ph type="body" idx="1"/>
          </p:nvPr>
        </p:nvSpPr>
        <p:spPr>
          <a:xfrm>
            <a:off x="4604775" y="1867573"/>
            <a:ext cx="4302000" cy="222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rgbClr val="2E2E2E"/>
                </a:solidFill>
                <a:highlight>
                  <a:schemeClr val="lt1"/>
                </a:highlight>
              </a:rPr>
              <a:t>Основа - эволюционная биология</a:t>
            </a: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rgbClr val="2E2E2E"/>
                </a:solidFill>
                <a:highlight>
                  <a:schemeClr val="lt1"/>
                </a:highlight>
              </a:rPr>
              <a:t>Функционалистский подход </a:t>
            </a: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rgbClr val="2E2E2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rgbClr val="2E2E2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rgbClr val="2E2E2E"/>
                </a:solidFill>
              </a:rPr>
              <a:t>Не связывает мимические проявления с ментальностью, что дает перспективу разработкам в области ИИ и социальной робототехники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" name="Google Shape;53;g115ecc5f864_0_30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54" name="Google Shape;54;g115ecc5f864_0_30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Карлос Кривелли, Алан Дж. Фридлунд Выражение лица — инструмент социального влияния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 // Тренды когнитивных наук. </a:t>
            </a:r>
            <a:r>
              <a:rPr lang="ru-RU">
                <a:solidFill>
                  <a:srgbClr val="0C7DB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Том 22, Выпуск 5</a:t>
            </a:r>
            <a:r>
              <a:rPr lang="ru-RU">
                <a:solidFill>
                  <a:srgbClr val="2E2E2E"/>
                </a:solidFill>
              </a:rPr>
              <a:t>, </a:t>
            </a:r>
            <a:r>
              <a:rPr lang="ru-RU">
                <a:solidFill>
                  <a:schemeClr val="dk1"/>
                </a:solidFill>
              </a:rPr>
              <a:t>Май 2018, с. 388-399.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55" name="Google Shape;55;g115ecc5f864_0_30"/>
          <p:cNvSpPr txBox="1"/>
          <p:nvPr/>
        </p:nvSpPr>
        <p:spPr>
          <a:xfrm>
            <a:off x="46047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Поведенческая экология 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  <a:highlight>
                  <a:srgbClr val="FEEDD8"/>
                </a:highlight>
              </a:rPr>
              <a:t>Behavioral ecology view of facial displays (BECV)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  <p:sp>
        <p:nvSpPr>
          <p:cNvPr id="56" name="Google Shape;56;g115ecc5f864_0_30"/>
          <p:cNvSpPr txBox="1"/>
          <p:nvPr/>
        </p:nvSpPr>
        <p:spPr>
          <a:xfrm>
            <a:off x="2370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FF0000"/>
                </a:solidFill>
              </a:rPr>
              <a:t>Теория базовых эмоций</a:t>
            </a:r>
            <a:endParaRPr sz="10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</a:rPr>
              <a:t>Basic emotions theory (BET)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" name="Google Shape;57;g115ecc5f864_0_30"/>
          <p:cNvSpPr txBox="1">
            <a:spLocks noGrp="1"/>
          </p:cNvSpPr>
          <p:nvPr>
            <p:ph type="body" idx="1"/>
          </p:nvPr>
        </p:nvSpPr>
        <p:spPr>
          <a:xfrm>
            <a:off x="237075" y="1864125"/>
            <a:ext cx="4302000" cy="222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chemeClr val="dk1"/>
                </a:solidFill>
              </a:rPr>
              <a:t>Аристотель, Декарт (6 “страстей”), Ч. Лебрен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chemeClr val="dk1"/>
                </a:solidFill>
              </a:rPr>
              <a:t>Каждая из “страстей” имеет свое выражение лица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chemeClr val="dk1"/>
                </a:solidFill>
              </a:rPr>
              <a:t>Эссенциалистский подход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 u="sng">
                <a:solidFill>
                  <a:schemeClr val="hlink"/>
                </a:solidFill>
                <a:hlinkClick r:id="rId4"/>
              </a:rPr>
              <a:t>Теория аффектов Сильвана Томкинса</a:t>
            </a:r>
            <a:endParaRPr sz="1300">
              <a:solidFill>
                <a:srgbClr val="2E2E2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 u="sng">
                <a:solidFill>
                  <a:schemeClr val="hlink"/>
                </a:solidFill>
                <a:hlinkClick r:id="rId5"/>
              </a:rPr>
              <a:t>Нейрокультурная теория эмоций Пола Экмана</a:t>
            </a:r>
            <a:endParaRPr sz="1300">
              <a:solidFill>
                <a:srgbClr val="2E2E2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chemeClr val="dk1"/>
                </a:solidFill>
              </a:rPr>
              <a:t>Через выражение лица люди вовне проявляют 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>
                <a:solidFill>
                  <a:schemeClr val="dk1"/>
                </a:solidFill>
              </a:rPr>
              <a:t>свою внутреннюю сущность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8" name="Google Shape;58;g115ecc5f864_0_30"/>
          <p:cNvSpPr txBox="1"/>
          <p:nvPr/>
        </p:nvSpPr>
        <p:spPr>
          <a:xfrm>
            <a:off x="237150" y="4144400"/>
            <a:ext cx="4302000" cy="79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</a:rPr>
              <a:t>В чем проблема:</a:t>
            </a:r>
            <a:r>
              <a:rPr lang="ru-RU" sz="1000" b="1"/>
              <a:t> </a:t>
            </a:r>
            <a:r>
              <a:rPr lang="ru-RU" sz="1000" b="1" u="sng">
                <a:solidFill>
                  <a:schemeClr val="hlink"/>
                </a:solidFill>
                <a:hlinkClick r:id="rId6"/>
              </a:rPr>
              <a:t>эссенциализм </a:t>
            </a:r>
            <a:r>
              <a:rPr lang="ru-RU" sz="1000" b="1">
                <a:solidFill>
                  <a:srgbClr val="2E2E2E"/>
                </a:solidFill>
              </a:rPr>
              <a:t>- </a:t>
            </a:r>
            <a:r>
              <a:rPr lang="ru-RU" sz="1000">
                <a:solidFill>
                  <a:srgbClr val="2E2E2E"/>
                </a:solidFill>
              </a:rPr>
              <a:t>учение о том, что у каждого объекта есть свойства, придающие ему особую «сущность». </a:t>
            </a:r>
            <a:endParaRPr sz="1000">
              <a:solidFill>
                <a:srgbClr val="2E2E2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000">
                <a:solidFill>
                  <a:srgbClr val="2E2E2E"/>
                </a:solidFill>
              </a:rPr>
              <a:t>BET заявляет, что у эмоций есть “сущности” (качества), </a:t>
            </a:r>
            <a:endParaRPr sz="1000">
              <a:solidFill>
                <a:srgbClr val="2E2E2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000">
                <a:solidFill>
                  <a:srgbClr val="2E2E2E"/>
                </a:solidFill>
              </a:rPr>
              <a:t>которые определяют каждую из них.</a:t>
            </a:r>
            <a:endParaRPr sz="1200"/>
          </a:p>
        </p:txBody>
      </p:sp>
      <p:cxnSp>
        <p:nvCxnSpPr>
          <p:cNvPr id="59" name="Google Shape;59;g115ecc5f864_0_30"/>
          <p:cNvCxnSpPr/>
          <p:nvPr/>
        </p:nvCxnSpPr>
        <p:spPr>
          <a:xfrm>
            <a:off x="2386050" y="3945175"/>
            <a:ext cx="4200" cy="27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60;g115ecc5f864_0_30"/>
          <p:cNvSpPr txBox="1"/>
          <p:nvPr/>
        </p:nvSpPr>
        <p:spPr>
          <a:xfrm>
            <a:off x="4604775" y="4144400"/>
            <a:ext cx="4302000" cy="796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</a:rPr>
              <a:t>В опровержение эссенциалистского взгляда на лица и эмоции </a:t>
            </a:r>
            <a:r>
              <a:rPr lang="ru-RU" sz="1000">
                <a:solidFill>
                  <a:schemeClr val="dk1"/>
                </a:solidFill>
                <a:highlight>
                  <a:srgbClr val="D9EAD3"/>
                </a:highlight>
              </a:rPr>
              <a:t>BECV</a:t>
            </a:r>
            <a:r>
              <a:rPr lang="ru-RU" sz="1000" b="1">
                <a:solidFill>
                  <a:srgbClr val="FF0000"/>
                </a:solidFill>
                <a:highlight>
                  <a:srgbClr val="FEEDD8"/>
                </a:highlight>
              </a:rPr>
              <a:t> </a:t>
            </a:r>
            <a:r>
              <a:rPr lang="ru-RU" sz="1000">
                <a:solidFill>
                  <a:schemeClr val="dk1"/>
                </a:solidFill>
              </a:rPr>
              <a:t>были получены новые данные на сообществах коренных народов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" name="Google Shape;61;g115ecc5f864_0_30"/>
          <p:cNvCxnSpPr/>
          <p:nvPr/>
        </p:nvCxnSpPr>
        <p:spPr>
          <a:xfrm>
            <a:off x="4396050" y="4596500"/>
            <a:ext cx="372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ecc5f864_2_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77" name="Google Shape;77;g115ecc5f864_2_21"/>
          <p:cNvSpPr txBox="1"/>
          <p:nvPr/>
        </p:nvSpPr>
        <p:spPr>
          <a:xfrm>
            <a:off x="237150" y="62662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200" u="sng" dirty="0" err="1">
                <a:solidFill>
                  <a:schemeClr val="hlink"/>
                </a:solidFill>
                <a:hlinkClick r:id="rId3"/>
              </a:rPr>
              <a:t>Тробрианцы</a:t>
            </a:r>
            <a:r>
              <a:rPr lang="ru-RU" sz="1200" dirty="0">
                <a:solidFill>
                  <a:srgbClr val="2E2E2E"/>
                </a:solidFill>
              </a:rPr>
              <a:t> – коренное племя Папуа-Новой Гвинеи, проживающее на землях архипелага </a:t>
            </a:r>
            <a:r>
              <a:rPr lang="ru-RU" sz="1200" dirty="0" err="1">
                <a:solidFill>
                  <a:srgbClr val="2E2E2E"/>
                </a:solidFill>
              </a:rPr>
              <a:t>Тробриан</a:t>
            </a:r>
            <a:endParaRPr sz="1200" b="1" dirty="0">
              <a:solidFill>
                <a:srgbClr val="1C4587"/>
              </a:solidFill>
            </a:endParaRPr>
          </a:p>
        </p:txBody>
      </p:sp>
      <p:sp>
        <p:nvSpPr>
          <p:cNvPr id="78" name="Google Shape;78;g115ecc5f864_2_21"/>
          <p:cNvSpPr txBox="1">
            <a:spLocks noGrp="1"/>
          </p:cNvSpPr>
          <p:nvPr>
            <p:ph type="body" idx="1"/>
          </p:nvPr>
        </p:nvSpPr>
        <p:spPr>
          <a:xfrm>
            <a:off x="237150" y="1303350"/>
            <a:ext cx="4413600" cy="253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 b="1">
                <a:solidFill>
                  <a:schemeClr val="dk1"/>
                </a:solidFill>
                <a:highlight>
                  <a:schemeClr val="lt1"/>
                </a:highlight>
              </a:rPr>
              <a:t>Первые тесты </a:t>
            </a: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</a:rPr>
              <a:t>на племенах </a:t>
            </a:r>
            <a:r>
              <a:rPr lang="ru-RU" sz="1300">
                <a:solidFill>
                  <a:schemeClr val="dk1"/>
                </a:solidFill>
              </a:rPr>
              <a:t>тробрианцев из Папуа-Новой Гвинеи (достаточно изолированных, чтобы на них повлияли другие культуры) </a:t>
            </a:r>
            <a:r>
              <a:rPr lang="ru-RU" sz="1300">
                <a:solidFill>
                  <a:srgbClr val="FF0000"/>
                </a:solidFill>
              </a:rPr>
              <a:t>были объявлены доказывающими универсальность</a:t>
            </a:r>
            <a:r>
              <a:rPr lang="ru-RU" sz="1300">
                <a:solidFill>
                  <a:schemeClr val="dk1"/>
                </a:solidFill>
              </a:rPr>
              <a:t> теории базовых эмоций (хотя и показывали соответствие в 50% случаев).</a:t>
            </a:r>
            <a:endParaRPr sz="13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300" b="1">
                <a:solidFill>
                  <a:schemeClr val="dk1"/>
                </a:solidFill>
              </a:rPr>
              <a:t>Новые тес</a:t>
            </a:r>
            <a:r>
              <a:rPr lang="ru-RU" sz="1300" b="1">
                <a:solidFill>
                  <a:schemeClr val="dk1"/>
                </a:solidFill>
                <a:highlight>
                  <a:schemeClr val="lt1"/>
                </a:highlight>
              </a:rPr>
              <a:t>ты </a:t>
            </a: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</a:rPr>
              <a:t>среди тробрианцев Папуа-Новой Гвинеи, химба Намибии и мвани Мозамбика указывают на фундаментальное человеческое разнообразие. Представители коренных народов </a:t>
            </a:r>
            <a:r>
              <a:rPr lang="ru-RU" sz="1300">
                <a:solidFill>
                  <a:srgbClr val="FF0000"/>
                </a:solidFill>
                <a:highlight>
                  <a:schemeClr val="lt1"/>
                </a:highlight>
              </a:rPr>
              <a:t>придают разное значение выражениям лица, если они изолированы от контекста (ситуации).</a:t>
            </a:r>
            <a:endParaRPr sz="13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g115ecc5f864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775" y="1303350"/>
            <a:ext cx="4105075" cy="25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ecc5f864_2_43"/>
          <p:cNvSpPr txBox="1">
            <a:spLocks noGrp="1"/>
          </p:cNvSpPr>
          <p:nvPr>
            <p:ph type="body" idx="1"/>
          </p:nvPr>
        </p:nvSpPr>
        <p:spPr>
          <a:xfrm>
            <a:off x="4604775" y="18593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solidFill>
                  <a:srgbClr val="2E2E2E"/>
                </a:solidFill>
                <a:highlight>
                  <a:schemeClr val="lt1"/>
                </a:highlight>
              </a:rPr>
              <a:t>Во главе угла вопросы:</a:t>
            </a:r>
            <a:endParaRPr sz="14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AutoNum type="arabicPeriod"/>
            </a:pPr>
            <a:r>
              <a:rPr lang="ru-RU" sz="1400" b="1">
                <a:solidFill>
                  <a:srgbClr val="2E2E2E"/>
                </a:solidFill>
                <a:highlight>
                  <a:schemeClr val="lt1"/>
                </a:highlight>
              </a:rPr>
              <a:t>Чем объясняются лица, которые мы “строим” и видим?</a:t>
            </a:r>
            <a:endParaRPr sz="1400" b="1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eriod"/>
            </a:pPr>
            <a:r>
              <a:rPr lang="ru-RU" sz="1400" b="1">
                <a:solidFill>
                  <a:srgbClr val="CCCCCC"/>
                </a:solidFill>
                <a:highlight>
                  <a:schemeClr val="lt1"/>
                </a:highlight>
              </a:rPr>
              <a:t>Как мы описываем лица, которые “строим” и видим? </a:t>
            </a:r>
            <a:endParaRPr sz="1400" b="1">
              <a:solidFill>
                <a:srgbClr val="CCCCCC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eriod"/>
            </a:pPr>
            <a:r>
              <a:rPr lang="ru-RU" sz="1400" b="1">
                <a:solidFill>
                  <a:srgbClr val="CCCCCC"/>
                </a:solidFill>
                <a:highlight>
                  <a:schemeClr val="lt1"/>
                </a:highlight>
              </a:rPr>
              <a:t>Как мы описываем лица, которые “строят” другие?</a:t>
            </a:r>
            <a:endParaRPr sz="1400" b="1">
              <a:solidFill>
                <a:srgbClr val="CCCCCC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AutoNum type="arabicPeriod"/>
            </a:pPr>
            <a:r>
              <a:rPr lang="ru-RU" sz="1400" b="1">
                <a:solidFill>
                  <a:srgbClr val="2E2E2E"/>
                </a:solidFill>
                <a:highlight>
                  <a:schemeClr val="lt1"/>
                </a:highlight>
              </a:rPr>
              <a:t>Как люди реагируют на лица, которые мы “строим” и видим?</a:t>
            </a:r>
            <a:endParaRPr sz="1400" b="1">
              <a:solidFill>
                <a:srgbClr val="2E2E2E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g115ecc5f864_2_43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86" name="Google Shape;86;g115ecc5f864_2_43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600">
                <a:solidFill>
                  <a:schemeClr val="dk1"/>
                </a:solidFill>
              </a:rPr>
              <a:t>В чем принципиальная разница в методологиях?</a:t>
            </a:r>
            <a:endParaRPr sz="1600" b="1">
              <a:solidFill>
                <a:srgbClr val="1C4587"/>
              </a:solidFill>
            </a:endParaRPr>
          </a:p>
        </p:txBody>
      </p:sp>
      <p:sp>
        <p:nvSpPr>
          <p:cNvPr id="87" name="Google Shape;87;g115ecc5f864_2_43"/>
          <p:cNvSpPr txBox="1"/>
          <p:nvPr/>
        </p:nvSpPr>
        <p:spPr>
          <a:xfrm>
            <a:off x="46047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Поведенческая экология 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  <a:highlight>
                  <a:srgbClr val="FEEDD8"/>
                </a:highlight>
              </a:rPr>
              <a:t>Behavioral ecology view of facial displays (BECV)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  <p:sp>
        <p:nvSpPr>
          <p:cNvPr id="88" name="Google Shape;88;g115ecc5f864_2_43"/>
          <p:cNvSpPr txBox="1"/>
          <p:nvPr/>
        </p:nvSpPr>
        <p:spPr>
          <a:xfrm>
            <a:off x="2370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FF0000"/>
                </a:solidFill>
              </a:rPr>
              <a:t>Теория базовых эмоций</a:t>
            </a:r>
            <a:endParaRPr sz="10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</a:rPr>
              <a:t>Basic emotions theory (BET)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9" name="Google Shape;89;g115ecc5f864_2_43"/>
          <p:cNvSpPr txBox="1">
            <a:spLocks noGrp="1"/>
          </p:cNvSpPr>
          <p:nvPr>
            <p:ph type="body" idx="1"/>
          </p:nvPr>
        </p:nvSpPr>
        <p:spPr>
          <a:xfrm>
            <a:off x="237075" y="18641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400">
                <a:solidFill>
                  <a:schemeClr val="dk1"/>
                </a:solidFill>
              </a:rPr>
              <a:t>Во главе угла вопросы: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eriod"/>
            </a:pPr>
            <a:r>
              <a:rPr lang="ru-RU" sz="1400" b="1">
                <a:solidFill>
                  <a:srgbClr val="CCCCCC"/>
                </a:solidFill>
                <a:highlight>
                  <a:schemeClr val="lt1"/>
                </a:highlight>
              </a:rPr>
              <a:t>Чем объясняются лица, которые мы “строим” и видим?</a:t>
            </a:r>
            <a:endParaRPr sz="1400" b="1">
              <a:solidFill>
                <a:srgbClr val="CCCCCC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AutoNum type="arabicPeriod"/>
            </a:pPr>
            <a:r>
              <a:rPr lang="ru-RU" sz="1400" b="1">
                <a:solidFill>
                  <a:srgbClr val="2E2E2E"/>
                </a:solidFill>
                <a:highlight>
                  <a:schemeClr val="lt1"/>
                </a:highlight>
              </a:rPr>
              <a:t>Как мы описываем лица, которые “строим” и видим? </a:t>
            </a:r>
            <a:endParaRPr sz="1400" b="1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AutoNum type="arabicPeriod"/>
            </a:pPr>
            <a:r>
              <a:rPr lang="ru-RU" sz="1400" b="1">
                <a:solidFill>
                  <a:srgbClr val="2E2E2E"/>
                </a:solidFill>
                <a:highlight>
                  <a:schemeClr val="lt1"/>
                </a:highlight>
              </a:rPr>
              <a:t>Как мы описываем лица, которые “строят” другие?</a:t>
            </a:r>
            <a:endParaRPr sz="1400" b="1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AutoNum type="arabicPeriod"/>
            </a:pPr>
            <a:r>
              <a:rPr lang="ru-RU" sz="1400" b="1">
                <a:solidFill>
                  <a:srgbClr val="CCCCCC"/>
                </a:solidFill>
                <a:highlight>
                  <a:schemeClr val="lt1"/>
                </a:highlight>
              </a:rPr>
              <a:t>Как люди реагируют на лица, которые мы “строим” и видим?</a:t>
            </a:r>
            <a:endParaRPr sz="1400" b="1">
              <a:solidFill>
                <a:srgbClr val="CCCCCC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ecc5f864_0_40"/>
          <p:cNvSpPr txBox="1">
            <a:spLocks noGrp="1"/>
          </p:cNvSpPr>
          <p:nvPr>
            <p:ph type="body" idx="1"/>
          </p:nvPr>
        </p:nvSpPr>
        <p:spPr>
          <a:xfrm>
            <a:off x="237075" y="1867575"/>
            <a:ext cx="8669700" cy="2882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 b="1">
                <a:solidFill>
                  <a:srgbClr val="2E2E2E"/>
                </a:solidFill>
              </a:rPr>
              <a:t>использовались</a:t>
            </a:r>
            <a:r>
              <a:rPr lang="ru-RU" sz="1300">
                <a:solidFill>
                  <a:srgbClr val="2E2E2E"/>
                </a:solidFill>
              </a:rPr>
              <a:t> различные методы (свободная маркировка, принудительный выбор, эмоциональные предпосылки, сортировка)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 b="1">
                <a:solidFill>
                  <a:srgbClr val="2E2E2E"/>
                </a:solidFill>
              </a:rPr>
              <a:t>включали</a:t>
            </a:r>
            <a:r>
              <a:rPr lang="ru-RU" sz="1300">
                <a:solidFill>
                  <a:srgbClr val="2E2E2E"/>
                </a:solidFill>
              </a:rPr>
              <a:t> проверку нескольких конкурирующих теорий и объяснительных схем (теории основных аффектов, теории действия-идентификации, поведенческой экологии)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 b="1">
                <a:solidFill>
                  <a:srgbClr val="2E2E2E"/>
                </a:solidFill>
              </a:rPr>
              <a:t>были учтены </a:t>
            </a:r>
            <a:r>
              <a:rPr lang="ru-RU" sz="1300">
                <a:solidFill>
                  <a:srgbClr val="2E2E2E"/>
                </a:solidFill>
              </a:rPr>
              <a:t>этнографические проблемы (упущенные в ранних исследованиях BET) и сегодня они являются обязательными для внутренней и внешней валидности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 b="1">
                <a:solidFill>
                  <a:srgbClr val="2E2E2E"/>
                </a:solidFill>
              </a:rPr>
              <a:t>были проведены</a:t>
            </a:r>
            <a:r>
              <a:rPr lang="ru-RU" sz="1300">
                <a:solidFill>
                  <a:srgbClr val="2E2E2E"/>
                </a:solidFill>
              </a:rPr>
              <a:t> предварительные обширные полевые исследования для создания необходимой описательной базы на местных языках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 b="1">
                <a:solidFill>
                  <a:srgbClr val="2E2E2E"/>
                </a:solidFill>
              </a:rPr>
              <a:t>проводились в сочетании</a:t>
            </a:r>
            <a:r>
              <a:rPr lang="ru-RU" sz="1300">
                <a:solidFill>
                  <a:srgbClr val="2E2E2E"/>
                </a:solidFill>
              </a:rPr>
              <a:t> с исследованием распознавания (</a:t>
            </a:r>
            <a:r>
              <a:rPr lang="ru-RU" sz="1300" i="1">
                <a:solidFill>
                  <a:srgbClr val="2E2E2E"/>
                </a:solidFill>
              </a:rPr>
              <a:t>сопоставление этикетки и изображения лица, рассказа и изображения лица</a:t>
            </a:r>
            <a:r>
              <a:rPr lang="ru-RU" sz="1300">
                <a:solidFill>
                  <a:srgbClr val="2E2E2E"/>
                </a:solidFill>
              </a:rPr>
              <a:t>), использованием материальной культуры (</a:t>
            </a:r>
            <a:r>
              <a:rPr lang="ru-RU" sz="1300" i="1">
                <a:solidFill>
                  <a:srgbClr val="2E2E2E"/>
                </a:solidFill>
              </a:rPr>
              <a:t>резьба, изображающая тробрианских летающих ведьм, имеющих задыхающееся лицо</a:t>
            </a:r>
            <a:r>
              <a:rPr lang="ru-RU" sz="1300">
                <a:solidFill>
                  <a:srgbClr val="2E2E2E"/>
                </a:solidFill>
              </a:rPr>
              <a:t>) и данными наблюдений за поведением</a:t>
            </a:r>
            <a:endParaRPr sz="1300">
              <a:solidFill>
                <a:srgbClr val="2E2E2E"/>
              </a:solidFill>
            </a:endParaRPr>
          </a:p>
        </p:txBody>
      </p:sp>
      <p:sp>
        <p:nvSpPr>
          <p:cNvPr id="105" name="Google Shape;105;g115ecc5f864_0_40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06" name="Google Shape;106;g115ecc5f864_0_40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300">
                <a:solidFill>
                  <a:schemeClr val="dk1"/>
                </a:solidFill>
              </a:rPr>
              <a:t>Карлос Кривелли, Алан Дж. Фридлунд Выражение лица — инструмент социального влияния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300">
                <a:solidFill>
                  <a:schemeClr val="dk1"/>
                </a:solidFill>
              </a:rPr>
              <a:t> // Тренды когнитивных наук. </a:t>
            </a:r>
            <a:r>
              <a:rPr lang="ru-RU" sz="1300">
                <a:solidFill>
                  <a:srgbClr val="0C7DB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Том 22, Выпуск 5</a:t>
            </a:r>
            <a:r>
              <a:rPr lang="ru-RU" sz="1300">
                <a:solidFill>
                  <a:srgbClr val="2E2E2E"/>
                </a:solidFill>
              </a:rPr>
              <a:t>, </a:t>
            </a:r>
            <a:r>
              <a:rPr lang="ru-RU" sz="1300">
                <a:solidFill>
                  <a:schemeClr val="dk1"/>
                </a:solidFill>
              </a:rPr>
              <a:t>Май 2018, с. 388-399.</a:t>
            </a:r>
            <a:endParaRPr sz="1300" b="1">
              <a:solidFill>
                <a:srgbClr val="1C4587"/>
              </a:solidFill>
            </a:endParaRPr>
          </a:p>
        </p:txBody>
      </p:sp>
      <p:sp>
        <p:nvSpPr>
          <p:cNvPr id="107" name="Google Shape;107;g115ecc5f864_0_40"/>
          <p:cNvSpPr txBox="1"/>
          <p:nvPr/>
        </p:nvSpPr>
        <p:spPr>
          <a:xfrm>
            <a:off x="237075" y="877650"/>
            <a:ext cx="86697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Почему новые (BECV) тесты более достоверны…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ecc5f864_2_81"/>
          <p:cNvSpPr txBox="1">
            <a:spLocks noGrp="1"/>
          </p:cNvSpPr>
          <p:nvPr>
            <p:ph type="body" idx="1"/>
          </p:nvPr>
        </p:nvSpPr>
        <p:spPr>
          <a:xfrm>
            <a:off x="4604775" y="18593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</a:rPr>
              <a:t>Улыбка распознается  как 1. Смех (поведение). 2. “Сияние” (тробрианская эмоция мвамвасила). 3. Хорошее самочувствие (пространственное аффективное свойство)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400">
                <a:solidFill>
                  <a:srgbClr val="2E2E2E"/>
                </a:solidFill>
              </a:rPr>
              <a:t>«Задыхающееся лицо» распознается как угроза</a:t>
            </a:r>
            <a:endParaRPr sz="1300">
              <a:solidFill>
                <a:srgbClr val="2E2E2E"/>
              </a:solidFill>
              <a:highlight>
                <a:schemeClr val="lt1"/>
              </a:highlight>
            </a:endParaRPr>
          </a:p>
        </p:txBody>
      </p:sp>
      <p:sp>
        <p:nvSpPr>
          <p:cNvPr id="113" name="Google Shape;113;g115ecc5f864_2_81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14" name="Google Shape;114;g115ecc5f864_2_81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600">
                <a:solidFill>
                  <a:schemeClr val="dk1"/>
                </a:solidFill>
              </a:rPr>
              <a:t>Опровержения теории базовых эмоций </a:t>
            </a:r>
            <a:endParaRPr sz="1600" b="1">
              <a:solidFill>
                <a:srgbClr val="1C4587"/>
              </a:solidFill>
            </a:endParaRPr>
          </a:p>
        </p:txBody>
      </p:sp>
      <p:sp>
        <p:nvSpPr>
          <p:cNvPr id="115" name="Google Shape;115;g115ecc5f864_2_81"/>
          <p:cNvSpPr txBox="1"/>
          <p:nvPr/>
        </p:nvSpPr>
        <p:spPr>
          <a:xfrm>
            <a:off x="46047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Тробрианцы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  <p:sp>
        <p:nvSpPr>
          <p:cNvPr id="116" name="Google Shape;116;g115ecc5f864_2_81"/>
          <p:cNvSpPr txBox="1"/>
          <p:nvPr/>
        </p:nvSpPr>
        <p:spPr>
          <a:xfrm>
            <a:off x="2370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FF0000"/>
                </a:solidFill>
              </a:rPr>
              <a:t>Европейцы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7" name="Google Shape;117;g115ecc5f864_2_81"/>
          <p:cNvSpPr txBox="1">
            <a:spLocks noGrp="1"/>
          </p:cNvSpPr>
          <p:nvPr>
            <p:ph type="body" idx="1"/>
          </p:nvPr>
        </p:nvSpPr>
        <p:spPr>
          <a:xfrm>
            <a:off x="237075" y="18641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E2E2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</a:rPr>
              <a:t>Улыбка распознается как счастье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sz="1400">
                <a:solidFill>
                  <a:srgbClr val="2E2E2E"/>
                </a:solidFill>
              </a:rPr>
              <a:t>«Задыхающееся лицо» распознается как испуг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ecc5f864_2_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graphicFrame>
        <p:nvGraphicFramePr>
          <p:cNvPr id="123" name="Google Shape;123;g115ecc5f864_2_93"/>
          <p:cNvGraphicFramePr/>
          <p:nvPr/>
        </p:nvGraphicFramePr>
        <p:xfrm>
          <a:off x="358913" y="485700"/>
          <a:ext cx="8426175" cy="4402025"/>
        </p:xfrm>
        <a:graphic>
          <a:graphicData uri="http://schemas.openxmlformats.org/drawingml/2006/table">
            <a:tbl>
              <a:tblPr>
                <a:noFill/>
                <a:tableStyleId>{E8B6DFCE-EEC6-44B2-8DF7-1538DE57BF36}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2E2E2E"/>
                          </a:solidFill>
                        </a:rPr>
                        <a:t>Выражение лица</a:t>
                      </a:r>
                      <a:endParaRPr sz="1200" b="1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2E2E2E"/>
                          </a:solidFill>
                        </a:rPr>
                        <a:t>Выражает состояние по BET</a:t>
                      </a:r>
                      <a:endParaRPr sz="1200" b="1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2E2E2E"/>
                          </a:solidFill>
                        </a:rPr>
                        <a:t>Социальное использование по BECV</a:t>
                      </a:r>
                      <a:endParaRPr sz="1200" b="1" baseline="30000">
                        <a:solidFill>
                          <a:srgbClr val="0C7DBB"/>
                        </a:solidFill>
                      </a:endParaRPr>
                    </a:p>
                  </a:txBody>
                  <a:tcPr marL="47625" marR="47625" marT="47625" marB="476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Улыбается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Счастье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Привлечь к себе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Надутый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Грусть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Заручиться поддержкой 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Хмурый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Злость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Отвергнуть 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Задыхаясь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Страх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Избежать атаки, подчинившись или начиная отступать 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Сморщивание носа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Отвращение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Отклонить текущую траекторию взаимодействия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Нейтральное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Покерфейс, отсутствие эмоций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Ввести в заблуждение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«Моментальные» или «сложносоставные» выражения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«Просочившиеся» или «смешанные» эмоции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D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Конфликт между тактиками взаимодействия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7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это </a:t>
                      </a:r>
                      <a:r>
                        <a:rPr lang="ru-RU" sz="1200" b="1">
                          <a:solidFill>
                            <a:srgbClr val="2E2E2E"/>
                          </a:solidFill>
                        </a:rPr>
                        <a:t>не переформулировка</a:t>
                      </a: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, а </a:t>
                      </a:r>
                      <a:r>
                        <a:rPr lang="ru-RU" sz="1200" b="1">
                          <a:solidFill>
                            <a:srgbClr val="2E2E2E"/>
                          </a:solidFill>
                        </a:rPr>
                        <a:t>функциональное переосмысление: </a:t>
                      </a:r>
                      <a:endParaRPr sz="1200" b="1">
                        <a:solidFill>
                          <a:srgbClr val="2E2E2E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мы не сигнализируем партнеру о своем состоянии, а меняем траекторию нашего 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solidFill>
                            <a:srgbClr val="2E2E2E"/>
                          </a:solidFill>
                        </a:rPr>
                        <a:t>с ним взаимодействия для достижения определенного результата</a:t>
                      </a:r>
                      <a:endParaRPr sz="1200">
                        <a:solidFill>
                          <a:srgbClr val="2E2E2E"/>
                        </a:solidFill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" name="Google Shape;124;g115ecc5f864_2_93"/>
          <p:cNvSpPr/>
          <p:nvPr/>
        </p:nvSpPr>
        <p:spPr>
          <a:xfrm>
            <a:off x="4793525" y="3731625"/>
            <a:ext cx="1637400" cy="393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ecc5f864_2_69"/>
          <p:cNvSpPr txBox="1">
            <a:spLocks noGrp="1"/>
          </p:cNvSpPr>
          <p:nvPr>
            <p:ph type="body" idx="1"/>
          </p:nvPr>
        </p:nvSpPr>
        <p:spPr>
          <a:xfrm>
            <a:off x="237075" y="1867575"/>
            <a:ext cx="8669700" cy="2972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Лицо - социальный инструмент, один из знаков условного действия в социальных отношениях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Выражение лица не является «выражением» чего-либо, не зависит от внутреннего состояния, а зависит от контекста взаимодействия, взаимодействующих лиц и истории их взаимодействия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Акцент не на состоянии</a:t>
            </a:r>
            <a:r>
              <a:rPr lang="ru-RU" sz="1300" b="1" i="1">
                <a:solidFill>
                  <a:srgbClr val="2E2E2E"/>
                </a:solidFill>
              </a:rPr>
              <a:t> того, чья </a:t>
            </a:r>
            <a:r>
              <a:rPr lang="ru-RU" sz="1300">
                <a:solidFill>
                  <a:srgbClr val="2E2E2E"/>
                </a:solidFill>
              </a:rPr>
              <a:t>эмоция, а на изменении поведения </a:t>
            </a:r>
            <a:r>
              <a:rPr lang="ru-RU" sz="1300" b="1" i="1">
                <a:solidFill>
                  <a:srgbClr val="2E2E2E"/>
                </a:solidFill>
              </a:rPr>
              <a:t>того, кому</a:t>
            </a:r>
            <a:r>
              <a:rPr lang="ru-RU" sz="1300">
                <a:solidFill>
                  <a:srgbClr val="2E2E2E"/>
                </a:solidFill>
              </a:rPr>
              <a:t> она адресована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50">
                <a:solidFill>
                  <a:srgbClr val="2E2E2E"/>
                </a:solidFill>
              </a:rPr>
              <a:t>Речь идет о стратегиях, с помощью которых мы используем выражение лица для управления нашими социальными взаимодействиями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Выражение лица изменяется даже в состоянии одиночества: гримасы младенца, раненого человека - это просьба о помощи (к воображаемому участнику взаимодействия)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Культурное разнообразие может быть объяснено </a:t>
            </a:r>
            <a:r>
              <a:rPr lang="ru-RU" sz="1300" b="1">
                <a:solidFill>
                  <a:srgbClr val="2E2E2E"/>
                </a:solidFill>
              </a:rPr>
              <a:t>генетикой различных субпопуляций</a:t>
            </a:r>
            <a:r>
              <a:rPr lang="ru-RU" sz="1300">
                <a:solidFill>
                  <a:srgbClr val="2E2E2E"/>
                </a:solidFill>
              </a:rPr>
              <a:t>, а культурное сходство может быть связано с конвергентной </a:t>
            </a:r>
            <a:r>
              <a:rPr lang="ru-RU" sz="1300" b="1">
                <a:solidFill>
                  <a:srgbClr val="2E2E2E"/>
                </a:solidFill>
              </a:rPr>
              <a:t>культурной эволюцией</a:t>
            </a:r>
            <a:endParaRPr sz="1300">
              <a:solidFill>
                <a:srgbClr val="2E2E2E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300"/>
              <a:buChar char="●"/>
            </a:pPr>
            <a:r>
              <a:rPr lang="ru-RU" sz="1300">
                <a:solidFill>
                  <a:srgbClr val="2E2E2E"/>
                </a:solidFill>
              </a:rPr>
              <a:t>Разнообразие эмоций может возникать из биологических явлений, таких как </a:t>
            </a:r>
            <a:r>
              <a:rPr lang="ru-RU" sz="1300" b="1" u="sng">
                <a:solidFill>
                  <a:schemeClr val="hlink"/>
                </a:solidFill>
                <a:hlinkClick r:id="rId3"/>
              </a:rPr>
              <a:t>адаптивная радиация</a:t>
            </a:r>
            <a:r>
              <a:rPr lang="ru-RU" sz="1300">
                <a:solidFill>
                  <a:srgbClr val="2E2E2E"/>
                </a:solidFill>
              </a:rPr>
              <a:t>, </a:t>
            </a:r>
            <a:r>
              <a:rPr lang="ru-RU" sz="1300" b="1" u="sng">
                <a:solidFill>
                  <a:schemeClr val="hlink"/>
                </a:solidFill>
                <a:hlinkClick r:id="rId4"/>
              </a:rPr>
              <a:t>эффект основателя</a:t>
            </a:r>
            <a:r>
              <a:rPr lang="ru-RU" sz="1300">
                <a:solidFill>
                  <a:srgbClr val="2E2E2E"/>
                </a:solidFill>
              </a:rPr>
              <a:t>, </a:t>
            </a:r>
            <a:r>
              <a:rPr lang="ru-RU" sz="1300" b="1" u="sng">
                <a:solidFill>
                  <a:schemeClr val="hlink"/>
                </a:solidFill>
                <a:hlinkClick r:id="rId5"/>
              </a:rPr>
              <a:t>генетический дрейф</a:t>
            </a:r>
            <a:r>
              <a:rPr lang="ru-RU" sz="1300">
                <a:solidFill>
                  <a:srgbClr val="2E2E2E"/>
                </a:solidFill>
              </a:rPr>
              <a:t>, случайная мутация или </a:t>
            </a:r>
            <a:r>
              <a:rPr lang="ru-RU" sz="1300" b="1" u="sng">
                <a:solidFill>
                  <a:schemeClr val="hlink"/>
                </a:solidFill>
                <a:hlinkClick r:id="rId6"/>
              </a:rPr>
              <a:t>эпигенетическая маркировка</a:t>
            </a:r>
            <a:r>
              <a:rPr lang="ru-RU" sz="1300">
                <a:solidFill>
                  <a:srgbClr val="2E2E2E"/>
                </a:solidFill>
              </a:rPr>
              <a:t> (этносы различаются не только языком и традициями, но и </a:t>
            </a:r>
            <a:r>
              <a:rPr lang="ru-RU" sz="1300" b="1">
                <a:solidFill>
                  <a:srgbClr val="2E2E2E"/>
                </a:solidFill>
              </a:rPr>
              <a:t>SNP</a:t>
            </a:r>
            <a:r>
              <a:rPr lang="ru-RU" sz="1300">
                <a:solidFill>
                  <a:srgbClr val="2E2E2E"/>
                </a:solidFill>
              </a:rPr>
              <a:t> в своих геномах)</a:t>
            </a:r>
            <a:endParaRPr sz="1300">
              <a:solidFill>
                <a:srgbClr val="2E2E2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2E2E2E"/>
              </a:solidFill>
            </a:endParaRPr>
          </a:p>
        </p:txBody>
      </p:sp>
      <p:sp>
        <p:nvSpPr>
          <p:cNvPr id="130" name="Google Shape;130;g115ecc5f864_2_69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31" name="Google Shape;131;g115ecc5f864_2_69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300">
                <a:solidFill>
                  <a:schemeClr val="dk1"/>
                </a:solidFill>
              </a:rPr>
              <a:t>Карлос Кривелли, Алан Дж. Фридлунд Выражение лица — инструмент социального влияния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300">
                <a:solidFill>
                  <a:schemeClr val="dk1"/>
                </a:solidFill>
              </a:rPr>
              <a:t> // Тренды когнитивных наук. </a:t>
            </a:r>
            <a:r>
              <a:rPr lang="ru-RU" sz="1300">
                <a:solidFill>
                  <a:srgbClr val="0C7DBB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Том 22, Выпуск 5</a:t>
            </a:r>
            <a:r>
              <a:rPr lang="ru-RU" sz="1300">
                <a:solidFill>
                  <a:srgbClr val="2E2E2E"/>
                </a:solidFill>
              </a:rPr>
              <a:t>, </a:t>
            </a:r>
            <a:r>
              <a:rPr lang="ru-RU" sz="1300">
                <a:solidFill>
                  <a:schemeClr val="dk1"/>
                </a:solidFill>
              </a:rPr>
              <a:t>Май 2018, с. 388-399.</a:t>
            </a:r>
            <a:endParaRPr sz="1300" b="1">
              <a:solidFill>
                <a:srgbClr val="1C4587"/>
              </a:solidFill>
            </a:endParaRPr>
          </a:p>
        </p:txBody>
      </p:sp>
      <p:sp>
        <p:nvSpPr>
          <p:cNvPr id="132" name="Google Shape;132;g115ecc5f864_2_69"/>
          <p:cNvSpPr txBox="1"/>
          <p:nvPr/>
        </p:nvSpPr>
        <p:spPr>
          <a:xfrm>
            <a:off x="237075" y="877650"/>
            <a:ext cx="86697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Поведенческая экология: выводы 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sz="1000" b="1">
                <a:solidFill>
                  <a:srgbClr val="FF0000"/>
                </a:solidFill>
                <a:highlight>
                  <a:srgbClr val="FEEDD8"/>
                </a:highlight>
              </a:rPr>
              <a:t>Behavioral ecology view of facial displays (BECV)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ecc5f864_2_109"/>
          <p:cNvSpPr txBox="1">
            <a:spLocks noGrp="1"/>
          </p:cNvSpPr>
          <p:nvPr>
            <p:ph type="body" idx="1"/>
          </p:nvPr>
        </p:nvSpPr>
        <p:spPr>
          <a:xfrm>
            <a:off x="4604775" y="18593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Char char="●"/>
            </a:pPr>
            <a:r>
              <a:rPr lang="ru-RU" sz="1400">
                <a:solidFill>
                  <a:srgbClr val="2E2E2E"/>
                </a:solidFill>
              </a:rPr>
              <a:t>более сложен экспериментально, требует систематического и терпеливого картирования лицевых проявлений в различных контекстах с использованием различных методов и групп населения</a:t>
            </a:r>
            <a:endParaRPr sz="1400">
              <a:solidFill>
                <a:srgbClr val="2E2E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Char char="●"/>
            </a:pPr>
            <a:r>
              <a:rPr lang="ru-RU" sz="1400">
                <a:solidFill>
                  <a:srgbClr val="2E2E2E"/>
                </a:solidFill>
              </a:rPr>
              <a:t>философская проблема: заставляется избавиться от романтизированного взгляда на человеческую природу, который превращает лицо в поле битвы между внутренним «подлинным Я» и внешним «социальным Я»</a:t>
            </a:r>
            <a:endParaRPr sz="1400">
              <a:solidFill>
                <a:srgbClr val="2E2E2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E2E2E"/>
              </a:solidFill>
            </a:endParaRPr>
          </a:p>
        </p:txBody>
      </p:sp>
      <p:sp>
        <p:nvSpPr>
          <p:cNvPr id="138" name="Google Shape;138;g115ecc5f864_2_109"/>
          <p:cNvSpPr txBox="1"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39" name="Google Shape;139;g115ecc5f864_2_109"/>
          <p:cNvSpPr txBox="1"/>
          <p:nvPr/>
        </p:nvSpPr>
        <p:spPr>
          <a:xfrm>
            <a:off x="237150" y="273975"/>
            <a:ext cx="8669700" cy="552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1600">
                <a:solidFill>
                  <a:schemeClr val="dk1"/>
                </a:solidFill>
              </a:rPr>
              <a:t>Выводы об изучении эмоций в аспекте поведенческой экологии (BECV)  </a:t>
            </a:r>
            <a:endParaRPr sz="1600" b="1">
              <a:solidFill>
                <a:srgbClr val="1C4587"/>
              </a:solidFill>
            </a:endParaRPr>
          </a:p>
        </p:txBody>
      </p:sp>
      <p:sp>
        <p:nvSpPr>
          <p:cNvPr id="140" name="Google Shape;140;g115ecc5f864_2_109"/>
          <p:cNvSpPr txBox="1"/>
          <p:nvPr/>
        </p:nvSpPr>
        <p:spPr>
          <a:xfrm>
            <a:off x="46047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ru-RU" b="1">
                <a:solidFill>
                  <a:srgbClr val="FF0000"/>
                </a:solidFill>
                <a:highlight>
                  <a:srgbClr val="FEEDD8"/>
                </a:highlight>
              </a:rPr>
              <a:t>Минусы</a:t>
            </a:r>
            <a:endParaRPr b="1">
              <a:solidFill>
                <a:srgbClr val="FF0000"/>
              </a:solidFill>
              <a:highlight>
                <a:srgbClr val="FEEDD8"/>
              </a:highlight>
            </a:endParaRPr>
          </a:p>
        </p:txBody>
      </p:sp>
      <p:sp>
        <p:nvSpPr>
          <p:cNvPr id="141" name="Google Shape;141;g115ecc5f864_2_109"/>
          <p:cNvSpPr txBox="1"/>
          <p:nvPr/>
        </p:nvSpPr>
        <p:spPr>
          <a:xfrm>
            <a:off x="237075" y="877650"/>
            <a:ext cx="4302000" cy="930900"/>
          </a:xfrm>
          <a:prstGeom prst="rect">
            <a:avLst/>
          </a:prstGeom>
          <a:solidFill>
            <a:srgbClr val="FEEDD8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rgbClr val="FF0000"/>
                </a:solidFill>
              </a:rPr>
              <a:t>Плюсы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g115ecc5f864_2_109"/>
          <p:cNvSpPr txBox="1">
            <a:spLocks noGrp="1"/>
          </p:cNvSpPr>
          <p:nvPr>
            <p:ph type="body" idx="1"/>
          </p:nvPr>
        </p:nvSpPr>
        <p:spPr>
          <a:xfrm>
            <a:off x="237075" y="1864125"/>
            <a:ext cx="4302000" cy="288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sz="1400">
                <a:solidFill>
                  <a:srgbClr val="2E2E2E"/>
                </a:solidFill>
              </a:rPr>
              <a:t>вклад в развитие исследований мимики, власти и доминирования, восприятия аудитории социальных сетей</a:t>
            </a:r>
            <a:endParaRPr sz="1400">
              <a:solidFill>
                <a:srgbClr val="2E2E2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sz="1400">
                <a:solidFill>
                  <a:srgbClr val="2E2E2E"/>
                </a:solidFill>
              </a:rPr>
              <a:t>вклад в развитие социальной психологии и невербальной коммуникации</a:t>
            </a:r>
            <a:endParaRPr sz="1400">
              <a:solidFill>
                <a:srgbClr val="2E2E2E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</a:rPr>
              <a:t>вклад в развитие приматологии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</a:rPr>
              <a:t>вклад в развитие ИИ и социальной робототехники</a:t>
            </a:r>
            <a:r>
              <a:rPr lang="ru-RU" sz="1100" i="1">
                <a:solidFill>
                  <a:schemeClr val="dk1"/>
                </a:solidFill>
                <a:highlight>
                  <a:schemeClr val="lt1"/>
                </a:highlight>
              </a:rPr>
              <a:t> (доказано, что </a:t>
            </a:r>
            <a:r>
              <a:rPr lang="ru-RU" sz="1100" i="1">
                <a:solidFill>
                  <a:srgbClr val="2E2E2E"/>
                </a:solidFill>
              </a:rPr>
              <a:t>движения взаимодействия в определенном социальном контексте важнее при контакте человека и робота, чем совпадение выражения лица человека с его изображением в теории базовых эмоций)</a:t>
            </a:r>
            <a:endParaRPr sz="1100" i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Экран (16:9)</PresentationFormat>
  <Paragraphs>130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Башманов Леонид Александрович</cp:lastModifiedBy>
  <cp:revision>1</cp:revision>
  <dcterms:modified xsi:type="dcterms:W3CDTF">2022-02-19T09:32:02Z</dcterms:modified>
</cp:coreProperties>
</file>