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238CB-1D43-473E-A4A3-3F4544A57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651DF5-1758-4416-BBAA-04F8C88D9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49486D-CB10-4A25-8A53-F8A62E54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9C88-FC57-43E8-A94C-73B06783AF7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CA1DDE-F12B-4B4B-8AA6-214882648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608E5B-FE21-4A19-A0BD-E61F7389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FEF9-351A-42F7-AFA2-0713F8E287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87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06EC5-A80D-4FFB-8F5A-409731C4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E6AF45-1E78-4C45-8D09-0044E5389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566ED1-EE11-4B4F-B1A0-7B1B5FB0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9C88-FC57-43E8-A94C-73B06783AF7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0DC6B2-B2AF-4108-8156-684E697F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27CD39-AC61-4F33-BA9B-1F579076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FEF9-351A-42F7-AFA2-0713F8E287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07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CC9FE68-BAE6-44BA-86C4-34923C1B4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A81ED5-49AE-4248-8B26-5FFE2F5C8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C55CF3-D9ED-47A2-8EF8-173A53C9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9C88-FC57-43E8-A94C-73B06783AF7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BDBE71-B43B-4D19-A36E-F0AFCB453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A128D5-DC00-496A-8857-8EFA2AB7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FEF9-351A-42F7-AFA2-0713F8E287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89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371963-FDF4-40EB-BD37-C534FF7E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4E609D-1825-4834-B805-ED3562164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A6CA56-0EB9-4AE0-9671-47F3E860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9C88-FC57-43E8-A94C-73B06783AF7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B926AC-5821-4B02-81D7-12F0C733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8EC359-CB16-4484-A352-339B74BB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FEF9-351A-42F7-AFA2-0713F8E287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4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CD271-D1C3-4EE9-9F0E-B80E4FD8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02AB42-14BA-4D64-B26B-96A8AA95B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7561C0-D294-4ACE-B2B7-046AE4FF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9C88-FC57-43E8-A94C-73B06783AF7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C12317-8C8A-4C4C-8582-7F3A5C056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9A593B-0189-49DD-826C-0B692127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FEF9-351A-42F7-AFA2-0713F8E287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85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4BA623-786F-4A71-9D58-63EE7B5B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44B433-3766-4F79-9930-F5CDCE99F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67469E-9A60-4C20-B6D6-E16E12E6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240E65-94F6-4B36-99BB-332A9BE0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9C88-FC57-43E8-A94C-73B06783AF7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129D79-8EF5-4314-BF6A-BBD2823F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42B76F-752D-4B00-A88A-CA53F65F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FEF9-351A-42F7-AFA2-0713F8E287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43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E67F8-3248-4289-B0DB-37613628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133975-5C2A-40E1-B6A1-7C93AD54F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354C5C-AF9B-4110-9834-B9718F6FC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5C9A092-06C5-476E-8B22-9B3322407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00272DD-A7DA-48A7-9C49-A42EF43D6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FCA7C93-405E-41C6-ADA5-7AEC0ACC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9C88-FC57-43E8-A94C-73B06783AF7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F3EA30F-C383-4A7D-A57D-FFA51575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1483948-2D1B-4A6C-83C6-FCECC9E5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FEF9-351A-42F7-AFA2-0713F8E287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70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4BFB3-E4A4-4B07-9913-E9CDE1BB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114EE8-78C4-49FD-BCDF-1A639B1A6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9C88-FC57-43E8-A94C-73B06783AF7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8A759DA-8E19-4B6A-9154-FB76C2AE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72E51C-516A-4959-8574-EAC9D4A8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FEF9-351A-42F7-AFA2-0713F8E287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25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22F0C80-CE94-430E-A2C9-6C02309C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9C88-FC57-43E8-A94C-73B06783AF7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1EDF0A-B23C-4F98-AC38-3006758E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40215F-02C2-4D6E-BB91-9A27669F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FEF9-351A-42F7-AFA2-0713F8E287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56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12B9-7C29-42BC-ACB6-87CF963D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60B029-7D50-4D19-A891-FF18B9DC2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18D2BD-5DD6-46BA-BB42-06AF4E0C7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B1E2B8-9473-4297-B928-E6C320FA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9C88-FC57-43E8-A94C-73B06783AF7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0A616A-84B0-4D2E-B43D-8FB80549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300C73-F4E4-42BF-AB89-754E01A3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FEF9-351A-42F7-AFA2-0713F8E287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38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91A6C-E4CF-4BF4-824A-96B13059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1D77EFF-0912-42F6-A966-19D4CB703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E8B709-4451-44A0-A988-3DEE7B340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DF39A0-D690-418A-AAB7-8D177D94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9C88-FC57-43E8-A94C-73B06783AF7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0D8693-5CCA-4FBC-BA30-749E8B09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394DA1-7D62-4176-BB46-AFCACE46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FEF9-351A-42F7-AFA2-0713F8E287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44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52F8E-2C5E-43B8-B790-4CC01033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F73BA7-7B91-48EB-B07D-BBBC8EA6D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8C36F7-DC39-403A-B6EC-016CC0AE4B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9C88-FC57-43E8-A94C-73B06783AF7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A5FB62-2BB9-44AA-917B-E839340F2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4D6BF5-9A2A-4687-95A3-E16D4B140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BFEF9-351A-42F7-AFA2-0713F8E287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14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6518A0-8BA9-40BD-A166-E50C27DA46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Этические проблемы эмоционального ИИ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F5E321-0829-4EE4-842A-4CC5A675E2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Roddy Cowie</a:t>
            </a:r>
            <a:r>
              <a:rPr lang="ru-RU" dirty="0"/>
              <a:t>, 2015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006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EBD6B-66E2-4591-B982-357C3EEA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365125"/>
            <a:ext cx="10765971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Этические темы в области эмоционального 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A2B02-7706-47AE-800C-8847F2017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1690688"/>
            <a:ext cx="10765970" cy="4351338"/>
          </a:xfrm>
        </p:spPr>
        <p:txBody>
          <a:bodyPr>
            <a:normAutofit/>
          </a:bodyPr>
          <a:lstStyle/>
          <a:p>
            <a:r>
              <a:rPr lang="ru-RU" sz="2400" dirty="0"/>
              <a:t>Обман</a:t>
            </a:r>
            <a:endParaRPr lang="en-US" sz="2400" dirty="0"/>
          </a:p>
          <a:p>
            <a:pPr marL="0" indent="0">
              <a:buNone/>
            </a:pPr>
            <a:r>
              <a:rPr lang="ru-RU" sz="2400" dirty="0"/>
              <a:t> ЭИИ основан на создании впечатления, что системы испытывают эмоции, когда на самом деле у них нет никаких чувств</a:t>
            </a:r>
          </a:p>
          <a:p>
            <a:pPr marL="0" indent="0">
              <a:buNone/>
            </a:pPr>
            <a:endParaRPr lang="ru-RU" sz="2400" i="1" dirty="0"/>
          </a:p>
          <a:p>
            <a:pPr marL="0" indent="0">
              <a:buNone/>
            </a:pPr>
            <a:r>
              <a:rPr lang="ru-RU" sz="2400" i="1" dirty="0"/>
              <a:t>А значит</a:t>
            </a:r>
            <a:r>
              <a:rPr lang="en-US" sz="2400" i="1" dirty="0"/>
              <a:t> </a:t>
            </a:r>
            <a:r>
              <a:rPr lang="ru-RU" sz="2400" i="1" dirty="0"/>
              <a:t>вся эта концепция построена на обмане, следовательно она не этична?</a:t>
            </a:r>
          </a:p>
        </p:txBody>
      </p:sp>
    </p:spTree>
    <p:extLst>
      <p:ext uri="{BB962C8B-B14F-4D97-AF65-F5344CB8AC3E}">
        <p14:creationId xmlns:p14="http://schemas.microsoft.com/office/powerpoint/2010/main" val="715638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EBD6B-66E2-4591-B982-357C3EEA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365125"/>
            <a:ext cx="10765971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Этические темы в области эмоционального 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A2B02-7706-47AE-800C-8847F2017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1690688"/>
            <a:ext cx="107659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Уважение автономии </a:t>
            </a:r>
          </a:p>
          <a:p>
            <a:endParaRPr lang="ru-RU" sz="2400" dirty="0"/>
          </a:p>
          <a:p>
            <a:r>
              <a:rPr lang="ru-RU" sz="2400" dirty="0"/>
              <a:t>Понятие процедурной автономии</a:t>
            </a:r>
            <a:endParaRPr lang="en-US" sz="2400" dirty="0"/>
          </a:p>
          <a:p>
            <a:pPr marL="0" indent="0">
              <a:buNone/>
            </a:pPr>
            <a:r>
              <a:rPr lang="ru-RU" sz="2400" i="1" dirty="0"/>
              <a:t>Люди обладают потенциалом автономии, но для его реализации они должны обладать процедурной независимостью, то есть свободой от факторов, которые ставят под угрозу или подрывают их способность к самоанализу и рациональному принятию решений</a:t>
            </a:r>
            <a:endParaRPr lang="en-US" sz="2400" i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59051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EBD6B-66E2-4591-B982-357C3EEA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365125"/>
            <a:ext cx="10765971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Уважение автономии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A2B02-7706-47AE-800C-8847F2017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1690688"/>
            <a:ext cx="10765970" cy="4351338"/>
          </a:xfrm>
        </p:spPr>
        <p:txBody>
          <a:bodyPr>
            <a:normAutofit/>
          </a:bodyPr>
          <a:lstStyle/>
          <a:p>
            <a:r>
              <a:rPr lang="ru-RU" sz="2400" b="1" dirty="0" err="1"/>
              <a:t>Бауманн</a:t>
            </a:r>
            <a:r>
              <a:rPr lang="en-US" sz="2400" b="1" dirty="0"/>
              <a:t> &amp; </a:t>
            </a:r>
            <a:r>
              <a:rPr lang="ru-RU" sz="2400" b="1" dirty="0"/>
              <a:t>Дюринг</a:t>
            </a:r>
            <a:r>
              <a:rPr lang="en-US" sz="2400" b="1" dirty="0"/>
              <a:t> (2011)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ru-RU" sz="2400" i="1" dirty="0"/>
              <a:t>Во-первых, люди должны уважать контроль других лиц за доступом к информации об их эмоциональных состояниях. Во-вторых, тот факт, что люди получают или получают знания об эмоциональных состояниях человека, налагает на них особую ответственность: они не должны злоупотреблять информацией и использовать уязвимости этого человека.</a:t>
            </a:r>
            <a:endParaRPr lang="en-US" sz="2400" i="1" dirty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ru-RU" sz="2400" i="1" dirty="0"/>
              <a:t>Системы, ориентированные на эмоции, не должны предпринимать никаких действий, которые пользователи - как автономные личности – не одобряют или не могут одобрить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80811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EBD6B-66E2-4591-B982-357C3EEA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365125"/>
            <a:ext cx="10765971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Уважение автономии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A2B02-7706-47AE-800C-8847F2017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1690688"/>
            <a:ext cx="10765970" cy="4351338"/>
          </a:xfrm>
        </p:spPr>
        <p:txBody>
          <a:bodyPr>
            <a:normAutofit/>
          </a:bodyPr>
          <a:lstStyle/>
          <a:p>
            <a:r>
              <a:rPr lang="ru-RU" sz="2400" dirty="0"/>
              <a:t>Уважение = особый статус существ, способных к автономии</a:t>
            </a:r>
          </a:p>
          <a:p>
            <a:r>
              <a:rPr lang="ru-RU" sz="2400" dirty="0"/>
              <a:t>Агенты должны соблюдать правила вежливости </a:t>
            </a:r>
          </a:p>
          <a:p>
            <a:r>
              <a:rPr lang="ru-RU" sz="2400" dirty="0"/>
              <a:t>Невежливое общение не просто нарушает условности: оно отрицает уважение и угрожает самоуважению</a:t>
            </a:r>
          </a:p>
          <a:p>
            <a:endParaRPr lang="ru-RU" sz="2400" dirty="0"/>
          </a:p>
          <a:p>
            <a:pPr marL="0" indent="0">
              <a:buNone/>
            </a:pPr>
            <a:r>
              <a:rPr lang="ru-RU" sz="2400" dirty="0"/>
              <a:t>Некоторые формы вежливости могут привести к недоразумениям. Тем не менее есть веские причины для изучения способов включения некоторых функций вежливости во взаимодействие человека и ИИ </a:t>
            </a:r>
          </a:p>
        </p:txBody>
      </p:sp>
    </p:spTree>
    <p:extLst>
      <p:ext uri="{BB962C8B-B14F-4D97-AF65-F5344CB8AC3E}">
        <p14:creationId xmlns:p14="http://schemas.microsoft.com/office/powerpoint/2010/main" val="24116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EBD6B-66E2-4591-B982-357C3EEA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365125"/>
            <a:ext cx="10765971" cy="1325563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A2B02-7706-47AE-800C-8847F2017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1690688"/>
            <a:ext cx="10765970" cy="4351338"/>
          </a:xfrm>
        </p:spPr>
        <p:txBody>
          <a:bodyPr>
            <a:normAutofit/>
          </a:bodyPr>
          <a:lstStyle/>
          <a:p>
            <a:r>
              <a:rPr lang="ru-RU" sz="2400" dirty="0"/>
              <a:t>Люди, работающие в области эмоционального ИИ, как правило, обучены техническим дисциплинам</a:t>
            </a:r>
          </a:p>
          <a:p>
            <a:r>
              <a:rPr lang="ru-RU" sz="2400" dirty="0"/>
              <a:t>Подготовка в этих областях вряд ли включала курсы по этике</a:t>
            </a:r>
          </a:p>
          <a:p>
            <a:r>
              <a:rPr lang="ru-RU" sz="2400" dirty="0"/>
              <a:t>Но этические проблемы в значительной степени являются частью области эмоционального ИИ</a:t>
            </a:r>
          </a:p>
          <a:p>
            <a:endParaRPr lang="ru-RU" sz="2400" dirty="0"/>
          </a:p>
          <a:p>
            <a:pPr marL="0" indent="0">
              <a:buNone/>
            </a:pPr>
            <a:r>
              <a:rPr lang="ru-RU" sz="2400" dirty="0"/>
              <a:t>Цель статьи – </a:t>
            </a:r>
            <a:r>
              <a:rPr lang="ru-RU" sz="2400" b="1" dirty="0"/>
              <a:t>дать основу, которая позволит рационально решать этот круг задач</a:t>
            </a:r>
          </a:p>
        </p:txBody>
      </p:sp>
    </p:spTree>
    <p:extLst>
      <p:ext uri="{BB962C8B-B14F-4D97-AF65-F5344CB8AC3E}">
        <p14:creationId xmlns:p14="http://schemas.microsoft.com/office/powerpoint/2010/main" val="42419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EBD6B-66E2-4591-B982-357C3EEA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365125"/>
            <a:ext cx="10765971" cy="1325563"/>
          </a:xfrm>
        </p:spPr>
        <p:txBody>
          <a:bodyPr>
            <a:normAutofit/>
          </a:bodyPr>
          <a:lstStyle/>
          <a:p>
            <a:r>
              <a:rPr lang="ru-RU" dirty="0"/>
              <a:t>Формальные и неформальные основы этики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A2B02-7706-47AE-800C-8847F2017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1690688"/>
            <a:ext cx="1076597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На основании чего строить этику и мораль? </a:t>
            </a:r>
          </a:p>
          <a:p>
            <a:r>
              <a:rPr lang="ru-RU" dirty="0"/>
              <a:t>Эмоции как корень морального суждения</a:t>
            </a:r>
          </a:p>
          <a:p>
            <a:r>
              <a:rPr lang="ru-RU" dirty="0"/>
              <a:t>Свобода воли как основа морали</a:t>
            </a:r>
          </a:p>
          <a:p>
            <a:r>
              <a:rPr lang="ru-RU" dirty="0"/>
              <a:t>Моральные кодексы - это контракты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Попытки основать этику на этих принципах приводят к спорам</a:t>
            </a:r>
          </a:p>
        </p:txBody>
      </p:sp>
    </p:spTree>
    <p:extLst>
      <p:ext uri="{BB962C8B-B14F-4D97-AF65-F5344CB8AC3E}">
        <p14:creationId xmlns:p14="http://schemas.microsoft.com/office/powerpoint/2010/main" val="59344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EBD6B-66E2-4591-B982-357C3EEA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365125"/>
            <a:ext cx="10765971" cy="1325563"/>
          </a:xfrm>
        </p:spPr>
        <p:txBody>
          <a:bodyPr>
            <a:normAutofit/>
          </a:bodyPr>
          <a:lstStyle/>
          <a:p>
            <a:r>
              <a:rPr lang="ru-RU" dirty="0"/>
              <a:t>Область практической этики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A2B02-7706-47AE-800C-8847F2017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1690688"/>
            <a:ext cx="3639787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Росс (1939)</a:t>
            </a:r>
          </a:p>
          <a:p>
            <a:r>
              <a:rPr lang="ru-RU" dirty="0"/>
              <a:t>Верность</a:t>
            </a:r>
          </a:p>
          <a:p>
            <a:r>
              <a:rPr lang="ru-RU" dirty="0"/>
              <a:t>Возмещение ущерба</a:t>
            </a:r>
          </a:p>
          <a:p>
            <a:r>
              <a:rPr lang="ru-RU" dirty="0"/>
              <a:t>Благодарность</a:t>
            </a:r>
          </a:p>
          <a:p>
            <a:r>
              <a:rPr lang="ru-RU" dirty="0"/>
              <a:t>Отсутствие вреда</a:t>
            </a:r>
          </a:p>
          <a:p>
            <a:r>
              <a:rPr lang="ru-RU" dirty="0"/>
              <a:t>Максимизация благ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F957757-D313-4C98-B1BA-87E4E2BA0873}"/>
              </a:ext>
            </a:extLst>
          </p:cNvPr>
          <p:cNvSpPr txBox="1">
            <a:spLocks/>
          </p:cNvSpPr>
          <p:nvPr/>
        </p:nvSpPr>
        <p:spPr>
          <a:xfrm>
            <a:off x="5597237" y="1690688"/>
            <a:ext cx="4829298" cy="3059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 err="1"/>
              <a:t>Бошан</a:t>
            </a:r>
            <a:r>
              <a:rPr lang="ru-RU" b="1" dirty="0"/>
              <a:t> и </a:t>
            </a:r>
            <a:r>
              <a:rPr lang="ru-RU" b="1" dirty="0" err="1"/>
              <a:t>Чайлдресс</a:t>
            </a:r>
            <a:r>
              <a:rPr lang="ru-RU" b="1" dirty="0"/>
              <a:t> (2001)</a:t>
            </a:r>
          </a:p>
          <a:p>
            <a:r>
              <a:rPr lang="ru-RU" dirty="0"/>
              <a:t>Отсутствие вреда</a:t>
            </a:r>
          </a:p>
          <a:p>
            <a:r>
              <a:rPr lang="ru-RU" dirty="0"/>
              <a:t>Максимизация благ</a:t>
            </a:r>
          </a:p>
          <a:p>
            <a:r>
              <a:rPr lang="ru-RU" dirty="0"/>
              <a:t>Автономия</a:t>
            </a:r>
          </a:p>
          <a:p>
            <a:r>
              <a:rPr lang="ru-RU" dirty="0"/>
              <a:t>Справедливость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8C2F5E-68B6-4573-BC1A-D751825C4B22}"/>
              </a:ext>
            </a:extLst>
          </p:cNvPr>
          <p:cNvSpPr txBox="1"/>
          <p:nvPr/>
        </p:nvSpPr>
        <p:spPr>
          <a:xfrm>
            <a:off x="742208" y="5213268"/>
            <a:ext cx="10491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+ Золотое правило </a:t>
            </a:r>
            <a:r>
              <a:rPr lang="ru-RU" sz="2800" i="1" dirty="0"/>
              <a:t>«делай так, как ты хотел бы, чтобы с тобой поступили»</a:t>
            </a:r>
          </a:p>
        </p:txBody>
      </p:sp>
    </p:spTree>
    <p:extLst>
      <p:ext uri="{BB962C8B-B14F-4D97-AF65-F5344CB8AC3E}">
        <p14:creationId xmlns:p14="http://schemas.microsoft.com/office/powerpoint/2010/main" val="24079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EBD6B-66E2-4591-B982-357C3EEA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365125"/>
            <a:ext cx="10765971" cy="1325563"/>
          </a:xfrm>
        </p:spPr>
        <p:txBody>
          <a:bodyPr>
            <a:normAutofit/>
          </a:bodyPr>
          <a:lstStyle/>
          <a:p>
            <a:r>
              <a:rPr lang="ru-RU" dirty="0"/>
              <a:t>Формальные и неформальные основы этики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A2B02-7706-47AE-800C-8847F2017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1690688"/>
            <a:ext cx="10765970" cy="4351338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«этические правила для робототехники» Британского совета</a:t>
            </a:r>
          </a:p>
          <a:p>
            <a:pPr marL="0" indent="0">
              <a:buNone/>
            </a:pPr>
            <a:r>
              <a:rPr lang="ru-RU" sz="2400" i="1" dirty="0"/>
              <a:t>как бы близко интеллект и эмоции роботов ни приближались к нашим, тот факт, что они синтезированы, требует, чтобы их рассматривали как </a:t>
            </a:r>
            <a:r>
              <a:rPr lang="ru-RU" sz="2400" b="1" i="1" dirty="0"/>
              <a:t>инструменты</a:t>
            </a:r>
          </a:p>
          <a:p>
            <a:pPr marL="0" indent="0">
              <a:buNone/>
            </a:pPr>
            <a:endParaRPr lang="ru-RU" sz="2400" b="1" i="1" dirty="0"/>
          </a:p>
          <a:p>
            <a:pPr marL="0" indent="0">
              <a:buNone/>
            </a:pPr>
            <a:r>
              <a:rPr lang="ru-RU" sz="2400" dirty="0"/>
              <a:t>Самая большая угроза эмоциональному ИИ заключается в том, что общественность может почувствовать, что это этически неприемлемо, потому что: </a:t>
            </a:r>
          </a:p>
          <a:p>
            <a:r>
              <a:rPr lang="ru-RU" sz="2400" dirty="0"/>
              <a:t> неестественность – это плохо</a:t>
            </a:r>
          </a:p>
          <a:p>
            <a:r>
              <a:rPr lang="ru-RU" sz="2400" dirty="0"/>
              <a:t> эмоции - это внутреннее святилище человечества</a:t>
            </a:r>
          </a:p>
          <a:p>
            <a:r>
              <a:rPr lang="ru-RU" sz="2400" dirty="0"/>
              <a:t>технологии должны быть связаны с реальными проблемами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92848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EBD6B-66E2-4591-B982-357C3EEA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365125"/>
            <a:ext cx="10765971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Формальные кодексы для эмоционального 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A2B02-7706-47AE-800C-8847F2017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1690688"/>
            <a:ext cx="1076597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b="1" dirty="0">
                <a:cs typeface="Arial" panose="020B0604020202020204" pitchFamily="34" charset="0"/>
              </a:rPr>
              <a:t>Этика и участие людей в исследованиях</a:t>
            </a:r>
          </a:p>
          <a:p>
            <a:r>
              <a:rPr lang="ru-RU" sz="2000" b="0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Хартия основных прав Европейского союза</a:t>
            </a:r>
          </a:p>
          <a:p>
            <a:r>
              <a:rPr lang="ru-RU" sz="2000" b="0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Хельсинкская декларация</a:t>
            </a:r>
            <a:endParaRPr lang="ru-RU" sz="2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000" b="0" i="0" u="none" strike="noStrike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000" b="1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Кодекс этики АРА:</a:t>
            </a:r>
          </a:p>
          <a:p>
            <a:r>
              <a:rPr lang="ru-RU" sz="2000" dirty="0">
                <a:cs typeface="Arial" panose="020B0604020202020204" pitchFamily="34" charset="0"/>
              </a:rPr>
              <a:t>Институциональное одобрение</a:t>
            </a:r>
          </a:p>
          <a:p>
            <a:r>
              <a:rPr lang="ru-RU" sz="2000" dirty="0">
                <a:cs typeface="Arial" panose="020B0604020202020204" pitchFamily="34" charset="0"/>
              </a:rPr>
              <a:t>Информированное согласие на исследование</a:t>
            </a:r>
          </a:p>
          <a:p>
            <a:r>
              <a:rPr lang="ru-RU" sz="2000" dirty="0">
                <a:cs typeface="Arial" panose="020B0604020202020204" pitchFamily="34" charset="0"/>
              </a:rPr>
              <a:t>Информированное согласие на запись голосов и изображений в исследованиях</a:t>
            </a:r>
          </a:p>
          <a:p>
            <a:r>
              <a:rPr lang="ru-RU" sz="2000" dirty="0">
                <a:cs typeface="Arial" panose="020B0604020202020204" pitchFamily="34" charset="0"/>
              </a:rPr>
              <a:t>Клиент/Пациент, Студент и Подчиненные Участники исследования</a:t>
            </a:r>
          </a:p>
          <a:p>
            <a:r>
              <a:rPr lang="ru-RU" sz="2000" dirty="0">
                <a:cs typeface="Arial" panose="020B0604020202020204" pitchFamily="34" charset="0"/>
              </a:rPr>
              <a:t>Выдача/распространение информированного согласия на проведение исследований</a:t>
            </a:r>
          </a:p>
          <a:p>
            <a:r>
              <a:rPr lang="ru-RU" sz="2000" dirty="0">
                <a:cs typeface="Arial" panose="020B0604020202020204" pitchFamily="34" charset="0"/>
              </a:rPr>
              <a:t>Предложение поощрения для участия в исследованиях</a:t>
            </a:r>
          </a:p>
          <a:p>
            <a:r>
              <a:rPr lang="ru-RU" sz="2000" dirty="0">
                <a:cs typeface="Arial" panose="020B0604020202020204" pitchFamily="34" charset="0"/>
              </a:rPr>
              <a:t>Обман/уловки в исследованиях</a:t>
            </a:r>
          </a:p>
          <a:p>
            <a:r>
              <a:rPr lang="ru-RU" sz="2000" dirty="0">
                <a:cs typeface="Arial" panose="020B0604020202020204" pitchFamily="34" charset="0"/>
              </a:rPr>
              <a:t>Подведение итогов</a:t>
            </a:r>
          </a:p>
          <a:p>
            <a:pPr marL="0" indent="0">
              <a:buNone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41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EBD6B-66E2-4591-B982-357C3EEA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365125"/>
            <a:ext cx="10765971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Технические кодексы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A2B02-7706-47AE-800C-8847F2017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1690688"/>
            <a:ext cx="10765970" cy="4351338"/>
          </a:xfrm>
        </p:spPr>
        <p:txBody>
          <a:bodyPr/>
          <a:lstStyle/>
          <a:p>
            <a:pPr marL="0" indent="0">
              <a:buNone/>
            </a:pPr>
            <a:r>
              <a:rPr lang="ru-RU" sz="1800" b="1" dirty="0"/>
              <a:t>Ассоциация вычислительной техники (</a:t>
            </a:r>
            <a:r>
              <a:rPr lang="en-US" sz="1800" b="1" dirty="0"/>
              <a:t>ACM)</a:t>
            </a:r>
            <a:r>
              <a:rPr lang="ru-RU" sz="1800" b="1" dirty="0"/>
              <a:t>:</a:t>
            </a:r>
          </a:p>
          <a:p>
            <a:r>
              <a:rPr lang="ru-RU" sz="1800" i="1" dirty="0"/>
              <a:t>Компьютерные и коммуникационные технологии позволяют собирать личную информацию и обмениваться ею в масштабах, беспрецедентных в истории цивилизации. Таким образом, возрастает вероятность нарушения неприкосновенности частной жизни отдельных лиц и групп. Профессионалы несут ответственность за сохранение конфиденциальности и целостности данных, описывающих отдельных лиц</a:t>
            </a:r>
          </a:p>
          <a:p>
            <a:endParaRPr lang="ru-RU" sz="1800" i="1" dirty="0"/>
          </a:p>
          <a:p>
            <a:pPr marL="0" indent="0">
              <a:buNone/>
            </a:pPr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Статья 8 Хартии основных прав ЕС:</a:t>
            </a:r>
          </a:p>
          <a:p>
            <a:r>
              <a:rPr lang="ru-RU" sz="1800" i="1" dirty="0"/>
              <a:t>Каждый человек имеет право на защиту персональных данных, касающихся его или ее</a:t>
            </a:r>
          </a:p>
          <a:p>
            <a:endParaRPr lang="ru-RU" sz="1800" i="1" dirty="0"/>
          </a:p>
          <a:p>
            <a:pPr marL="0" indent="0">
              <a:buNone/>
            </a:pPr>
            <a:r>
              <a:rPr lang="ru-RU" sz="1800" dirty="0"/>
              <a:t>НО эти положения не являются статичными и постоянно изменяются</a:t>
            </a:r>
          </a:p>
        </p:txBody>
      </p:sp>
    </p:spTree>
    <p:extLst>
      <p:ext uri="{BB962C8B-B14F-4D97-AF65-F5344CB8AC3E}">
        <p14:creationId xmlns:p14="http://schemas.microsoft.com/office/powerpoint/2010/main" val="202723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EBD6B-66E2-4591-B982-357C3EEA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365125"/>
            <a:ext cx="10765971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Технические кодексы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A2B02-7706-47AE-800C-8847F2017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1690688"/>
            <a:ext cx="107659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Британский исследовательский совет по инженерным и физическим наукам (EPSRC):</a:t>
            </a:r>
          </a:p>
          <a:p>
            <a:r>
              <a:rPr lang="ru-RU" sz="2400" dirty="0"/>
              <a:t>Роботы не должны проектироваться как оружие, за исключением соображений национальной безопасности</a:t>
            </a:r>
          </a:p>
          <a:p>
            <a:r>
              <a:rPr lang="ru-RU" sz="2400" dirty="0"/>
              <a:t>Роботы должны проектироваться и эксплуатироваться в соответствии с действующим законодательством, включая конфиденциальность</a:t>
            </a:r>
          </a:p>
          <a:p>
            <a:r>
              <a:rPr lang="ru-RU" sz="2400" dirty="0"/>
              <a:t>Роботы - это продукты: как и другие продукты, они должны быть спроектированы так, чтобы быть безопасными и надежными</a:t>
            </a:r>
          </a:p>
          <a:p>
            <a:r>
              <a:rPr lang="ru-RU" sz="2400" dirty="0"/>
              <a:t>Роботы - это искусственные артефакты: иллюзия эмоций и намерений не должна использоваться для эксплуатации уязвимых пользователей</a:t>
            </a:r>
          </a:p>
          <a:p>
            <a:r>
              <a:rPr lang="ru-RU" sz="2400" dirty="0"/>
              <a:t>Должна быть возможность выяснить, кто отвечает за робота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00530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EBD6B-66E2-4591-B982-357C3EEA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365125"/>
            <a:ext cx="10765971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Этические темы в области эмоционального 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A2B02-7706-47AE-800C-8847F2017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1690688"/>
            <a:ext cx="1076597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Доброжелательность</a:t>
            </a:r>
          </a:p>
          <a:p>
            <a:r>
              <a:rPr lang="ru-RU" dirty="0"/>
              <a:t>Опасения относительно непреднамеренного ущерба</a:t>
            </a:r>
          </a:p>
          <a:p>
            <a:r>
              <a:rPr lang="ru-RU" dirty="0"/>
              <a:t>Отсутствие моральной ценности</a:t>
            </a:r>
          </a:p>
          <a:p>
            <a:r>
              <a:rPr lang="ru-RU" dirty="0"/>
              <a:t>Количество возможных рисков больше количества выгоды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=</a:t>
            </a:r>
            <a:r>
              <a:rPr lang="en-US" dirty="0"/>
              <a:t>&gt; </a:t>
            </a:r>
            <a:r>
              <a:rPr lang="ru-RU" dirty="0"/>
              <a:t>Целительная роль ЭИИ + противодействие ошибочным страхам</a:t>
            </a:r>
          </a:p>
        </p:txBody>
      </p:sp>
    </p:spTree>
    <p:extLst>
      <p:ext uri="{BB962C8B-B14F-4D97-AF65-F5344CB8AC3E}">
        <p14:creationId xmlns:p14="http://schemas.microsoft.com/office/powerpoint/2010/main" val="41805591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708</Words>
  <Application>Microsoft Office PowerPoint</Application>
  <PresentationFormat>Широкоэкранный</PresentationFormat>
  <Paragraphs>93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Этические проблемы эмоционального ИИ</vt:lpstr>
      <vt:lpstr>Презентация PowerPoint</vt:lpstr>
      <vt:lpstr>Формальные и неформальные основы этики</vt:lpstr>
      <vt:lpstr>Область практической этики</vt:lpstr>
      <vt:lpstr>Формальные и неформальные основы этики</vt:lpstr>
      <vt:lpstr>Формальные кодексы для эмоционального ИИ</vt:lpstr>
      <vt:lpstr>Технические кодексы</vt:lpstr>
      <vt:lpstr>Технические кодексы</vt:lpstr>
      <vt:lpstr>Этические темы в области эмоционального ИИ</vt:lpstr>
      <vt:lpstr>Этические темы в области эмоционального ИИ</vt:lpstr>
      <vt:lpstr>Этические темы в области эмоционального ИИ</vt:lpstr>
      <vt:lpstr>Уважение автономии</vt:lpstr>
      <vt:lpstr>Уважение автономии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Этические проблемы эмоционального ИИ</dc:title>
  <dc:creator>Sova Sanya</dc:creator>
  <cp:lastModifiedBy>Sova Sanya</cp:lastModifiedBy>
  <cp:revision>4</cp:revision>
  <dcterms:created xsi:type="dcterms:W3CDTF">2022-03-19T09:18:29Z</dcterms:created>
  <dcterms:modified xsi:type="dcterms:W3CDTF">2022-03-19T15:00:02Z</dcterms:modified>
</cp:coreProperties>
</file>