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5B771-A3D2-4FBA-B07D-CEA05C2A1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98FD7D-261F-4778-B511-0B900DEC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61C3-0661-4AEB-BF01-1723F58D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2F3A3-D26D-4550-BAAB-C62A8457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9BAE3-4389-42A7-88B1-301A8283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3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0E21E-7C59-46B7-B64B-39211FB3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54646-935B-4A4F-85B3-A18E7FA9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1B1C03-95D0-485A-BFC0-0E041C3D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7E4222-05FF-4242-93EC-BE192A06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A33F9-228B-42C3-B699-947D5653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6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6CC4E-1DBF-4456-B1A2-684821D02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649CEE-3AF4-495B-8FDB-DFA8EE16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7318D-1E01-43BB-A35C-4C18AC42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1DACA-10E3-42EF-B345-6752C684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BEC232-675E-4899-A2D9-BD0F15A3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1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C4CF-2026-4161-8A2F-5DAB4B9F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20738-8794-49F9-ACFC-186A068C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9C274-6441-4BFA-B506-1220E7E0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FAC0C-99BB-4405-BBF0-4480672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3BBDC-F9CE-4525-850F-AE9C22F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68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4310-AA5E-4137-B943-AC113076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949DB7-CFCB-4C18-81D4-14F00F2C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E735D-89DC-421E-98A5-ADD08CF1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F77EC-3E3D-4C6C-BFA7-A4EE7475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E7F34-79C1-4B92-B112-F60E15E4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A74F6-E2BA-4B84-9EE0-7FB780DE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C4F93-6845-4BAE-868F-1AEBAF14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5B4FC1-311D-4487-AA3D-74D6839BF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D246FF-34D3-446D-A613-5A3FAFCF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30268F-0072-46E5-9F2B-D8A0E47F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D7023-8B49-4290-9F6C-CC91B8A2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9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170A-133E-413A-B139-78E7A93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9AC244-9F33-41C0-906E-141A21F4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67BAE-1CDE-4F9A-96E2-2F0047C6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F76AB5-1B57-4EA2-8154-CEAC10991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F5A0E1-1B6D-4C96-B383-E48F0C39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C0A95E-82E8-4C9C-AAFC-0CFBBE35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AB5CA8-D884-44DB-8458-E8F38BAF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1E947A-DE0F-4683-8FE4-D07CE1C2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CEAC-6792-426A-874F-A808DAC8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AD1F1A-0413-4E45-801F-43713AA2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E9385-8AB0-4461-A8F2-A59E5969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2995EC-91E6-47D1-B79D-B3A29E3E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6D0F11-FEBD-4FE2-BF6B-D8D45DF6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25B8C3-9063-4071-B1C5-9383C2C6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1609A-2C00-4DB9-A2A2-08AF893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229D6-C7A9-48CD-B32D-D04B41C2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9B6A0-E9F2-405A-B692-19FD4B47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39CE7-C944-47E3-B9CD-FCDE8F47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A7F4F5-610D-4989-8688-E1D8F177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311E42-5586-4CFC-93C0-448479DB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B601B-6EFD-4078-988E-84BD0F01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8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E4A7B-1929-4799-BB49-1D0B1A56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A404E7-337B-4748-967D-5FD7BD16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D02A66-0689-433C-973C-BE2D4D281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7D422-1224-47D7-AFB9-E1F976D7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5782F9-F3BB-4881-9609-5C43FD58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A63C1-820B-4CB6-B843-AAE9CED8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C0A06-DB2D-40B5-8637-1A9DDCDC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C4262F-16AB-43F8-8822-FA3CB2CD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82D208-69B8-4D16-B9A8-C60EEFC4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2CF2-4310-41F8-B90B-3CA41E0EF978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7EB25-5DE8-4836-B83A-A4258096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71D3E-950E-404F-B2BA-5D6D1903B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888A-5A7B-4879-96C2-471410AD0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1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17069-1B61-4445-A84E-756456AF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8218"/>
            <a:ext cx="9144000" cy="3052763"/>
          </a:xfrm>
        </p:spPr>
        <p:txBody>
          <a:bodyPr>
            <a:normAutofit fontScale="90000"/>
          </a:bodyPr>
          <a:lstStyle/>
          <a:p>
            <a:r>
              <a:rPr lang="en-US" sz="6000" b="0" i="0" dirty="0">
                <a:solidFill>
                  <a:srgbClr val="242021"/>
                </a:solidFill>
                <a:effectLst/>
                <a:latin typeface="Times-Roman"/>
              </a:rPr>
              <a:t>Reading People’s Minds From Emotion Expressions in Interdependent</a:t>
            </a:r>
            <a:br>
              <a:rPr lang="en-US" sz="6000" b="0" i="0" dirty="0">
                <a:solidFill>
                  <a:srgbClr val="242021"/>
                </a:solidFill>
                <a:effectLst/>
                <a:latin typeface="Times-Roman"/>
              </a:rPr>
            </a:br>
            <a:r>
              <a:rPr lang="en-US" sz="6000" b="0" i="0" dirty="0">
                <a:solidFill>
                  <a:srgbClr val="242021"/>
                </a:solidFill>
                <a:effectLst/>
                <a:latin typeface="Times-Roman"/>
              </a:rPr>
              <a:t>Decision Making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35D42D-AABB-4777-AFB6-4379B66F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064" y="4972972"/>
            <a:ext cx="9643872" cy="129914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021"/>
                </a:solidFill>
                <a:effectLst/>
                <a:latin typeface="Times-Roman"/>
              </a:rPr>
              <a:t>Celso M. de Melo, Peter J. Carnevale, Stephen J. Read, and Jonathan </a:t>
            </a:r>
            <a:r>
              <a:rPr lang="en-US" sz="2400" b="0" i="0" dirty="0" err="1">
                <a:solidFill>
                  <a:srgbClr val="242021"/>
                </a:solidFill>
                <a:effectLst/>
                <a:latin typeface="Times-Roman"/>
              </a:rPr>
              <a:t>Gratch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Times-Roman"/>
              </a:rPr>
            </a:br>
            <a:r>
              <a:rPr lang="en-US" sz="1600" b="0" i="0" dirty="0">
                <a:solidFill>
                  <a:srgbClr val="242021"/>
                </a:solidFill>
                <a:effectLst/>
                <a:latin typeface="Times-Roman"/>
              </a:rPr>
              <a:t>University of Southern California</a:t>
            </a:r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3AFE9-5DAB-4437-8909-1B58CB5D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Appraisal theory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482BA-9986-4594-B5E4-BA37BCC0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42021"/>
                </a:solidFill>
                <a:latin typeface="+mj-lt"/>
              </a:rPr>
              <a:t>S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pecific event does not define by itself which emotion an individual should experience. It is the appraisal of the situation with respect to the individual’s goals that defines which emotion</a:t>
            </a:r>
            <a:r>
              <a:rPr lang="en-US" dirty="0"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will be experienced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32D5BB-F477-4DC2-9468-1C15C776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86" y="3429000"/>
            <a:ext cx="5998427" cy="26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F8C18-1DB3-4AC1-8000-68F5A29B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гипотеза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9468F-7508-4C14-A0BB-2DE87C6B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42021"/>
                </a:solidFill>
                <a:latin typeface="+mj-lt"/>
              </a:rPr>
              <a:t>P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eople retrieve, from emotion expressions, information about others’ appraisals, which then lead to inferences about others’ mental states</a:t>
            </a:r>
            <a:r>
              <a:rPr lang="en-US" dirty="0">
                <a:latin typeface="+mj-lt"/>
              </a:rPr>
              <a:t>  </a:t>
            </a:r>
            <a:endParaRPr lang="en-US" dirty="0">
              <a:solidFill>
                <a:srgbClr val="24202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24202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24202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24202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24202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24202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42021"/>
                </a:solidFill>
                <a:latin typeface="+mj-lt"/>
              </a:rPr>
              <a:t>*i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nterdependent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decision making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: взаимозависимое (совместное) принятие решени</a:t>
            </a:r>
            <a:r>
              <a:rPr lang="ru-RU" dirty="0">
                <a:solidFill>
                  <a:srgbClr val="242021"/>
                </a:solidFill>
                <a:latin typeface="+mj-lt"/>
              </a:rPr>
              <a:t>й</a:t>
            </a:r>
            <a:br>
              <a:rPr lang="en-US" dirty="0">
                <a:latin typeface="+mj-lt"/>
              </a:rPr>
            </a:br>
            <a:endParaRPr lang="ru-RU" dirty="0">
              <a:solidFill>
                <a:srgbClr val="242021"/>
              </a:solidFill>
              <a:latin typeface="+mj-lt"/>
            </a:endParaRPr>
          </a:p>
          <a:p>
            <a:endParaRPr lang="en-US" b="0" i="0" dirty="0">
              <a:solidFill>
                <a:srgbClr val="242021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7C4A9-5FDB-4985-B8EF-DB008D6B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86" y="2701014"/>
            <a:ext cx="5998427" cy="26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0EA9-5DB8-4D93-B6D6-70175369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Сопутствующие феномены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1BEBA-98B2-4F9E-BECD-47C8EAC1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42021"/>
                </a:solidFill>
                <a:latin typeface="+mj-lt"/>
              </a:rPr>
              <a:t>E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motional contagion</a:t>
            </a:r>
            <a:r>
              <a:rPr lang="en-US" dirty="0">
                <a:latin typeface="+mj-lt"/>
              </a:rPr>
              <a:t> and (mis)attributing the current affective state to the current context</a:t>
            </a:r>
            <a:r>
              <a:rPr lang="ru-RU" dirty="0">
                <a:latin typeface="+mj-lt"/>
              </a:rPr>
              <a:t> (</a:t>
            </a:r>
            <a:r>
              <a:rPr lang="en-US" dirty="0">
                <a:latin typeface="+mj-lt"/>
              </a:rPr>
              <a:t>i.e., the affect-as-information heuristic</a:t>
            </a:r>
            <a:r>
              <a:rPr lang="ru-RU" dirty="0">
                <a:latin typeface="+mj-lt"/>
              </a:rPr>
              <a:t>)</a:t>
            </a:r>
          </a:p>
          <a:p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86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98ED8-A59C-4675-A50C-E0DC0D21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47862-4625-4A87-9E0A-24B4864A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1 эксперимент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Critical social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effect of emotion is the underlying information rather than the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displays themselves: </a:t>
            </a:r>
            <a:r>
              <a:rPr lang="en-US" dirty="0">
                <a:latin typeface="+mj-lt"/>
              </a:rPr>
              <a:t> same emotion display produced opposite effects depending on context.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People cooperate more with an expressively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cooperative counterpart than with an expressively competitive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counterpart</a:t>
            </a: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1CF04-3B25-470E-A2AE-7919A38D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9" y="4482305"/>
            <a:ext cx="5415230" cy="20661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DB940F-8BCA-44F5-BD4B-4E1326D4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721" y="4576649"/>
            <a:ext cx="3927975" cy="19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5132D-D279-4A04-9BC3-BCAA771F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2C6AB-2BE1-4015-B3EF-C363D310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2 эксперимент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Information about others’ appraisals is a critical component of the information people retrieve from emotion expressions</a:t>
            </a:r>
            <a:r>
              <a:rPr lang="en-US" dirty="0">
                <a:solidFill>
                  <a:srgbClr val="242021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15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6BA51-0FC5-44E8-8E8C-60DB3AB7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900F8-6FD3-48B4-B6DF-E40617A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3, 4 и 5 эксперименты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Emotion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expressions cause perceptions of appraisals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,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which then</a:t>
            </a:r>
            <a:r>
              <a:rPr lang="ru-RU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cause inferences about expectations of cooperation</a:t>
            </a:r>
            <a:r>
              <a:rPr lang="en-US" dirty="0">
                <a:solidFill>
                  <a:srgbClr val="242021"/>
                </a:solidFill>
                <a:latin typeface="+mj-lt"/>
              </a:rPr>
              <a:t>. </a:t>
            </a:r>
            <a:endParaRPr lang="ru-RU" b="0" i="0" dirty="0">
              <a:solidFill>
                <a:srgbClr val="24202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Facial displays of joy, sadness, anger</a:t>
            </a:r>
            <a:r>
              <a:rPr lang="ru-RU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and regret impacted people’s expectations of cooperation.</a:t>
            </a:r>
            <a:r>
              <a:rPr lang="en-US" dirty="0">
                <a:solidFill>
                  <a:srgbClr val="242021"/>
                </a:solidFill>
                <a:latin typeface="+mj-lt"/>
              </a:rPr>
              <a:t> E</a:t>
            </a:r>
            <a:r>
              <a:rPr lang="en-US" b="0" i="0" dirty="0">
                <a:solidFill>
                  <a:srgbClr val="242021"/>
                </a:solidFill>
                <a:effectLst/>
                <a:latin typeface="+mj-lt"/>
              </a:rPr>
              <a:t>xplicitly communicating appraisals can impact expectations of cooperation in the same way the corresponding facial expressions </a:t>
            </a:r>
            <a:br>
              <a:rPr lang="en-US" dirty="0"/>
            </a:b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30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Times-Roman</vt:lpstr>
      <vt:lpstr>Тема Office</vt:lpstr>
      <vt:lpstr>Reading People’s Minds From Emotion Expressions in Interdependent Decision Making </vt:lpstr>
      <vt:lpstr>Appraisal theory</vt:lpstr>
      <vt:lpstr>Общая гипотеза </vt:lpstr>
      <vt:lpstr>Сопутствующие феномены</vt:lpstr>
      <vt:lpstr>Гипотезы экспериментов</vt:lpstr>
      <vt:lpstr>Гипотезы экспериментов</vt:lpstr>
      <vt:lpstr>Гипотезы экспериментов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People’s Minds From Emotion Expressions in Interdependent Decision Making </dc:title>
  <dc:creator>Расторгуева Анастасия Игоревна</dc:creator>
  <cp:lastModifiedBy>Расторгуева Анастасия Игоревна</cp:lastModifiedBy>
  <cp:revision>4</cp:revision>
  <dcterms:created xsi:type="dcterms:W3CDTF">2022-02-16T17:45:42Z</dcterms:created>
  <dcterms:modified xsi:type="dcterms:W3CDTF">2022-02-19T12:47:18Z</dcterms:modified>
</cp:coreProperties>
</file>