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89" r:id="rId3"/>
    <p:sldId id="288" r:id="rId4"/>
    <p:sldId id="261" r:id="rId5"/>
    <p:sldId id="258" r:id="rId6"/>
    <p:sldId id="264" r:id="rId7"/>
    <p:sldId id="265" r:id="rId8"/>
    <p:sldId id="287" r:id="rId9"/>
    <p:sldId id="267" r:id="rId10"/>
    <p:sldId id="268" r:id="rId11"/>
    <p:sldId id="285" r:id="rId12"/>
    <p:sldId id="272" r:id="rId13"/>
  </p:sldIdLst>
  <p:sldSz cx="9144000" cy="5143500" type="screen16x9"/>
  <p:notesSz cx="6858000" cy="9144000"/>
  <p:embeddedFontLst>
    <p:embeddedFont>
      <p:font typeface="Titillium Web ExtraLight" panose="020B060402020202020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Titillium Web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A48F03-D1AE-4122-BFF6-0F4816450B81}">
  <a:tblStyle styleId="{6DA48F03-D1AE-4122-BFF6-0F4816450B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46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64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Shape 22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Shape 261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Shape 44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Shape 480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7047" y="0"/>
            <a:ext cx="6930101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Assessing Melbourne’s Employment and Housing Correlations</a:t>
            </a:r>
            <a:endParaRPr sz="4800" b="1" dirty="0"/>
          </a:p>
        </p:txBody>
      </p:sp>
      <p:sp>
        <p:nvSpPr>
          <p:cNvPr id="7" name="Shape 794">
            <a:extLst>
              <a:ext uri="{FF2B5EF4-FFF2-40B4-BE49-F238E27FC236}">
                <a16:creationId xmlns:a16="http://schemas.microsoft.com/office/drawing/2014/main" id="{125C04A0-D42F-4CBD-8FA1-2CB6C6EE4206}"/>
              </a:ext>
            </a:extLst>
          </p:cNvPr>
          <p:cNvSpPr txBox="1">
            <a:spLocks/>
          </p:cNvSpPr>
          <p:nvPr/>
        </p:nvSpPr>
        <p:spPr>
          <a:xfrm>
            <a:off x="6098153" y="4411335"/>
            <a:ext cx="3045847" cy="73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AU" sz="3200" b="1" dirty="0">
                <a:solidFill>
                  <a:schemeClr val="bg1"/>
                </a:solidFill>
                <a:latin typeface="Titillium Web" panose="020B0604020202020204" charset="0"/>
              </a:rPr>
              <a:t>Patrick Tjahjadi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title"/>
          </p:nvPr>
        </p:nvSpPr>
        <p:spPr>
          <a:xfrm>
            <a:off x="1707083" y="107225"/>
            <a:ext cx="552197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20B0604020202020204" charset="0"/>
              </a:rPr>
              <a:t>What about </a:t>
            </a:r>
            <a:r>
              <a:rPr lang="en" sz="3200" dirty="0">
                <a:latin typeface="Titillium Web" panose="020B0604020202020204" charset="0"/>
              </a:rPr>
              <a:t>employment</a:t>
            </a:r>
            <a:r>
              <a:rPr lang="en" dirty="0">
                <a:latin typeface="Titillium Web" panose="020B0604020202020204" charset="0"/>
              </a:rPr>
              <a:t> rates?</a:t>
            </a:r>
            <a:endParaRPr dirty="0">
              <a:latin typeface="Titillium Web" panose="020B0604020202020204" charset="0"/>
            </a:endParaRPr>
          </a:p>
        </p:txBody>
      </p:sp>
      <p:sp>
        <p:nvSpPr>
          <p:cNvPr id="908" name="Shape 90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841CC-A728-46BB-9DBC-FEDAC90B67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35" y="1219393"/>
            <a:ext cx="6238129" cy="2405076"/>
          </a:xfrm>
          <a:prstGeom prst="rect">
            <a:avLst/>
          </a:prstGeom>
        </p:spPr>
      </p:pic>
      <p:sp>
        <p:nvSpPr>
          <p:cNvPr id="6" name="Shape 906">
            <a:extLst>
              <a:ext uri="{FF2B5EF4-FFF2-40B4-BE49-F238E27FC236}">
                <a16:creationId xmlns:a16="http://schemas.microsoft.com/office/drawing/2014/main" id="{33DB42E0-E474-4214-A73F-E521C8848459}"/>
              </a:ext>
            </a:extLst>
          </p:cNvPr>
          <p:cNvSpPr txBox="1">
            <a:spLocks/>
          </p:cNvSpPr>
          <p:nvPr/>
        </p:nvSpPr>
        <p:spPr>
          <a:xfrm>
            <a:off x="2064892" y="3495407"/>
            <a:ext cx="552197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AU" sz="1800" b="1" dirty="0">
                <a:latin typeface="Titillium Web" panose="020B0604020202020204" charset="0"/>
              </a:rPr>
              <a:t>F</a:t>
            </a:r>
            <a:r>
              <a:rPr lang="en-US" sz="1800" b="1" dirty="0" err="1">
                <a:latin typeface="Titillium Web" panose="020B0604020202020204" charset="0"/>
              </a:rPr>
              <a:t>igure</a:t>
            </a:r>
            <a:r>
              <a:rPr lang="en-US" sz="1800" b="1" dirty="0">
                <a:latin typeface="Titillium Web" panose="020B0604020202020204" charset="0"/>
              </a:rPr>
              <a:t> 5: </a:t>
            </a:r>
            <a:r>
              <a:rPr lang="en-US" sz="1800" dirty="0">
                <a:latin typeface="Titillium Web" panose="020B0604020202020204" charset="0"/>
              </a:rPr>
              <a:t>Number of employment per year for each sector (City of Melbourne)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title"/>
          </p:nvPr>
        </p:nvSpPr>
        <p:spPr>
          <a:xfrm>
            <a:off x="1707083" y="107225"/>
            <a:ext cx="552197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 Web" panose="020B0604020202020204" charset="0"/>
              </a:rPr>
              <a:t>Let’s Correlate!</a:t>
            </a:r>
            <a:endParaRPr dirty="0">
              <a:latin typeface="Titillium Web" panose="020B0604020202020204" charset="0"/>
            </a:endParaRPr>
          </a:p>
        </p:txBody>
      </p:sp>
      <p:sp>
        <p:nvSpPr>
          <p:cNvPr id="908" name="Shape 90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Shape 906">
            <a:extLst>
              <a:ext uri="{FF2B5EF4-FFF2-40B4-BE49-F238E27FC236}">
                <a16:creationId xmlns:a16="http://schemas.microsoft.com/office/drawing/2014/main" id="{33DB42E0-E474-4214-A73F-E521C8848459}"/>
              </a:ext>
            </a:extLst>
          </p:cNvPr>
          <p:cNvSpPr txBox="1">
            <a:spLocks/>
          </p:cNvSpPr>
          <p:nvPr/>
        </p:nvSpPr>
        <p:spPr>
          <a:xfrm>
            <a:off x="25973" y="3607921"/>
            <a:ext cx="4485768" cy="123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AU" sz="1800" b="1" dirty="0">
                <a:latin typeface="Titillium Web" panose="020B0604020202020204" charset="0"/>
              </a:rPr>
              <a:t>F</a:t>
            </a:r>
            <a:r>
              <a:rPr lang="en-US" sz="1800" b="1" dirty="0" err="1">
                <a:latin typeface="Titillium Web" panose="020B0604020202020204" charset="0"/>
              </a:rPr>
              <a:t>igure</a:t>
            </a:r>
            <a:r>
              <a:rPr lang="en-US" sz="1800" b="1" dirty="0">
                <a:latin typeface="Titillium Web" panose="020B0604020202020204" charset="0"/>
              </a:rPr>
              <a:t> 6: </a:t>
            </a:r>
            <a:r>
              <a:rPr lang="en-US" sz="1800" dirty="0">
                <a:latin typeface="Titillium Web" panose="020B0604020202020204" charset="0"/>
              </a:rPr>
              <a:t>Median house and apartment price averaged vs number of people employed (City of Melbourne)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463AE-9250-4CAD-BF41-DCD6A349D8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9" y="1221882"/>
            <a:ext cx="4485768" cy="2588315"/>
          </a:xfrm>
          <a:prstGeom prst="rect">
            <a:avLst/>
          </a:prstGeom>
        </p:spPr>
      </p:pic>
      <p:sp>
        <p:nvSpPr>
          <p:cNvPr id="8" name="Shape 934">
            <a:extLst>
              <a:ext uri="{FF2B5EF4-FFF2-40B4-BE49-F238E27FC236}">
                <a16:creationId xmlns:a16="http://schemas.microsoft.com/office/drawing/2014/main" id="{9FFCB5B4-789A-49A7-8323-7E9F63AA424A}"/>
              </a:ext>
            </a:extLst>
          </p:cNvPr>
          <p:cNvSpPr txBox="1">
            <a:spLocks/>
          </p:cNvSpPr>
          <p:nvPr/>
        </p:nvSpPr>
        <p:spPr>
          <a:xfrm>
            <a:off x="5274768" y="1203978"/>
            <a:ext cx="2431371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AU" sz="4800" dirty="0"/>
              <a:t>194.14%</a:t>
            </a:r>
          </a:p>
        </p:txBody>
      </p:sp>
      <p:sp>
        <p:nvSpPr>
          <p:cNvPr id="9" name="Shape 935">
            <a:extLst>
              <a:ext uri="{FF2B5EF4-FFF2-40B4-BE49-F238E27FC236}">
                <a16:creationId xmlns:a16="http://schemas.microsoft.com/office/drawing/2014/main" id="{A1FA8036-3E24-4BB7-9832-F9121D663CCC}"/>
              </a:ext>
            </a:extLst>
          </p:cNvPr>
          <p:cNvSpPr txBox="1">
            <a:spLocks/>
          </p:cNvSpPr>
          <p:nvPr/>
        </p:nvSpPr>
        <p:spPr>
          <a:xfrm>
            <a:off x="5332118" y="1756347"/>
            <a:ext cx="4064268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AU" sz="1800" dirty="0"/>
              <a:t>Percentage increase of housing prices </a:t>
            </a:r>
          </a:p>
        </p:txBody>
      </p:sp>
      <p:sp>
        <p:nvSpPr>
          <p:cNvPr id="11" name="Shape 938">
            <a:extLst>
              <a:ext uri="{FF2B5EF4-FFF2-40B4-BE49-F238E27FC236}">
                <a16:creationId xmlns:a16="http://schemas.microsoft.com/office/drawing/2014/main" id="{54259F63-3C71-4D89-BC16-6B08A383FC09}"/>
              </a:ext>
            </a:extLst>
          </p:cNvPr>
          <p:cNvSpPr txBox="1">
            <a:spLocks/>
          </p:cNvSpPr>
          <p:nvPr/>
        </p:nvSpPr>
        <p:spPr>
          <a:xfrm>
            <a:off x="5274768" y="2338231"/>
            <a:ext cx="3372276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" sz="4800" dirty="0"/>
              <a:t>142.54%</a:t>
            </a:r>
          </a:p>
        </p:txBody>
      </p:sp>
      <p:sp>
        <p:nvSpPr>
          <p:cNvPr id="13" name="Shape 939">
            <a:extLst>
              <a:ext uri="{FF2B5EF4-FFF2-40B4-BE49-F238E27FC236}">
                <a16:creationId xmlns:a16="http://schemas.microsoft.com/office/drawing/2014/main" id="{362F1984-6A76-44C7-BB51-94F2E21F83F0}"/>
              </a:ext>
            </a:extLst>
          </p:cNvPr>
          <p:cNvSpPr txBox="1">
            <a:spLocks/>
          </p:cNvSpPr>
          <p:nvPr/>
        </p:nvSpPr>
        <p:spPr>
          <a:xfrm>
            <a:off x="5393634" y="2872645"/>
            <a:ext cx="4088297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AU" sz="1800" dirty="0"/>
              <a:t>Percentage increase in number of people employed</a:t>
            </a:r>
          </a:p>
        </p:txBody>
      </p:sp>
      <p:sp>
        <p:nvSpPr>
          <p:cNvPr id="14" name="Shape 936">
            <a:extLst>
              <a:ext uri="{FF2B5EF4-FFF2-40B4-BE49-F238E27FC236}">
                <a16:creationId xmlns:a16="http://schemas.microsoft.com/office/drawing/2014/main" id="{FFDAD07B-5F3C-434D-BAC4-25FCFB416D4A}"/>
              </a:ext>
            </a:extLst>
          </p:cNvPr>
          <p:cNvSpPr txBox="1">
            <a:spLocks/>
          </p:cNvSpPr>
          <p:nvPr/>
        </p:nvSpPr>
        <p:spPr>
          <a:xfrm>
            <a:off x="5393634" y="3638251"/>
            <a:ext cx="278918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AU" sz="4800" dirty="0"/>
              <a:t>0.962</a:t>
            </a:r>
          </a:p>
        </p:txBody>
      </p:sp>
      <p:sp>
        <p:nvSpPr>
          <p:cNvPr id="15" name="Shape 937">
            <a:extLst>
              <a:ext uri="{FF2B5EF4-FFF2-40B4-BE49-F238E27FC236}">
                <a16:creationId xmlns:a16="http://schemas.microsoft.com/office/drawing/2014/main" id="{C48A7820-5D01-465B-A449-371EAB7EF74C}"/>
              </a:ext>
            </a:extLst>
          </p:cNvPr>
          <p:cNvSpPr txBox="1">
            <a:spLocks/>
          </p:cNvSpPr>
          <p:nvPr/>
        </p:nvSpPr>
        <p:spPr>
          <a:xfrm>
            <a:off x="5393634" y="4247709"/>
            <a:ext cx="3222755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800"/>
              <a:t>Pearson Correlation Coefficient</a:t>
            </a:r>
            <a:endParaRPr lang="en-US" sz="1800" dirty="0"/>
          </a:p>
        </p:txBody>
      </p:sp>
      <p:sp>
        <p:nvSpPr>
          <p:cNvPr id="16" name="Shape 1069">
            <a:extLst>
              <a:ext uri="{FF2B5EF4-FFF2-40B4-BE49-F238E27FC236}">
                <a16:creationId xmlns:a16="http://schemas.microsoft.com/office/drawing/2014/main" id="{590D9490-DC50-4C69-9DC3-592E863F1021}"/>
              </a:ext>
            </a:extLst>
          </p:cNvPr>
          <p:cNvSpPr/>
          <p:nvPr/>
        </p:nvSpPr>
        <p:spPr>
          <a:xfrm>
            <a:off x="7756522" y="1203977"/>
            <a:ext cx="807197" cy="704389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1240">
            <a:extLst>
              <a:ext uri="{FF2B5EF4-FFF2-40B4-BE49-F238E27FC236}">
                <a16:creationId xmlns:a16="http://schemas.microsoft.com/office/drawing/2014/main" id="{6AE82721-6B0C-4345-953D-3193F4061E5E}"/>
              </a:ext>
            </a:extLst>
          </p:cNvPr>
          <p:cNvGrpSpPr/>
          <p:nvPr/>
        </p:nvGrpSpPr>
        <p:grpSpPr>
          <a:xfrm>
            <a:off x="7364252" y="3575729"/>
            <a:ext cx="1099851" cy="798261"/>
            <a:chOff x="4604550" y="3714775"/>
            <a:chExt cx="439625" cy="319075"/>
          </a:xfrm>
        </p:grpSpPr>
        <p:sp>
          <p:nvSpPr>
            <p:cNvPr id="26" name="Shape 1241">
              <a:extLst>
                <a:ext uri="{FF2B5EF4-FFF2-40B4-BE49-F238E27FC236}">
                  <a16:creationId xmlns:a16="http://schemas.microsoft.com/office/drawing/2014/main" id="{13C40C20-0E1C-4443-B438-5546302C1EFD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1242">
              <a:extLst>
                <a:ext uri="{FF2B5EF4-FFF2-40B4-BE49-F238E27FC236}">
                  <a16:creationId xmlns:a16="http://schemas.microsoft.com/office/drawing/2014/main" id="{5107BDCF-FF5B-4A28-A43D-D0495B3549E7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3D287F-AF66-45AA-AE92-18B5D859B52D}"/>
              </a:ext>
            </a:extLst>
          </p:cNvPr>
          <p:cNvCxnSpPr>
            <a:cxnSpLocks/>
          </p:cNvCxnSpPr>
          <p:nvPr/>
        </p:nvCxnSpPr>
        <p:spPr>
          <a:xfrm>
            <a:off x="5341029" y="1093304"/>
            <a:ext cx="0" cy="40501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Shape 1270">
            <a:extLst>
              <a:ext uri="{FF2B5EF4-FFF2-40B4-BE49-F238E27FC236}">
                <a16:creationId xmlns:a16="http://schemas.microsoft.com/office/drawing/2014/main" id="{C944AC08-5C01-4608-A811-B800C38B1CDE}"/>
              </a:ext>
            </a:extLst>
          </p:cNvPr>
          <p:cNvGrpSpPr/>
          <p:nvPr/>
        </p:nvGrpSpPr>
        <p:grpSpPr>
          <a:xfrm>
            <a:off x="7785603" y="2371931"/>
            <a:ext cx="749034" cy="618711"/>
            <a:chOff x="5268225" y="4341925"/>
            <a:chExt cx="468850" cy="387275"/>
          </a:xfrm>
        </p:grpSpPr>
        <p:sp>
          <p:nvSpPr>
            <p:cNvPr id="29" name="Shape 1271">
              <a:extLst>
                <a:ext uri="{FF2B5EF4-FFF2-40B4-BE49-F238E27FC236}">
                  <a16:creationId xmlns:a16="http://schemas.microsoft.com/office/drawing/2014/main" id="{C313BE8A-2B41-49B3-AEC1-E3DBC856F250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1272">
              <a:extLst>
                <a:ext uri="{FF2B5EF4-FFF2-40B4-BE49-F238E27FC236}">
                  <a16:creationId xmlns:a16="http://schemas.microsoft.com/office/drawing/2014/main" id="{29BD3413-FC92-4682-95F6-497BDA9268CF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1273">
              <a:extLst>
                <a:ext uri="{FF2B5EF4-FFF2-40B4-BE49-F238E27FC236}">
                  <a16:creationId xmlns:a16="http://schemas.microsoft.com/office/drawing/2014/main" id="{38BD67C6-59CE-4DE2-BE19-0F97C82F95A9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1274">
              <a:extLst>
                <a:ext uri="{FF2B5EF4-FFF2-40B4-BE49-F238E27FC236}">
                  <a16:creationId xmlns:a16="http://schemas.microsoft.com/office/drawing/2014/main" id="{E68A23E2-C15B-4941-9BF7-BECF1C5F5A75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1275">
              <a:extLst>
                <a:ext uri="{FF2B5EF4-FFF2-40B4-BE49-F238E27FC236}">
                  <a16:creationId xmlns:a16="http://schemas.microsoft.com/office/drawing/2014/main" id="{1D6C5FE8-FCF3-448B-9C32-6D55939EB6FD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1276">
              <a:extLst>
                <a:ext uri="{FF2B5EF4-FFF2-40B4-BE49-F238E27FC236}">
                  <a16:creationId xmlns:a16="http://schemas.microsoft.com/office/drawing/2014/main" id="{55E1F944-EF4A-4D07-BEDA-B31D466DE8B8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1277">
              <a:extLst>
                <a:ext uri="{FF2B5EF4-FFF2-40B4-BE49-F238E27FC236}">
                  <a16:creationId xmlns:a16="http://schemas.microsoft.com/office/drawing/2014/main" id="{E8E2CB3D-ED97-45EC-9402-8A3DF0EBB3A1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1278">
              <a:extLst>
                <a:ext uri="{FF2B5EF4-FFF2-40B4-BE49-F238E27FC236}">
                  <a16:creationId xmlns:a16="http://schemas.microsoft.com/office/drawing/2014/main" id="{D79B4211-EA6C-4761-8A8E-558BAD391B11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790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>
            <a:spLocks noGrp="1"/>
          </p:cNvSpPr>
          <p:nvPr>
            <p:ph type="title"/>
          </p:nvPr>
        </p:nvSpPr>
        <p:spPr>
          <a:xfrm>
            <a:off x="573385" y="173643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Reflections</a:t>
            </a:r>
            <a:endParaRPr dirty="0"/>
          </a:p>
        </p:txBody>
      </p:sp>
      <p:sp>
        <p:nvSpPr>
          <p:cNvPr id="946" name="Shape 94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947" name="Shape 947"/>
          <p:cNvGrpSpPr/>
          <p:nvPr/>
        </p:nvGrpSpPr>
        <p:grpSpPr>
          <a:xfrm>
            <a:off x="5921036" y="783974"/>
            <a:ext cx="3175786" cy="3229303"/>
            <a:chOff x="5632317" y="1189775"/>
            <a:chExt cx="3305700" cy="3361406"/>
          </a:xfrm>
        </p:grpSpPr>
        <p:sp>
          <p:nvSpPr>
            <p:cNvPr id="948" name="Shape 94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Challenge 3</a:t>
              </a:r>
              <a:endParaRPr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49" name="Shape 949"/>
            <p:cNvSpPr txBox="1"/>
            <p:nvPr/>
          </p:nvSpPr>
          <p:spPr>
            <a:xfrm>
              <a:off x="6170697" y="1935481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Initial question? </a:t>
              </a:r>
              <a:r>
                <a:rPr lang="en-US" sz="24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Too complex.</a:t>
              </a:r>
              <a:endParaRPr sz="24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50" name="Shape 950"/>
          <p:cNvGrpSpPr/>
          <p:nvPr/>
        </p:nvGrpSpPr>
        <p:grpSpPr>
          <a:xfrm>
            <a:off x="0" y="783974"/>
            <a:ext cx="3407507" cy="3345960"/>
            <a:chOff x="0" y="1189989"/>
            <a:chExt cx="3546900" cy="3482836"/>
          </a:xfrm>
        </p:grpSpPr>
        <p:sp>
          <p:nvSpPr>
            <p:cNvPr id="951" name="Shape 95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Challenge 1</a:t>
              </a:r>
              <a:endParaRPr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2" name="Shape 952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2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Missing values in the datasets. </a:t>
              </a:r>
              <a:endParaRPr sz="2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53" name="Shape 953"/>
          <p:cNvGrpSpPr/>
          <p:nvPr/>
        </p:nvGrpSpPr>
        <p:grpSpPr>
          <a:xfrm>
            <a:off x="3085916" y="783974"/>
            <a:ext cx="3175786" cy="3253026"/>
            <a:chOff x="2944204" y="1189775"/>
            <a:chExt cx="3305700" cy="3386100"/>
          </a:xfrm>
        </p:grpSpPr>
        <p:sp>
          <p:nvSpPr>
            <p:cNvPr id="954" name="Shape 954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Challenge 2</a:t>
              </a:r>
              <a:endParaRPr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5" name="Shape 955"/>
            <p:cNvSpPr txBox="1"/>
            <p:nvPr/>
          </p:nvSpPr>
          <p:spPr>
            <a:xfrm>
              <a:off x="3478954" y="196017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Raw </a:t>
              </a:r>
              <a:r>
                <a:rPr lang="en" sz="24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heatmap visualisation?</a:t>
              </a:r>
            </a:p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Too many </a:t>
              </a:r>
              <a:r>
                <a:rPr lang="en-US" sz="24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instances!</a:t>
              </a:r>
              <a:endParaRPr sz="24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84FF8C-DCCA-4A34-85B2-DDEF3E610DC7}"/>
              </a:ext>
            </a:extLst>
          </p:cNvPr>
          <p:cNvSpPr/>
          <p:nvPr/>
        </p:nvSpPr>
        <p:spPr>
          <a:xfrm>
            <a:off x="-427284" y="4060805"/>
            <a:ext cx="578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AU" sz="2400" b="1" dirty="0">
                <a:solidFill>
                  <a:schemeClr val="bg1"/>
                </a:solidFill>
                <a:latin typeface="Titillium Web" panose="020B0604020202020204" charset="0"/>
              </a:rPr>
              <a:t>“What are the variables that affect changing property prices?”</a:t>
            </a:r>
            <a:endParaRPr lang="en-US" sz="2400" b="1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  <p:sp>
        <p:nvSpPr>
          <p:cNvPr id="14" name="Shape 960">
            <a:extLst>
              <a:ext uri="{FF2B5EF4-FFF2-40B4-BE49-F238E27FC236}">
                <a16:creationId xmlns:a16="http://schemas.microsoft.com/office/drawing/2014/main" id="{3A53F855-F394-4A71-AD5B-189C67759280}"/>
              </a:ext>
            </a:extLst>
          </p:cNvPr>
          <p:cNvSpPr txBox="1">
            <a:spLocks/>
          </p:cNvSpPr>
          <p:nvPr/>
        </p:nvSpPr>
        <p:spPr>
          <a:xfrm>
            <a:off x="0" y="3300146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INITIAL QUESTION: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38296-6F9C-48BD-8A00-DC92AAA740F0}"/>
              </a:ext>
            </a:extLst>
          </p:cNvPr>
          <p:cNvCxnSpPr/>
          <p:nvPr/>
        </p:nvCxnSpPr>
        <p:spPr>
          <a:xfrm>
            <a:off x="0" y="3437400"/>
            <a:ext cx="91393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3C5ECC-C970-40F1-B889-2BA6FA957175}"/>
              </a:ext>
            </a:extLst>
          </p:cNvPr>
          <p:cNvSpPr txBox="1"/>
          <p:nvPr/>
        </p:nvSpPr>
        <p:spPr>
          <a:xfrm>
            <a:off x="5193396" y="3882472"/>
            <a:ext cx="3489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Titillium Web" panose="020B0604020202020204" charset="0"/>
              </a:rPr>
              <a:t>Population?		Poverty? </a:t>
            </a:r>
          </a:p>
          <a:p>
            <a:r>
              <a:rPr lang="en-AU" dirty="0">
                <a:solidFill>
                  <a:schemeClr val="bg1"/>
                </a:solidFill>
                <a:latin typeface="Titillium Web" panose="020B0604020202020204" charset="0"/>
              </a:rPr>
              <a:t>Education? 		Employment? </a:t>
            </a:r>
          </a:p>
          <a:p>
            <a:r>
              <a:rPr lang="en-AU" dirty="0">
                <a:solidFill>
                  <a:schemeClr val="bg1"/>
                </a:solidFill>
                <a:latin typeface="Titillium Web" panose="020B0604020202020204" charset="0"/>
              </a:rPr>
              <a:t>Immigration? 	Economy? </a:t>
            </a:r>
          </a:p>
          <a:p>
            <a:r>
              <a:rPr lang="en-AU" dirty="0">
                <a:solidFill>
                  <a:schemeClr val="bg1"/>
                </a:solidFill>
                <a:latin typeface="Titillium Web" panose="020B0604020202020204" charset="0"/>
              </a:rPr>
              <a:t>Crime Rate? 	Interest Rates?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E5131-3BB3-439C-8BE2-988302D324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9DEE29-93C8-48F2-9814-9F7413FA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Presentation Outline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7357E-1474-4E0B-A010-9486F709C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AutoNum type="arabicPeriod"/>
            </a:pPr>
            <a:r>
              <a:rPr lang="en-AU" dirty="0"/>
              <a:t>Question</a:t>
            </a:r>
          </a:p>
          <a:p>
            <a:pPr marL="533400" indent="-457200">
              <a:buAutoNum type="arabicPeriod"/>
            </a:pPr>
            <a:r>
              <a:rPr lang="en-AU" dirty="0"/>
              <a:t>Motivation of Research</a:t>
            </a:r>
          </a:p>
          <a:p>
            <a:pPr marL="533400" indent="-457200">
              <a:buAutoNum type="arabicPeriod"/>
            </a:pPr>
            <a:r>
              <a:rPr lang="en-AU" dirty="0"/>
              <a:t>Datasets </a:t>
            </a:r>
          </a:p>
          <a:p>
            <a:pPr marL="533400" indent="-457200">
              <a:buAutoNum type="arabicPeriod"/>
            </a:pPr>
            <a:r>
              <a:rPr lang="en-AU" dirty="0"/>
              <a:t>Data Wrangling Methodologies</a:t>
            </a:r>
          </a:p>
          <a:p>
            <a:pPr marL="533400" indent="-457200">
              <a:buAutoNum type="arabicPeriod"/>
            </a:pPr>
            <a:r>
              <a:rPr lang="en-AU" dirty="0"/>
              <a:t>Results</a:t>
            </a:r>
          </a:p>
          <a:p>
            <a:pPr marL="533400" indent="-457200">
              <a:buAutoNum type="arabicPeriod"/>
            </a:pPr>
            <a:r>
              <a:rPr lang="en-AU" dirty="0"/>
              <a:t>Reflections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0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0A314-1CAE-4D7F-BC52-96F126B5A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D4F5D5-4D6E-4E01-9E3F-804860CB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37" y="262025"/>
            <a:ext cx="7686000" cy="857400"/>
          </a:xfrm>
        </p:spPr>
        <p:txBody>
          <a:bodyPr/>
          <a:lstStyle/>
          <a:p>
            <a:r>
              <a:rPr lang="en-AU" dirty="0"/>
              <a:t>Question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55454-D3EC-4813-BF5B-5A95FDD66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6264" y="2063051"/>
            <a:ext cx="6391471" cy="1017398"/>
          </a:xfrm>
          <a:prstGeom prst="rect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 algn="ctr">
              <a:buNone/>
            </a:pPr>
            <a:r>
              <a:rPr lang="en-AU" sz="2400" i="1" dirty="0">
                <a:solidFill>
                  <a:schemeClr val="bg1"/>
                </a:solidFill>
                <a:latin typeface="Titillium Web" panose="020B0604020202020204" charset="0"/>
              </a:rPr>
              <a:t>“</a:t>
            </a:r>
            <a:r>
              <a:rPr lang="en-AU" sz="2400" b="1" i="1" dirty="0">
                <a:solidFill>
                  <a:schemeClr val="bg1"/>
                </a:solidFill>
                <a:latin typeface="Titillium Web" panose="020B0604020202020204" charset="0"/>
              </a:rPr>
              <a:t>Do the increase in employment rates contribute to the rise of house prices in Melbourne?</a:t>
            </a:r>
            <a:r>
              <a:rPr lang="en-AU" sz="2400" i="1" dirty="0">
                <a:solidFill>
                  <a:schemeClr val="bg1"/>
                </a:solidFill>
                <a:latin typeface="Titillium Web" panose="020B0604020202020204" charset="0"/>
              </a:rPr>
              <a:t>” </a:t>
            </a:r>
          </a:p>
        </p:txBody>
      </p:sp>
      <p:sp>
        <p:nvSpPr>
          <p:cNvPr id="6" name="Shape 832">
            <a:extLst>
              <a:ext uri="{FF2B5EF4-FFF2-40B4-BE49-F238E27FC236}">
                <a16:creationId xmlns:a16="http://schemas.microsoft.com/office/drawing/2014/main" id="{963AEA69-71C2-4565-B04A-DED61660FF49}"/>
              </a:ext>
            </a:extLst>
          </p:cNvPr>
          <p:cNvSpPr/>
          <p:nvPr/>
        </p:nvSpPr>
        <p:spPr>
          <a:xfrm>
            <a:off x="2137432" y="535925"/>
            <a:ext cx="400360" cy="3822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13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 and Purpose</a:t>
            </a:r>
            <a:endParaRPr dirty="0"/>
          </a:p>
        </p:txBody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AU" dirty="0"/>
              <a:t>Rise in employment rates and quality of life.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AU" dirty="0"/>
              <a:t>Concerning increase in property prices.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AU" dirty="0"/>
              <a:t>Assessing the future of Victoria’s economy.</a:t>
            </a:r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301198" y="51285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00" dirty="0"/>
              <a:t>Scope</a:t>
            </a:r>
            <a:endParaRPr sz="9200" dirty="0"/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586800" y="1309440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City of Melbourne 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6F9C2-4781-4761-B8C9-56210EBE0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791" y="395572"/>
            <a:ext cx="3772041" cy="4352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40B6E6-34AE-44EE-92BB-8381181C4662}"/>
              </a:ext>
            </a:extLst>
          </p:cNvPr>
          <p:cNvSpPr txBox="1"/>
          <p:nvPr/>
        </p:nvSpPr>
        <p:spPr>
          <a:xfrm>
            <a:off x="436121" y="3226905"/>
            <a:ext cx="385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Titillium Web" panose="020B0604020202020204" charset="0"/>
              </a:rPr>
              <a:t>.</a:t>
            </a:r>
            <a:endParaRPr lang="en-US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F759D-DA9C-408C-8ED6-69EA0E6C78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" name="Picture 2" descr="Image result for city of melbourne logo">
            <a:extLst>
              <a:ext uri="{FF2B5EF4-FFF2-40B4-BE49-F238E27FC236}">
                <a16:creationId xmlns:a16="http://schemas.microsoft.com/office/drawing/2014/main" id="{7C540188-F028-4B0D-BD25-26DD2E24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798" y="3659925"/>
            <a:ext cx="3806835" cy="13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1CCF41-C377-4BA5-A693-B2DEFDDB526F}"/>
              </a:ext>
            </a:extLst>
          </p:cNvPr>
          <p:cNvSpPr/>
          <p:nvPr/>
        </p:nvSpPr>
        <p:spPr>
          <a:xfrm>
            <a:off x="0" y="2119976"/>
            <a:ext cx="5208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tillium Web" panose="020B0604020202020204" charset="0"/>
              </a:rPr>
              <a:t>DATASETS:</a:t>
            </a:r>
          </a:p>
          <a:p>
            <a:endParaRPr lang="en-US" sz="1800" dirty="0">
              <a:solidFill>
                <a:schemeClr val="bg1"/>
              </a:solidFill>
              <a:latin typeface="Titillium Web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tillium Web" panose="020B0604020202020204" charset="0"/>
              </a:rPr>
              <a:t>‘Median House Prices – By Type and Sale </a:t>
            </a:r>
            <a:r>
              <a:rPr lang="en-AU" sz="1800" dirty="0">
                <a:solidFill>
                  <a:schemeClr val="bg1"/>
                </a:solidFill>
                <a:latin typeface="Titillium Web" panose="020B0604020202020204" charset="0"/>
              </a:rPr>
              <a:t>Year’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AU" sz="1800" dirty="0">
              <a:solidFill>
                <a:schemeClr val="bg1"/>
              </a:solidFill>
              <a:latin typeface="Titillium Web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AU" sz="1800" dirty="0">
                <a:solidFill>
                  <a:schemeClr val="bg1"/>
                </a:solidFill>
                <a:latin typeface="Titillium Web" panose="020B0604020202020204" charset="0"/>
              </a:rPr>
              <a:t>‘Employment by Block by Industry’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>
            <a:spLocks noGrp="1"/>
          </p:cNvSpPr>
          <p:nvPr>
            <p:ph type="title"/>
          </p:nvPr>
        </p:nvSpPr>
        <p:spPr>
          <a:xfrm>
            <a:off x="726669" y="118287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Pre-processing			Integration </a:t>
            </a:r>
            <a:endParaRPr dirty="0"/>
          </a:p>
        </p:txBody>
      </p:sp>
      <p:sp>
        <p:nvSpPr>
          <p:cNvPr id="852" name="Shape 85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DB17E-07A1-41B1-82EC-4FF1AF62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94" y="1162650"/>
            <a:ext cx="3734789" cy="2818200"/>
          </a:xfrm>
        </p:spPr>
        <p:txBody>
          <a:bodyPr/>
          <a:lstStyle/>
          <a:p>
            <a:r>
              <a:rPr lang="en-AU" sz="2000" dirty="0"/>
              <a:t>Removing Unnecessary Data</a:t>
            </a:r>
          </a:p>
          <a:p>
            <a:r>
              <a:rPr lang="en-AU" sz="2000" dirty="0"/>
              <a:t>Input missing values in datasets</a:t>
            </a:r>
          </a:p>
          <a:p>
            <a:r>
              <a:rPr lang="en-AU" sz="2000" dirty="0"/>
              <a:t>Detecting Outliers</a:t>
            </a:r>
          </a:p>
          <a:p>
            <a:r>
              <a:rPr lang="en-AU" sz="2000" dirty="0"/>
              <a:t>Type Conversion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621B42-A7E0-44AE-AC15-CB077DA3298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157219" y="1258650"/>
            <a:ext cx="3986756" cy="2818200"/>
          </a:xfrm>
        </p:spPr>
        <p:txBody>
          <a:bodyPr/>
          <a:lstStyle/>
          <a:p>
            <a:r>
              <a:rPr lang="en-AU" sz="2000" dirty="0"/>
              <a:t>Column Joins</a:t>
            </a:r>
          </a:p>
          <a:p>
            <a:r>
              <a:rPr lang="en-AU" sz="2000" dirty="0" err="1"/>
              <a:t>DataFrames</a:t>
            </a:r>
            <a:r>
              <a:rPr lang="en-AU" sz="2000" dirty="0"/>
              <a:t> implementation using </a:t>
            </a:r>
            <a:r>
              <a:rPr lang="en-AU" sz="2000" b="1" dirty="0"/>
              <a:t>pandas</a:t>
            </a:r>
            <a:r>
              <a:rPr lang="en-AU" sz="2000" dirty="0"/>
              <a:t>.</a:t>
            </a:r>
          </a:p>
          <a:p>
            <a:r>
              <a:rPr lang="en-AU" sz="2000" dirty="0"/>
              <a:t>Clustering of sectors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F26E0-CCB5-45E9-BDF2-77B5874FF8B4}"/>
              </a:ext>
            </a:extLst>
          </p:cNvPr>
          <p:cNvSpPr/>
          <p:nvPr/>
        </p:nvSpPr>
        <p:spPr>
          <a:xfrm>
            <a:off x="84830" y="3452682"/>
            <a:ext cx="62295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  <a:latin typeface="Titillium Web" panose="020B0604020202020204" charset="0"/>
              </a:rPr>
              <a:t>A</a:t>
            </a:r>
            <a:r>
              <a:rPr lang="en-US" sz="6000" dirty="0" err="1">
                <a:solidFill>
                  <a:schemeClr val="bg1"/>
                </a:solidFill>
                <a:latin typeface="Titillium Web" panose="020B0604020202020204" charset="0"/>
              </a:rPr>
              <a:t>ll</a:t>
            </a:r>
            <a:r>
              <a:rPr lang="en-US" sz="6000" dirty="0">
                <a:solidFill>
                  <a:schemeClr val="bg1"/>
                </a:solidFill>
                <a:latin typeface="Titillium Web" panose="020B0604020202020204" charset="0"/>
              </a:rPr>
              <a:t> done by Python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B8202B-0ECE-443B-A605-5A71C1C5E27B}"/>
              </a:ext>
            </a:extLst>
          </p:cNvPr>
          <p:cNvCxnSpPr/>
          <p:nvPr/>
        </p:nvCxnSpPr>
        <p:spPr>
          <a:xfrm>
            <a:off x="0" y="3510287"/>
            <a:ext cx="91393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61148-CA4E-4903-B5D7-4C4A44E8D482}"/>
              </a:ext>
            </a:extLst>
          </p:cNvPr>
          <p:cNvSpPr txBox="1"/>
          <p:nvPr/>
        </p:nvSpPr>
        <p:spPr>
          <a:xfrm>
            <a:off x="160947" y="4338394"/>
            <a:ext cx="7186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  <a:latin typeface="Titillium Web" panose="020B0604020202020204" charset="0"/>
              </a:rPr>
              <a:t>Special thanks to: Pandas, Matplotlib, </a:t>
            </a:r>
            <a:r>
              <a:rPr lang="en-AU" sz="1600" dirty="0" err="1">
                <a:solidFill>
                  <a:schemeClr val="bg1"/>
                </a:solidFill>
                <a:latin typeface="Titillium Web" panose="020B0604020202020204" charset="0"/>
              </a:rPr>
              <a:t>Numpy</a:t>
            </a:r>
            <a:r>
              <a:rPr lang="en-AU" sz="1600" dirty="0">
                <a:solidFill>
                  <a:schemeClr val="bg1"/>
                </a:solidFill>
                <a:latin typeface="Titillium Web" panose="020B0604020202020204" charset="0"/>
              </a:rPr>
              <a:t>, </a:t>
            </a:r>
            <a:r>
              <a:rPr lang="en-AU" sz="1600" dirty="0" err="1">
                <a:solidFill>
                  <a:schemeClr val="bg1"/>
                </a:solidFill>
                <a:latin typeface="Titillium Web" panose="020B0604020202020204" charset="0"/>
              </a:rPr>
              <a:t>Scipy</a:t>
            </a:r>
            <a:r>
              <a:rPr lang="en-AU" sz="1600" dirty="0">
                <a:solidFill>
                  <a:schemeClr val="bg1"/>
                </a:solidFill>
                <a:latin typeface="Titillium Web" panose="020B0604020202020204" charset="0"/>
              </a:rPr>
              <a:t>, Re, Decimal and Seaborn</a:t>
            </a:r>
            <a:endParaRPr lang="en-US" sz="1600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C</a:t>
            </a:r>
            <a:r>
              <a:rPr lang="en-US" dirty="0"/>
              <a:t>lustering Method</a:t>
            </a:r>
            <a:endParaRPr dirty="0"/>
          </a:p>
        </p:txBody>
      </p:sp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452724" y="994461"/>
            <a:ext cx="3390403" cy="133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Using the VAT algorithm</a:t>
            </a:r>
            <a:endParaRPr dirty="0"/>
          </a:p>
        </p:txBody>
      </p:sp>
      <p:sp>
        <p:nvSpPr>
          <p:cNvPr id="859" name="Shape 85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B22B0-9E3D-4FE2-892D-AD1D88186C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91" y="1056244"/>
            <a:ext cx="3834957" cy="28465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17E84-BD0D-4A3D-8ACC-DF593463FD87}"/>
              </a:ext>
            </a:extLst>
          </p:cNvPr>
          <p:cNvSpPr txBox="1"/>
          <p:nvPr/>
        </p:nvSpPr>
        <p:spPr>
          <a:xfrm>
            <a:off x="5201049" y="4081276"/>
            <a:ext cx="366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  <a:latin typeface="Titillium Web" panose="020B0604020202020204" charset="0"/>
              </a:rPr>
              <a:t>Figure 1: </a:t>
            </a:r>
            <a:r>
              <a:rPr lang="en-AU" dirty="0">
                <a:solidFill>
                  <a:schemeClr val="bg1"/>
                </a:solidFill>
                <a:latin typeface="Titillium Web" panose="020B0604020202020204" charset="0"/>
              </a:rPr>
              <a:t>VAT visualisation of the 6 employment sectors</a:t>
            </a:r>
            <a:endParaRPr lang="en-US" b="1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4F5F4-1AD4-4A8F-A586-E841EF4EEF4B}"/>
              </a:ext>
            </a:extLst>
          </p:cNvPr>
          <p:cNvSpPr txBox="1"/>
          <p:nvPr/>
        </p:nvSpPr>
        <p:spPr>
          <a:xfrm>
            <a:off x="452724" y="2326221"/>
            <a:ext cx="398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i="1" dirty="0">
                <a:solidFill>
                  <a:schemeClr val="bg1"/>
                </a:solidFill>
                <a:latin typeface="Titillium Web" panose="020B0604020202020204" charset="0"/>
              </a:rPr>
              <a:t>Normalisation is Magic</a:t>
            </a:r>
            <a:endParaRPr lang="en-US" sz="3200" i="1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8BC692F-5048-4FF5-B0F8-21200F4CFD6F}"/>
                  </a:ext>
                </a:extLst>
              </p:cNvPr>
              <p:cNvSpPr/>
              <p:nvPr/>
            </p:nvSpPr>
            <p:spPr>
              <a:xfrm>
                <a:off x="-800919" y="2910996"/>
                <a:ext cx="6492485" cy="501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𝑁𝑜𝑟𝑚𝑎𝑙𝑖𝑠𝑒𝑑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𝑂𝑙𝑑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𝑀𝑖𝑛𝑖𝑚𝑢𝑚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𝑀𝑎𝑥𝑖𝑚𝑢𝑚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𝑀𝑖𝑛𝑖𝑚𝑢𝑚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  <a:latin typeface="Titillium Web" panose="020B0604020202020204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8BC692F-5048-4FF5-B0F8-21200F4CF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0919" y="2910996"/>
                <a:ext cx="6492485" cy="501356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7E1B2-CC67-4B72-A32A-4559387E78CB}"/>
              </a:ext>
            </a:extLst>
          </p:cNvPr>
          <p:cNvSpPr txBox="1"/>
          <p:nvPr/>
        </p:nvSpPr>
        <p:spPr>
          <a:xfrm>
            <a:off x="195005" y="232106"/>
            <a:ext cx="823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Titillium Web" panose="020B0604020202020204" charset="0"/>
              </a:rPr>
              <a:t>“An Outlier Speaks A Thousand Words”</a:t>
            </a:r>
            <a:endParaRPr lang="en-US" sz="3200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ADC10E-079D-427D-A855-D87EF72035C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" y="1084326"/>
            <a:ext cx="7278623" cy="2974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E480EF-7C5F-458B-9C4E-2752C3DACA4D}"/>
              </a:ext>
            </a:extLst>
          </p:cNvPr>
          <p:cNvSpPr txBox="1"/>
          <p:nvPr/>
        </p:nvSpPr>
        <p:spPr>
          <a:xfrm>
            <a:off x="1474303" y="4172729"/>
            <a:ext cx="619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  <a:latin typeface="Titillium Web" panose="020B0604020202020204" charset="0"/>
              </a:rPr>
              <a:t>Figure 2: </a:t>
            </a:r>
            <a:r>
              <a:rPr lang="en-AU" dirty="0">
                <a:solidFill>
                  <a:schemeClr val="bg1"/>
                </a:solidFill>
                <a:latin typeface="Titillium Web" panose="020B0604020202020204" charset="0"/>
              </a:rPr>
              <a:t>Instances of people employed for each sector in the City of Melbourne</a:t>
            </a:r>
            <a:endParaRPr lang="en-US" b="1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4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7E1B2-CC67-4B72-A32A-4559387E78CB}"/>
              </a:ext>
            </a:extLst>
          </p:cNvPr>
          <p:cNvSpPr txBox="1"/>
          <p:nvPr/>
        </p:nvSpPr>
        <p:spPr>
          <a:xfrm>
            <a:off x="2186609" y="192156"/>
            <a:ext cx="5903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Titillium Web" panose="020B0604020202020204" charset="0"/>
              </a:rPr>
              <a:t>House Prices are on the Rise</a:t>
            </a:r>
            <a:endParaRPr lang="en-US" sz="3200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82EE720-C765-4DC3-95B2-49EB0FB932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" y="1506220"/>
            <a:ext cx="4229100" cy="26146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035D5E7-D1CB-4C3C-840F-9CE9E6E3401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64" y="1506220"/>
            <a:ext cx="4010279" cy="2614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A491C5-7FD3-44A7-919B-CE97DB870F2C}"/>
              </a:ext>
            </a:extLst>
          </p:cNvPr>
          <p:cNvSpPr txBox="1"/>
          <p:nvPr/>
        </p:nvSpPr>
        <p:spPr>
          <a:xfrm>
            <a:off x="195006" y="4280452"/>
            <a:ext cx="435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/>
                </a:solidFill>
                <a:latin typeface="Titillium Web" panose="020B0604020202020204" charset="0"/>
              </a:rPr>
              <a:t>Figure 3: </a:t>
            </a:r>
            <a:r>
              <a:rPr lang="en-AU" sz="1600" dirty="0">
                <a:solidFill>
                  <a:schemeClr val="bg1"/>
                </a:solidFill>
                <a:latin typeface="Titillium Web" panose="020B0604020202020204" charset="0"/>
              </a:rPr>
              <a:t>Median Apartment Price in Melbourne</a:t>
            </a:r>
            <a:endParaRPr lang="en-US" sz="1600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BA899-E59F-49AA-9B71-C45BCE71ABD7}"/>
              </a:ext>
            </a:extLst>
          </p:cNvPr>
          <p:cNvSpPr txBox="1"/>
          <p:nvPr/>
        </p:nvSpPr>
        <p:spPr>
          <a:xfrm>
            <a:off x="4876163" y="4280452"/>
            <a:ext cx="4010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/>
                </a:solidFill>
                <a:latin typeface="Titillium Web" panose="020B0604020202020204" charset="0"/>
              </a:rPr>
              <a:t>Figure 4:</a:t>
            </a:r>
            <a:r>
              <a:rPr lang="en-AU" sz="1600" dirty="0">
                <a:solidFill>
                  <a:schemeClr val="bg1"/>
                </a:solidFill>
                <a:latin typeface="Titillium Web" panose="020B0604020202020204" charset="0"/>
              </a:rPr>
              <a:t> Median House Price in Melbourne</a:t>
            </a:r>
            <a:endParaRPr lang="en-US" sz="1600" b="1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321</Words>
  <Application>Microsoft Office PowerPoint</Application>
  <PresentationFormat>On-screen Show (16:9)</PresentationFormat>
  <Paragraphs>78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Titillium Web ExtraLight</vt:lpstr>
      <vt:lpstr>Cambria Math</vt:lpstr>
      <vt:lpstr>Titillium Web</vt:lpstr>
      <vt:lpstr>Arial</vt:lpstr>
      <vt:lpstr>Thaliard template</vt:lpstr>
      <vt:lpstr>Assessing Melbourne’s Employment and Housing Correlations</vt:lpstr>
      <vt:lpstr>Presentation Outline</vt:lpstr>
      <vt:lpstr>Question</vt:lpstr>
      <vt:lpstr>Motivation and Purpose</vt:lpstr>
      <vt:lpstr>Scope</vt:lpstr>
      <vt:lpstr>Pre-processing   Integration </vt:lpstr>
      <vt:lpstr>Clustering Method</vt:lpstr>
      <vt:lpstr>PowerPoint Presentation</vt:lpstr>
      <vt:lpstr>PowerPoint Presentation</vt:lpstr>
      <vt:lpstr>What about employment rates?</vt:lpstr>
      <vt:lpstr>Let’s Correlate!</vt:lpstr>
      <vt:lpstr>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Melbourne’s Employment and Housing Correlations</dc:title>
  <dc:creator>Patrick Tjahjadi</dc:creator>
  <cp:lastModifiedBy>Patrick Tjahjadi</cp:lastModifiedBy>
  <cp:revision>17</cp:revision>
  <dcterms:modified xsi:type="dcterms:W3CDTF">2018-05-16T13:20:00Z</dcterms:modified>
</cp:coreProperties>
</file>