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7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1F79A-EEFB-41EB-8DF0-F1C34EFA3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DE85EC-A81F-4664-948E-7CA7A243B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6CA95E-785E-4CC9-9664-0E4F31502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D1B9-EB77-4242-BEBE-38294CD8E4B4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81CA43-CB57-4DBC-BC60-6B1896FB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8E294C-C56A-488F-ADE1-604B0E51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BDE36-D78F-4FE8-8B9E-C1BAE958E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00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56738-6CD3-4908-BAF1-BE833B73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F68E99-8683-459B-A5D7-624777103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022D04-E463-4E42-8859-825187E0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D1B9-EB77-4242-BEBE-38294CD8E4B4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D1E016-617B-4557-9220-A2B61780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815357-CF57-4DDA-9BF8-F0248752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BDE36-D78F-4FE8-8B9E-C1BAE958E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B67D42-B997-44D6-9720-1FD49C88C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E6AF61-7251-4536-B275-6E37FC5CE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5DE5A5-6FF1-4877-944A-C9D187F4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D1B9-EB77-4242-BEBE-38294CD8E4B4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53B803-E9DB-4877-BBB8-EAA1D9E1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C02C83-807E-4F2A-829C-1B9E1148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BDE36-D78F-4FE8-8B9E-C1BAE958E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75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26D8A-087D-468D-8635-5BF8BBC8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18A8A5-EFD6-4533-854D-AAB5B0357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43B32C-3E2C-4622-ADDD-FDF9C2EB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D1B9-EB77-4242-BEBE-38294CD8E4B4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028F96-3DBC-465F-A5A7-4BF2BF197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1E14F9-A4F0-411A-B6CC-9B776E22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BDE36-D78F-4FE8-8B9E-C1BAE958E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72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9A229-4B49-44BF-823C-830809368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F73A4D-8717-4DEA-B11A-7EE37523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67063F-61D2-4FD6-BF64-7A12261D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D1B9-EB77-4242-BEBE-38294CD8E4B4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FEE57A-7644-4DB7-A10B-9D8FBDCD0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9D4546-F7CC-4F77-BFA3-955B59F1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BDE36-D78F-4FE8-8B9E-C1BAE958E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73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92AA7-7ECE-4865-B487-6E22F7FF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E60CC7-6716-476B-A607-8A1EEFC84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24D4F4-F810-4BE3-88EA-3E1149EF9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725540-E7CE-4292-B729-1B64533C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D1B9-EB77-4242-BEBE-38294CD8E4B4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AF113C-4B63-4C75-B031-A2BFABE54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9CD1E5-675A-4A1B-BA2A-4A8B29D76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BDE36-D78F-4FE8-8B9E-C1BAE958E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13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D63DD-5B5A-4C3C-B5B3-E51C0B5C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E108EB-6EB3-46C0-8A59-860C43430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79FECF-0A4A-4366-857D-962741119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9773B6B-A45D-4215-8C1A-B2D34FEF5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BF8FF4F-E809-44CE-8B00-121FEEFB6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6B3F1DF-39AC-44BF-8B1E-8201CDFD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D1B9-EB77-4242-BEBE-38294CD8E4B4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F3CCE1A-349D-4B4E-870E-FB897272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FB6A266-1838-4817-9315-7F91B0B9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BDE36-D78F-4FE8-8B9E-C1BAE958E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43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6A9F89-7F75-4ABF-ADA5-AB7A9AA5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EA0CB72-08B7-4C71-8C76-6708AA9D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D1B9-EB77-4242-BEBE-38294CD8E4B4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7C7A0D-8DDD-45A1-B15E-59743C6B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9AC8C8A-570F-4E5D-8DA4-149444E1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BDE36-D78F-4FE8-8B9E-C1BAE958E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80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47B31D-38D8-4CDB-9223-33740052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D1B9-EB77-4242-BEBE-38294CD8E4B4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367344-E526-43DB-A613-A92FDE2C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9A7077-1B98-46BD-BB61-2CBF8306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BDE36-D78F-4FE8-8B9E-C1BAE958E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78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E9B16-3F54-4AA0-868A-FF498D82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9830D4-EA83-4F09-82FC-0E3ECEE8C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E1FB08-86B1-4219-A7F8-F97DAA60A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6F3608-F1A9-4094-BB96-B9B3114F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D1B9-EB77-4242-BEBE-38294CD8E4B4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2AF63D-78B6-4D11-A624-1B9B9116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8D2C50-6013-48C8-B4C0-63FBEE10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BDE36-D78F-4FE8-8B9E-C1BAE958E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61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7BC8B-5400-483D-8850-CB6EEA799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1BA776A-C705-410E-BF75-4C0CC1C0D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5A9723-5281-4109-81B9-81CECC0F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8F732C-3C12-4401-9478-B65C2D6DD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D1B9-EB77-4242-BEBE-38294CD8E4B4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5437D5-520A-4211-9B49-31289E0A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3AE589-4BF5-4C35-9F57-DDD2B9AF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BDE36-D78F-4FE8-8B9E-C1BAE958E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8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2C9AF25-4BF7-4FEC-8633-DDC71F89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0507B3-9E16-4CD6-BC56-15C249A31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7327F7-E351-403E-8998-3774D3DE5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1D1B9-EB77-4242-BEBE-38294CD8E4B4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8C076B-5DFB-42F9-8199-D4F3B157D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46F3FA-0086-4BFA-B121-9CEEDC59A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DE36-D78F-4FE8-8B9E-C1BAE958E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47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AF1691B-04BE-4776-A416-0D63B6F66F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" b="92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CF65FD4-ECDD-4B6F-BA52-F55AD7FAF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" y="1911626"/>
            <a:ext cx="11972521" cy="3034747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D7A2EEF-94EE-4BF5-9CAE-357977FF3E42}"/>
              </a:ext>
            </a:extLst>
          </p:cNvPr>
          <p:cNvSpPr txBox="1"/>
          <p:nvPr/>
        </p:nvSpPr>
        <p:spPr>
          <a:xfrm>
            <a:off x="609599" y="349415"/>
            <a:ext cx="10972800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Plataforma informativa e interativa | Compartilhando conteúdo através da construção de cordéis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3BC90F8-E894-4FE5-8FE9-DEEABF5F5A38}"/>
              </a:ext>
            </a:extLst>
          </p:cNvPr>
          <p:cNvSpPr txBox="1"/>
          <p:nvPr/>
        </p:nvSpPr>
        <p:spPr>
          <a:xfrm>
            <a:off x="483703" y="6108475"/>
            <a:ext cx="11224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Cristina </a:t>
            </a:r>
            <a:r>
              <a:rPr lang="pt-B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Escrivá</a:t>
            </a: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Daniele Costa | Diana Teixeira | Marta Nascimento | Patrick Silva | Williams Silva</a:t>
            </a:r>
          </a:p>
        </p:txBody>
      </p:sp>
    </p:spTree>
    <p:extLst>
      <p:ext uri="{BB962C8B-B14F-4D97-AF65-F5344CB8AC3E}">
        <p14:creationId xmlns:p14="http://schemas.microsoft.com/office/powerpoint/2010/main" val="427403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AF1691B-04BE-4776-A416-0D63B6F66F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" b="9274"/>
          <a:stretch/>
        </p:blipFill>
        <p:spPr>
          <a:xfrm>
            <a:off x="-1754" y="4591"/>
            <a:ext cx="12191980" cy="685799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B5F4570-5396-4F6E-B4C5-8ACE14D13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01648"/>
            <a:ext cx="7421215" cy="235438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5DE6700-7FB3-454F-853D-BBC172390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654" y="321460"/>
            <a:ext cx="1132230" cy="1509639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FFD2BA83-4E50-4ADA-B8ED-90AFC34F72E8}"/>
              </a:ext>
            </a:extLst>
          </p:cNvPr>
          <p:cNvSpPr txBox="1"/>
          <p:nvPr/>
        </p:nvSpPr>
        <p:spPr>
          <a:xfrm>
            <a:off x="8954775" y="991773"/>
            <a:ext cx="1362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FATOS DO COTIDIANO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C789E5D9-45B3-4142-B009-F94B3D8EA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716" y="1993312"/>
            <a:ext cx="1086107" cy="1453526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B597E6F1-1833-4AC8-B2E0-6216ACB358B4}"/>
              </a:ext>
            </a:extLst>
          </p:cNvPr>
          <p:cNvSpPr txBox="1"/>
          <p:nvPr/>
        </p:nvSpPr>
        <p:spPr>
          <a:xfrm>
            <a:off x="9005178" y="2713730"/>
            <a:ext cx="1310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RELIGIÃO</a:t>
            </a:r>
          </a:p>
        </p:txBody>
      </p:sp>
      <p:pic>
        <p:nvPicPr>
          <p:cNvPr id="41" name="Imagem 40">
            <a:extLst>
              <a:ext uri="{FF2B5EF4-FFF2-40B4-BE49-F238E27FC236}">
                <a16:creationId xmlns:a16="http://schemas.microsoft.com/office/drawing/2014/main" id="{3B490A4B-9E29-4000-B36C-160E0359B9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417" y="3606944"/>
            <a:ext cx="1150707" cy="1453525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4746C4A-7CBC-4D68-A73B-77A19BE32629}"/>
              </a:ext>
            </a:extLst>
          </p:cNvPr>
          <p:cNvSpPr txBox="1"/>
          <p:nvPr/>
        </p:nvSpPr>
        <p:spPr>
          <a:xfrm>
            <a:off x="9093517" y="4258272"/>
            <a:ext cx="12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EPISÓDIOS HISTÓRICOS</a:t>
            </a: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6AF15E77-DD24-4E78-ACAE-C0E018F28A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720" y="5222682"/>
            <a:ext cx="1086103" cy="1473105"/>
          </a:xfrm>
          <a:prstGeom prst="rect">
            <a:avLst/>
          </a:prstGeom>
        </p:spPr>
      </p:pic>
      <p:sp>
        <p:nvSpPr>
          <p:cNvPr id="47" name="CaixaDeTexto 46">
            <a:extLst>
              <a:ext uri="{FF2B5EF4-FFF2-40B4-BE49-F238E27FC236}">
                <a16:creationId xmlns:a16="http://schemas.microsoft.com/office/drawing/2014/main" id="{1040942A-C5BC-488B-98AE-AE7B33AB6556}"/>
              </a:ext>
            </a:extLst>
          </p:cNvPr>
          <p:cNvSpPr txBox="1"/>
          <p:nvPr/>
        </p:nvSpPr>
        <p:spPr>
          <a:xfrm>
            <a:off x="9267870" y="5945276"/>
            <a:ext cx="1054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LENDAS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5F90BF3D-F995-44F8-AC42-0AE22B90CD3E}"/>
              </a:ext>
            </a:extLst>
          </p:cNvPr>
          <p:cNvCxnSpPr>
            <a:cxnSpLocks/>
          </p:cNvCxnSpPr>
          <p:nvPr/>
        </p:nvCxnSpPr>
        <p:spPr>
          <a:xfrm flipV="1">
            <a:off x="10455963" y="337189"/>
            <a:ext cx="0" cy="5739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0FFA6313-2EFE-4BF4-8D43-2666A5CC9E12}"/>
              </a:ext>
            </a:extLst>
          </p:cNvPr>
          <p:cNvCxnSpPr>
            <a:cxnSpLocks/>
          </p:cNvCxnSpPr>
          <p:nvPr/>
        </p:nvCxnSpPr>
        <p:spPr>
          <a:xfrm>
            <a:off x="10315822" y="1222049"/>
            <a:ext cx="3935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0E4F483A-9C69-48ED-B865-D1DCF0081098}"/>
              </a:ext>
            </a:extLst>
          </p:cNvPr>
          <p:cNvCxnSpPr>
            <a:cxnSpLocks/>
          </p:cNvCxnSpPr>
          <p:nvPr/>
        </p:nvCxnSpPr>
        <p:spPr>
          <a:xfrm>
            <a:off x="10315822" y="2858693"/>
            <a:ext cx="3935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2A7D47A6-3A35-423B-869A-AC9E613B60F7}"/>
              </a:ext>
            </a:extLst>
          </p:cNvPr>
          <p:cNvCxnSpPr>
            <a:cxnSpLocks/>
          </p:cNvCxnSpPr>
          <p:nvPr/>
        </p:nvCxnSpPr>
        <p:spPr>
          <a:xfrm>
            <a:off x="10315822" y="4475458"/>
            <a:ext cx="3985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100D3999-7953-411E-A6E4-BFE5422A46FE}"/>
              </a:ext>
            </a:extLst>
          </p:cNvPr>
          <p:cNvCxnSpPr>
            <a:cxnSpLocks/>
          </p:cNvCxnSpPr>
          <p:nvPr/>
        </p:nvCxnSpPr>
        <p:spPr>
          <a:xfrm>
            <a:off x="10315822" y="6076524"/>
            <a:ext cx="4118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FA832FD0-073B-4A1E-9466-91B174846A10}"/>
              </a:ext>
            </a:extLst>
          </p:cNvPr>
          <p:cNvSpPr txBox="1"/>
          <p:nvPr/>
        </p:nvSpPr>
        <p:spPr>
          <a:xfrm>
            <a:off x="9203633" y="244100"/>
            <a:ext cx="1282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TEMAS</a:t>
            </a:r>
          </a:p>
        </p:txBody>
      </p:sp>
      <p:pic>
        <p:nvPicPr>
          <p:cNvPr id="84" name="Imagem 83">
            <a:extLst>
              <a:ext uri="{FF2B5EF4-FFF2-40B4-BE49-F238E27FC236}">
                <a16:creationId xmlns:a16="http://schemas.microsoft.com/office/drawing/2014/main" id="{5C1E4B30-6223-425E-814F-9C16C262D1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763" y="2000315"/>
            <a:ext cx="1005391" cy="948875"/>
          </a:xfrm>
          <a:prstGeom prst="rect">
            <a:avLst/>
          </a:prstGeom>
        </p:spPr>
      </p:pic>
      <p:sp>
        <p:nvSpPr>
          <p:cNvPr id="85" name="Arco 84">
            <a:extLst>
              <a:ext uri="{FF2B5EF4-FFF2-40B4-BE49-F238E27FC236}">
                <a16:creationId xmlns:a16="http://schemas.microsoft.com/office/drawing/2014/main" id="{1811A942-E44F-4A86-B81C-7D855BBF8242}"/>
              </a:ext>
            </a:extLst>
          </p:cNvPr>
          <p:cNvSpPr/>
          <p:nvPr/>
        </p:nvSpPr>
        <p:spPr>
          <a:xfrm rot="17429417">
            <a:off x="5192075" y="2318185"/>
            <a:ext cx="1469719" cy="1299938"/>
          </a:xfrm>
          <a:prstGeom prst="arc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1" name="Imagem 90">
            <a:extLst>
              <a:ext uri="{FF2B5EF4-FFF2-40B4-BE49-F238E27FC236}">
                <a16:creationId xmlns:a16="http://schemas.microsoft.com/office/drawing/2014/main" id="{4EE421DA-A379-4C2C-8CE1-84D140DE64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39" y="2022603"/>
            <a:ext cx="2882335" cy="2848470"/>
          </a:xfrm>
          <a:prstGeom prst="rect">
            <a:avLst/>
          </a:prstGeom>
        </p:spPr>
      </p:pic>
      <p:sp>
        <p:nvSpPr>
          <p:cNvPr id="92" name="CaixaDeTexto 91">
            <a:extLst>
              <a:ext uri="{FF2B5EF4-FFF2-40B4-BE49-F238E27FC236}">
                <a16:creationId xmlns:a16="http://schemas.microsoft.com/office/drawing/2014/main" id="{8C76A52A-B9D3-44AA-8475-ED04EE5CC177}"/>
              </a:ext>
            </a:extLst>
          </p:cNvPr>
          <p:cNvSpPr txBox="1"/>
          <p:nvPr/>
        </p:nvSpPr>
        <p:spPr>
          <a:xfrm>
            <a:off x="164194" y="1993855"/>
            <a:ext cx="20224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RENASCIMENTO</a:t>
            </a:r>
          </a:p>
          <a:p>
            <a:pPr algn="ctr"/>
            <a:r>
              <a:rPr lang="pt-B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SÉC. XIV – SÉC. XVI</a:t>
            </a:r>
          </a:p>
          <a:p>
            <a:pPr algn="ctr"/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IMPRESSÃO DOS RELATOS DOS TROVADORES</a:t>
            </a:r>
          </a:p>
        </p:txBody>
      </p:sp>
      <p:cxnSp>
        <p:nvCxnSpPr>
          <p:cNvPr id="94" name="Conector de Seta Reta 93">
            <a:extLst>
              <a:ext uri="{FF2B5EF4-FFF2-40B4-BE49-F238E27FC236}">
                <a16:creationId xmlns:a16="http://schemas.microsoft.com/office/drawing/2014/main" id="{8BEEE82D-55ED-41B9-81A6-A481AE7A18C6}"/>
              </a:ext>
            </a:extLst>
          </p:cNvPr>
          <p:cNvCxnSpPr>
            <a:cxnSpLocks/>
          </p:cNvCxnSpPr>
          <p:nvPr/>
        </p:nvCxnSpPr>
        <p:spPr>
          <a:xfrm>
            <a:off x="1113181" y="3006171"/>
            <a:ext cx="0" cy="5040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D70B8698-1B58-4623-B5E7-51965737A643}"/>
              </a:ext>
            </a:extLst>
          </p:cNvPr>
          <p:cNvSpPr txBox="1"/>
          <p:nvPr/>
        </p:nvSpPr>
        <p:spPr>
          <a:xfrm>
            <a:off x="101974" y="3719663"/>
            <a:ext cx="20224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PORTUGAL</a:t>
            </a:r>
          </a:p>
          <a:p>
            <a:pPr algn="ctr"/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SURGIMENTO DO TERMO </a:t>
            </a:r>
            <a:r>
              <a:rPr lang="pt-B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CORDEL</a:t>
            </a:r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FOLHETOS PENDURADOS EM CORDÕES / CORDÉIS</a:t>
            </a:r>
          </a:p>
        </p:txBody>
      </p:sp>
      <p:cxnSp>
        <p:nvCxnSpPr>
          <p:cNvPr id="119" name="Conector de Seta Reta 118">
            <a:extLst>
              <a:ext uri="{FF2B5EF4-FFF2-40B4-BE49-F238E27FC236}">
                <a16:creationId xmlns:a16="http://schemas.microsoft.com/office/drawing/2014/main" id="{BC3523AD-E9C9-4E9F-835B-4B1799A53897}"/>
              </a:ext>
            </a:extLst>
          </p:cNvPr>
          <p:cNvCxnSpPr>
            <a:cxnSpLocks/>
          </p:cNvCxnSpPr>
          <p:nvPr/>
        </p:nvCxnSpPr>
        <p:spPr>
          <a:xfrm>
            <a:off x="2389565" y="4258272"/>
            <a:ext cx="5114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8256D793-683C-42CF-B2FE-D0C5CE791054}"/>
              </a:ext>
            </a:extLst>
          </p:cNvPr>
          <p:cNvSpPr txBox="1"/>
          <p:nvPr/>
        </p:nvSpPr>
        <p:spPr>
          <a:xfrm>
            <a:off x="5060852" y="2984163"/>
            <a:ext cx="2022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PERNAMBUCO</a:t>
            </a:r>
            <a:b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PARAÍBA</a:t>
            </a:r>
            <a:b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RIO GRANDE DO NORTE</a:t>
            </a:r>
            <a:b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CEARÁ</a:t>
            </a:r>
          </a:p>
          <a:p>
            <a:pPr algn="ctr"/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BAHIA</a:t>
            </a:r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A3707EB7-3173-47C0-9518-AF4C9CF951CD}"/>
              </a:ext>
            </a:extLst>
          </p:cNvPr>
          <p:cNvSpPr/>
          <p:nvPr/>
        </p:nvSpPr>
        <p:spPr>
          <a:xfrm>
            <a:off x="7270916" y="337190"/>
            <a:ext cx="1743501" cy="57887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3" name="Imagem 132">
            <a:extLst>
              <a:ext uri="{FF2B5EF4-FFF2-40B4-BE49-F238E27FC236}">
                <a16:creationId xmlns:a16="http://schemas.microsoft.com/office/drawing/2014/main" id="{69A9B8F7-289F-49B3-8090-A0AD130EAE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525" y="571753"/>
            <a:ext cx="650296" cy="650296"/>
          </a:xfrm>
          <a:prstGeom prst="rect">
            <a:avLst/>
          </a:prstGeom>
        </p:spPr>
      </p:pic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A03CD891-1474-463D-ABFB-652DD95C9B33}"/>
              </a:ext>
            </a:extLst>
          </p:cNvPr>
          <p:cNvSpPr txBox="1"/>
          <p:nvPr/>
        </p:nvSpPr>
        <p:spPr>
          <a:xfrm>
            <a:off x="7131456" y="1253190"/>
            <a:ext cx="202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INCENTIVO AO</a:t>
            </a:r>
          </a:p>
          <a:p>
            <a:pPr algn="ctr"/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HÁBITO DE LEITURA</a:t>
            </a:r>
          </a:p>
        </p:txBody>
      </p:sp>
      <p:pic>
        <p:nvPicPr>
          <p:cNvPr id="136" name="Imagem 135">
            <a:extLst>
              <a:ext uri="{FF2B5EF4-FFF2-40B4-BE49-F238E27FC236}">
                <a16:creationId xmlns:a16="http://schemas.microsoft.com/office/drawing/2014/main" id="{3728F7E1-4D94-4AA7-A88E-A8EC37C518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377" y="1951495"/>
            <a:ext cx="832575" cy="832575"/>
          </a:xfrm>
          <a:prstGeom prst="rect">
            <a:avLst/>
          </a:prstGeom>
        </p:spPr>
      </p:pic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DFBC97EB-ADCD-471E-9829-2DA89A73414A}"/>
              </a:ext>
            </a:extLst>
          </p:cNvPr>
          <p:cNvSpPr txBox="1"/>
          <p:nvPr/>
        </p:nvSpPr>
        <p:spPr>
          <a:xfrm>
            <a:off x="7146536" y="2729366"/>
            <a:ext cx="2022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CRÍTICAS SOCIAIS</a:t>
            </a:r>
          </a:p>
        </p:txBody>
      </p:sp>
      <p:pic>
        <p:nvPicPr>
          <p:cNvPr id="139" name="Imagem 138">
            <a:extLst>
              <a:ext uri="{FF2B5EF4-FFF2-40B4-BE49-F238E27FC236}">
                <a16:creationId xmlns:a16="http://schemas.microsoft.com/office/drawing/2014/main" id="{5A48BDF2-866F-4FAB-A27C-0FBCC74900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728" y="3181200"/>
            <a:ext cx="1159870" cy="874025"/>
          </a:xfrm>
          <a:prstGeom prst="rect">
            <a:avLst/>
          </a:prstGeom>
        </p:spPr>
      </p:pic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96E677E6-4AFA-426B-857C-86B5FADAA0F0}"/>
              </a:ext>
            </a:extLst>
          </p:cNvPr>
          <p:cNvSpPr txBox="1"/>
          <p:nvPr/>
        </p:nvSpPr>
        <p:spPr>
          <a:xfrm>
            <a:off x="7146536" y="4035288"/>
            <a:ext cx="2022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PRESERVAÇÃO DA IDENTIDADE E </a:t>
            </a:r>
          </a:p>
          <a:p>
            <a:pPr algn="ctr"/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CULTURA REGIONAL</a:t>
            </a:r>
          </a:p>
        </p:txBody>
      </p:sp>
      <p:pic>
        <p:nvPicPr>
          <p:cNvPr id="142" name="Imagem 141">
            <a:extLst>
              <a:ext uri="{FF2B5EF4-FFF2-40B4-BE49-F238E27FC236}">
                <a16:creationId xmlns:a16="http://schemas.microsoft.com/office/drawing/2014/main" id="{68A9A534-6013-4741-AF5C-37A76B0AE36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34">
            <a:off x="-482231" y="4885450"/>
            <a:ext cx="8030346" cy="2452934"/>
          </a:xfrm>
          <a:prstGeom prst="rect">
            <a:avLst/>
          </a:prstGeom>
        </p:spPr>
      </p:pic>
      <p:pic>
        <p:nvPicPr>
          <p:cNvPr id="144" name="Imagem 143">
            <a:extLst>
              <a:ext uri="{FF2B5EF4-FFF2-40B4-BE49-F238E27FC236}">
                <a16:creationId xmlns:a16="http://schemas.microsoft.com/office/drawing/2014/main" id="{FFD19DB1-E82B-4F97-B87C-BE745F3A48D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240" y="4794782"/>
            <a:ext cx="1137384" cy="1097212"/>
          </a:xfrm>
          <a:prstGeom prst="rect">
            <a:avLst/>
          </a:prstGeom>
        </p:spPr>
      </p:pic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90175649-22A8-4E81-BDA9-6B3A8205CDD5}"/>
              </a:ext>
            </a:extLst>
          </p:cNvPr>
          <p:cNvSpPr txBox="1"/>
          <p:nvPr/>
        </p:nvSpPr>
        <p:spPr>
          <a:xfrm>
            <a:off x="7154560" y="5727727"/>
            <a:ext cx="2022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XILOGRAVURA</a:t>
            </a:r>
          </a:p>
        </p:txBody>
      </p:sp>
    </p:spTree>
    <p:extLst>
      <p:ext uri="{BB962C8B-B14F-4D97-AF65-F5344CB8AC3E}">
        <p14:creationId xmlns:p14="http://schemas.microsoft.com/office/powerpoint/2010/main" val="250126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8440E0C-8EC7-48C9-8E88-1CCB7B0B52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" b="92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0056FA9-784C-48FB-9B90-58D22EC84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282" y="-197881"/>
            <a:ext cx="2504049" cy="193494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073D20F-228A-4EC5-88B2-E40CD57105E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3448" y="-145005"/>
            <a:ext cx="4334605" cy="71480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FB59CFE-79AC-4901-A1E4-E0FD3F8201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00"/>
          <a:stretch/>
        </p:blipFill>
        <p:spPr>
          <a:xfrm>
            <a:off x="-353449" y="1448971"/>
            <a:ext cx="4334605" cy="5554033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90FF3B78-B822-498B-958D-A47C5AF84CC7}"/>
              </a:ext>
            </a:extLst>
          </p:cNvPr>
          <p:cNvCxnSpPr>
            <a:cxnSpLocks/>
          </p:cNvCxnSpPr>
          <p:nvPr/>
        </p:nvCxnSpPr>
        <p:spPr>
          <a:xfrm>
            <a:off x="2743200" y="1448970"/>
            <a:ext cx="25040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C12B380-5E02-445A-B2D2-A949C59109EF}"/>
              </a:ext>
            </a:extLst>
          </p:cNvPr>
          <p:cNvSpPr txBox="1"/>
          <p:nvPr/>
        </p:nvSpPr>
        <p:spPr>
          <a:xfrm>
            <a:off x="2581420" y="1516339"/>
            <a:ext cx="2827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CONHECE A LITERATURA DE CORDEL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0419A63-0980-4B83-A429-4A439BCC5395}"/>
              </a:ext>
            </a:extLst>
          </p:cNvPr>
          <p:cNvSpPr/>
          <p:nvPr/>
        </p:nvSpPr>
        <p:spPr>
          <a:xfrm>
            <a:off x="5472331" y="295422"/>
            <a:ext cx="6372666" cy="14416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D48F054-2674-43C2-97A9-BBAE1C6B0D88}"/>
              </a:ext>
            </a:extLst>
          </p:cNvPr>
          <p:cNvSpPr txBox="1"/>
          <p:nvPr/>
        </p:nvSpPr>
        <p:spPr>
          <a:xfrm>
            <a:off x="5586023" y="848675"/>
            <a:ext cx="20257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45</a:t>
            </a:r>
          </a:p>
          <a:p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ENTREVISTADOS</a:t>
            </a:r>
            <a:endParaRPr lang="pt-B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20F6C90A-7E86-4659-AD99-DBD20459A4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727" y="490957"/>
            <a:ext cx="800928" cy="800928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858AADDE-A946-48A8-B97C-C7D4EE025960}"/>
              </a:ext>
            </a:extLst>
          </p:cNvPr>
          <p:cNvSpPr/>
          <p:nvPr/>
        </p:nvSpPr>
        <p:spPr>
          <a:xfrm>
            <a:off x="7969346" y="960068"/>
            <a:ext cx="2622025" cy="1311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C4CE830-E912-4E65-8741-FEBE00D42309}"/>
              </a:ext>
            </a:extLst>
          </p:cNvPr>
          <p:cNvSpPr/>
          <p:nvPr/>
        </p:nvSpPr>
        <p:spPr>
          <a:xfrm>
            <a:off x="9790442" y="757151"/>
            <a:ext cx="800928" cy="1311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A67E5D0-4AA6-46B5-98A9-C9A7928F744E}"/>
              </a:ext>
            </a:extLst>
          </p:cNvPr>
          <p:cNvSpPr/>
          <p:nvPr/>
        </p:nvSpPr>
        <p:spPr>
          <a:xfrm>
            <a:off x="9073665" y="551129"/>
            <a:ext cx="1517705" cy="1311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3FDCB03-CBA6-476F-8B3B-F4DA747CFECF}"/>
              </a:ext>
            </a:extLst>
          </p:cNvPr>
          <p:cNvSpPr/>
          <p:nvPr/>
        </p:nvSpPr>
        <p:spPr>
          <a:xfrm>
            <a:off x="10396028" y="1171970"/>
            <a:ext cx="195343" cy="1311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F238193-3E01-4436-B35B-42764F795897}"/>
              </a:ext>
            </a:extLst>
          </p:cNvPr>
          <p:cNvSpPr/>
          <p:nvPr/>
        </p:nvSpPr>
        <p:spPr>
          <a:xfrm>
            <a:off x="9985784" y="1376962"/>
            <a:ext cx="605585" cy="128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077D840-1EB6-486A-94FE-77C49523AB9E}"/>
              </a:ext>
            </a:extLst>
          </p:cNvPr>
          <p:cNvSpPr txBox="1"/>
          <p:nvPr/>
        </p:nvSpPr>
        <p:spPr>
          <a:xfrm>
            <a:off x="10495070" y="467732"/>
            <a:ext cx="1259059" cy="27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 – 20 ANOS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7D4A3BA-8B0E-4155-B0EB-BD385F265610}"/>
              </a:ext>
            </a:extLst>
          </p:cNvPr>
          <p:cNvSpPr txBox="1"/>
          <p:nvPr/>
        </p:nvSpPr>
        <p:spPr>
          <a:xfrm>
            <a:off x="10493699" y="677832"/>
            <a:ext cx="1259059" cy="27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 – 25 ANOS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9801A2F-026F-4F2A-B92E-11120D1B3318}"/>
              </a:ext>
            </a:extLst>
          </p:cNvPr>
          <p:cNvSpPr txBox="1"/>
          <p:nvPr/>
        </p:nvSpPr>
        <p:spPr>
          <a:xfrm>
            <a:off x="10492328" y="886754"/>
            <a:ext cx="1259059" cy="27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pt-B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 </a:t>
            </a:r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30 ANOS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A87EE65-571F-4F66-8B68-6E964AEEA79D}"/>
              </a:ext>
            </a:extLst>
          </p:cNvPr>
          <p:cNvSpPr txBox="1"/>
          <p:nvPr/>
        </p:nvSpPr>
        <p:spPr>
          <a:xfrm>
            <a:off x="10489352" y="1094486"/>
            <a:ext cx="1259059" cy="27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31 – 35 ANOS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8553EA1-AAA5-4AB5-BE4D-8CBB6C6CE0F6}"/>
              </a:ext>
            </a:extLst>
          </p:cNvPr>
          <p:cNvSpPr txBox="1"/>
          <p:nvPr/>
        </p:nvSpPr>
        <p:spPr>
          <a:xfrm>
            <a:off x="10607985" y="1303165"/>
            <a:ext cx="1259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+ 36 ANOS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A8705CC-84FB-4F3F-8C37-F5470BDC3011}"/>
              </a:ext>
            </a:extLst>
          </p:cNvPr>
          <p:cNvSpPr txBox="1"/>
          <p:nvPr/>
        </p:nvSpPr>
        <p:spPr>
          <a:xfrm>
            <a:off x="7840826" y="479330"/>
            <a:ext cx="1259059" cy="27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25,6%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8E41BEA-5239-4FA1-A69B-B8C9703FCC2B}"/>
              </a:ext>
            </a:extLst>
          </p:cNvPr>
          <p:cNvSpPr txBox="1"/>
          <p:nvPr/>
        </p:nvSpPr>
        <p:spPr>
          <a:xfrm>
            <a:off x="8499731" y="687681"/>
            <a:ext cx="1259059" cy="27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14%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418308-0BB2-4C05-B896-C631A95EFA19}"/>
              </a:ext>
            </a:extLst>
          </p:cNvPr>
          <p:cNvSpPr txBox="1"/>
          <p:nvPr/>
        </p:nvSpPr>
        <p:spPr>
          <a:xfrm>
            <a:off x="6722434" y="878571"/>
            <a:ext cx="1259059" cy="27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44,2%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86576F8-7B40-4FD9-AAD8-67DB95098530}"/>
              </a:ext>
            </a:extLst>
          </p:cNvPr>
          <p:cNvSpPr txBox="1"/>
          <p:nvPr/>
        </p:nvSpPr>
        <p:spPr>
          <a:xfrm>
            <a:off x="9123295" y="1069659"/>
            <a:ext cx="1259059" cy="27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4,7%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5D004BC-5D0F-4726-8E08-63B6611982BA}"/>
              </a:ext>
            </a:extLst>
          </p:cNvPr>
          <p:cNvSpPr txBox="1"/>
          <p:nvPr/>
        </p:nvSpPr>
        <p:spPr>
          <a:xfrm>
            <a:off x="8734796" y="1290895"/>
            <a:ext cx="1259059" cy="27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11,5%</a:t>
            </a: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B5C2D131-0EAE-40B3-AB71-176D3033A8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000" y="2849546"/>
            <a:ext cx="650296" cy="650296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8BAE4B8D-0746-439B-B7BC-63C63F8CC276}"/>
              </a:ext>
            </a:extLst>
          </p:cNvPr>
          <p:cNvSpPr txBox="1"/>
          <p:nvPr/>
        </p:nvSpPr>
        <p:spPr>
          <a:xfrm>
            <a:off x="4944906" y="2756277"/>
            <a:ext cx="20257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73,7%</a:t>
            </a:r>
          </a:p>
          <a:p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ESCOLA / UNIVERSIDADE</a:t>
            </a:r>
            <a:endParaRPr lang="pt-B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1A0A687-7D54-4258-9CA6-B886A3185924}"/>
              </a:ext>
            </a:extLst>
          </p:cNvPr>
          <p:cNvSpPr txBox="1"/>
          <p:nvPr/>
        </p:nvSpPr>
        <p:spPr>
          <a:xfrm>
            <a:off x="4950931" y="4496203"/>
            <a:ext cx="20257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7,9%</a:t>
            </a:r>
          </a:p>
          <a:p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AMBIENTE FAMILIAR</a:t>
            </a:r>
            <a:endParaRPr lang="pt-B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1" name="Imagem 40">
            <a:extLst>
              <a:ext uri="{FF2B5EF4-FFF2-40B4-BE49-F238E27FC236}">
                <a16:creationId xmlns:a16="http://schemas.microsoft.com/office/drawing/2014/main" id="{276F9AF4-9036-4501-A0DE-AFD16E87A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174" y="4508545"/>
            <a:ext cx="812147" cy="812147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30DDBB78-80A1-40A8-88A0-7BE55B64F750}"/>
              </a:ext>
            </a:extLst>
          </p:cNvPr>
          <p:cNvSpPr txBox="1"/>
          <p:nvPr/>
        </p:nvSpPr>
        <p:spPr>
          <a:xfrm>
            <a:off x="4916866" y="5390804"/>
            <a:ext cx="20257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7,9%</a:t>
            </a:r>
          </a:p>
          <a:p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SOZINHO</a:t>
            </a:r>
            <a:endParaRPr lang="pt-B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70DBD81C-1BCD-47F5-882C-4117ECF9A3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287" y="5518864"/>
            <a:ext cx="605099" cy="580711"/>
          </a:xfrm>
          <a:prstGeom prst="rect">
            <a:avLst/>
          </a:prstGeom>
        </p:spPr>
      </p:pic>
      <p:sp>
        <p:nvSpPr>
          <p:cNvPr id="47" name="CaixaDeTexto 46">
            <a:extLst>
              <a:ext uri="{FF2B5EF4-FFF2-40B4-BE49-F238E27FC236}">
                <a16:creationId xmlns:a16="http://schemas.microsoft.com/office/drawing/2014/main" id="{ADAD1F25-048D-4D32-A882-7A785D6A4AAA}"/>
              </a:ext>
            </a:extLst>
          </p:cNvPr>
          <p:cNvSpPr txBox="1"/>
          <p:nvPr/>
        </p:nvSpPr>
        <p:spPr>
          <a:xfrm>
            <a:off x="4916866" y="3612660"/>
            <a:ext cx="256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10,5%</a:t>
            </a:r>
          </a:p>
          <a:p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REPORTAGEM NA TELEVISÃO</a:t>
            </a:r>
            <a:endParaRPr lang="pt-B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1E04A833-C982-40A9-AF8D-FCB8F84EC1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000" y="3707763"/>
            <a:ext cx="650296" cy="650296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15F3934D-3258-40A5-AAAD-1AFA486E0BD4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666" y="1655103"/>
            <a:ext cx="3102868" cy="5116805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BC3E140A-6F8D-493D-976C-42B3B51D422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95"/>
          <a:stretch/>
        </p:blipFill>
        <p:spPr>
          <a:xfrm>
            <a:off x="9084992" y="4174520"/>
            <a:ext cx="3102868" cy="2594455"/>
          </a:xfrm>
          <a:prstGeom prst="rect">
            <a:avLst/>
          </a:prstGeom>
        </p:spPr>
      </p:pic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4BDD2C22-8819-4D85-9429-B9DFA1E90564}"/>
              </a:ext>
            </a:extLst>
          </p:cNvPr>
          <p:cNvCxnSpPr>
            <a:cxnSpLocks/>
          </p:cNvCxnSpPr>
          <p:nvPr/>
        </p:nvCxnSpPr>
        <p:spPr>
          <a:xfrm>
            <a:off x="7611771" y="4185741"/>
            <a:ext cx="1920222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Imagem 55">
            <a:extLst>
              <a:ext uri="{FF2B5EF4-FFF2-40B4-BE49-F238E27FC236}">
                <a16:creationId xmlns:a16="http://schemas.microsoft.com/office/drawing/2014/main" id="{3AA3A5ED-08A0-4C77-ACCE-516D06FF12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210" y="3302300"/>
            <a:ext cx="2025748" cy="869287"/>
          </a:xfrm>
          <a:prstGeom prst="rect">
            <a:avLst/>
          </a:prstGeom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DB937F95-5231-4CF2-BD7A-679D3FD81A32}"/>
              </a:ext>
            </a:extLst>
          </p:cNvPr>
          <p:cNvSpPr txBox="1"/>
          <p:nvPr/>
        </p:nvSpPr>
        <p:spPr>
          <a:xfrm>
            <a:off x="4060235" y="2328138"/>
            <a:ext cx="28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COMO CONHECEU?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023F1782-AC30-43F4-838B-33500A3CE8E4}"/>
              </a:ext>
            </a:extLst>
          </p:cNvPr>
          <p:cNvSpPr/>
          <p:nvPr/>
        </p:nvSpPr>
        <p:spPr>
          <a:xfrm>
            <a:off x="3685848" y="2094776"/>
            <a:ext cx="3572966" cy="436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956CD88A-0009-4ED4-8199-7041E2543EAE}"/>
              </a:ext>
            </a:extLst>
          </p:cNvPr>
          <p:cNvSpPr txBox="1"/>
          <p:nvPr/>
        </p:nvSpPr>
        <p:spPr>
          <a:xfrm>
            <a:off x="7483129" y="4256475"/>
            <a:ext cx="2827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SABE QUE A LITERATURA</a:t>
            </a:r>
          </a:p>
          <a:p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CORDEL É PATRIMÔNIO</a:t>
            </a:r>
          </a:p>
          <a:p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IMATERIAL BRASILEIRO</a:t>
            </a:r>
          </a:p>
        </p:txBody>
      </p:sp>
    </p:spTree>
    <p:extLst>
      <p:ext uri="{BB962C8B-B14F-4D97-AF65-F5344CB8AC3E}">
        <p14:creationId xmlns:p14="http://schemas.microsoft.com/office/powerpoint/2010/main" val="374901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A7CBDE1-3934-4823-AC28-E3042073FB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" b="92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852BB77-389B-46D7-9CFF-8C15BFE98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745" y="3007079"/>
            <a:ext cx="964565" cy="96456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64566A8-F892-43B0-BC93-D7403D84D2B9}"/>
              </a:ext>
            </a:extLst>
          </p:cNvPr>
          <p:cNvSpPr txBox="1"/>
          <p:nvPr/>
        </p:nvSpPr>
        <p:spPr>
          <a:xfrm>
            <a:off x="4922501" y="3740812"/>
            <a:ext cx="2827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MÉDIA E ALTA INTERAÇÃO</a:t>
            </a:r>
            <a:b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 REDES SOCIAIS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C21BBCD-0C6B-4155-BC45-E937A6AE6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510" y="2714667"/>
            <a:ext cx="2641177" cy="113337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CA75D7B-DD9D-4EA5-B2FF-A4B771964E3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939" y="-212006"/>
            <a:ext cx="5386091" cy="775927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B36B3A9-FDF3-4AED-B6F7-E92B8638B9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3"/>
          <a:stretch/>
        </p:blipFill>
        <p:spPr>
          <a:xfrm>
            <a:off x="7242313" y="1696278"/>
            <a:ext cx="5386091" cy="585099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D9A701D-C8B2-41CB-915F-A56D3C9312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53" y="392823"/>
            <a:ext cx="3315455" cy="1422724"/>
          </a:xfrm>
          <a:prstGeom prst="rect">
            <a:avLst/>
          </a:prstGeom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75616FC7-C8E0-4F2C-B455-60540DDC351D}"/>
              </a:ext>
            </a:extLst>
          </p:cNvPr>
          <p:cNvCxnSpPr>
            <a:cxnSpLocks/>
          </p:cNvCxnSpPr>
          <p:nvPr/>
        </p:nvCxnSpPr>
        <p:spPr>
          <a:xfrm>
            <a:off x="545970" y="1709530"/>
            <a:ext cx="7656454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894219C-B4F5-49C4-8910-E1E546B08C79}"/>
              </a:ext>
            </a:extLst>
          </p:cNvPr>
          <p:cNvSpPr txBox="1"/>
          <p:nvPr/>
        </p:nvSpPr>
        <p:spPr>
          <a:xfrm>
            <a:off x="466457" y="1828285"/>
            <a:ext cx="3111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INTERESSE EM CONHECER MAIS</a:t>
            </a:r>
          </a:p>
          <a:p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SOBRE A CULTURA QUE ENVOLVE A LITERATURA DE CORDEL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2A3308A4-F723-40FE-9D16-6CAE025069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294" y="5247632"/>
            <a:ext cx="2420217" cy="1035853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834B4E4A-B67B-4E41-A5F5-F8D4BD460A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146" y="4351810"/>
            <a:ext cx="2698522" cy="1133379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983991A5-F206-435C-AB9D-6DE1E334C7EE}"/>
              </a:ext>
            </a:extLst>
          </p:cNvPr>
          <p:cNvSpPr txBox="1"/>
          <p:nvPr/>
        </p:nvSpPr>
        <p:spPr>
          <a:xfrm>
            <a:off x="6200739" y="6160963"/>
            <a:ext cx="2827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TALVEZ SE INTERESSEM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1A46C4D-47A2-4C89-BFB7-C370262C0FAD}"/>
              </a:ext>
            </a:extLst>
          </p:cNvPr>
          <p:cNvSpPr txBox="1"/>
          <p:nvPr/>
        </p:nvSpPr>
        <p:spPr>
          <a:xfrm>
            <a:off x="4905042" y="5398995"/>
            <a:ext cx="1315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INTERESSAM EM PRODUZIR CONTEÚDO RELACIONADO AO CORDEL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50EB0E6F-CC9F-4EF8-81DD-4EF4453467BC}"/>
              </a:ext>
            </a:extLst>
          </p:cNvPr>
          <p:cNvSpPr/>
          <p:nvPr/>
        </p:nvSpPr>
        <p:spPr>
          <a:xfrm>
            <a:off x="480609" y="4625009"/>
            <a:ext cx="4113901" cy="178602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95811F1-C3B5-4C96-86E8-16471FAD6B2F}"/>
              </a:ext>
            </a:extLst>
          </p:cNvPr>
          <p:cNvSpPr txBox="1"/>
          <p:nvPr/>
        </p:nvSpPr>
        <p:spPr>
          <a:xfrm>
            <a:off x="730680" y="4879211"/>
            <a:ext cx="36137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DISPUTAS E DESAFIOS SÃO REALIZADOS TAMBÉM VIRTUALMENTE, APROXIMANDO CORDELISTAS DE DIVERSAS REGIÕES.</a:t>
            </a:r>
            <a:endParaRPr lang="pt-BR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25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AF1691B-04BE-4776-A416-0D63B6F66F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" b="92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CF65FD4-ECDD-4B6F-BA52-F55AD7FAF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" y="1911626"/>
            <a:ext cx="11972521" cy="3034747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D7A2EEF-94EE-4BF5-9CAE-357977FF3E42}"/>
              </a:ext>
            </a:extLst>
          </p:cNvPr>
          <p:cNvSpPr txBox="1"/>
          <p:nvPr/>
        </p:nvSpPr>
        <p:spPr>
          <a:xfrm>
            <a:off x="609599" y="349415"/>
            <a:ext cx="10972800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Plataforma informativa e interativa | Compartilhando conteúdo através da construção de cordéis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3BC90F8-E894-4FE5-8FE9-DEEABF5F5A38}"/>
              </a:ext>
            </a:extLst>
          </p:cNvPr>
          <p:cNvSpPr txBox="1"/>
          <p:nvPr/>
        </p:nvSpPr>
        <p:spPr>
          <a:xfrm>
            <a:off x="483703" y="6108475"/>
            <a:ext cx="11224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Cristina </a:t>
            </a:r>
            <a:r>
              <a:rPr lang="pt-B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Escrivá</a:t>
            </a: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Daniele Costa | Diana Teixeira | Marta Nascimento | Patrick Silva | Williams Silva</a:t>
            </a:r>
          </a:p>
        </p:txBody>
      </p:sp>
    </p:spTree>
    <p:extLst>
      <p:ext uri="{BB962C8B-B14F-4D97-AF65-F5344CB8AC3E}">
        <p14:creationId xmlns:p14="http://schemas.microsoft.com/office/powerpoint/2010/main" val="7892071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214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Diana Almeida Teixeira</dc:creator>
  <cp:lastModifiedBy>Diana Almeida Teixeira</cp:lastModifiedBy>
  <cp:revision>38</cp:revision>
  <dcterms:created xsi:type="dcterms:W3CDTF">2018-10-23T18:15:29Z</dcterms:created>
  <dcterms:modified xsi:type="dcterms:W3CDTF">2018-10-24T10:57:20Z</dcterms:modified>
</cp:coreProperties>
</file>