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4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66" r:id="rId11"/>
    <p:sldId id="263" r:id="rId12"/>
    <p:sldId id="276" r:id="rId13"/>
    <p:sldId id="264" r:id="rId14"/>
    <p:sldId id="277" r:id="rId15"/>
    <p:sldId id="268" r:id="rId16"/>
    <p:sldId id="267" r:id="rId17"/>
    <p:sldId id="269" r:id="rId18"/>
    <p:sldId id="270" r:id="rId19"/>
    <p:sldId id="272" r:id="rId20"/>
    <p:sldId id="278" r:id="rId21"/>
    <p:sldId id="273" r:id="rId22"/>
    <p:sldId id="279" r:id="rId23"/>
    <p:sldId id="280" r:id="rId24"/>
    <p:sldId id="281" r:id="rId25"/>
    <p:sldId id="274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EigenFunction</a:t>
            </a:r>
            <a:r>
              <a:rPr lang="ko-KR" altLang="en-US"/>
              <a:t> 은 </a:t>
            </a:r>
            <a:r>
              <a:rPr lang="en-US" altLang="ko-KR"/>
              <a:t>Not Unique</a:t>
            </a:r>
            <a:r>
              <a:rPr lang="ko-KR" altLang="en-US"/>
              <a:t> 하나 해당 함수를 사용함으로써</a:t>
            </a:r>
            <a:r>
              <a:rPr lang="en-US" altLang="ko-KR"/>
              <a:t>,</a:t>
            </a:r>
            <a:r>
              <a:rPr lang="ko-KR" altLang="en-US"/>
              <a:t> 주기함수에 대해 표현하기 용이하고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Frequency</a:t>
            </a:r>
            <a:r>
              <a:rPr lang="ko-KR" altLang="en-US"/>
              <a:t> 관련하여 해석이 쉬워짐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EigenFunction</a:t>
            </a:r>
            <a:r>
              <a:rPr lang="ko-KR" altLang="en-US"/>
              <a:t> 은 </a:t>
            </a:r>
            <a:r>
              <a:rPr lang="en-US" altLang="ko-KR"/>
              <a:t>Not Unique</a:t>
            </a:r>
            <a:r>
              <a:rPr lang="ko-KR" altLang="en-US"/>
              <a:t> 하나 해당 함수를 사용함으로써</a:t>
            </a:r>
            <a:r>
              <a:rPr lang="en-US" altLang="ko-KR"/>
              <a:t>,</a:t>
            </a:r>
            <a:r>
              <a:rPr lang="ko-KR" altLang="en-US"/>
              <a:t> 주기함수에 대해 표현하기 용이하고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Frequency</a:t>
            </a:r>
            <a:r>
              <a:rPr lang="ko-KR" altLang="en-US"/>
              <a:t> 관련하여 해석이 쉬워짐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45.png"  /><Relationship Id="rId11" Type="http://schemas.openxmlformats.org/officeDocument/2006/relationships/image" Target="../media/image46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66156" y="2899003"/>
            <a:ext cx="7659688" cy="10614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/>
              <a:t>SEMI-SUPERVISED CLASSIFICATION WITH</a:t>
            </a:r>
            <a:endParaRPr lang="en-US" altLang="ko-KR" sz="3200"/>
          </a:p>
          <a:p>
            <a:pPr>
              <a:defRPr/>
            </a:pPr>
            <a:r>
              <a:rPr lang="en-US" altLang="ko-KR" sz="3200"/>
              <a:t>GRAPH CONVOLUTIONAL NETWORKS</a:t>
            </a:r>
            <a:endParaRPr lang="en-US" altLang="ko-KR" sz="3200"/>
          </a:p>
        </p:txBody>
      </p:sp>
      <p:sp>
        <p:nvSpPr>
          <p:cNvPr id="3" name=""/>
          <p:cNvSpPr txBox="1"/>
          <p:nvPr/>
        </p:nvSpPr>
        <p:spPr>
          <a:xfrm>
            <a:off x="8378032" y="3747949"/>
            <a:ext cx="1398984" cy="3649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8378032" y="3958997"/>
            <a:ext cx="1547812" cy="36344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/>
              <a:t>김지완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4138347"/>
            <a:ext cx="10242253" cy="227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Idea : Want to Know Divergence of Gradient (Diffusion) -&gt; Laplace Operator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Laplace Operator : Operator on Function Space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	</a:t>
            </a:r>
            <a:r>
              <a:rPr lang="en-US" altLang="ko-KR" sz="1800"/>
              <a:t>is </a:t>
            </a:r>
            <a:r>
              <a:rPr lang="en-US" altLang="ko-KR"/>
              <a:t>EigenFunction</a:t>
            </a:r>
            <a:r>
              <a:rPr lang="en-US" altLang="ko-KR" sz="1800"/>
              <a:t>(</a:t>
            </a:r>
            <a:r>
              <a:rPr lang="en-US" altLang="ko-KR"/>
              <a:t>EigenVector</a:t>
            </a:r>
            <a:r>
              <a:rPr lang="en-US" altLang="ko-KR" sz="1800"/>
              <a:t>) of Laplace Operator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Fourier Transform = Projecting Function To Other Function Space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        = Representing Function With EigenFunction of Laplace Operator</a:t>
            </a:r>
            <a:endParaRPr lang="en-US" altLang="ko-KR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752514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r>
              <a:rPr lang="ko-KR" altLang="en-US" sz="2800"/>
              <a:t> </a:t>
            </a:r>
            <a:endParaRPr lang="ko-KR" altLang="en-US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1664970"/>
            <a:ext cx="4820322" cy="23053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5687493" y="1664970"/>
                <a:ext cx="4476750" cy="1885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F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&lt;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,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&gt;=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∆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-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∆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𝜋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 u="none">
                          <a:latin typeface="Cambria Math"/>
                          <a:sym typeface="Cambria Math"/>
                        </a:rPr>
                        <m:t>-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∆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  =            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𝜆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5687493" y="1664970"/>
                <a:ext cx="4476750" cy="1885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/>
              <p:nvPr/>
            </p:nvSpPr>
            <p:spPr>
              <a:xfrm>
                <a:off x="864108" y="5116221"/>
                <a:ext cx="10477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800" i="1" u="none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864108" y="5116221"/>
                <a:ext cx="1047750" cy="4381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1664970"/>
            <a:ext cx="10242253" cy="475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In Signal Processing,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Want to Know Divergence of Gradient (Diffusion) -&gt; Laplace Operator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In Graph,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Want to Know Similarity Between Nodes -&gt; Which Operator ?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Laplacian Quadratic Form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The Smaller, The Similar the Connected Nodes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Derivative of Laplacian Quadratic Form is Laplacian Matrix (Discrete Laplace Operator) !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/>
              <a:t>Graph Fourier Transform = Projecting X (Feature) To Laplacian Matrix Space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= Representing X With EigenVector of Laplacian Matrix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752514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r>
              <a:rPr lang="ko-KR" altLang="en-US" sz="2800"/>
              <a:t> </a:t>
            </a:r>
            <a:endParaRPr lang="ko-KR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"/>
              <p:cNvSpPr/>
              <p:nvPr/>
            </p:nvSpPr>
            <p:spPr>
              <a:xfrm>
                <a:off x="1566862" y="3176587"/>
                <a:ext cx="9058275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𝑄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∆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d>
                        <m:d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</m:d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||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-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)|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10" name=""/>
              <p:cNvSpPr txBox="1"/>
              <p:nvPr/>
            </p:nvSpPr>
            <p:spPr>
              <a:xfrm>
                <a:off x="1566862" y="3176587"/>
                <a:ext cx="9058275" cy="1057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en-US" altLang="ko-KR" sz="2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0714" y="1664970"/>
            <a:ext cx="7240160" cy="13717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1664969"/>
            <a:ext cx="1981476" cy="1371791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3134319" y="2193703"/>
            <a:ext cx="495300" cy="3143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/>
              <p:nvPr/>
            </p:nvSpPr>
            <p:spPr>
              <a:xfrm>
                <a:off x="864108" y="3202859"/>
                <a:ext cx="5600700" cy="13239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ℎ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:= [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⋯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p>
                      </m:sSup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864108" y="3202859"/>
                <a:ext cx="5600700" cy="1323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4" name=""/>
          <p:cNvSpPr txBox="1"/>
          <p:nvPr/>
        </p:nvSpPr>
        <p:spPr>
          <a:xfrm>
            <a:off x="4025851" y="3035557"/>
            <a:ext cx="2070149" cy="3346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Low Frequency</a:t>
            </a:r>
            <a:endParaRPr lang="en-US" altLang="ko-KR" sz="1600"/>
          </a:p>
        </p:txBody>
      </p:sp>
      <p:sp>
        <p:nvSpPr>
          <p:cNvPr id="15" name=""/>
          <p:cNvSpPr txBox="1"/>
          <p:nvPr/>
        </p:nvSpPr>
        <p:spPr>
          <a:xfrm>
            <a:off x="9210726" y="3035557"/>
            <a:ext cx="2070149" cy="3346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High Frequency</a:t>
            </a:r>
            <a:endParaRPr lang="en-US" altLang="ko-KR" sz="16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4108" y="4902997"/>
            <a:ext cx="10593279" cy="885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/>
              <p:nvPr/>
            </p:nvSpPr>
            <p:spPr>
              <a:xfrm>
                <a:off x="864108" y="1614487"/>
                <a:ext cx="8382000" cy="3629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⋯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⋯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-1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864108" y="1614487"/>
                <a:ext cx="8382000" cy="36290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7020321" y="4055745"/>
                <a:ext cx="44386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7020321" y="4055745"/>
                <a:ext cx="4438650" cy="723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/>
              <p:nvPr/>
            </p:nvSpPr>
            <p:spPr>
              <a:xfrm>
                <a:off x="7020321" y="4779645"/>
                <a:ext cx="3876675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, 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7020321" y="4779645"/>
                <a:ext cx="3876675" cy="828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0" name=""/>
          <p:cNvSpPr txBox="1"/>
          <p:nvPr/>
        </p:nvSpPr>
        <p:spPr>
          <a:xfrm>
            <a:off x="864108" y="3878402"/>
            <a:ext cx="10242253" cy="172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4 Tricks For Fast Approximate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Approximate to ChebyShev Polynomial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K = 1 Set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Parameter Reduce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Renormaliation Trick</a:t>
            </a:r>
            <a:endParaRPr lang="en-US" altLang="ko-KR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864108" y="1664970"/>
                <a:ext cx="8372474" cy="14097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⋯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-1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864108" y="1664970"/>
                <a:ext cx="8372474" cy="1409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3" name=""/>
          <p:cNvSpPr txBox="1"/>
          <p:nvPr/>
        </p:nvSpPr>
        <p:spPr>
          <a:xfrm>
            <a:off x="864108" y="3074670"/>
            <a:ext cx="10242253" cy="90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Problems in Computational Resource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-&gt; Matrix Multiplication + Eigendecomposition of L is Expensive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</p:txBody>
      </p:sp>
      <p:sp>
        <p:nvSpPr>
          <p:cNvPr id="15" name=""/>
          <p:cNvSpPr/>
          <p:nvPr/>
        </p:nvSpPr>
        <p:spPr>
          <a:xfrm>
            <a:off x="5386586" y="4589859"/>
            <a:ext cx="347265" cy="853281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6" name=""/>
          <p:cNvCxnSpPr>
            <a:stCxn id="15" idx="1"/>
          </p:cNvCxnSpPr>
          <p:nvPr/>
        </p:nvCxnSpPr>
        <p:spPr>
          <a:xfrm>
            <a:off x="5733852" y="5016500"/>
            <a:ext cx="1286469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p:sp>
        <p:nvSpPr>
          <p:cNvPr id="10" name=""/>
          <p:cNvSpPr txBox="1"/>
          <p:nvPr/>
        </p:nvSpPr>
        <p:spPr>
          <a:xfrm>
            <a:off x="6096000" y="3429000"/>
            <a:ext cx="5420222" cy="200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K-th Polynomial Capture K-step Neighborhood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No More Need Eigen Decomposition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Only Need Spatial Data, L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Computational Still Expensive - O(KE)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Non-Linear - Hard To Stack Deep Layer</a:t>
            </a:r>
            <a:endParaRPr lang="en-US" altLang="ko-KR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/>
              <p:nvPr/>
            </p:nvSpPr>
            <p:spPr>
              <a:xfrm>
                <a:off x="864108" y="3360543"/>
                <a:ext cx="7477125" cy="32766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𝛬</m:t>
                              </m:r>
                            </m:e>
                          </m:acc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𝛬</m:t>
                              </m:r>
                            </m:e>
                          </m:acc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(2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+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864108" y="3360543"/>
                <a:ext cx="7477125" cy="3276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3070584" y="1670802"/>
                <a:ext cx="5829300" cy="1390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𝛬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,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𝛬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b>
                      </m:sSub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=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= 1,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3070584" y="1670802"/>
                <a:ext cx="5829300" cy="1390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3" name=""/>
          <p:cNvSpPr txBox="1"/>
          <p:nvPr/>
        </p:nvSpPr>
        <p:spPr>
          <a:xfrm>
            <a:off x="3070584" y="1670802"/>
            <a:ext cx="5829300" cy="365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ChebyShev Polynomial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5840722" y="1221143"/>
            <a:ext cx="5001022" cy="3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1. Approximate to ChebyShev Polynomial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p:sp>
        <p:nvSpPr>
          <p:cNvPr id="10" name=""/>
          <p:cNvSpPr txBox="1"/>
          <p:nvPr/>
        </p:nvSpPr>
        <p:spPr>
          <a:xfrm>
            <a:off x="864108" y="4500367"/>
            <a:ext cx="10242254" cy="1184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By Setting K = 1, Convolution Capture 1-Step Neighborhood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More Deep Neighborhood Infomation by Stacking Layer Deep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Time Efficiency - O(E) &amp; Linear -&gt; Stacking Deep Layer Possible </a:t>
            </a:r>
            <a:endParaRPr lang="en-US" altLang="ko-KR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/>
              <p:nvPr/>
            </p:nvSpPr>
            <p:spPr>
              <a:xfrm>
                <a:off x="864108" y="1790700"/>
                <a:ext cx="7534274" cy="25527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(2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+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𝜆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864108" y="1790700"/>
                <a:ext cx="7534274" cy="25527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12" name=""/>
          <p:cNvSpPr txBox="1"/>
          <p:nvPr/>
        </p:nvSpPr>
        <p:spPr>
          <a:xfrm>
            <a:off x="5840722" y="1221143"/>
            <a:ext cx="5001022" cy="3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2. Setting K = 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864108" y="4246245"/>
                <a:ext cx="44386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864108" y="4246245"/>
                <a:ext cx="4438650" cy="723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"/>
              <p:cNvSpPr/>
              <p:nvPr/>
            </p:nvSpPr>
            <p:spPr>
              <a:xfrm>
                <a:off x="864108" y="1664970"/>
                <a:ext cx="6953250" cy="2581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=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)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,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𝛩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3" name=""/>
              <p:cNvSpPr txBox="1"/>
              <p:nvPr/>
            </p:nvSpPr>
            <p:spPr>
              <a:xfrm>
                <a:off x="864108" y="1664970"/>
                <a:ext cx="6953250" cy="2581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4" name=""/>
          <p:cNvSpPr txBox="1"/>
          <p:nvPr/>
        </p:nvSpPr>
        <p:spPr>
          <a:xfrm>
            <a:off x="5840722" y="1221143"/>
            <a:ext cx="6351278" cy="3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3&amp;4. Parameter Reduce &amp; Renormalization Trick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rot="10800000" flipV="1">
            <a:off x="5302760" y="2159009"/>
            <a:ext cx="682474" cy="644913"/>
          </a:xfrm>
          <a:prstGeom prst="bentConnector3">
            <a:avLst>
              <a:gd name="adj1" fmla="val -63666"/>
            </a:avLst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0800000" flipV="1">
            <a:off x="7598286" y="2784087"/>
            <a:ext cx="682474" cy="644913"/>
          </a:xfrm>
          <a:prstGeom prst="bentConnector3">
            <a:avLst>
              <a:gd name="adj1" fmla="val -63666"/>
            </a:avLst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428384" y="2299860"/>
            <a:ext cx="2106452" cy="365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Parameter Reduce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8720338" y="2923926"/>
            <a:ext cx="3187937" cy="3602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/>
              <a:t>Renormalization Trick</a:t>
            </a: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864108" y="4970145"/>
            <a:ext cx="10242254" cy="6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By Parameter Reduce, Prevent Overfitting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By Renormalization Trick, Avoid Gradient Exploding / Vanishing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Semi-Supervised Node Classification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Two Layer GCN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2771775" y="1664970"/>
                <a:ext cx="6648450" cy="10763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𝑍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2771775" y="1664970"/>
                <a:ext cx="6648450" cy="1076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"/>
              <p:cNvSpPr/>
              <p:nvPr/>
            </p:nvSpPr>
            <p:spPr>
              <a:xfrm>
                <a:off x="864108" y="2706992"/>
                <a:ext cx="8915400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ℒ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𝜆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ℎ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||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-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)|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=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10" name=""/>
              <p:cNvSpPr txBox="1"/>
              <p:nvPr/>
            </p:nvSpPr>
            <p:spPr>
              <a:xfrm>
                <a:off x="864108" y="2706992"/>
                <a:ext cx="8915400" cy="1057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864108" y="3764267"/>
                <a:ext cx="3209925" cy="13239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ℒ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-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𝛶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𝑙</m:t>
                                  </m:r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𝑙</m:t>
                                  </m:r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864108" y="3764267"/>
                <a:ext cx="3209925" cy="1323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3" name=""/>
          <p:cNvSpPr/>
          <p:nvPr/>
        </p:nvSpPr>
        <p:spPr>
          <a:xfrm>
            <a:off x="1378148" y="3596633"/>
            <a:ext cx="421282" cy="33526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Experiments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Datasets</a:t>
            </a:r>
            <a:endParaRPr lang="en-US" altLang="ko-KR" sz="2800"/>
          </a:p>
        </p:txBody>
      </p:sp>
      <p:sp>
        <p:nvSpPr>
          <p:cNvPr id="10" name=""/>
          <p:cNvSpPr txBox="1"/>
          <p:nvPr/>
        </p:nvSpPr>
        <p:spPr>
          <a:xfrm>
            <a:off x="6694222" y="1664970"/>
            <a:ext cx="5779544" cy="475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For Semi-Supervised Learning,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Train Set : 20 Samples Per Class,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Valid, Test Set : 500, 1000 Samples Each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Learing Rate :</a:t>
            </a:r>
            <a:r>
              <a:rPr lang="ko-KR" altLang="en-US" sz="1800"/>
              <a:t> </a:t>
            </a:r>
            <a:r>
              <a:rPr lang="en-US" altLang="ko-KR" sz="1800"/>
              <a:t>0.01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Epoch : 200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Early Stopping :</a:t>
            </a:r>
            <a:r>
              <a:rPr lang="ko-KR" altLang="en-US" sz="1800"/>
              <a:t> </a:t>
            </a:r>
            <a:r>
              <a:rPr lang="en-US" altLang="ko-KR" sz="1800"/>
              <a:t>10</a:t>
            </a:r>
            <a:r>
              <a:rPr lang="ko-KR" altLang="en-US" sz="1800"/>
              <a:t> </a:t>
            </a:r>
            <a:r>
              <a:rPr lang="en-US" altLang="ko-KR" sz="1800"/>
              <a:t>Patience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Dropout : 0.1 (NELL) / 0.5 (Others)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L2 Regularization :</a:t>
            </a:r>
            <a:r>
              <a:rPr lang="ko-KR" altLang="en-US" sz="1800"/>
              <a:t> </a:t>
            </a:r>
            <a:r>
              <a:rPr lang="en-US" altLang="ko-KR" sz="1800"/>
              <a:t>1e-5 (NELL) / 5e-4 (Others)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Hidden Dim : 64 (NELL) / 16 (Others)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(Upper) Mean Acc of 100 Random Node Ordering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(Lower) Mean Acc of 10 Dataset split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Graph, Feature : Row-wise Normalize</a:t>
            </a:r>
            <a:r>
              <a:rPr lang="ko-KR" altLang="en-US" sz="1800"/>
              <a:t> </a:t>
            </a:r>
            <a:endParaRPr lang="ko-KR" altLang="en-US" sz="1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5830114" cy="141942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3429000"/>
            <a:ext cx="4934638" cy="1829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Contents</a:t>
            </a:r>
            <a:endParaRPr lang="en-US" altLang="ko-KR" sz="4000"/>
          </a:p>
        </p:txBody>
      </p:sp>
      <p:sp>
        <p:nvSpPr>
          <p:cNvPr id="3" name=""/>
          <p:cNvSpPr txBox="1"/>
          <p:nvPr/>
        </p:nvSpPr>
        <p:spPr>
          <a:xfrm>
            <a:off x="864108" y="1440180"/>
            <a:ext cx="10646174" cy="4837987"/>
          </a:xfrm>
          <a:prstGeom prst="rect">
            <a:avLst/>
          </a:prstGeom>
        </p:spPr>
        <p:txBody>
          <a:bodyPr wrap="square">
            <a:spAutoFit/>
          </a:bodyPr>
          <a:p>
            <a:pPr marL="444000" indent="-444000">
              <a:buAutoNum type="arabicPeriod"/>
              <a:defRPr/>
            </a:pPr>
            <a:r>
              <a:rPr lang="en-US" altLang="ko-KR" sz="2400"/>
              <a:t>Background</a:t>
            </a:r>
            <a:endParaRPr lang="en-US" altLang="ko-KR" sz="2400"/>
          </a:p>
          <a:p>
            <a:pPr marL="901200" lvl="1" indent="-444000">
              <a:buFont typeface="Arial"/>
              <a:buChar char="•"/>
              <a:defRPr/>
            </a:pPr>
            <a:r>
              <a:rPr lang="en-US" altLang="ko-KR" sz="1800"/>
              <a:t>Laplacian, Degree, Adjacency Matrix</a:t>
            </a:r>
            <a:endParaRPr lang="en-US" altLang="ko-KR" sz="1800"/>
          </a:p>
          <a:p>
            <a:pPr marL="901200" lvl="1" indent="-444000">
              <a:buFont typeface="Arial"/>
              <a:buChar char="•"/>
              <a:defRPr/>
            </a:pPr>
            <a:r>
              <a:rPr lang="en-US" altLang="ko-KR"/>
              <a:t>Why Convolution ? - Convolution on Graphs</a:t>
            </a:r>
            <a:endParaRPr lang="en-US" altLang="ko-KR"/>
          </a:p>
          <a:p>
            <a:pPr marL="457200" lvl="1" indent="0">
              <a:buFont typeface="Arial"/>
              <a:buNone/>
              <a:defRPr/>
            </a:pPr>
            <a:endParaRPr lang="en-US" altLang="ko-KR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Introduction</a:t>
            </a:r>
            <a:endParaRPr lang="en-US" altLang="ko-KR" sz="2400"/>
          </a:p>
          <a:p>
            <a:pPr marL="901200" lvl="1" indent="-444000">
              <a:buFont typeface="Arial"/>
              <a:buChar char="•"/>
              <a:defRPr/>
            </a:pPr>
            <a:r>
              <a:rPr lang="en-US" altLang="ko-KR"/>
              <a:t>How Do We Convolution ? - Graph Fourier Transform (GFT)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Fast Approximate Convolutions on Graphs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Semi-Supervised Node Classification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Experiments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Implementation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Experiments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Datasets</a:t>
            </a:r>
            <a:endParaRPr lang="en-US" altLang="ko-KR" sz="28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6239746" cy="1905266"/>
          </a:xfrm>
          <a:prstGeom prst="rect">
            <a:avLst/>
          </a:prstGeom>
        </p:spPr>
      </p:pic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64108" y="3570236"/>
          <a:ext cx="10242253" cy="2498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14084"/>
                <a:gridCol w="3414084"/>
                <a:gridCol w="3414084"/>
              </a:tblGrid>
              <a:tr h="643890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Method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b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Eigen Value Decomposition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b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Propagation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b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Spectral GCN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ChebyShev Filter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+ 1st-Order Model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Single Parameter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Renomalization Trick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"/>
              <p:cNvSpPr/>
              <p:nvPr/>
            </p:nvSpPr>
            <p:spPr>
              <a:xfrm>
                <a:off x="5502522" y="4163616"/>
                <a:ext cx="10668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N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" name=""/>
              <p:cNvSpPr txBox="1"/>
              <p:nvPr/>
            </p:nvSpPr>
            <p:spPr>
              <a:xfrm>
                <a:off x="5502522" y="4163616"/>
                <a:ext cx="1066800" cy="438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/>
              <p:nvPr/>
            </p:nvSpPr>
            <p:spPr>
              <a:xfrm>
                <a:off x="8923189" y="4163616"/>
                <a:ext cx="13525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N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8923189" y="4163616"/>
                <a:ext cx="1352550" cy="43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"/>
              <p:cNvSpPr/>
              <p:nvPr/>
            </p:nvSpPr>
            <p:spPr>
              <a:xfrm>
                <a:off x="8923189" y="4581156"/>
                <a:ext cx="134302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KE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1" name=""/>
              <p:cNvSpPr txBox="1"/>
              <p:nvPr/>
            </p:nvSpPr>
            <p:spPr>
              <a:xfrm>
                <a:off x="8923189" y="4581156"/>
                <a:ext cx="1343025" cy="419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8923189" y="4908975"/>
                <a:ext cx="12001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8923189" y="4908975"/>
                <a:ext cx="1200150" cy="4191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"/>
              <p:cNvSpPr/>
              <p:nvPr/>
            </p:nvSpPr>
            <p:spPr>
              <a:xfrm>
                <a:off x="8923189" y="5266162"/>
                <a:ext cx="12001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3" name=""/>
              <p:cNvSpPr txBox="1"/>
              <p:nvPr/>
            </p:nvSpPr>
            <p:spPr>
              <a:xfrm>
                <a:off x="8923189" y="5266162"/>
                <a:ext cx="1200150" cy="4191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8923189" y="5620651"/>
                <a:ext cx="12001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8923189" y="5620651"/>
                <a:ext cx="1200150" cy="4191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Limitation And Future Works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921211"/>
            <a:ext cx="10388600" cy="301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/>
              <a:t>1. Memory Requirement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	</a:t>
            </a:r>
            <a:r>
              <a:rPr lang="en-US" altLang="ko-KR"/>
              <a:t>Full Batch Gradient Descent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2. Directed Edges and Edges Features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	</a:t>
            </a:r>
            <a:r>
              <a:rPr lang="en-US" altLang="ko-KR" sz="1800"/>
              <a:t>Only Applicable to Undirected Graphs</a:t>
            </a:r>
            <a:endParaRPr lang="en-US" altLang="ko-KR" sz="18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3. Limiting Assumptions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	</a:t>
            </a:r>
            <a:r>
              <a:rPr lang="en-US" altLang="ko-KR"/>
              <a:t>Importance between Self-Connection and Neighborhood Edge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Datasets</a:t>
            </a:r>
            <a:endParaRPr lang="en-US" altLang="ko-KR" sz="2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5830114" cy="141942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4351767"/>
            <a:ext cx="4934638" cy="1829055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810961" y="1582582"/>
            <a:ext cx="1260157" cy="792099"/>
          </a:xfrm>
          <a:prstGeom prst="rect">
            <a:avLst/>
          </a:prstGeom>
        </p:spPr>
      </p:pic>
      <p:pic>
        <p:nvPicPr>
          <p:cNvPr id="16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273477" y="1582582"/>
            <a:ext cx="1260157" cy="792099"/>
          </a:xfrm>
          <a:prstGeom prst="rect">
            <a:avLst/>
          </a:prstGeom>
        </p:spPr>
      </p:pic>
      <p:pic>
        <p:nvPicPr>
          <p:cNvPr id="17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7273477" y="2506705"/>
            <a:ext cx="1260157" cy="792099"/>
          </a:xfrm>
          <a:prstGeom prst="rect">
            <a:avLst/>
          </a:prstGeom>
        </p:spPr>
      </p:pic>
      <p:pic>
        <p:nvPicPr>
          <p:cNvPr id="18" name="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810960" y="2506705"/>
            <a:ext cx="1260157" cy="79209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73212" y="3994513"/>
            <a:ext cx="2000529" cy="11526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40776" y="3994513"/>
            <a:ext cx="2000529" cy="115268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82739" y="5266295"/>
            <a:ext cx="1981476" cy="1124106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440776" y="5266295"/>
            <a:ext cx="2038634" cy="1162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0932" y="1155260"/>
            <a:ext cx="5229955" cy="1743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"/>
              <p:cNvSpPr/>
              <p:nvPr/>
            </p:nvSpPr>
            <p:spPr>
              <a:xfrm>
                <a:off x="864108" y="2026920"/>
                <a:ext cx="37147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5" name=""/>
              <p:cNvSpPr txBox="1"/>
              <p:nvPr/>
            </p:nvSpPr>
            <p:spPr>
              <a:xfrm>
                <a:off x="864108" y="2026920"/>
                <a:ext cx="3714750" cy="723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"/>
              <p:cNvSpPr/>
              <p:nvPr/>
            </p:nvSpPr>
            <p:spPr>
              <a:xfrm>
                <a:off x="864108" y="1522095"/>
                <a:ext cx="3324225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6" name=""/>
              <p:cNvSpPr txBox="1"/>
              <p:nvPr/>
            </p:nvSpPr>
            <p:spPr>
              <a:xfrm>
                <a:off x="864108" y="1522095"/>
                <a:ext cx="3324225" cy="504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"/>
              <p:cNvSpPr/>
              <p:nvPr/>
            </p:nvSpPr>
            <p:spPr>
              <a:xfrm>
                <a:off x="864108" y="4608765"/>
                <a:ext cx="44386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" name=""/>
              <p:cNvSpPr txBox="1"/>
              <p:nvPr/>
            </p:nvSpPr>
            <p:spPr>
              <a:xfrm>
                <a:off x="864108" y="4608765"/>
                <a:ext cx="4438650" cy="7239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79208" y="3165634"/>
            <a:ext cx="4426216" cy="3610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/>
              <p:nvPr/>
            </p:nvSpPr>
            <p:spPr>
              <a:xfrm>
                <a:off x="864108" y="5332665"/>
                <a:ext cx="651510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𝑍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864108" y="5332665"/>
                <a:ext cx="6515100" cy="5048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7171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7171" y="1196816"/>
            <a:ext cx="4680585" cy="351043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8839" y="1141095"/>
            <a:ext cx="4680585" cy="3566160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867171" y="4707255"/>
            <a:ext cx="10242253" cy="173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In Paper, 20 Sample Per Class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Author Github Just 100 Sample Regardless of Classs - No Big Diffence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All Data 200 Epoch &amp; Early Stop -&gt;</a:t>
            </a:r>
            <a:r>
              <a:rPr lang="ko-KR" altLang="en-US" sz="1800"/>
              <a:t> </a:t>
            </a:r>
            <a:r>
              <a:rPr lang="en-US" altLang="ko-KR" sz="1800"/>
              <a:t>Citeseer / Cora / PubMed Stop Without Learning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For NELL Dataset, High Deviation in Accuracy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7171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"/>
              <p:cNvSpPr/>
              <p:nvPr/>
            </p:nvSpPr>
            <p:spPr>
              <a:xfrm>
                <a:off x="867171" y="1141095"/>
                <a:ext cx="6934200" cy="3438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𝑀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ℎ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𝐶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𝐹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 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d>
                        <m:d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𝐸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𝐶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" name=""/>
              <p:cNvSpPr txBox="1"/>
              <p:nvPr/>
            </p:nvSpPr>
            <p:spPr>
              <a:xfrm>
                <a:off x="867171" y="1141095"/>
                <a:ext cx="6934200" cy="3438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67171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1144943"/>
            <a:ext cx="7590238" cy="52002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2800"/>
              <a:t>Laplacian, Degree, Adjacency Matrix</a:t>
            </a:r>
            <a:endParaRPr lang="en-US" altLang="ko-KR" sz="28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3305636" cy="2057687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4169744" y="1664970"/>
            <a:ext cx="6936617" cy="145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Adjacency Matrix : A[i, j] = 1 if v_i is adjacent to v_j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Degree Matrix :</a:t>
            </a:r>
            <a:r>
              <a:rPr lang="ko-KR" altLang="en-US" sz="1800"/>
              <a:t> </a:t>
            </a:r>
            <a:r>
              <a:rPr lang="en-US" altLang="ko-KR" sz="1800"/>
              <a:t>D</a:t>
            </a:r>
            <a:r>
              <a:rPr lang="ko-KR" altLang="en-US" sz="1800"/>
              <a:t> </a:t>
            </a:r>
            <a:r>
              <a:rPr lang="en-US" altLang="ko-KR" sz="1800"/>
              <a:t>=</a:t>
            </a:r>
            <a:r>
              <a:rPr lang="ko-KR" altLang="en-US" sz="1800"/>
              <a:t> </a:t>
            </a:r>
            <a:r>
              <a:rPr lang="en-US" altLang="ko-KR" sz="1800"/>
              <a:t>Diag(degree(v_1, ... , v_n)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Laplacian Matrix : L = D - A</a:t>
            </a:r>
            <a:endParaRPr lang="en-US" altLang="ko-KR" sz="18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2413" y="4124201"/>
            <a:ext cx="9107171" cy="1771897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1728787" y="3722657"/>
            <a:ext cx="1838325" cy="3330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Degree Matrix</a:t>
            </a:r>
            <a:endParaRPr lang="en-US" altLang="ko-KR" sz="1600"/>
          </a:p>
        </p:txBody>
      </p:sp>
      <p:sp>
        <p:nvSpPr>
          <p:cNvPr id="14" name=""/>
          <p:cNvSpPr txBox="1"/>
          <p:nvPr/>
        </p:nvSpPr>
        <p:spPr>
          <a:xfrm>
            <a:off x="4662289" y="3722657"/>
            <a:ext cx="1838325" cy="3330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Adjacency Matrix</a:t>
            </a:r>
            <a:endParaRPr lang="en-US" altLang="ko-KR" sz="1600"/>
          </a:p>
        </p:txBody>
      </p:sp>
      <p:sp>
        <p:nvSpPr>
          <p:cNvPr id="15" name=""/>
          <p:cNvSpPr txBox="1"/>
          <p:nvPr/>
        </p:nvSpPr>
        <p:spPr>
          <a:xfrm>
            <a:off x="7641116" y="3722657"/>
            <a:ext cx="2867024" cy="3330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Laplacian Matrix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67171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1648089"/>
            <a:ext cx="10242253" cy="356182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864108" y="5209910"/>
            <a:ext cx="5121126" cy="1179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800"/>
              <a:t>Problems in Graph Structure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Complex Topological Structure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No Fixed Node Ordering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Arbitrary Neighbor size</a:t>
            </a:r>
            <a:endParaRPr lang="ko-KR" altLang="en-US" sz="1800"/>
          </a:p>
        </p:txBody>
      </p:sp>
      <p:sp>
        <p:nvSpPr>
          <p:cNvPr id="8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Layer applicable to Graph Structure</a:t>
            </a:r>
            <a:endParaRPr lang="en-US" altLang="ko-KR" sz="1800"/>
          </a:p>
        </p:txBody>
      </p:sp>
      <p:sp>
        <p:nvSpPr>
          <p:cNvPr id="10" name=""/>
          <p:cNvSpPr txBox="1"/>
          <p:nvPr/>
        </p:nvSpPr>
        <p:spPr>
          <a:xfrm>
            <a:off x="5988297" y="5209910"/>
            <a:ext cx="5121126" cy="903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800"/>
              <a:t>Desirable Property of Graph Layer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Permutation Invariant or Equivariance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Capturing Locality</a:t>
            </a:r>
            <a:endParaRPr lang="en-US" altLang="ko-KR" sz="1800"/>
          </a:p>
        </p:txBody>
      </p:sp>
      <p:cxnSp>
        <p:nvCxnSpPr>
          <p:cNvPr id="11" name=""/>
          <p:cNvCxnSpPr>
            <a:endCxn id="10" idx="1"/>
          </p:cNvCxnSpPr>
          <p:nvPr/>
        </p:nvCxnSpPr>
        <p:spPr>
          <a:xfrm flipV="1">
            <a:off x="4667250" y="5661528"/>
            <a:ext cx="1321047" cy="0"/>
          </a:xfrm>
          <a:prstGeom prst="straightConnector1">
            <a:avLst/>
          </a:prstGeom>
          <a:ln w="1524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flipV="1">
            <a:off x="4052094" y="5959079"/>
            <a:ext cx="1936203" cy="257968"/>
          </a:xfrm>
          <a:prstGeom prst="bentConnector3">
            <a:avLst>
              <a:gd name="adj1" fmla="val 66383"/>
            </a:avLst>
          </a:prstGeom>
          <a:ln w="1524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3913189" y="5959079"/>
            <a:ext cx="1107006" cy="0"/>
          </a:xfrm>
          <a:prstGeom prst="bentConnector3">
            <a:avLst>
              <a:gd name="adj1" fmla="val 50000"/>
            </a:avLst>
          </a:prstGeom>
          <a:ln w="15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V="1">
            <a:off x="4871419" y="5810303"/>
            <a:ext cx="297551" cy="0"/>
          </a:xfrm>
          <a:prstGeom prst="line">
            <a:avLst/>
          </a:prstGeom>
          <a:ln w="15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5988297" y="6217047"/>
            <a:ext cx="5121126" cy="362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Naive Approach : MLP is not Working !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8769" y="528416"/>
            <a:ext cx="2216689" cy="2216689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5209910"/>
            <a:ext cx="10242253" cy="36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Generalize Convolution of CNN to Apply on Graph !</a:t>
            </a:r>
            <a:endParaRPr lang="en-US" altLang="ko-KR" sz="1800"/>
          </a:p>
        </p:txBody>
      </p:sp>
      <p:sp>
        <p:nvSpPr>
          <p:cNvPr id="6" name=""/>
          <p:cNvSpPr txBox="1"/>
          <p:nvPr/>
        </p:nvSpPr>
        <p:spPr>
          <a:xfrm>
            <a:off x="864108" y="1144943"/>
            <a:ext cx="327421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264783" y="3049640"/>
            <a:ext cx="5400675" cy="216027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64108" y="3049639"/>
            <a:ext cx="5400675" cy="216027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Convolution in CNN</a:t>
            </a:r>
            <a:endParaRPr lang="en-US" altLang="ko-KR" sz="1800"/>
          </a:p>
        </p:txBody>
      </p:sp>
      <p:sp>
        <p:nvSpPr>
          <p:cNvPr id="10" name=""/>
          <p:cNvSpPr txBox="1"/>
          <p:nvPr/>
        </p:nvSpPr>
        <p:spPr>
          <a:xfrm>
            <a:off x="864108" y="2683432"/>
            <a:ext cx="540067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Locality</a:t>
            </a:r>
            <a:endParaRPr lang="en-US" altLang="ko-KR" sz="1800"/>
          </a:p>
        </p:txBody>
      </p:sp>
      <p:sp>
        <p:nvSpPr>
          <p:cNvPr id="11" name=""/>
          <p:cNvSpPr txBox="1"/>
          <p:nvPr/>
        </p:nvSpPr>
        <p:spPr>
          <a:xfrm>
            <a:off x="6264783" y="2681974"/>
            <a:ext cx="5400675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Transition Equivariance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7064" y="1664970"/>
            <a:ext cx="2900584" cy="290058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5697" y="1664970"/>
            <a:ext cx="3248654" cy="290058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64108" y="5209910"/>
            <a:ext cx="10242253" cy="145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As Image is Fixed-Grid, Applying Convolution is Easy.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There are 2 ways in applying Convolution on Graph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1. Apply Directly to Graph Structure - Spatial Filtering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2. Change Graph Structure and Apply  - Spectral Filtering</a:t>
            </a:r>
            <a:endParaRPr lang="en-US" altLang="ko-KR" sz="1800"/>
          </a:p>
        </p:txBody>
      </p:sp>
      <p:sp>
        <p:nvSpPr>
          <p:cNvPr id="6" name=""/>
          <p:cNvSpPr txBox="1"/>
          <p:nvPr/>
        </p:nvSpPr>
        <p:spPr>
          <a:xfrm>
            <a:off x="864108" y="1144943"/>
            <a:ext cx="327421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9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Convolution in Image vs Graph</a:t>
            </a:r>
            <a:endParaRPr lang="en-US" altLang="ko-KR" sz="1800"/>
          </a:p>
        </p:txBody>
      </p:sp>
      <p:sp>
        <p:nvSpPr>
          <p:cNvPr id="12" name=""/>
          <p:cNvSpPr txBox="1"/>
          <p:nvPr/>
        </p:nvSpPr>
        <p:spPr>
          <a:xfrm>
            <a:off x="867019" y="4565554"/>
            <a:ext cx="5400675" cy="366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Image</a:t>
            </a:r>
            <a:endParaRPr lang="en-US" altLang="ko-KR" sz="1800"/>
          </a:p>
        </p:txBody>
      </p:sp>
      <p:sp>
        <p:nvSpPr>
          <p:cNvPr id="13" name=""/>
          <p:cNvSpPr txBox="1"/>
          <p:nvPr/>
        </p:nvSpPr>
        <p:spPr>
          <a:xfrm>
            <a:off x="6095999" y="4565554"/>
            <a:ext cx="5400676" cy="366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Graph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844265"/>
            <a:ext cx="5121126" cy="323894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6096000" y="1844265"/>
            <a:ext cx="5916316" cy="338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Spatial Filtering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Intuitively Applicable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Calculation is Simple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Before GCN(2017), Spatial Filtering is Unstable and Hard to Learning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Spectral Filtering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Well-Defined Theory in Signal Processing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Computational Cost is Expensive</a:t>
            </a:r>
            <a:endParaRPr lang="ko-KR" altLang="en-US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6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Spatial vs Spectral Convolution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664970"/>
            <a:ext cx="10242253" cy="364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After Failing at Spatial Convolution, Try Spectral Convolution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Spectral Filtering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Change Graph Structure to apply Convolution Easy 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Change Domain From Spatial to Some Other ..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Fourier Transform : Time Domain -&gt; Frequency Domain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Filtering Frequency Easy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Graph Fourier Transform : Spatial Domain -&gt; Some Other Domain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Node Similarity (Hidden Relationship) Easy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Changing Domain (Space) is related to Spectral Theory</a:t>
            </a:r>
            <a:endParaRPr lang="en-US" altLang="ko-KR" sz="1800"/>
          </a:p>
        </p:txBody>
      </p:sp>
      <p:sp>
        <p:nvSpPr>
          <p:cNvPr id="6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7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What is Spectral ?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2839270"/>
            <a:ext cx="10242253" cy="3378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Supervised Loss With Small Labeled Dataset + Regularization Loss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Connected Nodes by Edge is Likely to share Same Label</a:t>
            </a:r>
            <a:endParaRPr lang="en-US" altLang="ko-KR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Edges Could Contain More Additional Information !</a:t>
            </a:r>
            <a:endParaRPr lang="en-US" altLang="ko-KR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Two Contribution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1. Simple, Well-Behaved Layer-Wise Propagation Rule Can Directly Apply on Graphs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2. Fast and Scalable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-&gt; First Order Approximation of Spectral Graph Convolution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Stable + Fast Learning is Possible</a:t>
            </a:r>
            <a:endParaRPr lang="ko-KR" altLang="en-US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Semi-Supervised Learning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864108" y="1664970"/>
                <a:ext cx="8915400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ℒ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𝜆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ℎ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||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-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)|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=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864108" y="1664970"/>
                <a:ext cx="8915400" cy="10572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2">
      <a:majorFont>
        <a:latin typeface="D2Coding"/>
        <a:ea typeface="D2Coding"/>
        <a:cs typeface="D2Coding"/>
      </a:majorFont>
      <a:minorFont>
        <a:latin typeface="D2Coding"/>
        <a:ea typeface="D2Coding"/>
        <a:cs typeface="D2Coding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771</ep:Words>
  <ep:PresentationFormat>화면 슬라이드 쇼(4:3)</ep:PresentationFormat>
  <ep:Paragraphs>168</ep:Paragraphs>
  <ep:Slides>25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2023-07-02T12:00:15.846</dcterms:created>
  <dc:creator>user</dc:creator>
  <cp:lastModifiedBy>user</cp:lastModifiedBy>
  <dcterms:modified xsi:type="dcterms:W3CDTF">2023-07-03T14:20:57.850</dcterms:modified>
  <cp:revision>96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