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403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75" r:id="rId8"/>
    <p:sldId id="261" r:id="rId9"/>
    <p:sldId id="262" r:id="rId10"/>
    <p:sldId id="266" r:id="rId11"/>
    <p:sldId id="263" r:id="rId12"/>
    <p:sldId id="276" r:id="rId13"/>
    <p:sldId id="264" r:id="rId14"/>
    <p:sldId id="277" r:id="rId15"/>
    <p:sldId id="268" r:id="rId16"/>
    <p:sldId id="267" r:id="rId17"/>
    <p:sldId id="269" r:id="rId18"/>
    <p:sldId id="270" r:id="rId19"/>
    <p:sldId id="272" r:id="rId20"/>
    <p:sldId id="278" r:id="rId21"/>
    <p:sldId id="273" r:id="rId22"/>
    <p:sldId id="279" r:id="rId23"/>
    <p:sldId id="280" r:id="rId24"/>
    <p:sldId id="281" r:id="rId25"/>
    <p:sldId id="274" r:id="rId26"/>
    <p:sldId id="28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76450435-6131-4BA9-BD02-603D08AFE7CB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3"/>
              </a:solidFill>
            </a:ln>
          </a:top>
          <a:bottom>
            <a:ln w="2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3"/>
              </a:solidFill>
            </a:ln>
          </a:top>
          <a:bottom>
            <a:ln w="10000" cmpd="sng">
              <a:solidFill>
                <a:schemeClr val="accent3"/>
              </a:solidFill>
            </a:ln>
          </a:bottom>
        </a:tcBdr>
        <a:fill>
          <a:solidFill>
            <a:schemeClr val="accent3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slide" Target="slides/slide1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EigenFunction</a:t>
            </a:r>
            <a:r>
              <a:rPr lang="ko-KR" altLang="en-US"/>
              <a:t> 은 </a:t>
            </a:r>
            <a:r>
              <a:rPr lang="en-US" altLang="ko-KR"/>
              <a:t>Not Unique</a:t>
            </a:r>
            <a:r>
              <a:rPr lang="ko-KR" altLang="en-US"/>
              <a:t> 하나 해당 함수를 사용함으로써</a:t>
            </a:r>
            <a:r>
              <a:rPr lang="en-US" altLang="ko-KR"/>
              <a:t>,</a:t>
            </a:r>
            <a:r>
              <a:rPr lang="ko-KR" altLang="en-US"/>
              <a:t> 주기함수에 대해 표현하기 용이하고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Frequency</a:t>
            </a:r>
            <a:r>
              <a:rPr lang="ko-KR" altLang="en-US"/>
              <a:t> 관련하여 해석이 쉬워짐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EigenFunction</a:t>
            </a:r>
            <a:r>
              <a:rPr lang="ko-KR" altLang="en-US"/>
              <a:t> 은 </a:t>
            </a:r>
            <a:r>
              <a:rPr lang="en-US" altLang="ko-KR"/>
              <a:t>Not Unique</a:t>
            </a:r>
            <a:r>
              <a:rPr lang="ko-KR" altLang="en-US"/>
              <a:t> 하나 해당 함수를 사용함으로써</a:t>
            </a:r>
            <a:r>
              <a:rPr lang="en-US" altLang="ko-KR"/>
              <a:t>,</a:t>
            </a:r>
            <a:r>
              <a:rPr lang="ko-KR" altLang="en-US"/>
              <a:t> 주기함수에 대해 표현하기 용이하고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Frequency</a:t>
            </a:r>
            <a:r>
              <a:rPr lang="ko-KR" altLang="en-US"/>
              <a:t> 관련하여 해석이 쉬워짐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2023-07-03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Relationship Id="rId4" Type="http://schemas.openxmlformats.org/officeDocument/2006/relationships/image" Target="../media/image34.png"  /><Relationship Id="rId5" Type="http://schemas.openxmlformats.org/officeDocument/2006/relationships/image" Target="../media/image35.png"  /><Relationship Id="rId6" Type="http://schemas.openxmlformats.org/officeDocument/2006/relationships/image" Target="../media/image36.png"  /><Relationship Id="rId7" Type="http://schemas.openxmlformats.org/officeDocument/2006/relationships/image" Target="../media/image37.png"  /><Relationship Id="rId8" Type="http://schemas.openxmlformats.org/officeDocument/2006/relationships/image" Target="../media/image38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45.png"  /><Relationship Id="rId11" Type="http://schemas.openxmlformats.org/officeDocument/2006/relationships/image" Target="../media/image46.png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39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Relationship Id="rId8" Type="http://schemas.openxmlformats.org/officeDocument/2006/relationships/image" Target="../media/image43.png"  /><Relationship Id="rId9" Type="http://schemas.openxmlformats.org/officeDocument/2006/relationships/image" Target="../media/image44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7.png"  /><Relationship Id="rId3" Type="http://schemas.openxmlformats.org/officeDocument/2006/relationships/image" Target="../media/image48.png"  /><Relationship Id="rId4" Type="http://schemas.openxmlformats.org/officeDocument/2006/relationships/image" Target="../media/image49.png"  /><Relationship Id="rId5" Type="http://schemas.openxmlformats.org/officeDocument/2006/relationships/image" Target="../media/image50.png"  /><Relationship Id="rId6" Type="http://schemas.openxmlformats.org/officeDocument/2006/relationships/image" Target="../media/image51.png"  /><Relationship Id="rId7" Type="http://schemas.openxmlformats.org/officeDocument/2006/relationships/image" Target="../media/image52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3.png"  /><Relationship Id="rId3" Type="http://schemas.openxmlformats.org/officeDocument/2006/relationships/image" Target="../media/image54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Relationship Id="rId3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66156" y="2899003"/>
            <a:ext cx="7659688" cy="106149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200"/>
              <a:t>SEMI-SUPERVISED CLASSIFICATION WITH</a:t>
            </a:r>
            <a:endParaRPr lang="en-US" altLang="ko-KR" sz="3200"/>
          </a:p>
          <a:p>
            <a:pPr>
              <a:defRPr/>
            </a:pPr>
            <a:r>
              <a:rPr lang="en-US" altLang="ko-KR" sz="3200"/>
              <a:t>GRAPH CONVOLUTIONAL NETWORKS</a:t>
            </a:r>
            <a:endParaRPr lang="en-US" altLang="ko-KR" sz="3200"/>
          </a:p>
        </p:txBody>
      </p:sp>
      <p:sp>
        <p:nvSpPr>
          <p:cNvPr id="3" name=""/>
          <p:cNvSpPr txBox="1"/>
          <p:nvPr/>
        </p:nvSpPr>
        <p:spPr>
          <a:xfrm>
            <a:off x="8378032" y="3747949"/>
            <a:ext cx="1398984" cy="3649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8378032" y="3958997"/>
            <a:ext cx="1547812" cy="363448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ko-KR" altLang="en-US"/>
              <a:t>김지완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864108" y="442515"/>
            <a:ext cx="4534297" cy="69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Introduction</a:t>
            </a:r>
            <a:endParaRPr lang="en-US" altLang="ko-KR" sz="4000"/>
          </a:p>
        </p:txBody>
      </p:sp>
      <p:sp>
        <p:nvSpPr>
          <p:cNvPr id="4" name=""/>
          <p:cNvSpPr txBox="1"/>
          <p:nvPr/>
        </p:nvSpPr>
        <p:spPr>
          <a:xfrm>
            <a:off x="864108" y="4138347"/>
            <a:ext cx="10242253" cy="2279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800"/>
              <a:t>Idea : Want to Know Divergence of Gradient (Diffusion) -&gt; Laplace Operator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Laplace Operator : Operator on Function Space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ko-KR" altLang="en-US" sz="1800"/>
              <a:t>	</a:t>
            </a:r>
            <a:r>
              <a:rPr lang="en-US" altLang="ko-KR" sz="1800"/>
              <a:t>is </a:t>
            </a:r>
            <a:r>
              <a:rPr lang="en-US" altLang="ko-KR"/>
              <a:t>EigenFunction</a:t>
            </a:r>
            <a:r>
              <a:rPr lang="en-US" altLang="ko-KR" sz="1800"/>
              <a:t>(</a:t>
            </a:r>
            <a:r>
              <a:rPr lang="en-US" altLang="ko-KR"/>
              <a:t>EigenVector</a:t>
            </a:r>
            <a:r>
              <a:rPr lang="en-US" altLang="ko-KR" sz="1800"/>
              <a:t>) of Laplace Operator 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Fourier Transform = Projecting Function To Other Function Space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                  = Representing Function With EigenFunction of Laplace Operator</a:t>
            </a:r>
            <a:endParaRPr lang="en-US" altLang="ko-KR" sz="1800"/>
          </a:p>
        </p:txBody>
      </p:sp>
      <p:sp>
        <p:nvSpPr>
          <p:cNvPr id="5" name=""/>
          <p:cNvSpPr txBox="1"/>
          <p:nvPr/>
        </p:nvSpPr>
        <p:spPr>
          <a:xfrm>
            <a:off x="864108" y="1144943"/>
            <a:ext cx="7525147" cy="520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/>
              <a:t>How Do We Convolution</a:t>
            </a:r>
            <a:r>
              <a:rPr lang="ko-KR" altLang="en-US" sz="2800"/>
              <a:t> </a:t>
            </a:r>
            <a:r>
              <a:rPr lang="en-US" altLang="ko-KR" sz="2800"/>
              <a:t>?</a:t>
            </a:r>
            <a:r>
              <a:rPr lang="ko-KR" altLang="en-US" sz="2800"/>
              <a:t> </a:t>
            </a:r>
            <a:endParaRPr lang="ko-KR" altLang="en-US" sz="2800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4108" y="1664970"/>
            <a:ext cx="4820322" cy="23053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"/>
              <p:cNvSpPr/>
              <p:nvPr/>
            </p:nvSpPr>
            <p:spPr>
              <a:xfrm>
                <a:off x="5687493" y="1664970"/>
                <a:ext cx="4448175" cy="24384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F</m:t>
                      </m:r>
                      <m:d>
                        <m:d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𝑢</m:t>
                          </m:r>
                        </m:e>
                      </m:d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=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&lt;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,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𝑒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𝜋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𝑗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𝑢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𝑡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>&gt;=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𝑓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𝑡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𝑒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-2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𝜋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𝑗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𝑢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𝑡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𝑡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>𝑓</m:t>
                      </m:r>
                      <m:d>
                        <m:d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𝑡</m:t>
                          </m:r>
                        </m:e>
                      </m:d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= 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𝐹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𝑢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𝑒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𝜋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𝑗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𝑢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𝑡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𝑢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>∆</m:t>
                      </m:r>
                      <m:d>
                        <m:d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𝑓</m:t>
                          </m:r>
                        </m:e>
                      </m:d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= -</m:t>
                      </m:r>
                      <m:f>
                        <m:f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𝑓</m:t>
                          </m:r>
                        </m:num>
                        <m:den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,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𝐿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𝑝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𝑂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𝑝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𝑟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>∆</m:t>
                      </m:r>
                      <m:d>
                        <m:d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𝜋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𝑗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𝑢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= </m:t>
                      </m:r>
                      <m:r>
                        <a:rPr sz="1800" i="1" u="none">
                          <a:latin typeface="Cambria Math"/>
                          <a:sym typeface="Cambria Math"/>
                        </a:rPr>
                        <m:t>-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(2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𝜋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𝑢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)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𝑒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𝜋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𝑗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𝑢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>∆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            =               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𝜆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𝑓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7" name=""/>
              <p:cNvSpPr txBox="1"/>
              <p:nvPr/>
            </p:nvSpPr>
            <p:spPr>
              <a:xfrm>
                <a:off x="5687493" y="1664970"/>
                <a:ext cx="4448175" cy="24384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"/>
              <p:cNvSpPr/>
              <p:nvPr/>
            </p:nvSpPr>
            <p:spPr>
              <a:xfrm>
                <a:off x="864108" y="5116221"/>
                <a:ext cx="1047750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𝑒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𝜋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𝑗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𝑢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𝑡</m:t>
                          </m:r>
                        </m:sup>
                      </m:sSup>
                      <m:r>
                        <a:rPr sz="1800" i="1" u="none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8" name=""/>
              <p:cNvSpPr txBox="1"/>
              <p:nvPr/>
            </p:nvSpPr>
            <p:spPr>
              <a:xfrm>
                <a:off x="864108" y="5116221"/>
                <a:ext cx="1047750" cy="4381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864108" y="442515"/>
            <a:ext cx="4534297" cy="69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Introduction</a:t>
            </a:r>
            <a:endParaRPr lang="en-US" altLang="ko-KR" sz="4000"/>
          </a:p>
        </p:txBody>
      </p:sp>
      <p:sp>
        <p:nvSpPr>
          <p:cNvPr id="4" name=""/>
          <p:cNvSpPr txBox="1"/>
          <p:nvPr/>
        </p:nvSpPr>
        <p:spPr>
          <a:xfrm>
            <a:off x="864108" y="1664970"/>
            <a:ext cx="10242253" cy="4752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800"/>
              <a:t>In Signal Processing,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   Want to Know Divergence of Gradient (Diffusion) -&gt; Laplace Operator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In Graph,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   Want to Know Similarity Between Nodes -&gt; Which Operator ?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Laplacian Quadratic Form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    The Smaller, The Similar the Connected Nodes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Derivative of Laplacian Quadratic Form is Laplacian Matrix (Discrete Laplace Operator) !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/>
              <a:t>Graph Fourier Transform = Projecting X (Feature) To Laplacian Matrix Space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                       = Representing X With EigenVector of Laplacian Matrix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 sz="1800"/>
          </a:p>
        </p:txBody>
      </p:sp>
      <p:sp>
        <p:nvSpPr>
          <p:cNvPr id="5" name=""/>
          <p:cNvSpPr txBox="1"/>
          <p:nvPr/>
        </p:nvSpPr>
        <p:spPr>
          <a:xfrm>
            <a:off x="864108" y="1144943"/>
            <a:ext cx="7525147" cy="520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/>
              <a:t>How Do We Convolution</a:t>
            </a:r>
            <a:r>
              <a:rPr lang="ko-KR" altLang="en-US" sz="2800"/>
              <a:t> </a:t>
            </a:r>
            <a:r>
              <a:rPr lang="en-US" altLang="ko-KR" sz="2800"/>
              <a:t>?</a:t>
            </a:r>
            <a:r>
              <a:rPr lang="ko-KR" altLang="en-US" sz="2800"/>
              <a:t> </a:t>
            </a:r>
            <a:endParaRPr lang="ko-KR" alt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"/>
              <p:cNvSpPr/>
              <p:nvPr/>
            </p:nvSpPr>
            <p:spPr>
              <a:xfrm>
                <a:off x="1566862" y="3176587"/>
                <a:ext cx="9058275" cy="10572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 i="1">
                          <a:latin typeface="Cambria Math"/>
                          <a:sym typeface="Cambria Math"/>
                        </a:rPr>
                        <m:t>𝐿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𝑝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𝑄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𝑢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𝐹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: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𝑓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𝑋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)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>∆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𝑓</m:t>
                      </m:r>
                      <m:d>
                        <m:d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𝑋</m:t>
                          </m:r>
                        </m:e>
                      </m:d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=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naryPr>
                        <m: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 xml:space="preserve">, 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||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𝑓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 xml:space="preserve">) - 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𝑓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)|</m:t>
                          </m:r>
                          <m:sSup>
                            <m:sSup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|</m:t>
                              </m:r>
                            </m:e>
                            <m:sup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</m:e>
                      </m:nary>
                    </m:oMath>
                  </m:oMathPara>
                </a14:m>
              </a:p>
            </p:txBody>
          </p:sp>
        </mc:Choice>
        <mc:Fallback>
          <p:sp>
            <p:nvSpPr>
              <p:cNvPr id="10" name=""/>
              <p:cNvSpPr txBox="1"/>
              <p:nvPr/>
            </p:nvSpPr>
            <p:spPr>
              <a:xfrm>
                <a:off x="1566862" y="3176587"/>
                <a:ext cx="9058275" cy="10572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864108" y="442515"/>
            <a:ext cx="4534297" cy="69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Introduction</a:t>
            </a:r>
            <a:endParaRPr lang="en-US" altLang="ko-KR" sz="4000"/>
          </a:p>
        </p:txBody>
      </p:sp>
      <p:sp>
        <p:nvSpPr>
          <p:cNvPr id="5" name=""/>
          <p:cNvSpPr txBox="1"/>
          <p:nvPr/>
        </p:nvSpPr>
        <p:spPr>
          <a:xfrm>
            <a:off x="864108" y="1144943"/>
            <a:ext cx="4534297" cy="520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/>
              <a:t>How Do We Convolution</a:t>
            </a:r>
            <a:r>
              <a:rPr lang="ko-KR" altLang="en-US" sz="2800"/>
              <a:t> </a:t>
            </a:r>
            <a:r>
              <a:rPr lang="en-US" altLang="ko-KR" sz="2800"/>
              <a:t>?</a:t>
            </a:r>
            <a:endParaRPr lang="en-US" altLang="ko-KR" sz="28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40714" y="1664970"/>
            <a:ext cx="7240160" cy="1371791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4108" y="1664969"/>
            <a:ext cx="1981476" cy="1371791"/>
          </a:xfrm>
          <a:prstGeom prst="rect">
            <a:avLst/>
          </a:prstGeom>
        </p:spPr>
      </p:pic>
      <p:sp>
        <p:nvSpPr>
          <p:cNvPr id="10" name=""/>
          <p:cNvSpPr/>
          <p:nvPr/>
        </p:nvSpPr>
        <p:spPr>
          <a:xfrm>
            <a:off x="3134319" y="2193703"/>
            <a:ext cx="495300" cy="31432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"/>
              <p:cNvSpPr/>
              <p:nvPr/>
            </p:nvSpPr>
            <p:spPr>
              <a:xfrm>
                <a:off x="864108" y="3202859"/>
                <a:ext cx="5600700" cy="13239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>𝐿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=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𝑈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𝛬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𝑈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>𝐺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𝐹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𝑇</m:t>
                      </m:r>
                      <m:d>
                        <m:d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𝑋</m:t>
                          </m:r>
                        </m:e>
                      </m:d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=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𝑅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𝑝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𝑔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𝑋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𝑤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ℎ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𝑈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:= [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𝑢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,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⋯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𝑢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]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               = 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𝑈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)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-1</m:t>
                          </m:r>
                        </m:sup>
                      </m:sSup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𝑈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>𝑋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= 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𝑈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>𝑋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>𝐼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𝐺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𝐹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𝑇</m:t>
                      </m:r>
                      <m:d>
                        <m:d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𝑋</m:t>
                          </m:r>
                        </m:e>
                      </m:d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=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𝑈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𝑋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1" name=""/>
              <p:cNvSpPr txBox="1"/>
              <p:nvPr/>
            </p:nvSpPr>
            <p:spPr>
              <a:xfrm>
                <a:off x="864108" y="3202859"/>
                <a:ext cx="5600700" cy="13239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sp>
        <p:nvSpPr>
          <p:cNvPr id="14" name=""/>
          <p:cNvSpPr txBox="1"/>
          <p:nvPr/>
        </p:nvSpPr>
        <p:spPr>
          <a:xfrm>
            <a:off x="4025851" y="3035557"/>
            <a:ext cx="2070149" cy="33460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600"/>
              <a:t>Low Frequency</a:t>
            </a:r>
            <a:endParaRPr lang="en-US" altLang="ko-KR" sz="1600"/>
          </a:p>
        </p:txBody>
      </p:sp>
      <p:sp>
        <p:nvSpPr>
          <p:cNvPr id="15" name=""/>
          <p:cNvSpPr txBox="1"/>
          <p:nvPr/>
        </p:nvSpPr>
        <p:spPr>
          <a:xfrm>
            <a:off x="9210726" y="3035557"/>
            <a:ext cx="2070149" cy="33460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600"/>
              <a:t>High Frequency</a:t>
            </a:r>
            <a:endParaRPr lang="en-US" altLang="ko-KR" sz="1600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64108" y="4902997"/>
            <a:ext cx="10593279" cy="885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864108" y="442515"/>
            <a:ext cx="4534297" cy="69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Introduction</a:t>
            </a:r>
            <a:endParaRPr lang="en-US" altLang="ko-KR" sz="4000"/>
          </a:p>
        </p:txBody>
      </p:sp>
      <p:sp>
        <p:nvSpPr>
          <p:cNvPr id="5" name=""/>
          <p:cNvSpPr txBox="1"/>
          <p:nvPr/>
        </p:nvSpPr>
        <p:spPr>
          <a:xfrm>
            <a:off x="864108" y="1144943"/>
            <a:ext cx="4534297" cy="520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/>
              <a:t>How Do We Convolution</a:t>
            </a:r>
            <a:r>
              <a:rPr lang="ko-KR" altLang="en-US" sz="2800"/>
              <a:t> </a:t>
            </a:r>
            <a:r>
              <a:rPr lang="en-US" altLang="ko-KR" sz="2800"/>
              <a:t>?</a:t>
            </a:r>
            <a:endParaRPr lang="en-US" altLang="ko-KR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"/>
              <p:cNvSpPr/>
              <p:nvPr/>
            </p:nvSpPr>
            <p:spPr>
              <a:xfrm>
                <a:off x="864108" y="1614487"/>
                <a:ext cx="8382000" cy="36290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>
                              <a:latin typeface="Cambria Math"/>
                              <a:sym typeface="Cambria Math"/>
                            </a:rPr>
                            <m:t>g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𝜃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*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=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𝐼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𝐺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𝐹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𝑇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𝐺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𝐹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𝑇</m:t>
                      </m:r>
                      <m:d>
                        <m:d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sz="1800" i="1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𝐺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𝐹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𝑇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))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          =    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𝑈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  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   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𝜃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 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    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𝑈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          =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𝑈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𝜃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</m:sub>
                      </m:sSub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𝑈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, 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𝜃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𝐴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𝑏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𝑦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𝐹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𝑔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𝐹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𝑢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𝑛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          = </m:t>
                      </m:r>
                      <m:d>
                        <m:dPr>
                          <m:begChr m:val="["/>
                          <m:endChr m:val="]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   </m:t>
                          </m:r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   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⋯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  </m:t>
                          </m:r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sz="1800" i="1">
                                          <a:latin typeface="Cambria Math"/>
                                          <a:sym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sz="1800" i="1">
                                              <a:latin typeface="Cambria Math"/>
                                              <a:sym typeface="Cambria Math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sz="1800" i="1">
                                                  <a:latin typeface="Cambria Math"/>
                                                  <a:sym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sz="1800" i="1"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sz="1800" i="1"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sz="1800" i="1">
                                              <a:latin typeface="Cambria Math"/>
                                              <a:sym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          = </m:t>
                      </m:r>
                      <m:d>
                        <m:dPr>
                          <m:begChr m:val="["/>
                          <m:endChr m:val="]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   </m:t>
                          </m:r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   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⋯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  </m:t>
                          </m:r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trlP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  <m:t>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𝜃</m:t>
                                    </m:r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 xml:space="preserve"> </m:t>
                                    </m:r>
                                  </m:sub>
                                </m:sSub>
                                <m: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trlP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  <m:t>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𝜃</m:t>
                                    </m:r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 xml:space="preserve"> </m:t>
                                    </m:r>
                                  </m:sub>
                                </m:sSub>
                                <m: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-1</m:t>
                                    </m:r>
                                  </m:sub>
                                </m:sSub>
                                <m: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sz="1800" i="1">
                                          <a:latin typeface="Cambria Math"/>
                                          <a:sym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sz="1800" i="1">
                                              <a:latin typeface="Cambria Math"/>
                                              <a:sym typeface="Cambria Math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sz="1800" i="1">
                                                  <a:latin typeface="Cambria Math"/>
                                                  <a:sym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sz="1800" i="1"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sz="1800" i="1"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sz="1800" i="1">
                                              <a:latin typeface="Cambria Math"/>
                                              <a:sym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,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𝜃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𝐹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𝑢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𝛬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8" name=""/>
              <p:cNvSpPr txBox="1"/>
              <p:nvPr/>
            </p:nvSpPr>
            <p:spPr>
              <a:xfrm>
                <a:off x="864108" y="1614487"/>
                <a:ext cx="8382000" cy="36290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864108" y="442515"/>
            <a:ext cx="10242253" cy="69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4000"/>
              <a:t>Fast Approximate Convolution on Graphs</a:t>
            </a:r>
            <a:endParaRPr lang="en-US" altLang="ko-KR" sz="4000"/>
          </a:p>
        </p:txBody>
      </p:sp>
      <p:sp>
        <p:nvSpPr>
          <p:cNvPr id="5" name=""/>
          <p:cNvSpPr txBox="1"/>
          <p:nvPr/>
        </p:nvSpPr>
        <p:spPr>
          <a:xfrm>
            <a:off x="864108" y="1144943"/>
            <a:ext cx="5001022" cy="520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/>
              <a:t>Layer-Wise Propagation Rule</a:t>
            </a:r>
            <a:endParaRPr lang="en-US" altLang="ko-KR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"/>
              <p:cNvSpPr/>
              <p:nvPr/>
            </p:nvSpPr>
            <p:spPr>
              <a:xfrm>
                <a:off x="7020321" y="4055745"/>
                <a:ext cx="4438650" cy="7239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𝐻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𝑙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+1)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=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𝜎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(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-</m:t>
                          </m:r>
                          <m:f>
                            <m:f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acc>
                        <m:accPr>
                          <m:chr m:val="̃"/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</m:acc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-</m:t>
                          </m:r>
                          <m:f>
                            <m:f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𝐻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𝑙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)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𝑊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𝑙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)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7" name=""/>
              <p:cNvSpPr txBox="1"/>
              <p:nvPr/>
            </p:nvSpPr>
            <p:spPr>
              <a:xfrm>
                <a:off x="7020321" y="4055745"/>
                <a:ext cx="4438650" cy="7239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"/>
              <p:cNvSpPr/>
              <p:nvPr/>
            </p:nvSpPr>
            <p:spPr>
              <a:xfrm>
                <a:off x="7020321" y="4779645"/>
                <a:ext cx="3876675" cy="8286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</m:acc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= </m:t>
                      </m:r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𝐼</m:t>
                          </m:r>
                        </m:e>
                        <m: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sub>
                      </m:sSub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+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𝐴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 ,  </m:t>
                      </m:r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sub>
                      </m:sSub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= 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</p:txBody>
          </p:sp>
        </mc:Choice>
        <mc:Fallback>
          <p:sp>
            <p:nvSpPr>
              <p:cNvPr id="8" name=""/>
              <p:cNvSpPr txBox="1"/>
              <p:nvPr/>
            </p:nvSpPr>
            <p:spPr>
              <a:xfrm>
                <a:off x="7020321" y="4779645"/>
                <a:ext cx="3876675" cy="8286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p:sp>
        <p:nvSpPr>
          <p:cNvPr id="10" name=""/>
          <p:cNvSpPr txBox="1"/>
          <p:nvPr/>
        </p:nvSpPr>
        <p:spPr>
          <a:xfrm>
            <a:off x="864108" y="3878402"/>
            <a:ext cx="10242253" cy="172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/>
              <a:t>4 Tricks For Fast Approximate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1. Approximate to ChebyShev Polynomial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2. K = 1 Set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3. Parameter Reduce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4. Renormaliation Trick</a:t>
            </a:r>
            <a:endParaRPr lang="en-US" altLang="ko-KR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"/>
              <p:cNvSpPr/>
              <p:nvPr/>
            </p:nvSpPr>
            <p:spPr>
              <a:xfrm>
                <a:off x="864108" y="1664970"/>
                <a:ext cx="8372474" cy="14097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>
                              <a:latin typeface="Cambria Math"/>
                              <a:sym typeface="Cambria Math"/>
                            </a:rPr>
                            <m:t>g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𝜃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*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= </m:t>
                      </m:r>
                      <m:d>
                        <m:dPr>
                          <m:begChr m:val="["/>
                          <m:endChr m:val="]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   </m:t>
                          </m:r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   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⋯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  </m:t>
                          </m:r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trlP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  <m:t>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𝜃</m:t>
                                    </m:r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 xml:space="preserve"> </m:t>
                                    </m:r>
                                  </m:sub>
                                </m:sSub>
                                <m: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trlP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  <m:t>𝑔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𝜃</m:t>
                                    </m:r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 xml:space="preserve"> </m:t>
                                    </m:r>
                                  </m:sub>
                                </m:sSub>
                                <m: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𝑁</m:t>
                                    </m:r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-1</m:t>
                                    </m:r>
                                  </m:sub>
                                </m:sSub>
                                <m:r>
                                  <a:rPr sz="1800" i="1">
                                    <a:latin typeface="Cambria Math"/>
                                    <a:sym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sz="1800" i="1">
                                            <a:latin typeface="Cambria Math"/>
                                            <a:sym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sz="1800" i="1">
                                        <a:latin typeface="Cambria Math"/>
                                        <a:sym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sz="1800" i="1">
                                          <a:latin typeface="Cambria Math"/>
                                          <a:sym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sz="1800" i="1">
                                              <a:latin typeface="Cambria Math"/>
                                              <a:sym typeface="Cambria Math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sz="1800" i="1">
                                                  <a:latin typeface="Cambria Math"/>
                                                  <a:sym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sz="1800" i="1"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sz="1800" i="1"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sz="1800" i="1">
                                              <a:latin typeface="Cambria Math"/>
                                              <a:sym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,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𝜃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𝐹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𝑢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𝛬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2" name=""/>
              <p:cNvSpPr txBox="1"/>
              <p:nvPr/>
            </p:nvSpPr>
            <p:spPr>
              <a:xfrm>
                <a:off x="864108" y="1664970"/>
                <a:ext cx="8372474" cy="14097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sp>
        <p:nvSpPr>
          <p:cNvPr id="13" name=""/>
          <p:cNvSpPr txBox="1"/>
          <p:nvPr/>
        </p:nvSpPr>
        <p:spPr>
          <a:xfrm>
            <a:off x="864108" y="3074670"/>
            <a:ext cx="10242253" cy="90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800"/>
              <a:t>Problems in Computational Resource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-&gt; Matrix Multiplication + Eigendecomposition of L is Expensive 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</p:txBody>
      </p:sp>
      <p:sp>
        <p:nvSpPr>
          <p:cNvPr id="15" name=""/>
          <p:cNvSpPr/>
          <p:nvPr/>
        </p:nvSpPr>
        <p:spPr>
          <a:xfrm>
            <a:off x="5386586" y="4589859"/>
            <a:ext cx="347265" cy="853281"/>
          </a:xfrm>
          <a:prstGeom prst="rightBrace">
            <a:avLst>
              <a:gd name="adj1" fmla="val 8333"/>
              <a:gd name="adj2" fmla="val 50000"/>
            </a:avLst>
          </a:prstGeom>
          <a:ln w="25400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16" name=""/>
          <p:cNvCxnSpPr>
            <a:stCxn id="15" idx="1"/>
          </p:cNvCxnSpPr>
          <p:nvPr/>
        </p:nvCxnSpPr>
        <p:spPr>
          <a:xfrm>
            <a:off x="5733852" y="5016500"/>
            <a:ext cx="1286469" cy="0"/>
          </a:xfrm>
          <a:prstGeom prst="straightConnector1">
            <a:avLst/>
          </a:prstGeom>
          <a:ln w="254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864108" y="442515"/>
            <a:ext cx="10242253" cy="69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4000"/>
              <a:t>Fast Approximate Convolution on Graphs</a:t>
            </a:r>
            <a:endParaRPr lang="en-US" altLang="ko-KR" sz="4000"/>
          </a:p>
        </p:txBody>
      </p:sp>
      <p:sp>
        <p:nvSpPr>
          <p:cNvPr id="5" name=""/>
          <p:cNvSpPr txBox="1"/>
          <p:nvPr/>
        </p:nvSpPr>
        <p:spPr>
          <a:xfrm>
            <a:off x="864108" y="1144943"/>
            <a:ext cx="5001022" cy="520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/>
              <a:t>Layer-Wise Propagation Rule</a:t>
            </a:r>
            <a:endParaRPr lang="en-US" altLang="ko-KR" sz="2800"/>
          </a:p>
        </p:txBody>
      </p:sp>
      <p:sp>
        <p:nvSpPr>
          <p:cNvPr id="10" name=""/>
          <p:cNvSpPr txBox="1"/>
          <p:nvPr/>
        </p:nvSpPr>
        <p:spPr>
          <a:xfrm>
            <a:off x="6096000" y="3429000"/>
            <a:ext cx="5420222" cy="2007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800"/>
              <a:t>K-th Polynomial Capture K-step Neighborhood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No More Need Eigen Decomposition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Only Need Spatial Data, L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Computational Still Expensive - O(KE)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Non-Linear - Hard To Stack Deep Layer</a:t>
            </a:r>
            <a:endParaRPr lang="en-US" altLang="ko-KR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"/>
              <p:cNvSpPr/>
              <p:nvPr/>
            </p:nvSpPr>
            <p:spPr>
              <a:xfrm>
                <a:off x="864108" y="3360543"/>
                <a:ext cx="7477125" cy="32766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>
                              <a:latin typeface="Cambria Math"/>
                              <a:sym typeface="Cambria Math"/>
                            </a:rPr>
                            <m:t>g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𝜃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*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𝑈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𝜃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𝑈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          =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𝑈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nary>
                        <m:naryPr>
                          <m:chr m:val="∑"/>
                          <m:limLoc m:val="undOvr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naryPr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𝑘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= 0</m:t>
                          </m:r>
                        </m:sub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𝐾</m:t>
                          </m:r>
                        </m:sup>
                        <m:e>
                          <m:sSup>
                            <m:s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(</m:t>
                          </m:r>
                          <m:acc>
                            <m:accPr>
                              <m:chr m:val="̃"/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𝛬</m:t>
                              </m:r>
                            </m:e>
                          </m:acc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𝑥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</m:e>
                      </m:nary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          = </m:t>
                      </m:r>
                      <m:nary>
                        <m:naryPr>
                          <m:chr m:val="∑"/>
                          <m:limLoc m:val="undOvr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naryPr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𝑘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= 0</m:t>
                          </m:r>
                        </m:sub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𝐾</m:t>
                          </m:r>
                        </m:sup>
                        <m:e>
                          <m:sSup>
                            <m:s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𝑈</m:t>
                          </m:r>
                          <m:acc>
                            <m:accPr>
                              <m:chr m:val="̃"/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𝛬</m:t>
                              </m:r>
                            </m:e>
                          </m:acc>
                          <m:sSup>
                            <m:s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)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𝑥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</m:e>
                      </m:nary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, </m:t>
                      </m:r>
                      <m:acc>
                        <m:accPr>
                          <m:chr m:val="̃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𝐿</m:t>
                          </m:r>
                        </m:e>
                      </m:acc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= </m:t>
                      </m:r>
                      <m:f>
                        <m:f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𝑚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sz="1800" i="1">
                          <a:latin typeface="Cambria Math"/>
                          <a:sym typeface="Cambria Math"/>
                        </a:rPr>
                        <m:t>𝐿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-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𝐼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          =  </m:t>
                      </m:r>
                      <m:nary>
                        <m:naryPr>
                          <m:chr m:val="∑"/>
                          <m:limLoc m:val="undOvr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naryPr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𝑘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= 0</m:t>
                          </m:r>
                        </m:sub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𝐾</m:t>
                          </m:r>
                        </m:sup>
                        <m:e>
                          <m:sSup>
                            <m:s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(</m:t>
                          </m:r>
                          <m:acc>
                            <m:accPr>
                              <m:chr m:val="̃"/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𝐿</m:t>
                              </m:r>
                            </m:e>
                          </m:acc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)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𝑥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</m:e>
                      </m:nary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= 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𝐼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+ 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acc>
                        <m:accPr>
                          <m:chr m:val="̃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𝐿</m:t>
                          </m:r>
                        </m:e>
                      </m:acc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+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(2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𝐿</m:t>
                              </m:r>
                            </m:e>
                          </m:acc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>-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𝐼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)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+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⋯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1" name=""/>
              <p:cNvSpPr txBox="1"/>
              <p:nvPr/>
            </p:nvSpPr>
            <p:spPr>
              <a:xfrm>
                <a:off x="864108" y="3360543"/>
                <a:ext cx="7477125" cy="32766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"/>
              <p:cNvSpPr/>
              <p:nvPr/>
            </p:nvSpPr>
            <p:spPr>
              <a:xfrm>
                <a:off x="3070584" y="1670802"/>
                <a:ext cx="5829300" cy="13906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𝜃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𝛬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)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≈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nary>
                        <m:naryPr>
                          <m:chr m:val="∑"/>
                          <m:limLoc m:val="undOvr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naryPr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𝑘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= 0</m:t>
                          </m:r>
                        </m:sub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𝑘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𝛬</m:t>
                          </m:r>
                        </m:e>
                      </m:acc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) , </m:t>
                      </m:r>
                      <m:acc>
                        <m:accPr>
                          <m:chr m:val="̃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𝛬</m:t>
                          </m:r>
                        </m:e>
                      </m:acc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= </m:t>
                      </m:r>
                      <m:f>
                        <m:f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𝑚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sz="1800" i="1">
                          <a:latin typeface="Cambria Math"/>
                          <a:sym typeface="Cambria Math"/>
                        </a:rPr>
                        <m:t>𝛬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-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𝐼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>2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𝑘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-1</m:t>
                          </m:r>
                        </m:sub>
                      </m:sSub>
                      <m:d>
                        <m:d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e>
                      </m:d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-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𝑘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-2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) =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𝑘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) ,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0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) = 1,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) =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2" name=""/>
              <p:cNvSpPr txBox="1"/>
              <p:nvPr/>
            </p:nvSpPr>
            <p:spPr>
              <a:xfrm>
                <a:off x="3070584" y="1670802"/>
                <a:ext cx="5829300" cy="13906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p:sp>
        <p:nvSpPr>
          <p:cNvPr id="13" name=""/>
          <p:cNvSpPr txBox="1"/>
          <p:nvPr/>
        </p:nvSpPr>
        <p:spPr>
          <a:xfrm>
            <a:off x="3070584" y="1670802"/>
            <a:ext cx="5829300" cy="365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ChebyShev Polynomial</a:t>
            </a:r>
            <a:endParaRPr lang="en-US" altLang="ko-KR"/>
          </a:p>
        </p:txBody>
      </p:sp>
      <p:sp>
        <p:nvSpPr>
          <p:cNvPr id="14" name=""/>
          <p:cNvSpPr txBox="1"/>
          <p:nvPr/>
        </p:nvSpPr>
        <p:spPr>
          <a:xfrm>
            <a:off x="5840722" y="1221143"/>
            <a:ext cx="5001022" cy="36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/>
              <a:t>1. Approximate to ChebyShev Polynomial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864108" y="442515"/>
            <a:ext cx="10242253" cy="69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4000"/>
              <a:t>Fast Approximate Convolution on Graphs</a:t>
            </a:r>
            <a:endParaRPr lang="en-US" altLang="ko-KR" sz="4000"/>
          </a:p>
        </p:txBody>
      </p:sp>
      <p:sp>
        <p:nvSpPr>
          <p:cNvPr id="5" name=""/>
          <p:cNvSpPr txBox="1"/>
          <p:nvPr/>
        </p:nvSpPr>
        <p:spPr>
          <a:xfrm>
            <a:off x="864108" y="1144943"/>
            <a:ext cx="5001022" cy="520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/>
              <a:t>Layer-Wise Propagation Rule</a:t>
            </a:r>
            <a:endParaRPr lang="en-US" altLang="ko-KR" sz="2800"/>
          </a:p>
        </p:txBody>
      </p:sp>
      <p:sp>
        <p:nvSpPr>
          <p:cNvPr id="10" name=""/>
          <p:cNvSpPr txBox="1"/>
          <p:nvPr/>
        </p:nvSpPr>
        <p:spPr>
          <a:xfrm>
            <a:off x="864108" y="4500367"/>
            <a:ext cx="10242254" cy="1184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800"/>
              <a:t>By Setting K = 1, Convolution Capture 1-Step Neighborhood</a:t>
            </a:r>
            <a:endParaRPr lang="en-US" altLang="ko-KR" sz="1800"/>
          </a:p>
          <a:p>
            <a:pPr marL="457200" lvl="1" indent="0">
              <a:buNone/>
              <a:defRPr/>
            </a:pPr>
            <a:r>
              <a:rPr lang="en-US" altLang="ko-KR" sz="1800"/>
              <a:t>-&gt; More Deep Neighborhood Infomation by Stacking Layer Deep</a:t>
            </a:r>
            <a:endParaRPr lang="en-US" altLang="ko-KR" sz="1800"/>
          </a:p>
          <a:p>
            <a:pPr marL="457200" lvl="1" indent="0">
              <a:buNone/>
              <a:defRPr/>
            </a:pPr>
            <a:endParaRPr lang="en-US" altLang="ko-KR" sz="1800"/>
          </a:p>
          <a:p>
            <a:pPr marL="0" lvl="0" indent="0">
              <a:buNone/>
              <a:defRPr/>
            </a:pPr>
            <a:r>
              <a:rPr lang="en-US" altLang="ko-KR" sz="1800"/>
              <a:t>Time Efficiency - O(E) &amp; Linear -&gt; Stacking Deep Layer Possible </a:t>
            </a:r>
            <a:endParaRPr lang="en-US" altLang="ko-KR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"/>
              <p:cNvSpPr/>
              <p:nvPr/>
            </p:nvSpPr>
            <p:spPr>
              <a:xfrm>
                <a:off x="864108" y="1790700"/>
                <a:ext cx="7534274" cy="25527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>
                              <a:latin typeface="Cambria Math"/>
                              <a:sym typeface="Cambria Math"/>
                            </a:rPr>
                            <m:t>g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𝜃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*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nary>
                        <m:naryPr>
                          <m:chr m:val="∑"/>
                          <m:limLoc m:val="undOvr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naryPr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𝑘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= 0</m:t>
                          </m:r>
                        </m:sub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𝐾</m:t>
                          </m:r>
                        </m:sup>
                        <m:e>
                          <m:sSup>
                            <m:s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(</m:t>
                          </m:r>
                          <m:acc>
                            <m:accPr>
                              <m:chr m:val="̃"/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𝐿</m:t>
                              </m:r>
                            </m:e>
                          </m:acc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)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𝑥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</m:e>
                      </m:nary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= 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𝐼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+ 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acc>
                        <m:accPr>
                          <m:chr m:val="̃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𝐿</m:t>
                          </m:r>
                        </m:e>
                      </m:acc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+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(2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𝐿</m:t>
                              </m:r>
                            </m:e>
                          </m:acc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>-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𝐼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)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+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⋯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          = 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𝐼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+ 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acc>
                        <m:accPr>
                          <m:chr m:val="̃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𝐿</m:t>
                          </m:r>
                        </m:e>
                      </m:acc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          = 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𝐼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+ 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(</m:t>
                      </m:r>
                      <m:f>
                        <m:f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𝑚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sz="1800" i="1">
                          <a:latin typeface="Cambria Math"/>
                          <a:sym typeface="Cambria Math"/>
                        </a:rPr>
                        <m:t>𝐿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-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𝐼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)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,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𝐴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𝑢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𝜆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𝑚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≈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2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          = 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𝐼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-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𝐷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-</m:t>
                          </m:r>
                          <m:f>
                            <m:f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>𝐴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𝐷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-</m:t>
                          </m:r>
                          <m:f>
                            <m:f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1" name=""/>
              <p:cNvSpPr txBox="1"/>
              <p:nvPr/>
            </p:nvSpPr>
            <p:spPr>
              <a:xfrm>
                <a:off x="864108" y="1790700"/>
                <a:ext cx="7534274" cy="25527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p:sp>
        <p:nvSpPr>
          <p:cNvPr id="12" name=""/>
          <p:cNvSpPr txBox="1"/>
          <p:nvPr/>
        </p:nvSpPr>
        <p:spPr>
          <a:xfrm>
            <a:off x="5840722" y="1221143"/>
            <a:ext cx="5001022" cy="36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/>
              <a:t>2. Setting K = 1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864108" y="442515"/>
            <a:ext cx="10242253" cy="69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4000"/>
              <a:t>Fast Approximate Convolution on Graphs</a:t>
            </a:r>
            <a:endParaRPr lang="en-US" altLang="ko-KR" sz="4000"/>
          </a:p>
        </p:txBody>
      </p:sp>
      <p:sp>
        <p:nvSpPr>
          <p:cNvPr id="5" name=""/>
          <p:cNvSpPr txBox="1"/>
          <p:nvPr/>
        </p:nvSpPr>
        <p:spPr>
          <a:xfrm>
            <a:off x="864108" y="1144943"/>
            <a:ext cx="5001022" cy="520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/>
              <a:t>Layer-Wise Propagation Rule</a:t>
            </a:r>
            <a:endParaRPr lang="en-US" altLang="ko-KR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"/>
              <p:cNvSpPr/>
              <p:nvPr/>
            </p:nvSpPr>
            <p:spPr>
              <a:xfrm>
                <a:off x="864108" y="4246245"/>
                <a:ext cx="4438650" cy="7239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𝐻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𝑙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+1)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=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𝜎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(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-</m:t>
                          </m:r>
                          <m:f>
                            <m:f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acc>
                        <m:accPr>
                          <m:chr m:val="̃"/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</m:acc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-</m:t>
                          </m:r>
                          <m:f>
                            <m:f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𝐻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𝑙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)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𝑊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𝑙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)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2" name=""/>
              <p:cNvSpPr txBox="1"/>
              <p:nvPr/>
            </p:nvSpPr>
            <p:spPr>
              <a:xfrm>
                <a:off x="864108" y="4246245"/>
                <a:ext cx="4438650" cy="7239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"/>
              <p:cNvSpPr/>
              <p:nvPr/>
            </p:nvSpPr>
            <p:spPr>
              <a:xfrm>
                <a:off x="864108" y="1664970"/>
                <a:ext cx="6953250" cy="25812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200">
                              <a:latin typeface="Cambria Math"/>
                              <a:sym typeface="Cambria Math"/>
                            </a:rPr>
                            <m:t>g</m:t>
                          </m:r>
                        </m:e>
                        <m: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𝜃</m:t>
                          </m:r>
                        </m:sub>
                      </m:sSub>
                      <m:r>
                        <a:rPr sz="2200" i="1">
                          <a:latin typeface="Cambria Math"/>
                          <a:sym typeface="Cambria Math"/>
                        </a:rPr>
                        <m:t>*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=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𝐼</m:t>
                          </m:r>
                        </m:e>
                        <m: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sub>
                      </m:sSub>
                      <m:r>
                        <a:rPr sz="22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-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𝐷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-</m:t>
                          </m:r>
                          <m:f>
                            <m:f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>𝐴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𝐷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-</m:t>
                          </m:r>
                          <m:f>
                            <m:f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           =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𝜃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( </m:t>
                      </m:r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𝐼</m:t>
                          </m:r>
                        </m:e>
                        <m: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sub>
                      </m:sSub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+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𝐷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-</m:t>
                          </m:r>
                          <m:f>
                            <m:f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>𝐴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𝐷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-</m:t>
                          </m:r>
                          <m:f>
                            <m:f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)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𝑥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           =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𝜃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(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-</m:t>
                          </m:r>
                          <m:f>
                            <m:f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acc>
                        <m:accPr>
                          <m:chr m:val="̃"/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</m:acc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-</m:t>
                          </m:r>
                          <m:f>
                            <m:f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)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, </m:t>
                      </m:r>
                      <m:acc>
                        <m:accPr>
                          <m:chr m:val="̃"/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</m:acc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= </m:t>
                      </m:r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𝐼</m:t>
                          </m:r>
                        </m:e>
                        <m: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sub>
                      </m:sSub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+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𝐴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: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𝐿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𝑝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           =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-</m:t>
                          </m:r>
                          <m:f>
                            <m:f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acc>
                        <m:accPr>
                          <m:chr m:val="̃"/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</m:acc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-</m:t>
                          </m:r>
                          <m:f>
                            <m:f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>𝑋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𝛩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3" name=""/>
              <p:cNvSpPr txBox="1"/>
              <p:nvPr/>
            </p:nvSpPr>
            <p:spPr>
              <a:xfrm>
                <a:off x="864108" y="1664970"/>
                <a:ext cx="6953250" cy="25812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p:sp>
        <p:nvSpPr>
          <p:cNvPr id="14" name=""/>
          <p:cNvSpPr txBox="1"/>
          <p:nvPr/>
        </p:nvSpPr>
        <p:spPr>
          <a:xfrm>
            <a:off x="5840722" y="1221143"/>
            <a:ext cx="6351278" cy="36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/>
              <a:t>3&amp;4. Parameter Reduce &amp; Renormalization Trick</a:t>
            </a:r>
            <a:endParaRPr lang="en-US" altLang="ko-KR"/>
          </a:p>
        </p:txBody>
      </p:sp>
      <p:cxnSp>
        <p:nvCxnSpPr>
          <p:cNvPr id="17" name=""/>
          <p:cNvCxnSpPr/>
          <p:nvPr/>
        </p:nvCxnSpPr>
        <p:spPr>
          <a:xfrm rot="10800000" flipV="1">
            <a:off x="5302760" y="2159009"/>
            <a:ext cx="682474" cy="644913"/>
          </a:xfrm>
          <a:prstGeom prst="bentConnector3">
            <a:avLst>
              <a:gd name="adj1" fmla="val -63666"/>
            </a:avLst>
          </a:prstGeom>
          <a:ln w="254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/>
          <p:nvPr/>
        </p:nvCxnSpPr>
        <p:spPr>
          <a:xfrm rot="10800000" flipV="1">
            <a:off x="7598286" y="2784087"/>
            <a:ext cx="682474" cy="644913"/>
          </a:xfrm>
          <a:prstGeom prst="bentConnector3">
            <a:avLst>
              <a:gd name="adj1" fmla="val -63666"/>
            </a:avLst>
          </a:prstGeom>
          <a:ln w="254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 txBox="1"/>
          <p:nvPr/>
        </p:nvSpPr>
        <p:spPr>
          <a:xfrm>
            <a:off x="6428384" y="2299860"/>
            <a:ext cx="2106452" cy="3652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Parameter Reduce</a:t>
            </a:r>
            <a:endParaRPr lang="en-US" altLang="ko-KR"/>
          </a:p>
        </p:txBody>
      </p:sp>
      <p:sp>
        <p:nvSpPr>
          <p:cNvPr id="20" name=""/>
          <p:cNvSpPr txBox="1"/>
          <p:nvPr/>
        </p:nvSpPr>
        <p:spPr>
          <a:xfrm>
            <a:off x="8720338" y="2923926"/>
            <a:ext cx="3187937" cy="36029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None/>
              <a:defRPr/>
            </a:pPr>
            <a:r>
              <a:rPr lang="en-US" altLang="ko-KR"/>
              <a:t>Renormalization Trick</a:t>
            </a:r>
            <a:endParaRPr lang="en-US" altLang="ko-KR"/>
          </a:p>
        </p:txBody>
      </p:sp>
      <p:sp>
        <p:nvSpPr>
          <p:cNvPr id="21" name=""/>
          <p:cNvSpPr txBox="1"/>
          <p:nvPr/>
        </p:nvSpPr>
        <p:spPr>
          <a:xfrm>
            <a:off x="864108" y="4970145"/>
            <a:ext cx="10242254" cy="638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800"/>
              <a:t>By Parameter Reduce, Prevent Overfitting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By Renormalization Trick, Avoid Gradient Exploding / Vanishing</a:t>
            </a:r>
            <a:endParaRPr lang="en-US" altLang="ko-KR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864108" y="442515"/>
            <a:ext cx="10242253" cy="69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4000"/>
              <a:t>Semi-Supervised Node Classification</a:t>
            </a:r>
            <a:endParaRPr lang="en-US" altLang="ko-KR" sz="4000"/>
          </a:p>
        </p:txBody>
      </p:sp>
      <p:sp>
        <p:nvSpPr>
          <p:cNvPr id="5" name=""/>
          <p:cNvSpPr txBox="1"/>
          <p:nvPr/>
        </p:nvSpPr>
        <p:spPr>
          <a:xfrm>
            <a:off x="864108" y="1144943"/>
            <a:ext cx="5001022" cy="520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/>
              <a:t>Two Layer GCN</a:t>
            </a:r>
            <a:endParaRPr lang="en-US" altLang="ko-KR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"/>
              <p:cNvSpPr/>
              <p:nvPr/>
            </p:nvSpPr>
            <p:spPr>
              <a:xfrm>
                <a:off x="2771775" y="1664970"/>
                <a:ext cx="6648450" cy="10763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 xmlns:m="http://schemas.openxmlformats.org/officeDocument/2006/math">
                      <m:r>
                        <a:rPr sz="2200" i="1">
                          <a:latin typeface="Cambria Math"/>
                          <a:sym typeface="Cambria Math"/>
                        </a:rPr>
                        <m:t>𝑍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=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𝑋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,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𝐴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) =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(</m:t>
                      </m:r>
                      <m:acc>
                        <m:acc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</m:acc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𝑅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𝐿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𝑈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(</m:t>
                      </m:r>
                      <m:acc>
                        <m:acc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</m:acc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𝑋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𝑊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(0)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)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𝑊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(1)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  <a:p>
                <a:pPr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 xmlns:m="http://schemas.openxmlformats.org/officeDocument/2006/math">
                      <m:acc>
                        <m:acc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</m:acc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= 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-</m:t>
                          </m:r>
                          <m:f>
                            <m:f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acc>
                        <m:accPr>
                          <m:chr m:val="̃"/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</m:acc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-</m:t>
                          </m:r>
                          <m:f>
                            <m:f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</a:p>
            </p:txBody>
          </p:sp>
        </mc:Choice>
        <mc:Fallback>
          <p:sp>
            <p:nvSpPr>
              <p:cNvPr id="7" name=""/>
              <p:cNvSpPr txBox="1"/>
              <p:nvPr/>
            </p:nvSpPr>
            <p:spPr>
              <a:xfrm>
                <a:off x="2771775" y="1664970"/>
                <a:ext cx="6648450" cy="10763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"/>
              <p:cNvSpPr/>
              <p:nvPr/>
            </p:nvSpPr>
            <p:spPr>
              <a:xfrm>
                <a:off x="864108" y="2706992"/>
                <a:ext cx="8915400" cy="10572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>
                          <a:latin typeface="Cambria Math"/>
                          <a:sym typeface="Cambria Math"/>
                        </a:rPr>
                        <m:t>ℒ</m:t>
                      </m:r>
                      <m:r>
                        <a:rPr sz="2200">
                          <a:latin typeface="Cambria Math"/>
                          <a:sym typeface="Cambria Math"/>
                        </a:rPr>
                        <m:t>=</m:t>
                      </m:r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200">
                              <a:latin typeface="Cambria Math"/>
                              <a:sym typeface="Cambria Math"/>
                            </a:rPr>
                            <m:t>ℒ</m:t>
                          </m:r>
                        </m:e>
                        <m:sub>
                          <m:r>
                            <a:rPr sz="2200">
                              <a:latin typeface="Cambria Math"/>
                              <a:sym typeface="Cambria Math"/>
                            </a:rPr>
                            <m:t>0</m:t>
                          </m:r>
                        </m:sub>
                      </m:sSub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+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𝜆</m:t>
                      </m:r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200">
                              <a:latin typeface="Cambria Math"/>
                              <a:sym typeface="Cambria Math"/>
                            </a:rPr>
                            <m:t>ℒ</m:t>
                          </m:r>
                        </m:e>
                        <m:sub>
                          <m:r>
                            <a:rPr sz="2200">
                              <a:latin typeface="Cambria Math"/>
                              <a:sym typeface="Cambria Math"/>
                            </a:rPr>
                            <m:t>reg</m:t>
                          </m:r>
                        </m:sub>
                      </m:sSub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,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𝑤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ℎ </m:t>
                      </m:r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200">
                              <a:latin typeface="Cambria Math"/>
                              <a:sym typeface="Cambria Math"/>
                            </a:rPr>
                            <m:t>ℒ</m:t>
                          </m:r>
                        </m:e>
                        <m:sub>
                          <m:r>
                            <a:rPr sz="2200">
                              <a:latin typeface="Cambria Math"/>
                              <a:sym typeface="Cambria Math"/>
                            </a:rPr>
                            <m:t>reg</m:t>
                          </m:r>
                        </m:sub>
                      </m:sSub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= 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naryPr>
                        <m: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 xml:space="preserve">, 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||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𝑓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 xml:space="preserve">) - 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𝑓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)|</m:t>
                          </m:r>
                          <m:sSup>
                            <m:sSup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|</m:t>
                              </m:r>
                            </m:e>
                            <m:sup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 xml:space="preserve"> = 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𝑓</m:t>
                          </m:r>
                          <m:sSup>
                            <m:sSup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𝑋</m:t>
                              </m:r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𝐿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𝑓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𝑋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 xml:space="preserve">) </m:t>
                          </m:r>
                        </m:e>
                      </m:nary>
                    </m:oMath>
                  </m:oMathPara>
                </a14:m>
              </a:p>
            </p:txBody>
          </p:sp>
        </mc:Choice>
        <mc:Fallback>
          <p:sp>
            <p:nvSpPr>
              <p:cNvPr id="10" name=""/>
              <p:cNvSpPr txBox="1"/>
              <p:nvPr/>
            </p:nvSpPr>
            <p:spPr>
              <a:xfrm>
                <a:off x="864108" y="2706992"/>
                <a:ext cx="8915400" cy="10572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"/>
              <p:cNvSpPr/>
              <p:nvPr/>
            </p:nvSpPr>
            <p:spPr>
              <a:xfrm>
                <a:off x="864108" y="3764267"/>
                <a:ext cx="3209925" cy="13239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>
                          <a:latin typeface="Cambria Math"/>
                          <a:sym typeface="Cambria Math"/>
                        </a:rPr>
                        <m:t>ℒ</m:t>
                      </m:r>
                      <m:r>
                        <a:rPr sz="2200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2200">
                          <a:latin typeface="Cambria Math"/>
                          <a:sym typeface="Cambria Math"/>
                        </a:rPr>
                        <m:t>-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naryPr>
                        <m: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𝑙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𝛶</m:t>
                              </m:r>
                            </m:e>
                            <m:sub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𝐿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naryPr>
                            <m:sub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𝑓</m:t>
                              </m:r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𝐹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sz="2200" i="1"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200" i="1">
                                      <a:latin typeface="Cambria Math"/>
                                      <a:sym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sz="2200" i="1">
                                      <a:latin typeface="Cambria Math"/>
                                      <a:sym typeface="Cambria Math"/>
                                    </a:rPr>
                                    <m:t>𝑙</m:t>
                                  </m:r>
                                  <m:r>
                                    <a:rPr sz="2200" i="1">
                                      <a:latin typeface="Cambria Math"/>
                                      <a:sym typeface="Cambria Math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𝑙</m:t>
                              </m:r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sz="2200" i="1"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2200" i="1">
                                      <a:latin typeface="Cambria Math"/>
                                      <a:sym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sz="2200" i="1">
                                      <a:latin typeface="Cambria Math"/>
                                      <a:sym typeface="Cambria Math"/>
                                    </a:rPr>
                                    <m:t>𝑙</m:t>
                                  </m:r>
                                  <m:r>
                                    <a:rPr sz="2200" i="1">
                                      <a:latin typeface="Cambria Math"/>
                                      <a:sym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</a:p>
            </p:txBody>
          </p:sp>
        </mc:Choice>
        <mc:Fallback>
          <p:sp>
            <p:nvSpPr>
              <p:cNvPr id="12" name=""/>
              <p:cNvSpPr txBox="1"/>
              <p:nvPr/>
            </p:nvSpPr>
            <p:spPr>
              <a:xfrm>
                <a:off x="864108" y="3764267"/>
                <a:ext cx="3209925" cy="13239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sp>
        <p:nvSpPr>
          <p:cNvPr id="13" name=""/>
          <p:cNvSpPr/>
          <p:nvPr/>
        </p:nvSpPr>
        <p:spPr>
          <a:xfrm>
            <a:off x="1378148" y="3596633"/>
            <a:ext cx="421282" cy="335267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864108" y="442515"/>
            <a:ext cx="10242253" cy="69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4000"/>
              <a:t>Experiments</a:t>
            </a:r>
            <a:endParaRPr lang="en-US" altLang="ko-KR" sz="4000"/>
          </a:p>
        </p:txBody>
      </p:sp>
      <p:sp>
        <p:nvSpPr>
          <p:cNvPr id="5" name=""/>
          <p:cNvSpPr txBox="1"/>
          <p:nvPr/>
        </p:nvSpPr>
        <p:spPr>
          <a:xfrm>
            <a:off x="864108" y="1144943"/>
            <a:ext cx="5001022" cy="520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/>
              <a:t>Datasets</a:t>
            </a:r>
            <a:endParaRPr lang="en-US" altLang="ko-KR" sz="2800"/>
          </a:p>
        </p:txBody>
      </p:sp>
      <p:sp>
        <p:nvSpPr>
          <p:cNvPr id="10" name=""/>
          <p:cNvSpPr txBox="1"/>
          <p:nvPr/>
        </p:nvSpPr>
        <p:spPr>
          <a:xfrm>
            <a:off x="6694222" y="1664970"/>
            <a:ext cx="5779544" cy="4752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800"/>
              <a:t>For Semi-Supervised Learning,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Train Set : 20 Samples Per Class,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Valid, Test Set : 500, 1000 Samples Each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Learing Rate :</a:t>
            </a:r>
            <a:r>
              <a:rPr lang="ko-KR" altLang="en-US" sz="1800"/>
              <a:t> </a:t>
            </a:r>
            <a:r>
              <a:rPr lang="en-US" altLang="ko-KR" sz="1800"/>
              <a:t>0.01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Epoch : 200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Early Stopping :</a:t>
            </a:r>
            <a:r>
              <a:rPr lang="ko-KR" altLang="en-US" sz="1800"/>
              <a:t> </a:t>
            </a:r>
            <a:r>
              <a:rPr lang="en-US" altLang="ko-KR" sz="1800"/>
              <a:t>10</a:t>
            </a:r>
            <a:r>
              <a:rPr lang="ko-KR" altLang="en-US" sz="1800"/>
              <a:t> </a:t>
            </a:r>
            <a:r>
              <a:rPr lang="en-US" altLang="ko-KR" sz="1800"/>
              <a:t>Patience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Dropout : 0.1 (NELL) / 0.5 (Others)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L2 Regularization :</a:t>
            </a:r>
            <a:r>
              <a:rPr lang="ko-KR" altLang="en-US" sz="1800"/>
              <a:t> </a:t>
            </a:r>
            <a:r>
              <a:rPr lang="en-US" altLang="ko-KR" sz="1800"/>
              <a:t>1e-5 (NELL) / 5e-4 (Others)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Hidden Dim : 64 (NELL) / 16 (Others)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(Upper) Mean Acc of 100 Random Node Ordering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(Lower) Mean Acc of 10 Dataset split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Graph, Feature : Row-wise Normalize</a:t>
            </a:r>
            <a:r>
              <a:rPr lang="ko-KR" altLang="en-US" sz="1800"/>
              <a:t> </a:t>
            </a:r>
            <a:endParaRPr lang="ko-KR" altLang="en-US" sz="18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4108" y="1664970"/>
            <a:ext cx="5830114" cy="1419423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4108" y="3429000"/>
            <a:ext cx="4934638" cy="1829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864108" y="442515"/>
            <a:ext cx="4534297" cy="6985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4000"/>
              <a:t>Contents</a:t>
            </a:r>
            <a:endParaRPr lang="en-US" altLang="ko-KR" sz="4000"/>
          </a:p>
        </p:txBody>
      </p:sp>
      <p:sp>
        <p:nvSpPr>
          <p:cNvPr id="3" name=""/>
          <p:cNvSpPr txBox="1"/>
          <p:nvPr/>
        </p:nvSpPr>
        <p:spPr>
          <a:xfrm>
            <a:off x="864108" y="1440180"/>
            <a:ext cx="10646174" cy="4837987"/>
          </a:xfrm>
          <a:prstGeom prst="rect">
            <a:avLst/>
          </a:prstGeom>
        </p:spPr>
        <p:txBody>
          <a:bodyPr wrap="square">
            <a:spAutoFit/>
          </a:bodyPr>
          <a:p>
            <a:pPr marL="444000" indent="-444000">
              <a:buAutoNum type="arabicPeriod"/>
              <a:defRPr/>
            </a:pPr>
            <a:r>
              <a:rPr lang="en-US" altLang="ko-KR" sz="2400"/>
              <a:t>Background</a:t>
            </a:r>
            <a:endParaRPr lang="en-US" altLang="ko-KR" sz="2400"/>
          </a:p>
          <a:p>
            <a:pPr marL="901200" lvl="1" indent="-444000">
              <a:buFont typeface="Arial"/>
              <a:buChar char="•"/>
              <a:defRPr/>
            </a:pPr>
            <a:r>
              <a:rPr lang="en-US" altLang="ko-KR" sz="1800"/>
              <a:t>Laplacian, Degree, Adjacency Matrix</a:t>
            </a:r>
            <a:endParaRPr lang="en-US" altLang="ko-KR" sz="1800"/>
          </a:p>
          <a:p>
            <a:pPr marL="901200" lvl="1" indent="-444000">
              <a:buFont typeface="Arial"/>
              <a:buChar char="•"/>
              <a:defRPr/>
            </a:pPr>
            <a:r>
              <a:rPr lang="en-US" altLang="ko-KR"/>
              <a:t>Why Convolution ? - Convolution on Graphs</a:t>
            </a:r>
            <a:endParaRPr lang="en-US" altLang="ko-KR"/>
          </a:p>
          <a:p>
            <a:pPr marL="457200" lvl="1" indent="0">
              <a:buFont typeface="Arial"/>
              <a:buNone/>
              <a:defRPr/>
            </a:pPr>
            <a:endParaRPr lang="en-US" altLang="ko-KR"/>
          </a:p>
          <a:p>
            <a:pPr marL="444000" indent="-444000">
              <a:buAutoNum type="arabicPeriod"/>
              <a:defRPr/>
            </a:pPr>
            <a:r>
              <a:rPr lang="en-US" altLang="ko-KR" sz="2400"/>
              <a:t>Introduction</a:t>
            </a:r>
            <a:endParaRPr lang="en-US" altLang="ko-KR" sz="2400"/>
          </a:p>
          <a:p>
            <a:pPr marL="901200" lvl="1" indent="-444000">
              <a:buFont typeface="Arial"/>
              <a:buChar char="•"/>
              <a:defRPr/>
            </a:pPr>
            <a:r>
              <a:rPr lang="en-US" altLang="ko-KR"/>
              <a:t>How Do We Convolution ? - Graph Fourier Transform (GFT)</a:t>
            </a:r>
            <a:endParaRPr lang="en-US" altLang="ko-KR" sz="2400"/>
          </a:p>
          <a:p>
            <a:pPr marL="444000" indent="-444000">
              <a:buAutoNum type="arabicPeriod"/>
              <a:defRPr/>
            </a:pPr>
            <a:endParaRPr lang="en-US" altLang="ko-KR" sz="2400"/>
          </a:p>
          <a:p>
            <a:pPr marL="444000" indent="-444000">
              <a:buAutoNum type="arabicPeriod"/>
              <a:defRPr/>
            </a:pPr>
            <a:r>
              <a:rPr lang="en-US" altLang="ko-KR" sz="2400"/>
              <a:t>Fast Approximate Convolutions on Graphs</a:t>
            </a:r>
            <a:endParaRPr lang="en-US" altLang="ko-KR" sz="2400"/>
          </a:p>
          <a:p>
            <a:pPr marL="444000" indent="-444000">
              <a:buAutoNum type="arabicPeriod"/>
              <a:defRPr/>
            </a:pPr>
            <a:endParaRPr lang="en-US" altLang="ko-KR" sz="2400"/>
          </a:p>
          <a:p>
            <a:pPr marL="444000" indent="-444000">
              <a:buAutoNum type="arabicPeriod"/>
              <a:defRPr/>
            </a:pPr>
            <a:r>
              <a:rPr lang="en-US" altLang="ko-KR" sz="2400"/>
              <a:t>Semi-Supervised Node Classification</a:t>
            </a:r>
            <a:endParaRPr lang="en-US" altLang="ko-KR" sz="2400"/>
          </a:p>
          <a:p>
            <a:pPr marL="444000" indent="-444000">
              <a:buAutoNum type="arabicPeriod"/>
              <a:defRPr/>
            </a:pPr>
            <a:endParaRPr lang="en-US" altLang="ko-KR" sz="2400"/>
          </a:p>
          <a:p>
            <a:pPr marL="444000" indent="-444000">
              <a:buAutoNum type="arabicPeriod"/>
              <a:defRPr/>
            </a:pPr>
            <a:r>
              <a:rPr lang="en-US" altLang="ko-KR" sz="2400"/>
              <a:t>Experiments</a:t>
            </a:r>
            <a:endParaRPr lang="en-US" altLang="ko-KR" sz="2400"/>
          </a:p>
          <a:p>
            <a:pPr marL="444000" indent="-444000">
              <a:buAutoNum type="arabicPeriod"/>
              <a:defRPr/>
            </a:pPr>
            <a:endParaRPr lang="en-US" altLang="ko-KR" sz="2400"/>
          </a:p>
          <a:p>
            <a:pPr marL="444000" indent="-444000">
              <a:buAutoNum type="arabicPeriod"/>
              <a:defRPr/>
            </a:pPr>
            <a:r>
              <a:rPr lang="en-US" altLang="ko-KR" sz="2400"/>
              <a:t>Implementation</a:t>
            </a:r>
            <a:endParaRPr lang="en-US" altLang="ko-KR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864108" y="442515"/>
            <a:ext cx="10242253" cy="69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4000"/>
              <a:t>Experiments</a:t>
            </a:r>
            <a:endParaRPr lang="en-US" altLang="ko-KR" sz="4000"/>
          </a:p>
        </p:txBody>
      </p:sp>
      <p:sp>
        <p:nvSpPr>
          <p:cNvPr id="5" name=""/>
          <p:cNvSpPr txBox="1"/>
          <p:nvPr/>
        </p:nvSpPr>
        <p:spPr>
          <a:xfrm>
            <a:off x="864108" y="1144943"/>
            <a:ext cx="5001022" cy="520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/>
              <a:t>Datasets</a:t>
            </a:r>
            <a:endParaRPr lang="en-US" altLang="ko-KR" sz="2800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4108" y="1664970"/>
            <a:ext cx="6239746" cy="1905266"/>
          </a:xfrm>
          <a:prstGeom prst="rect">
            <a:avLst/>
          </a:prstGeom>
        </p:spPr>
      </p:pic>
      <p:graphicFrame>
        <p:nvGraphicFramePr>
          <p:cNvPr id="16" name=""/>
          <p:cNvGraphicFramePr>
            <a:graphicFrameLocks noGrp="1"/>
          </p:cNvGraphicFramePr>
          <p:nvPr/>
        </p:nvGraphicFramePr>
        <p:xfrm>
          <a:off x="864108" y="3570236"/>
          <a:ext cx="10242253" cy="24980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414084"/>
                <a:gridCol w="3414084"/>
                <a:gridCol w="3414084"/>
              </a:tblGrid>
              <a:tr h="643890">
                <a:tc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b="0">
                          <a:solidFill>
                            <a:schemeClr val="dk1"/>
                          </a:solidFill>
                        </a:rPr>
                        <a:t>Method</a:t>
                      </a:r>
                      <a:endParaRPr lang="en-US" altLang="ko-KR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b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0">
                          <a:solidFill>
                            <a:schemeClr val="dk1"/>
                          </a:solidFill>
                        </a:rPr>
                        <a:t>Eigen Value Decomposition</a:t>
                      </a:r>
                      <a:endParaRPr lang="en-US" altLang="ko-KR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b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0">
                          <a:solidFill>
                            <a:schemeClr val="dk1"/>
                          </a:solidFill>
                        </a:rPr>
                        <a:t>Propagation</a:t>
                      </a:r>
                      <a:endParaRPr lang="en-US" altLang="ko-KR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b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Spectral GCN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+ ChebyShev Filter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 -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+ 1st-Order Model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 -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+ Single Parameter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 -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+ Renomalization Trick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 -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"/>
              <p:cNvSpPr/>
              <p:nvPr/>
            </p:nvSpPr>
            <p:spPr>
              <a:xfrm>
                <a:off x="5502522" y="4163616"/>
                <a:ext cx="1066800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O(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>
                              <a:latin typeface="Cambria Math"/>
                              <a:sym typeface="Cambria Math"/>
                            </a:rPr>
                            <m:t>N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7" name=""/>
              <p:cNvSpPr txBox="1"/>
              <p:nvPr/>
            </p:nvSpPr>
            <p:spPr>
              <a:xfrm>
                <a:off x="5502522" y="4163616"/>
                <a:ext cx="1066800" cy="4381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"/>
              <p:cNvSpPr/>
              <p:nvPr/>
            </p:nvSpPr>
            <p:spPr>
              <a:xfrm>
                <a:off x="8923189" y="4163616"/>
                <a:ext cx="1352550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O(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>
                              <a:latin typeface="Cambria Math"/>
                              <a:sym typeface="Cambria Math"/>
                            </a:rPr>
                            <m:t>N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>𝐶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𝐹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9" name=""/>
              <p:cNvSpPr txBox="1"/>
              <p:nvPr/>
            </p:nvSpPr>
            <p:spPr>
              <a:xfrm>
                <a:off x="8923189" y="4163616"/>
                <a:ext cx="1352550" cy="4381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"/>
              <p:cNvSpPr/>
              <p:nvPr/>
            </p:nvSpPr>
            <p:spPr>
              <a:xfrm>
                <a:off x="8923189" y="4581156"/>
                <a:ext cx="1343025" cy="4191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O(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KE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CF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1" name=""/>
              <p:cNvSpPr txBox="1"/>
              <p:nvPr/>
            </p:nvSpPr>
            <p:spPr>
              <a:xfrm>
                <a:off x="8923189" y="4581156"/>
                <a:ext cx="1343025" cy="4191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"/>
              <p:cNvSpPr/>
              <p:nvPr/>
            </p:nvSpPr>
            <p:spPr>
              <a:xfrm>
                <a:off x="8923189" y="4908975"/>
                <a:ext cx="1200150" cy="4191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O(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E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CF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2" name=""/>
              <p:cNvSpPr txBox="1"/>
              <p:nvPr/>
            </p:nvSpPr>
            <p:spPr>
              <a:xfrm>
                <a:off x="8923189" y="4908975"/>
                <a:ext cx="1200150" cy="4191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"/>
              <p:cNvSpPr/>
              <p:nvPr/>
            </p:nvSpPr>
            <p:spPr>
              <a:xfrm>
                <a:off x="8923189" y="5266162"/>
                <a:ext cx="1200150" cy="4191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O(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E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CF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3" name=""/>
              <p:cNvSpPr txBox="1"/>
              <p:nvPr/>
            </p:nvSpPr>
            <p:spPr>
              <a:xfrm>
                <a:off x="8923189" y="5266162"/>
                <a:ext cx="1200150" cy="4191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"/>
              <p:cNvSpPr/>
              <p:nvPr/>
            </p:nvSpPr>
            <p:spPr>
              <a:xfrm>
                <a:off x="8923189" y="5620651"/>
                <a:ext cx="1200150" cy="4191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O(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E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CF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4" name=""/>
              <p:cNvSpPr txBox="1"/>
              <p:nvPr/>
            </p:nvSpPr>
            <p:spPr>
              <a:xfrm>
                <a:off x="8923189" y="5620651"/>
                <a:ext cx="1200150" cy="4191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864108" y="442515"/>
            <a:ext cx="10242253" cy="69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4000"/>
              <a:t>Limitation And Future Works</a:t>
            </a:r>
            <a:endParaRPr lang="en-US" altLang="ko-KR" sz="4000"/>
          </a:p>
        </p:txBody>
      </p:sp>
      <p:sp>
        <p:nvSpPr>
          <p:cNvPr id="5" name=""/>
          <p:cNvSpPr txBox="1"/>
          <p:nvPr/>
        </p:nvSpPr>
        <p:spPr>
          <a:xfrm>
            <a:off x="864108" y="1921211"/>
            <a:ext cx="10388600" cy="3015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/>
              <a:t>1. Memory Requirement</a:t>
            </a:r>
            <a:endParaRPr lang="en-US" altLang="ko-KR" sz="2400"/>
          </a:p>
          <a:p>
            <a:pPr>
              <a:defRPr/>
            </a:pPr>
            <a:r>
              <a:rPr lang="en-US" altLang="ko-KR" sz="2400"/>
              <a:t>	</a:t>
            </a:r>
            <a:r>
              <a:rPr lang="en-US" altLang="ko-KR"/>
              <a:t>Full Batch Gradient Descent</a:t>
            </a:r>
            <a:endParaRPr lang="en-US" altLang="ko-KR" sz="2400"/>
          </a:p>
          <a:p>
            <a:pPr>
              <a:defRPr/>
            </a:pPr>
            <a:endParaRPr lang="en-US" altLang="ko-KR" sz="2400"/>
          </a:p>
          <a:p>
            <a:pPr>
              <a:defRPr/>
            </a:pPr>
            <a:r>
              <a:rPr lang="en-US" altLang="ko-KR" sz="2400"/>
              <a:t>2. Directed Edges and Edges Features</a:t>
            </a:r>
            <a:endParaRPr lang="en-US" altLang="ko-KR" sz="2400"/>
          </a:p>
          <a:p>
            <a:pPr>
              <a:defRPr/>
            </a:pPr>
            <a:r>
              <a:rPr lang="en-US" altLang="ko-KR" sz="2400"/>
              <a:t>	</a:t>
            </a:r>
            <a:r>
              <a:rPr lang="en-US" altLang="ko-KR" sz="1800"/>
              <a:t>Only Applicable to Undirected Graphs</a:t>
            </a:r>
            <a:endParaRPr lang="en-US" altLang="ko-KR" sz="1800"/>
          </a:p>
          <a:p>
            <a:pPr>
              <a:defRPr/>
            </a:pPr>
            <a:endParaRPr lang="en-US" altLang="ko-KR" sz="2400"/>
          </a:p>
          <a:p>
            <a:pPr>
              <a:defRPr/>
            </a:pPr>
            <a:r>
              <a:rPr lang="en-US" altLang="ko-KR" sz="2400"/>
              <a:t>3. Limiting Assumptions</a:t>
            </a:r>
            <a:endParaRPr lang="en-US" altLang="ko-KR" sz="2400"/>
          </a:p>
          <a:p>
            <a:pPr>
              <a:defRPr/>
            </a:pPr>
            <a:r>
              <a:rPr lang="en-US" altLang="ko-KR" sz="2400"/>
              <a:t>	</a:t>
            </a:r>
            <a:r>
              <a:rPr lang="en-US" altLang="ko-KR"/>
              <a:t>Importance between Self-Connection and Neighborhood Edge 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864108" y="442515"/>
            <a:ext cx="10242253" cy="69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4000"/>
              <a:t>Implementation</a:t>
            </a:r>
            <a:endParaRPr lang="en-US" altLang="ko-KR" sz="4000"/>
          </a:p>
        </p:txBody>
      </p:sp>
      <p:sp>
        <p:nvSpPr>
          <p:cNvPr id="5" name=""/>
          <p:cNvSpPr txBox="1"/>
          <p:nvPr/>
        </p:nvSpPr>
        <p:spPr>
          <a:xfrm>
            <a:off x="864108" y="1144943"/>
            <a:ext cx="5001022" cy="520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/>
              <a:t>Datasets</a:t>
            </a:r>
            <a:endParaRPr lang="en-US" altLang="ko-KR" sz="28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4108" y="1664970"/>
            <a:ext cx="5830114" cy="1419423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4108" y="4351767"/>
            <a:ext cx="4934638" cy="1829055"/>
          </a:xfrm>
          <a:prstGeom prst="rect">
            <a:avLst/>
          </a:prstGeom>
        </p:spPr>
      </p:pic>
      <p:pic>
        <p:nvPicPr>
          <p:cNvPr id="15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8810961" y="1582582"/>
            <a:ext cx="1260157" cy="792099"/>
          </a:xfrm>
          <a:prstGeom prst="rect">
            <a:avLst/>
          </a:prstGeom>
        </p:spPr>
      </p:pic>
      <p:pic>
        <p:nvPicPr>
          <p:cNvPr id="16" name="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7273477" y="1582582"/>
            <a:ext cx="1260157" cy="792099"/>
          </a:xfrm>
          <a:prstGeom prst="rect">
            <a:avLst/>
          </a:prstGeom>
        </p:spPr>
      </p:pic>
      <p:pic>
        <p:nvPicPr>
          <p:cNvPr id="17" name=""/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7273477" y="2506705"/>
            <a:ext cx="1260157" cy="792099"/>
          </a:xfrm>
          <a:prstGeom prst="rect">
            <a:avLst/>
          </a:prstGeom>
        </p:spPr>
      </p:pic>
      <p:pic>
        <p:nvPicPr>
          <p:cNvPr id="18" name=""/>
          <p:cNvPicPr/>
          <p:nvPr/>
        </p:nvPicPr>
        <p:blipFill rotWithShape="1">
          <a:blip r:embed="rId7"/>
          <a:stretch>
            <a:fillRect/>
          </a:stretch>
        </p:blipFill>
        <p:spPr>
          <a:xfrm>
            <a:off x="8810960" y="2506705"/>
            <a:ext cx="1260157" cy="792099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273212" y="3994513"/>
            <a:ext cx="2000529" cy="1152685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440776" y="3994513"/>
            <a:ext cx="2000529" cy="1152685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282739" y="5266295"/>
            <a:ext cx="1981476" cy="1124106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8440776" y="5266295"/>
            <a:ext cx="2038634" cy="11622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864108" y="442515"/>
            <a:ext cx="10242253" cy="69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4000"/>
              <a:t>Implementation</a:t>
            </a:r>
            <a:endParaRPr lang="en-US" altLang="ko-KR" sz="4000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30932" y="1155260"/>
            <a:ext cx="5229955" cy="17433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"/>
              <p:cNvSpPr/>
              <p:nvPr/>
            </p:nvSpPr>
            <p:spPr>
              <a:xfrm>
                <a:off x="864108" y="2026920"/>
                <a:ext cx="3714750" cy="7239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 xmlns:m="http://schemas.openxmlformats.org/officeDocument/2006/math">
                      <m:acc>
                        <m:acc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</m:acc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= 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-</m:t>
                          </m:r>
                          <m:f>
                            <m:f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acc>
                        <m:accPr>
                          <m:chr m:val="̃"/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</m:acc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-</m:t>
                          </m:r>
                          <m:f>
                            <m:f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=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-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acc>
                        <m:accPr>
                          <m:chr m:val="̃"/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</m:acc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5" name=""/>
              <p:cNvSpPr txBox="1"/>
              <p:nvPr/>
            </p:nvSpPr>
            <p:spPr>
              <a:xfrm>
                <a:off x="864108" y="2026920"/>
                <a:ext cx="3714750" cy="7239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"/>
              <p:cNvSpPr/>
              <p:nvPr/>
            </p:nvSpPr>
            <p:spPr>
              <a:xfrm>
                <a:off x="864108" y="1522095"/>
                <a:ext cx="3324225" cy="5048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𝐻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𝑙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+1)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=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𝜎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(</m:t>
                      </m:r>
                      <m:acc>
                        <m:acc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</m:acc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𝐻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𝑙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)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𝑊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𝑙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)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6" name=""/>
              <p:cNvSpPr txBox="1"/>
              <p:nvPr/>
            </p:nvSpPr>
            <p:spPr>
              <a:xfrm>
                <a:off x="864108" y="1522095"/>
                <a:ext cx="3324225" cy="5048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"/>
              <p:cNvSpPr/>
              <p:nvPr/>
            </p:nvSpPr>
            <p:spPr>
              <a:xfrm>
                <a:off x="864108" y="4608765"/>
                <a:ext cx="4438650" cy="7239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𝐻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𝑙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+1)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=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𝜎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(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-</m:t>
                          </m:r>
                          <m:f>
                            <m:f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acc>
                        <m:accPr>
                          <m:chr m:val="̃"/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</m:acc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-</m:t>
                          </m:r>
                          <m:f>
                            <m:f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𝐻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𝑙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)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𝑊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𝑙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)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7" name=""/>
              <p:cNvSpPr txBox="1"/>
              <p:nvPr/>
            </p:nvSpPr>
            <p:spPr>
              <a:xfrm>
                <a:off x="864108" y="4608765"/>
                <a:ext cx="4438650" cy="7239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p:pic>
        <p:nvPicPr>
          <p:cNvPr id="1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379208" y="3165634"/>
            <a:ext cx="4426216" cy="36101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"/>
              <p:cNvSpPr/>
              <p:nvPr/>
            </p:nvSpPr>
            <p:spPr>
              <a:xfrm>
                <a:off x="864108" y="5332665"/>
                <a:ext cx="6515100" cy="5048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 xmlns:m="http://schemas.openxmlformats.org/officeDocument/2006/math">
                      <m:r>
                        <a:rPr sz="2200" i="1">
                          <a:latin typeface="Cambria Math"/>
                          <a:sym typeface="Cambria Math"/>
                        </a:rPr>
                        <m:t>𝑍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=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𝑋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,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𝐴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) =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𝑓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(</m:t>
                      </m:r>
                      <m:acc>
                        <m:acc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</m:acc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𝑅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𝐿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𝑈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(</m:t>
                      </m:r>
                      <m:acc>
                        <m:acc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</m:acc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𝑋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𝑊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(0)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)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𝑊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(1)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9" name=""/>
              <p:cNvSpPr txBox="1"/>
              <p:nvPr/>
            </p:nvSpPr>
            <p:spPr>
              <a:xfrm>
                <a:off x="864108" y="5332665"/>
                <a:ext cx="6515100" cy="50482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867171" y="442515"/>
            <a:ext cx="10242253" cy="69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4000"/>
              <a:t>Implementation</a:t>
            </a:r>
            <a:endParaRPr lang="en-US" altLang="ko-KR" sz="4000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7171" y="1196816"/>
            <a:ext cx="4680585" cy="3510438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28839" y="1141095"/>
            <a:ext cx="4680585" cy="3566160"/>
          </a:xfrm>
          <a:prstGeom prst="rect">
            <a:avLst/>
          </a:prstGeom>
        </p:spPr>
      </p:pic>
      <p:sp>
        <p:nvSpPr>
          <p:cNvPr id="17" name=""/>
          <p:cNvSpPr txBox="1"/>
          <p:nvPr/>
        </p:nvSpPr>
        <p:spPr>
          <a:xfrm>
            <a:off x="867171" y="4707255"/>
            <a:ext cx="10242253" cy="1739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800"/>
              <a:t>In Paper, 20 Sample Per Class</a:t>
            </a:r>
            <a:endParaRPr lang="en-US" altLang="ko-KR" sz="1800"/>
          </a:p>
          <a:p>
            <a:pPr marL="457200" lvl="1" indent="0">
              <a:buNone/>
              <a:defRPr/>
            </a:pPr>
            <a:r>
              <a:rPr lang="en-US" altLang="ko-KR" sz="1800"/>
              <a:t>Author Github Just 100 Sample Regardless of Classs - No Big Diffence</a:t>
            </a:r>
            <a:endParaRPr lang="en-US" altLang="ko-KR" sz="1800"/>
          </a:p>
          <a:p>
            <a:pPr marL="457200" lvl="1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All Data 200 Epoch &amp; Early Stop -&gt;</a:t>
            </a:r>
            <a:r>
              <a:rPr lang="ko-KR" altLang="en-US" sz="1800"/>
              <a:t> </a:t>
            </a:r>
            <a:r>
              <a:rPr lang="en-US" altLang="ko-KR" sz="1800"/>
              <a:t>Citeseer / Cora / PubMed Stop Without Learning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For NELL Dataset, High Deviation in Accuracy</a:t>
            </a:r>
            <a:endParaRPr lang="en-US" altLang="ko-KR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867171" y="442515"/>
            <a:ext cx="10242253" cy="69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4000"/>
              <a:t>Implementation</a:t>
            </a:r>
            <a:endParaRPr lang="en-US" altLang="ko-KR" sz="4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"/>
              <p:cNvSpPr/>
              <p:nvPr/>
            </p:nvSpPr>
            <p:spPr>
              <a:xfrm>
                <a:off x="867171" y="1141095"/>
                <a:ext cx="6934200" cy="3438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 i="1">
                          <a:latin typeface="Cambria Math"/>
                          <a:sym typeface="Cambria Math"/>
                        </a:rPr>
                        <m:t>𝐴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∈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𝑅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𝑁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𝑥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𝑝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𝑀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𝑤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ℎ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𝐸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𝑧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𝑜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 i="1">
                          <a:latin typeface="Cambria Math"/>
                          <a:sym typeface="Cambria Math"/>
                        </a:rPr>
                        <m:t>𝑋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∈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𝑅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𝑁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𝑥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𝐶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𝑊</m:t>
                          </m:r>
                        </m:e>
                        <m: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∈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𝑅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𝐶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𝑥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𝐻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𝑊</m:t>
                          </m:r>
                        </m:e>
                        <m: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∈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𝑅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𝐻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𝑥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𝐹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 i="1">
                          <a:latin typeface="Cambria Math"/>
                          <a:sym typeface="Cambria Math"/>
                        </a:rPr>
                        <m:t>𝑂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𝐿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𝑦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: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𝐴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𝑋</m:t>
                      </m:r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𝑊</m:t>
                          </m:r>
                        </m:e>
                        <m: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             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𝑂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𝐸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𝐶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𝐻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 i="1">
                          <a:latin typeface="Cambria Math"/>
                          <a:sym typeface="Cambria Math"/>
                        </a:rPr>
                        <m:t>𝑇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𝑤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𝐿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𝑦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: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𝐴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𝐴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𝑋</m:t>
                      </m:r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𝑊</m:t>
                          </m:r>
                        </m:e>
                        <m: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𝑊</m:t>
                          </m:r>
                        </m:e>
                        <m: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   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𝑂</m:t>
                      </m:r>
                      <m:d>
                        <m:d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𝐸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𝐶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𝐻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 i="1">
                          <a:latin typeface="Cambria Math"/>
                          <a:sym typeface="Cambria Math"/>
                        </a:rPr>
                        <m:t>𝐴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(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𝐴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𝑋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(0)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𝑊</m:t>
                          </m:r>
                        </m:e>
                        <m: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200" i="1">
                          <a:latin typeface="Cambria Math"/>
                          <a:sym typeface="Cambria Math"/>
                        </a:rPr>
                        <m:t>)</m:t>
                      </m:r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𝑊</m:t>
                          </m:r>
                        </m:e>
                        <m: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,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𝐶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𝑢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𝑔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𝐴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𝑋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(0)</m:t>
                          </m:r>
                        </m:sup>
                      </m:sSup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𝑊</m:t>
                          </m:r>
                        </m:e>
                        <m: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𝑂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𝐸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𝐶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𝐻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 i="1">
                          <a:latin typeface="Cambria Math"/>
                          <a:sym typeface="Cambria Math"/>
                        </a:rPr>
                        <m:t>𝐴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𝑋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(1)</m:t>
                          </m:r>
                        </m:sup>
                      </m:sSup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𝑊</m:t>
                          </m:r>
                        </m:e>
                        <m: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,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𝐶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𝑐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𝑢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𝑔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𝑂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𝐸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𝐻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𝐹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 i="1">
                          <a:latin typeface="Cambria Math"/>
                          <a:sym typeface="Cambria Math"/>
                        </a:rPr>
                        <m:t>→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𝑇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𝐶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𝑝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𝑒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𝑦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𝑂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𝐸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𝐶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𝐻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+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𝐸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𝐻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𝐹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) 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8" name=""/>
              <p:cNvSpPr txBox="1"/>
              <p:nvPr/>
            </p:nvSpPr>
            <p:spPr>
              <a:xfrm>
                <a:off x="867171" y="1141095"/>
                <a:ext cx="6934200" cy="34385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867171" y="442515"/>
            <a:ext cx="4534297" cy="6985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4000"/>
              <a:t>Background</a:t>
            </a:r>
            <a:endParaRPr lang="en-US" altLang="ko-KR" sz="4000"/>
          </a:p>
        </p:txBody>
      </p:sp>
      <p:sp>
        <p:nvSpPr>
          <p:cNvPr id="4" name=""/>
          <p:cNvSpPr txBox="1"/>
          <p:nvPr/>
        </p:nvSpPr>
        <p:spPr>
          <a:xfrm>
            <a:off x="864108" y="1144943"/>
            <a:ext cx="7590238" cy="52002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en-US" altLang="ko-KR" sz="2800"/>
              <a:t>Laplacian, Degree, Adjacency Matrix</a:t>
            </a:r>
            <a:endParaRPr lang="en-US" altLang="ko-KR" sz="2800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4108" y="1664970"/>
            <a:ext cx="3305636" cy="2057687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4169744" y="1664970"/>
            <a:ext cx="6936617" cy="1457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800"/>
              <a:t>Adjacency Matrix : A[i, j] = 1 if v_i is adjacent to v_j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Degree Matrix :</a:t>
            </a:r>
            <a:r>
              <a:rPr lang="ko-KR" altLang="en-US" sz="1800"/>
              <a:t> </a:t>
            </a:r>
            <a:r>
              <a:rPr lang="en-US" altLang="ko-KR" sz="1800"/>
              <a:t>D</a:t>
            </a:r>
            <a:r>
              <a:rPr lang="ko-KR" altLang="en-US" sz="1800"/>
              <a:t> </a:t>
            </a:r>
            <a:r>
              <a:rPr lang="en-US" altLang="ko-KR" sz="1800"/>
              <a:t>=</a:t>
            </a:r>
            <a:r>
              <a:rPr lang="ko-KR" altLang="en-US" sz="1800"/>
              <a:t> </a:t>
            </a:r>
            <a:r>
              <a:rPr lang="en-US" altLang="ko-KR" sz="1800"/>
              <a:t>Diag(degree(v_1, ... , v_n)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Laplacian Matrix : L = D - A</a:t>
            </a:r>
            <a:endParaRPr lang="en-US" altLang="ko-KR" sz="1800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42413" y="4124201"/>
            <a:ext cx="9107171" cy="1771897"/>
          </a:xfrm>
          <a:prstGeom prst="rect">
            <a:avLst/>
          </a:prstGeom>
        </p:spPr>
      </p:pic>
      <p:sp>
        <p:nvSpPr>
          <p:cNvPr id="13" name=""/>
          <p:cNvSpPr txBox="1"/>
          <p:nvPr/>
        </p:nvSpPr>
        <p:spPr>
          <a:xfrm>
            <a:off x="1728787" y="3722657"/>
            <a:ext cx="1838325" cy="3330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600"/>
              <a:t>Degree Matrix</a:t>
            </a:r>
            <a:endParaRPr lang="en-US" altLang="ko-KR" sz="1600"/>
          </a:p>
        </p:txBody>
      </p:sp>
      <p:sp>
        <p:nvSpPr>
          <p:cNvPr id="14" name=""/>
          <p:cNvSpPr txBox="1"/>
          <p:nvPr/>
        </p:nvSpPr>
        <p:spPr>
          <a:xfrm>
            <a:off x="4662289" y="3722657"/>
            <a:ext cx="1838325" cy="3330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600"/>
              <a:t>Adjacency Matrix</a:t>
            </a:r>
            <a:endParaRPr lang="en-US" altLang="ko-KR" sz="1600"/>
          </a:p>
        </p:txBody>
      </p:sp>
      <p:sp>
        <p:nvSpPr>
          <p:cNvPr id="15" name=""/>
          <p:cNvSpPr txBox="1"/>
          <p:nvPr/>
        </p:nvSpPr>
        <p:spPr>
          <a:xfrm>
            <a:off x="7641116" y="3722657"/>
            <a:ext cx="2867024" cy="3330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600"/>
              <a:t>Laplacian Matrix</a:t>
            </a:r>
            <a:endParaRPr lang="en-US" altLang="ko-KR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867171" y="442515"/>
            <a:ext cx="4534297" cy="6985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4000"/>
              <a:t>Background</a:t>
            </a:r>
            <a:endParaRPr lang="en-US" altLang="ko-KR" sz="4000"/>
          </a:p>
        </p:txBody>
      </p:sp>
      <p:sp>
        <p:nvSpPr>
          <p:cNvPr id="4" name=""/>
          <p:cNvSpPr txBox="1"/>
          <p:nvPr/>
        </p:nvSpPr>
        <p:spPr>
          <a:xfrm>
            <a:off x="864108" y="1144943"/>
            <a:ext cx="4534297" cy="5200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800"/>
              <a:t>Why Convolution</a:t>
            </a:r>
            <a:r>
              <a:rPr lang="ko-KR" altLang="en-US" sz="2800"/>
              <a:t> </a:t>
            </a:r>
            <a:r>
              <a:rPr lang="en-US" altLang="ko-KR" sz="2800"/>
              <a:t>?</a:t>
            </a:r>
            <a:endParaRPr lang="ko-KR" altLang="en-US" sz="28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4108" y="1648089"/>
            <a:ext cx="10242253" cy="356182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864108" y="5209910"/>
            <a:ext cx="5121126" cy="11794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None/>
              <a:defRPr/>
            </a:pPr>
            <a:r>
              <a:rPr lang="en-US" altLang="ko-KR" sz="1800"/>
              <a:t>Problems in Graph Structure</a:t>
            </a:r>
            <a:endParaRPr lang="en-US" altLang="ko-KR" sz="1800"/>
          </a:p>
          <a:p>
            <a:pPr marL="333000" indent="-333000">
              <a:buAutoNum type="arabicPeriod"/>
              <a:defRPr/>
            </a:pPr>
            <a:r>
              <a:rPr lang="en-US" altLang="ko-KR" sz="1800"/>
              <a:t>Complex Topological Structure</a:t>
            </a:r>
            <a:endParaRPr lang="en-US" altLang="ko-KR" sz="1800"/>
          </a:p>
          <a:p>
            <a:pPr marL="333000" indent="-333000">
              <a:buAutoNum type="arabicPeriod"/>
              <a:defRPr/>
            </a:pPr>
            <a:r>
              <a:rPr lang="en-US" altLang="ko-KR" sz="1800"/>
              <a:t>No Fixed Node Ordering</a:t>
            </a:r>
            <a:endParaRPr lang="en-US" altLang="ko-KR" sz="1800"/>
          </a:p>
          <a:p>
            <a:pPr marL="333000" indent="-333000">
              <a:buAutoNum type="arabicPeriod"/>
              <a:defRPr/>
            </a:pPr>
            <a:r>
              <a:rPr lang="en-US" altLang="ko-KR" sz="1800"/>
              <a:t>Arbitrary Neighbor size</a:t>
            </a:r>
            <a:endParaRPr lang="ko-KR" altLang="en-US" sz="1800"/>
          </a:p>
        </p:txBody>
      </p:sp>
      <p:sp>
        <p:nvSpPr>
          <p:cNvPr id="8" name=""/>
          <p:cNvSpPr txBox="1"/>
          <p:nvPr/>
        </p:nvSpPr>
        <p:spPr>
          <a:xfrm>
            <a:off x="4052093" y="1222562"/>
            <a:ext cx="5013425" cy="366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800"/>
              <a:t>- Layer applicable to Graph Structure</a:t>
            </a:r>
            <a:endParaRPr lang="en-US" altLang="ko-KR" sz="1800"/>
          </a:p>
        </p:txBody>
      </p:sp>
      <p:sp>
        <p:nvSpPr>
          <p:cNvPr id="10" name=""/>
          <p:cNvSpPr txBox="1"/>
          <p:nvPr/>
        </p:nvSpPr>
        <p:spPr>
          <a:xfrm>
            <a:off x="5988297" y="5209910"/>
            <a:ext cx="5121126" cy="9032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None/>
              <a:defRPr/>
            </a:pPr>
            <a:r>
              <a:rPr lang="en-US" altLang="ko-KR" sz="1800"/>
              <a:t>Desirable Property of Graph Layer</a:t>
            </a:r>
            <a:endParaRPr lang="en-US" altLang="ko-KR" sz="1800"/>
          </a:p>
          <a:p>
            <a:pPr marL="333000" indent="-333000">
              <a:buAutoNum type="arabicPeriod"/>
              <a:defRPr/>
            </a:pPr>
            <a:r>
              <a:rPr lang="en-US" altLang="ko-KR" sz="1800"/>
              <a:t>Permutation Invariant or Equivariance</a:t>
            </a:r>
            <a:endParaRPr lang="en-US" altLang="ko-KR" sz="1800"/>
          </a:p>
          <a:p>
            <a:pPr marL="333000" indent="-333000">
              <a:buAutoNum type="arabicPeriod"/>
              <a:defRPr/>
            </a:pPr>
            <a:r>
              <a:rPr lang="en-US" altLang="ko-KR" sz="1800"/>
              <a:t>Capturing Locality</a:t>
            </a:r>
            <a:endParaRPr lang="en-US" altLang="ko-KR" sz="1800"/>
          </a:p>
        </p:txBody>
      </p:sp>
      <p:cxnSp>
        <p:nvCxnSpPr>
          <p:cNvPr id="11" name=""/>
          <p:cNvCxnSpPr>
            <a:endCxn id="10" idx="1"/>
          </p:cNvCxnSpPr>
          <p:nvPr/>
        </p:nvCxnSpPr>
        <p:spPr>
          <a:xfrm flipV="1">
            <a:off x="4667250" y="5661528"/>
            <a:ext cx="1321047" cy="0"/>
          </a:xfrm>
          <a:prstGeom prst="straightConnector1">
            <a:avLst/>
          </a:prstGeom>
          <a:ln w="1524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/>
          <p:nvPr/>
        </p:nvCxnSpPr>
        <p:spPr>
          <a:xfrm flipV="1">
            <a:off x="4052094" y="5959079"/>
            <a:ext cx="1936203" cy="257968"/>
          </a:xfrm>
          <a:prstGeom prst="bentConnector3">
            <a:avLst>
              <a:gd name="adj1" fmla="val 66383"/>
            </a:avLst>
          </a:prstGeom>
          <a:ln w="1524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/>
          <p:cNvCxnSpPr/>
          <p:nvPr/>
        </p:nvCxnSpPr>
        <p:spPr>
          <a:xfrm>
            <a:off x="3913189" y="5959079"/>
            <a:ext cx="1107006" cy="0"/>
          </a:xfrm>
          <a:prstGeom prst="bentConnector3">
            <a:avLst>
              <a:gd name="adj1" fmla="val 50000"/>
            </a:avLst>
          </a:prstGeom>
          <a:ln w="1524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/>
          <p:nvPr/>
        </p:nvCxnSpPr>
        <p:spPr>
          <a:xfrm rot="16200000" flipV="1">
            <a:off x="4871419" y="5810303"/>
            <a:ext cx="297551" cy="0"/>
          </a:xfrm>
          <a:prstGeom prst="line">
            <a:avLst/>
          </a:prstGeom>
          <a:ln w="1524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 txBox="1"/>
          <p:nvPr/>
        </p:nvSpPr>
        <p:spPr>
          <a:xfrm>
            <a:off x="5988297" y="6217047"/>
            <a:ext cx="5121126" cy="362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800"/>
              <a:t>Naive Approach : MLP is not Working !</a:t>
            </a:r>
            <a:endParaRPr lang="en-US" altLang="ko-KR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48769" y="528416"/>
            <a:ext cx="2216689" cy="2216689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864108" y="442515"/>
            <a:ext cx="4534297" cy="69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Background</a:t>
            </a:r>
            <a:endParaRPr lang="en-US" altLang="ko-KR" sz="4000"/>
          </a:p>
        </p:txBody>
      </p:sp>
      <p:sp>
        <p:nvSpPr>
          <p:cNvPr id="5" name=""/>
          <p:cNvSpPr txBox="1"/>
          <p:nvPr/>
        </p:nvSpPr>
        <p:spPr>
          <a:xfrm>
            <a:off x="864108" y="5209910"/>
            <a:ext cx="10242253" cy="360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800"/>
              <a:t>Generalize Convolution of CNN to Apply on Graph !</a:t>
            </a:r>
            <a:endParaRPr lang="en-US" altLang="ko-KR" sz="1800"/>
          </a:p>
        </p:txBody>
      </p:sp>
      <p:sp>
        <p:nvSpPr>
          <p:cNvPr id="6" name=""/>
          <p:cNvSpPr txBox="1"/>
          <p:nvPr/>
        </p:nvSpPr>
        <p:spPr>
          <a:xfrm>
            <a:off x="864108" y="1144943"/>
            <a:ext cx="3274217" cy="520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/>
              <a:t>Why Convolution</a:t>
            </a:r>
            <a:r>
              <a:rPr lang="ko-KR" altLang="en-US" sz="2800"/>
              <a:t> </a:t>
            </a:r>
            <a:r>
              <a:rPr lang="en-US" altLang="ko-KR" sz="2800"/>
              <a:t>?</a:t>
            </a:r>
            <a:endParaRPr lang="ko-KR" altLang="en-US" sz="2800"/>
          </a:p>
        </p:txBody>
      </p:sp>
      <p:pic>
        <p:nvPicPr>
          <p:cNvPr id="7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264783" y="3049640"/>
            <a:ext cx="5400675" cy="2160270"/>
          </a:xfrm>
          <a:prstGeom prst="rect">
            <a:avLst/>
          </a:prstGeom>
        </p:spPr>
      </p:pic>
      <p:pic>
        <p:nvPicPr>
          <p:cNvPr id="8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864108" y="3049639"/>
            <a:ext cx="5400675" cy="2160270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4052093" y="1222562"/>
            <a:ext cx="5013425" cy="366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800"/>
              <a:t>- Convolution in CNN</a:t>
            </a:r>
            <a:endParaRPr lang="en-US" altLang="ko-KR" sz="1800"/>
          </a:p>
        </p:txBody>
      </p:sp>
      <p:sp>
        <p:nvSpPr>
          <p:cNvPr id="10" name=""/>
          <p:cNvSpPr txBox="1"/>
          <p:nvPr/>
        </p:nvSpPr>
        <p:spPr>
          <a:xfrm>
            <a:off x="864108" y="2683432"/>
            <a:ext cx="5400675" cy="366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  <a:defRPr/>
            </a:pPr>
            <a:r>
              <a:rPr lang="en-US" altLang="ko-KR" sz="1800"/>
              <a:t>Locality</a:t>
            </a:r>
            <a:endParaRPr lang="en-US" altLang="ko-KR" sz="1800"/>
          </a:p>
        </p:txBody>
      </p:sp>
      <p:sp>
        <p:nvSpPr>
          <p:cNvPr id="11" name=""/>
          <p:cNvSpPr txBox="1"/>
          <p:nvPr/>
        </p:nvSpPr>
        <p:spPr>
          <a:xfrm>
            <a:off x="6264783" y="2681974"/>
            <a:ext cx="5400675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  <a:defRPr/>
            </a:pPr>
            <a:r>
              <a:rPr lang="en-US" altLang="ko-KR" sz="1800"/>
              <a:t>Transition Equivariance</a:t>
            </a:r>
            <a:endParaRPr lang="en-US" altLang="ko-KR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17064" y="1664970"/>
            <a:ext cx="2900584" cy="2900584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864108" y="442515"/>
            <a:ext cx="4534297" cy="69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Background</a:t>
            </a:r>
            <a:endParaRPr lang="en-US" altLang="ko-KR" sz="4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75697" y="1664970"/>
            <a:ext cx="3248654" cy="2900584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864108" y="5209910"/>
            <a:ext cx="10242253" cy="1455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800"/>
              <a:t>As Image is Fixed-Grid, Applying Convolution is Easy.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There are 2 ways in applying Convolution on Graph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1. Apply Directly to Graph Structure - Spatial Filtering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2. Change Graph Structure and Apply  - Spectral Filtering</a:t>
            </a:r>
            <a:endParaRPr lang="en-US" altLang="ko-KR" sz="1800"/>
          </a:p>
        </p:txBody>
      </p:sp>
      <p:sp>
        <p:nvSpPr>
          <p:cNvPr id="6" name=""/>
          <p:cNvSpPr txBox="1"/>
          <p:nvPr/>
        </p:nvSpPr>
        <p:spPr>
          <a:xfrm>
            <a:off x="864108" y="1144943"/>
            <a:ext cx="3274217" cy="520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/>
              <a:t>Why Convolution</a:t>
            </a:r>
            <a:r>
              <a:rPr lang="ko-KR" altLang="en-US" sz="2800"/>
              <a:t> </a:t>
            </a:r>
            <a:r>
              <a:rPr lang="en-US" altLang="ko-KR" sz="2800"/>
              <a:t>?</a:t>
            </a:r>
            <a:endParaRPr lang="ko-KR" altLang="en-US" sz="2800"/>
          </a:p>
        </p:txBody>
      </p:sp>
      <p:sp>
        <p:nvSpPr>
          <p:cNvPr id="9" name=""/>
          <p:cNvSpPr txBox="1"/>
          <p:nvPr/>
        </p:nvSpPr>
        <p:spPr>
          <a:xfrm>
            <a:off x="4052093" y="1222562"/>
            <a:ext cx="5013425" cy="366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800"/>
              <a:t>- Convolution in Image vs Graph</a:t>
            </a:r>
            <a:endParaRPr lang="en-US" altLang="ko-KR" sz="1800"/>
          </a:p>
        </p:txBody>
      </p:sp>
      <p:sp>
        <p:nvSpPr>
          <p:cNvPr id="12" name=""/>
          <p:cNvSpPr txBox="1"/>
          <p:nvPr/>
        </p:nvSpPr>
        <p:spPr>
          <a:xfrm>
            <a:off x="867019" y="4565554"/>
            <a:ext cx="5400675" cy="366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  <a:defRPr/>
            </a:pPr>
            <a:r>
              <a:rPr lang="en-US" altLang="ko-KR" sz="1800"/>
              <a:t>Image</a:t>
            </a:r>
            <a:endParaRPr lang="en-US" altLang="ko-KR" sz="1800"/>
          </a:p>
        </p:txBody>
      </p:sp>
      <p:sp>
        <p:nvSpPr>
          <p:cNvPr id="13" name=""/>
          <p:cNvSpPr txBox="1"/>
          <p:nvPr/>
        </p:nvSpPr>
        <p:spPr>
          <a:xfrm>
            <a:off x="6095999" y="4565554"/>
            <a:ext cx="5400676" cy="366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  <a:defRPr/>
            </a:pPr>
            <a:r>
              <a:rPr lang="en-US" altLang="ko-KR" sz="1800"/>
              <a:t>Graph</a:t>
            </a:r>
            <a:endParaRPr lang="en-US" altLang="ko-KR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4108" y="1844265"/>
            <a:ext cx="5121126" cy="3238946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864108" y="442515"/>
            <a:ext cx="4534297" cy="69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Background</a:t>
            </a:r>
            <a:endParaRPr lang="en-US" altLang="ko-KR" sz="4000"/>
          </a:p>
        </p:txBody>
      </p:sp>
      <p:sp>
        <p:nvSpPr>
          <p:cNvPr id="4" name=""/>
          <p:cNvSpPr txBox="1"/>
          <p:nvPr/>
        </p:nvSpPr>
        <p:spPr>
          <a:xfrm>
            <a:off x="6096000" y="1844265"/>
            <a:ext cx="5916316" cy="3383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800"/>
              <a:t>Spatial Filtering</a:t>
            </a:r>
            <a:endParaRPr lang="en-US" altLang="ko-KR" sz="1800"/>
          </a:p>
          <a:p>
            <a:pPr marL="457200" lvl="1" indent="0">
              <a:buNone/>
              <a:defRPr/>
            </a:pPr>
            <a:r>
              <a:rPr lang="en-US" altLang="ko-KR" sz="1800"/>
              <a:t>Intuitively Applicable</a:t>
            </a:r>
            <a:endParaRPr lang="en-US" altLang="ko-KR" sz="1800"/>
          </a:p>
          <a:p>
            <a:pPr marL="457200" lvl="1" indent="0">
              <a:buNone/>
              <a:defRPr/>
            </a:pPr>
            <a:r>
              <a:rPr lang="en-US" altLang="ko-KR" sz="1800"/>
              <a:t>Calculation is Simple</a:t>
            </a:r>
            <a:endParaRPr lang="en-US" altLang="ko-KR" sz="1800"/>
          </a:p>
          <a:p>
            <a:pPr marL="457200" lvl="1" indent="0">
              <a:buNone/>
              <a:defRPr/>
            </a:pPr>
            <a:endParaRPr lang="en-US" altLang="ko-KR" sz="1800"/>
          </a:p>
          <a:p>
            <a:pPr marL="457200" lvl="1" indent="0">
              <a:buNone/>
              <a:defRPr/>
            </a:pPr>
            <a:r>
              <a:rPr lang="en-US" altLang="ko-KR" sz="1800"/>
              <a:t>Before GCN(2017), Spatial Filtering is Unstable and Hard to Learning</a:t>
            </a:r>
            <a:endParaRPr lang="ko-KR" altLang="en-US" sz="1800"/>
          </a:p>
          <a:p>
            <a:pPr marL="0" indent="0">
              <a:buNone/>
              <a:defRPr/>
            </a:pPr>
            <a:endParaRPr lang="ko-KR" altLang="en-US" sz="1800"/>
          </a:p>
          <a:p>
            <a:pPr marL="0" indent="0">
              <a:buNone/>
              <a:defRPr/>
            </a:pPr>
            <a:endParaRPr lang="ko-KR" altLang="en-US" sz="1800"/>
          </a:p>
          <a:p>
            <a:pPr marL="0" indent="0">
              <a:buNone/>
              <a:defRPr/>
            </a:pPr>
            <a:r>
              <a:rPr lang="en-US" altLang="ko-KR" sz="1800"/>
              <a:t>Spectral Filtering</a:t>
            </a:r>
            <a:endParaRPr lang="en-US" altLang="ko-KR" sz="1800"/>
          </a:p>
          <a:p>
            <a:pPr marL="457200" lvl="1" indent="0">
              <a:buNone/>
              <a:defRPr/>
            </a:pPr>
            <a:r>
              <a:rPr lang="en-US" altLang="ko-KR" sz="1800"/>
              <a:t>Well-Defined Theory in Signal Processing</a:t>
            </a:r>
            <a:endParaRPr lang="en-US" altLang="ko-KR" sz="1800"/>
          </a:p>
          <a:p>
            <a:pPr marL="457200" lvl="1" indent="0">
              <a:buNone/>
              <a:defRPr/>
            </a:pPr>
            <a:endParaRPr lang="en-US" altLang="ko-KR" sz="1800"/>
          </a:p>
          <a:p>
            <a:pPr marL="457200" lvl="1" indent="0">
              <a:buNone/>
              <a:defRPr/>
            </a:pPr>
            <a:r>
              <a:rPr lang="en-US" altLang="ko-KR" sz="1800"/>
              <a:t>Computational Cost is Expensive</a:t>
            </a:r>
            <a:endParaRPr lang="ko-KR" altLang="en-US" sz="1800"/>
          </a:p>
        </p:txBody>
      </p:sp>
      <p:sp>
        <p:nvSpPr>
          <p:cNvPr id="5" name=""/>
          <p:cNvSpPr txBox="1"/>
          <p:nvPr/>
        </p:nvSpPr>
        <p:spPr>
          <a:xfrm>
            <a:off x="864108" y="1144943"/>
            <a:ext cx="4534297" cy="520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/>
              <a:t>Why Convolution</a:t>
            </a:r>
            <a:r>
              <a:rPr lang="ko-KR" altLang="en-US" sz="2800"/>
              <a:t> </a:t>
            </a:r>
            <a:r>
              <a:rPr lang="en-US" altLang="ko-KR" sz="2800"/>
              <a:t>?</a:t>
            </a:r>
            <a:endParaRPr lang="ko-KR" altLang="en-US" sz="2800"/>
          </a:p>
        </p:txBody>
      </p:sp>
      <p:sp>
        <p:nvSpPr>
          <p:cNvPr id="6" name=""/>
          <p:cNvSpPr txBox="1"/>
          <p:nvPr/>
        </p:nvSpPr>
        <p:spPr>
          <a:xfrm>
            <a:off x="4052093" y="1222562"/>
            <a:ext cx="5013425" cy="366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800"/>
              <a:t>- Spatial vs Spectral Convolution</a:t>
            </a:r>
            <a:endParaRPr lang="en-US" altLang="ko-KR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864108" y="442515"/>
            <a:ext cx="4534297" cy="69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Background</a:t>
            </a:r>
            <a:endParaRPr lang="en-US" altLang="ko-KR" sz="4000"/>
          </a:p>
        </p:txBody>
      </p:sp>
      <p:sp>
        <p:nvSpPr>
          <p:cNvPr id="5" name=""/>
          <p:cNvSpPr txBox="1"/>
          <p:nvPr/>
        </p:nvSpPr>
        <p:spPr>
          <a:xfrm>
            <a:off x="864108" y="1664970"/>
            <a:ext cx="10242253" cy="3648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800"/>
              <a:t>After Failing at Spatial Convolution, Try Spectral Convolution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Spectral Filtering</a:t>
            </a:r>
            <a:endParaRPr lang="en-US" altLang="ko-KR" sz="1800"/>
          </a:p>
          <a:p>
            <a:pPr marL="457200" lvl="1" indent="0">
              <a:buNone/>
              <a:defRPr/>
            </a:pPr>
            <a:r>
              <a:rPr lang="en-US" altLang="ko-KR" sz="1800"/>
              <a:t>Change Graph Structure to apply Convolution Easy </a:t>
            </a:r>
            <a:endParaRPr lang="en-US" altLang="ko-KR" sz="1800"/>
          </a:p>
          <a:p>
            <a:pPr marL="457200" lvl="1" indent="0">
              <a:buNone/>
              <a:defRPr/>
            </a:pPr>
            <a:r>
              <a:rPr lang="en-US" altLang="ko-KR" sz="1800"/>
              <a:t>-&gt; Change Domain From Spatial to Some Other ..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Fourier Transform : Time Domain -&gt; Frequency Domain</a:t>
            </a:r>
            <a:endParaRPr lang="en-US" altLang="ko-KR" sz="1800"/>
          </a:p>
          <a:p>
            <a:pPr marL="457200" lvl="1" indent="0">
              <a:buNone/>
              <a:defRPr/>
            </a:pPr>
            <a:r>
              <a:rPr lang="en-US" altLang="ko-KR" sz="1800"/>
              <a:t>-&gt; Filtering Frequency Easy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Graph Fourier Transform : Spatial Domain -&gt; Some Other Domain</a:t>
            </a:r>
            <a:endParaRPr lang="en-US" altLang="ko-KR" sz="1800"/>
          </a:p>
          <a:p>
            <a:pPr marL="457200" lvl="1" indent="0">
              <a:buNone/>
              <a:defRPr/>
            </a:pPr>
            <a:r>
              <a:rPr lang="en-US" altLang="ko-KR" sz="1800"/>
              <a:t>-&gt; Node Similarity (Hidden Relationship) Easy 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Changing Domain (Space) is related to Spectral Theory</a:t>
            </a:r>
            <a:endParaRPr lang="en-US" altLang="ko-KR" sz="1800"/>
          </a:p>
        </p:txBody>
      </p:sp>
      <p:sp>
        <p:nvSpPr>
          <p:cNvPr id="6" name=""/>
          <p:cNvSpPr txBox="1"/>
          <p:nvPr/>
        </p:nvSpPr>
        <p:spPr>
          <a:xfrm>
            <a:off x="864108" y="1144943"/>
            <a:ext cx="4534297" cy="520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/>
              <a:t>Why Convolution</a:t>
            </a:r>
            <a:r>
              <a:rPr lang="ko-KR" altLang="en-US" sz="2800"/>
              <a:t> </a:t>
            </a:r>
            <a:r>
              <a:rPr lang="en-US" altLang="ko-KR" sz="2800"/>
              <a:t>?</a:t>
            </a:r>
            <a:endParaRPr lang="ko-KR" altLang="en-US" sz="2800"/>
          </a:p>
        </p:txBody>
      </p:sp>
      <p:sp>
        <p:nvSpPr>
          <p:cNvPr id="7" name=""/>
          <p:cNvSpPr txBox="1"/>
          <p:nvPr/>
        </p:nvSpPr>
        <p:spPr>
          <a:xfrm>
            <a:off x="4052093" y="1222562"/>
            <a:ext cx="5013425" cy="366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800"/>
              <a:t>- What is Spectral ?</a:t>
            </a:r>
            <a:endParaRPr lang="en-US" altLang="ko-KR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864108" y="442515"/>
            <a:ext cx="4534297" cy="698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Introduction</a:t>
            </a:r>
            <a:endParaRPr lang="en-US" altLang="ko-KR" sz="4000"/>
          </a:p>
        </p:txBody>
      </p:sp>
      <p:sp>
        <p:nvSpPr>
          <p:cNvPr id="4" name=""/>
          <p:cNvSpPr txBox="1"/>
          <p:nvPr/>
        </p:nvSpPr>
        <p:spPr>
          <a:xfrm>
            <a:off x="864108" y="2839270"/>
            <a:ext cx="10242253" cy="3378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800"/>
              <a:t>Supervised Loss With Small Labeled Dataset + Regularization Loss</a:t>
            </a:r>
            <a:endParaRPr lang="en-US" altLang="ko-KR" sz="1800"/>
          </a:p>
          <a:p>
            <a:pPr marL="457200" lvl="1" indent="0">
              <a:buNone/>
              <a:defRPr/>
            </a:pPr>
            <a:r>
              <a:rPr lang="en-US" altLang="ko-KR" sz="1800"/>
              <a:t>Connected Nodes by Edge is Likely to share Same Label</a:t>
            </a:r>
            <a:endParaRPr lang="en-US" altLang="ko-KR" sz="1800"/>
          </a:p>
          <a:p>
            <a:pPr marL="0" indent="0">
              <a:buNone/>
              <a:defRPr/>
            </a:pPr>
            <a:endParaRPr lang="ko-KR" altLang="en-US" sz="1800"/>
          </a:p>
          <a:p>
            <a:pPr marL="0" indent="0">
              <a:buNone/>
              <a:defRPr/>
            </a:pPr>
            <a:r>
              <a:rPr lang="en-US" altLang="ko-KR" sz="1800"/>
              <a:t>Edges Could Contain More Additional Information !</a:t>
            </a:r>
            <a:endParaRPr lang="en-US" altLang="ko-KR" sz="1800"/>
          </a:p>
          <a:p>
            <a:pPr marL="0" indent="0">
              <a:buNone/>
              <a:defRPr/>
            </a:pPr>
            <a:endParaRPr lang="ko-KR" altLang="en-US" sz="1800"/>
          </a:p>
          <a:p>
            <a:pPr marL="0" indent="0">
              <a:buNone/>
              <a:defRPr/>
            </a:pPr>
            <a:endParaRPr lang="ko-KR" altLang="en-US" sz="1800"/>
          </a:p>
          <a:p>
            <a:pPr marL="0" indent="0">
              <a:buNone/>
              <a:defRPr/>
            </a:pPr>
            <a:r>
              <a:rPr lang="en-US" altLang="ko-KR" sz="1800"/>
              <a:t>Two Contribution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1. Simple, Well-Behaved Layer-Wise Propagation Rule Can Directly Apply on Graphs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2. Fast and Scalable </a:t>
            </a:r>
            <a:endParaRPr lang="en-US" altLang="ko-KR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-&gt; First Order Approximation of Spectral Graph Convolution</a:t>
            </a:r>
            <a:endParaRPr lang="en-US" altLang="ko-KR" sz="1800"/>
          </a:p>
          <a:p>
            <a:pPr marL="457200" lvl="1" indent="0">
              <a:buNone/>
              <a:defRPr/>
            </a:pPr>
            <a:r>
              <a:rPr lang="en-US" altLang="ko-KR" sz="1800"/>
              <a:t>Stable + Fast Learning is Possible</a:t>
            </a:r>
            <a:endParaRPr lang="ko-KR" altLang="en-US" sz="1800"/>
          </a:p>
        </p:txBody>
      </p:sp>
      <p:sp>
        <p:nvSpPr>
          <p:cNvPr id="5" name=""/>
          <p:cNvSpPr txBox="1"/>
          <p:nvPr/>
        </p:nvSpPr>
        <p:spPr>
          <a:xfrm>
            <a:off x="864108" y="1144943"/>
            <a:ext cx="4534297" cy="520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/>
              <a:t>Semi-Supervised Learning</a:t>
            </a:r>
            <a:endParaRPr lang="en-US" altLang="ko-KR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"/>
              <p:cNvSpPr/>
              <p:nvPr/>
            </p:nvSpPr>
            <p:spPr>
              <a:xfrm>
                <a:off x="864108" y="1664970"/>
                <a:ext cx="8915400" cy="10572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>
                          <a:latin typeface="Cambria Math"/>
                          <a:sym typeface="Cambria Math"/>
                        </a:rPr>
                        <m:t>ℒ</m:t>
                      </m:r>
                      <m:r>
                        <a:rPr sz="2200">
                          <a:latin typeface="Cambria Math"/>
                          <a:sym typeface="Cambria Math"/>
                        </a:rPr>
                        <m:t>=</m:t>
                      </m:r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200">
                              <a:latin typeface="Cambria Math"/>
                              <a:sym typeface="Cambria Math"/>
                            </a:rPr>
                            <m:t>ℒ</m:t>
                          </m:r>
                        </m:e>
                        <m:sub>
                          <m:r>
                            <a:rPr sz="2200">
                              <a:latin typeface="Cambria Math"/>
                              <a:sym typeface="Cambria Math"/>
                            </a:rPr>
                            <m:t>0</m:t>
                          </m:r>
                        </m:sub>
                      </m:sSub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+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𝜆</m:t>
                      </m:r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200">
                              <a:latin typeface="Cambria Math"/>
                              <a:sym typeface="Cambria Math"/>
                            </a:rPr>
                            <m:t>ℒ</m:t>
                          </m:r>
                        </m:e>
                        <m:sub>
                          <m:r>
                            <a:rPr sz="2200">
                              <a:latin typeface="Cambria Math"/>
                              <a:sym typeface="Cambria Math"/>
                            </a:rPr>
                            <m:t>reg</m:t>
                          </m:r>
                        </m:sub>
                      </m:sSub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,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𝑤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ℎ </m:t>
                      </m:r>
                      <m:sSub>
                        <m:sSub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200">
                              <a:latin typeface="Cambria Math"/>
                              <a:sym typeface="Cambria Math"/>
                            </a:rPr>
                            <m:t>ℒ</m:t>
                          </m:r>
                        </m:e>
                        <m:sub>
                          <m:r>
                            <a:rPr sz="2200">
                              <a:latin typeface="Cambria Math"/>
                              <a:sym typeface="Cambria Math"/>
                            </a:rPr>
                            <m:t>reg</m:t>
                          </m:r>
                        </m:sub>
                      </m:sSub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= 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naryPr>
                        <m: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 xml:space="preserve">, 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||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𝑓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 xml:space="preserve">) - 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𝑓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)|</m:t>
                          </m:r>
                          <m:sSup>
                            <m:sSup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|</m:t>
                              </m:r>
                            </m:e>
                            <m:sup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 xml:space="preserve"> = 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𝑓</m:t>
                          </m:r>
                          <m:sSup>
                            <m:sSup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𝑋</m:t>
                              </m:r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𝐿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𝑓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𝑋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 xml:space="preserve">) </m:t>
                          </m:r>
                        </m:e>
                      </m:nary>
                    </m:oMath>
                  </m:oMathPara>
                </a14:m>
              </a:p>
            </p:txBody>
          </p:sp>
        </mc:Choice>
        <mc:Fallback>
          <p:sp>
            <p:nvSpPr>
              <p:cNvPr id="7" name=""/>
              <p:cNvSpPr txBox="1"/>
              <p:nvPr/>
            </p:nvSpPr>
            <p:spPr>
              <a:xfrm>
                <a:off x="864108" y="1664970"/>
                <a:ext cx="8915400" cy="10572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사용자 지정2">
      <a:majorFont>
        <a:latin typeface="D2Coding"/>
        <a:ea typeface="D2Coding"/>
        <a:cs typeface="D2Coding"/>
      </a:majorFont>
      <a:minorFont>
        <a:latin typeface="D2Coding"/>
        <a:ea typeface="D2Coding"/>
        <a:cs typeface="D2Coding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771</ep:Words>
  <ep:PresentationFormat>화면 슬라이드 쇼(4:3)</ep:PresentationFormat>
  <ep:Paragraphs>168</ep:Paragraphs>
  <ep:Slides>25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2023-07-02T12:00:15.846</dcterms:created>
  <dc:creator>user</dc:creator>
  <cp:lastModifiedBy>user</cp:lastModifiedBy>
  <dcterms:modified xsi:type="dcterms:W3CDTF">2023-07-03T18:40:48.530</dcterms:modified>
  <cp:revision>97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